
<file path=[Content_Types].xml><?xml version="1.0" encoding="utf-8"?>
<Types xmlns="http://schemas.openxmlformats.org/package/2006/content-types">
  <Default Extension="jpeg" ContentType="image/jpeg"/>
  <Default Extension="JPG" ContentType="image/jpeg"/>
  <Default Extension="php"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10" r:id="rId3"/>
    <p:sldMasterId id="2147483735" r:id="rId4"/>
    <p:sldMasterId id="2147483747" r:id="rId5"/>
    <p:sldMasterId id="2147483760" r:id="rId6"/>
  </p:sldMasterIdLst>
  <p:notesMasterIdLst>
    <p:notesMasterId r:id="rId44"/>
  </p:notesMasterIdLst>
  <p:handoutMasterIdLst>
    <p:handoutMasterId r:id="rId45"/>
  </p:handoutMasterIdLst>
  <p:sldIdLst>
    <p:sldId id="286" r:id="rId7"/>
    <p:sldId id="772" r:id="rId8"/>
    <p:sldId id="1414" r:id="rId9"/>
    <p:sldId id="1426" r:id="rId10"/>
    <p:sldId id="1417" r:id="rId11"/>
    <p:sldId id="1418" r:id="rId12"/>
    <p:sldId id="1419" r:id="rId13"/>
    <p:sldId id="1416" r:id="rId14"/>
    <p:sldId id="268" r:id="rId15"/>
    <p:sldId id="1429" r:id="rId16"/>
    <p:sldId id="1409" r:id="rId17"/>
    <p:sldId id="271" r:id="rId18"/>
    <p:sldId id="1421" r:id="rId19"/>
    <p:sldId id="270" r:id="rId20"/>
    <p:sldId id="258" r:id="rId21"/>
    <p:sldId id="262" r:id="rId22"/>
    <p:sldId id="1382" r:id="rId23"/>
    <p:sldId id="298" r:id="rId24"/>
    <p:sldId id="1407" r:id="rId25"/>
    <p:sldId id="1399" r:id="rId26"/>
    <p:sldId id="1157" r:id="rId27"/>
    <p:sldId id="1150" r:id="rId28"/>
    <p:sldId id="1147" r:id="rId29"/>
    <p:sldId id="1425" r:id="rId30"/>
    <p:sldId id="1422" r:id="rId31"/>
    <p:sldId id="1159" r:id="rId32"/>
    <p:sldId id="1411" r:id="rId33"/>
    <p:sldId id="1413" r:id="rId34"/>
    <p:sldId id="1424" r:id="rId35"/>
    <p:sldId id="1387" r:id="rId36"/>
    <p:sldId id="1158" r:id="rId37"/>
    <p:sldId id="1378" r:id="rId38"/>
    <p:sldId id="1403" r:id="rId39"/>
    <p:sldId id="1160" r:id="rId40"/>
    <p:sldId id="272" r:id="rId41"/>
    <p:sldId id="1397" r:id="rId42"/>
    <p:sldId id="1428"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80ED7"/>
    <a:srgbClr val="2BF55B"/>
    <a:srgbClr val="FF99CC"/>
    <a:srgbClr val="43F52B"/>
    <a:srgbClr val="FF9933"/>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60" autoAdjust="0"/>
    <p:restoredTop sz="76966" autoAdjust="0"/>
  </p:normalViewPr>
  <p:slideViewPr>
    <p:cSldViewPr>
      <p:cViewPr varScale="1">
        <p:scale>
          <a:sx n="88" d="100"/>
          <a:sy n="88" d="100"/>
        </p:scale>
        <p:origin x="444" y="8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3D43314-6733-4951-9792-BB8F5096A84A}" type="datetimeFigureOut">
              <a:rPr lang="en-GB" smtClean="0"/>
              <a:pPr/>
              <a:t>13/06/2019</a:t>
            </a:fld>
            <a:endParaRPr lang="en-GB"/>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62C0DFF-6BD5-489F-9C6F-F47ECC6E5A2D}"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AA0A854-96D6-495B-8649-B3EECF9233DD}" type="datetimeFigureOut">
              <a:rPr lang="en-GB" smtClean="0"/>
              <a:pPr/>
              <a:t>13/06/2019</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CCAF947-7A2E-4282-B4C6-39663672F056}"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pPr>
              <a:lnSpc>
                <a:spcPct val="107000"/>
              </a:lnSpc>
              <a:spcAft>
                <a:spcPts val="815"/>
              </a:spcAft>
            </a:pPr>
            <a:endParaRPr lang="en-US" b="1"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b="1"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b="1"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b="1"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b="1"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b="1"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b="1"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b="1" dirty="0">
                <a:latin typeface="Arial Narrow" panose="020B0606020202030204" pitchFamily="34" charset="0"/>
                <a:ea typeface="Calibri" panose="020F0502020204030204" pitchFamily="34" charset="0"/>
                <a:cs typeface="Times New Roman" panose="02020603050405020304" pitchFamily="18" charset="0"/>
              </a:rPr>
              <a:t>Aims </a:t>
            </a:r>
            <a:r>
              <a:rPr lang="en-US" dirty="0">
                <a:latin typeface="Arial Narrow" panose="020B0606020202030204" pitchFamily="34" charset="0"/>
                <a:ea typeface="Calibri" panose="020F0502020204030204" pitchFamily="34" charset="0"/>
                <a:cs typeface="Times New Roman" panose="02020603050405020304" pitchFamily="18" charset="0"/>
              </a:rPr>
              <a:t>– to develop better shared understandings about what creativity means to us in the contexts of: </a:t>
            </a:r>
          </a:p>
          <a:p>
            <a:pPr marL="465887" indent="-465887">
              <a:lnSpc>
                <a:spcPct val="107000"/>
              </a:lnSpc>
              <a:spcAft>
                <a:spcPts val="815"/>
              </a:spcAft>
              <a:buFont typeface="Arial" panose="020B0604020202020204" pitchFamily="34" charset="0"/>
              <a:buChar char="•"/>
            </a:pPr>
            <a:r>
              <a:rPr lang="en-US" dirty="0">
                <a:latin typeface="Arial Narrow" panose="020B0606020202030204" pitchFamily="34" charset="0"/>
                <a:ea typeface="Calibri" panose="020F0502020204030204" pitchFamily="34" charset="0"/>
                <a:cs typeface="Times New Roman" panose="02020603050405020304" pitchFamily="18" charset="0"/>
              </a:rPr>
              <a:t>our everyday life</a:t>
            </a:r>
          </a:p>
          <a:p>
            <a:pPr marL="465887" indent="-465887">
              <a:lnSpc>
                <a:spcPct val="107000"/>
              </a:lnSpc>
              <a:spcAft>
                <a:spcPts val="815"/>
              </a:spcAft>
              <a:buFont typeface="Arial" panose="020B0604020202020204" pitchFamily="34" charset="0"/>
              <a:buChar char="•"/>
            </a:pPr>
            <a:r>
              <a:rPr lang="en-US" dirty="0">
                <a:latin typeface="Arial Narrow" panose="020B0606020202030204" pitchFamily="34" charset="0"/>
                <a:ea typeface="Calibri" panose="020F0502020204030204" pitchFamily="34" charset="0"/>
                <a:cs typeface="Times New Roman" panose="02020603050405020304" pitchFamily="18" charset="0"/>
              </a:rPr>
              <a:t>disciplinary practices </a:t>
            </a:r>
          </a:p>
          <a:p>
            <a:pPr marL="465887" indent="-465887">
              <a:lnSpc>
                <a:spcPct val="107000"/>
              </a:lnSpc>
              <a:spcAft>
                <a:spcPts val="815"/>
              </a:spcAft>
              <a:buFont typeface="Arial" panose="020B0604020202020204" pitchFamily="34" charset="0"/>
              <a:buChar char="•"/>
            </a:pPr>
            <a:r>
              <a:rPr lang="en-US" dirty="0">
                <a:latin typeface="Arial Narrow" panose="020B0606020202030204" pitchFamily="34" charset="0"/>
                <a:ea typeface="Calibri" panose="020F0502020204030204" pitchFamily="34" charset="0"/>
                <a:cs typeface="Times New Roman" panose="02020603050405020304" pitchFamily="18" charset="0"/>
              </a:rPr>
              <a:t>educational practices</a:t>
            </a:r>
          </a:p>
          <a:p>
            <a:pPr>
              <a:lnSpc>
                <a:spcPct val="107000"/>
              </a:lnSpc>
              <a:spcAft>
                <a:spcPts val="815"/>
              </a:spcAft>
            </a:pPr>
            <a:r>
              <a:rPr lang="en-US" dirty="0">
                <a:latin typeface="Arial Narrow" panose="020B0606020202030204" pitchFamily="34" charset="0"/>
                <a:ea typeface="Calibri" panose="020F0502020204030204" pitchFamily="34" charset="0"/>
                <a:cs typeface="Times New Roman" panose="02020603050405020304" pitchFamily="18" charset="0"/>
              </a:rPr>
              <a:t>And use our imaginations and creativity</a:t>
            </a:r>
          </a:p>
          <a:p>
            <a:endParaRPr lang="en-GB" altLang="en-US" dirty="0"/>
          </a:p>
        </p:txBody>
      </p:sp>
      <p:sp>
        <p:nvSpPr>
          <p:cNvPr id="131076" name="Slide Number Placeholder 3"/>
          <p:cNvSpPr>
            <a:spLocks noGrp="1"/>
          </p:cNvSpPr>
          <p:nvPr>
            <p:ph type="sldNum" sz="quarter" idx="5"/>
          </p:nvPr>
        </p:nvSpPr>
        <p:spPr>
          <a:noFill/>
        </p:spPr>
        <p:txBody>
          <a:bodyPr/>
          <a:lstStyle/>
          <a:p>
            <a:fld id="{93656706-29A6-475B-AE19-5A252C8CC069}" type="slidenum">
              <a:rPr lang="en-GB" altLang="en-US">
                <a:solidFill>
                  <a:prstClr val="black"/>
                </a:solidFill>
              </a:rPr>
              <a:pPr/>
              <a:t>1</a:t>
            </a:fld>
            <a:endParaRPr lang="en-GB"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11</a:t>
            </a:fld>
            <a:endParaRPr lang="en-GB"/>
          </a:p>
        </p:txBody>
      </p:sp>
    </p:spTree>
    <p:extLst>
      <p:ext uri="{BB962C8B-B14F-4D97-AF65-F5344CB8AC3E}">
        <p14:creationId xmlns:p14="http://schemas.microsoft.com/office/powerpoint/2010/main" val="1846877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b="1" dirty="0"/>
              <a:t>Where Does Creativity Reside in the Discipline?</a:t>
            </a:r>
            <a:endParaRPr lang="en-GB" dirty="0"/>
          </a:p>
          <a:p>
            <a:r>
              <a:rPr lang="en-GB" dirty="0"/>
              <a:t>Surveys of academic teachers in different disciplines</a:t>
            </a:r>
            <a:r>
              <a:rPr lang="en-GB" baseline="30000" dirty="0"/>
              <a:t>24 </a:t>
            </a:r>
            <a:r>
              <a:rPr lang="en-GB" dirty="0"/>
              <a:t>reveal that sites for creative thinking and action appear to be available in most aspects of disciplinary practice. Sites for creativity can be connected through the idea of disciplinary enquiry and problem solving.</a:t>
            </a:r>
          </a:p>
          <a:p>
            <a:endParaRPr lang="en-GB" b="1" i="1" dirty="0"/>
          </a:p>
          <a:p>
            <a:r>
              <a:rPr lang="en-GB" b="1" i="1" dirty="0"/>
              <a:t>Being original – </a:t>
            </a:r>
            <a:r>
              <a:rPr lang="en-GB" dirty="0"/>
              <a:t>is understood as creating something new and useful to the discipline. For most academics this is embodied in the processes and products of research many of whom are active contributors. The idea is also connected to invention and innovation. For example in history this could mean: new approaches to solving historical problems; new techniques to gather and analyse data; new approaches to validate evidence;  new interpretations of evidence; new forms of history and new forms of communicating historical information.</a:t>
            </a:r>
          </a:p>
          <a:p>
            <a:endParaRPr lang="en-GB" b="1" i="1" dirty="0"/>
          </a:p>
          <a:p>
            <a:r>
              <a:rPr lang="en-GB" b="1" i="1" dirty="0"/>
              <a:t>Making use of imagination </a:t>
            </a:r>
            <a:r>
              <a:rPr lang="en-GB" dirty="0"/>
              <a:t>– is focused on the use of mental models in disciplinary thinking. It is a source of inspiration, stimulates curiosity and sustains motivation. It generates ideas for creative solutions and facilitates interpretation in situations which cannot be understood by facts or observations alone. Disciplinary problems and concerns provide an essential context for the use of imagination. </a:t>
            </a:r>
          </a:p>
          <a:p>
            <a:endParaRPr lang="en-GB" b="1" i="1" dirty="0"/>
          </a:p>
          <a:p>
            <a:r>
              <a:rPr lang="en-GB" b="1" i="1" dirty="0"/>
              <a:t>Finding and thinking about complex problems –  </a:t>
            </a:r>
            <a:r>
              <a:rPr lang="en-GB" dirty="0"/>
              <a:t>the engine of academic creativity is intellectual curiosity – the desire to find out, understand, explain, prove or disprove something. Curiosity leads academics to find questions that are worth answering and problems that are worth solving. </a:t>
            </a:r>
          </a:p>
          <a:p>
            <a:endParaRPr lang="en-GB" b="1" i="1" dirty="0"/>
          </a:p>
          <a:p>
            <a:r>
              <a:rPr lang="en-GB" b="1" i="1" dirty="0"/>
              <a:t>Making sense of complexity, synthesising, connecting and seeing relationships </a:t>
            </a:r>
            <a:r>
              <a:rPr lang="en-GB" i="1" dirty="0"/>
              <a:t>–  </a:t>
            </a:r>
            <a:r>
              <a:rPr lang="en-GB" dirty="0"/>
              <a:t>Because working with complex problems often involves working with multiple and incomplete data sets, the capacity to synthesise, make connections and see new patterns and relationships is important in sense-making (interpreting and creating new mental models) and working towards better understandings and possible solutions to difficult problems.</a:t>
            </a:r>
          </a:p>
          <a:p>
            <a:endParaRPr lang="en-GB" b="1" i="1" dirty="0"/>
          </a:p>
          <a:p>
            <a:r>
              <a:rPr lang="en-GB" b="1" i="1" dirty="0"/>
              <a:t>Communication</a:t>
            </a:r>
            <a:r>
              <a:rPr lang="en-GB" dirty="0"/>
              <a:t> -  the communication of ideas, knowledge and deeper understandings are important dimensions of creativity in the discipline. The symbolic language and tools and vehicles for communicating are all part of the disciplinary heritage. Story telling is an important dimension of communication. Disciplinary cultures are largely based on writing using the conceptual and symbolic language and images that have been developed to communicate complex information. Story-telling and story-writing are important sites for academics’ creativity.</a:t>
            </a:r>
          </a:p>
          <a:p>
            <a:endParaRPr lang="en-GB" b="1" i="1" dirty="0"/>
          </a:p>
          <a:p>
            <a:r>
              <a:rPr lang="en-GB" b="1" i="1" dirty="0"/>
              <a:t>Resourcefulness</a:t>
            </a:r>
            <a:r>
              <a:rPr lang="en-GB" dirty="0"/>
              <a:t> – in the professional disciplines many roles involve solving difficult problems requiring ingenuity and resourcefulness. For example, a social worker or medic might need all their resourcefulness to access and acquire the resources to solve a client or patient’s problem.</a:t>
            </a:r>
          </a:p>
          <a:p>
            <a:endParaRPr lang="en-GB" dirty="0"/>
          </a:p>
          <a:p>
            <a:r>
              <a:rPr lang="en-GB" dirty="0"/>
              <a:t>Amabile</a:t>
            </a:r>
            <a:r>
              <a:rPr lang="en-GB" baseline="30000" dirty="0"/>
              <a:t>6</a:t>
            </a:r>
            <a:r>
              <a:rPr lang="en-GB" dirty="0"/>
              <a:t> reveals how these characteristics of disciplinary creativity might be integrated into her model of creativity (Figure 3) through the example of a bio-engineer utilising his expertise, creative thinking and motivations to find and solve problems (contexts) that motivate him. In this scenario we are dealing with the Pro-c versions of creativity recognised by Kaufman and Beghetto</a:t>
            </a:r>
            <a:r>
              <a:rPr lang="en-GB" baseline="30000" dirty="0"/>
              <a:t>16</a:t>
            </a:r>
            <a:endParaRPr lang="en-GB" dirty="0"/>
          </a:p>
          <a:p>
            <a:endParaRPr lang="en-GB" dirty="0"/>
          </a:p>
          <a:p>
            <a:r>
              <a:rPr lang="en-GB" dirty="0"/>
              <a:t>A bio-engineer's  expertise  includes his innate talent for imagining and thinking about complex scientific problems as well as sensing out the important  problems in that domain, his factual knowledge of biochemistry  and the techniques of genetic  engineering,   his  familiarity  with  past  and  current   work  in  the  area,  and  the  technical laboratory skill he has acquired. This component can be viewed as the set of cognitive pathways that may be followed for solving a given problem or doing a given task </a:t>
            </a:r>
            <a:r>
              <a:rPr lang="en-GB" baseline="30000" dirty="0"/>
              <a:t>6 p5</a:t>
            </a:r>
            <a:endParaRPr lang="en-GB" dirty="0"/>
          </a:p>
          <a:p>
            <a:endParaRPr lang="en-GB" dirty="0"/>
          </a:p>
          <a:p>
            <a:r>
              <a:rPr lang="en-GB" dirty="0"/>
              <a:t>Our bio-engineer's arsenal of creativity skills might include his ability to break out of a preconceived   perception  or  expectation  when  observing  experimental   results,  his  tolerance  for ambiguity in the process of deciding on the appropriate interpretation for puzzling  data, his ability to suspend   judgment  as  he  considers  different  approaches,  and  his  ability  to  break  out  of strict algorithms  for attacking  a problem</a:t>
            </a:r>
            <a:r>
              <a:rPr lang="en-GB" baseline="30000" dirty="0"/>
              <a:t>6 p5</a:t>
            </a:r>
            <a:endParaRPr lang="en-GB" dirty="0"/>
          </a:p>
          <a:p>
            <a:endParaRPr lang="en-GB" dirty="0"/>
          </a:p>
          <a:p>
            <a:r>
              <a:rPr lang="en-GB" dirty="0"/>
              <a:t>Task motivation makes the difference between what our bio-engineer can do and what he will do. The former depends on his levels of domain-relevant skills and creativity-relevant skills. But it is his task motivation that determines the extent to which he will fully engage his domain-relevant skills and creativity-relevant skills in the service of creative performance.</a:t>
            </a:r>
            <a:r>
              <a:rPr lang="en-GB" baseline="30000" dirty="0"/>
              <a:t>6p7</a:t>
            </a:r>
            <a:endParaRPr lang="en-GB" dirty="0"/>
          </a:p>
          <a:p>
            <a:r>
              <a:rPr lang="en-GB" dirty="0"/>
              <a:t>For many people, simply having the intellectual challenge of a problem they care about is all they need to motivate themselves and increase their potential for creativity.</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12</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13</a:t>
            </a:fld>
            <a:endParaRPr lang="en-GB"/>
          </a:p>
        </p:txBody>
      </p:sp>
    </p:spTree>
    <p:extLst>
      <p:ext uri="{BB962C8B-B14F-4D97-AF65-F5344CB8AC3E}">
        <p14:creationId xmlns:p14="http://schemas.microsoft.com/office/powerpoint/2010/main" val="1629027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ideas describe the phenomenon through which an individual’s creativity is more likely to happen. </a:t>
            </a:r>
          </a:p>
        </p:txBody>
      </p:sp>
      <p:sp>
        <p:nvSpPr>
          <p:cNvPr id="4" name="Slide Number Placeholder 3"/>
          <p:cNvSpPr>
            <a:spLocks noGrp="1"/>
          </p:cNvSpPr>
          <p:nvPr>
            <p:ph type="sldNum" sz="quarter" idx="5"/>
          </p:nvPr>
        </p:nvSpPr>
        <p:spPr/>
        <p:txBody>
          <a:bodyPr/>
          <a:lstStyle/>
          <a:p>
            <a:fld id="{FCCAF947-7A2E-4282-B4C6-39663672F056}" type="slidenum">
              <a:rPr lang="en-GB" smtClean="0"/>
              <a:pPr/>
              <a:t>14</a:t>
            </a:fld>
            <a:endParaRPr lang="en-GB"/>
          </a:p>
        </p:txBody>
      </p:sp>
    </p:spTree>
    <p:extLst>
      <p:ext uri="{BB962C8B-B14F-4D97-AF65-F5344CB8AC3E}">
        <p14:creationId xmlns:p14="http://schemas.microsoft.com/office/powerpoint/2010/main" val="84186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15</a:t>
            </a:fld>
            <a:endParaRPr lang="en-GB"/>
          </a:p>
        </p:txBody>
      </p:sp>
    </p:spTree>
    <p:extLst>
      <p:ext uri="{BB962C8B-B14F-4D97-AF65-F5344CB8AC3E}">
        <p14:creationId xmlns:p14="http://schemas.microsoft.com/office/powerpoint/2010/main" val="2629609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78A1EA4F-A57A-4AEE-A965-7D3811F42B4A}"/>
              </a:ext>
            </a:extLst>
          </p:cNvPr>
          <p:cNvSpPr>
            <a:spLocks noGrp="1" noRot="1" noChangeAspect="1" noChangeArrowheads="1" noTextEdit="1"/>
          </p:cNvSpPr>
          <p:nvPr>
            <p:ph type="sldImg"/>
          </p:nvPr>
        </p:nvSpPr>
        <p:spPr>
          <a:xfrm>
            <a:off x="1457325" y="1181100"/>
            <a:ext cx="4251325" cy="3189288"/>
          </a:xfrm>
          <a:ln/>
        </p:spPr>
      </p:sp>
      <p:sp>
        <p:nvSpPr>
          <p:cNvPr id="115715" name="Notes Placeholder 2">
            <a:extLst>
              <a:ext uri="{FF2B5EF4-FFF2-40B4-BE49-F238E27FC236}">
                <a16:creationId xmlns:a16="http://schemas.microsoft.com/office/drawing/2014/main" id="{10F34935-AC4C-443E-A1A2-F186D0E9F980}"/>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47500" lnSpcReduction="20000"/>
          </a:bodyPr>
          <a:lstStyle/>
          <a:p>
            <a:r>
              <a:rPr lang="en-GB" altLang="en-US" sz="1400" dirty="0">
                <a:latin typeface="Arial" panose="020B0604020202020204" pitchFamily="34" charset="0"/>
              </a:rPr>
              <a:t>Summary of the components of a learning ecology</a:t>
            </a:r>
          </a:p>
          <a:p>
            <a:endParaRPr lang="en-GB" altLang="en-US" sz="1400" dirty="0">
              <a:latin typeface="Arial" panose="020B0604020202020204" pitchFamily="34" charset="0"/>
            </a:endParaRPr>
          </a:p>
          <a:p>
            <a:r>
              <a:rPr lang="en-GB" altLang="en-US" sz="1400" dirty="0">
                <a:latin typeface="Arial" panose="020B0604020202020204" pitchFamily="34" charset="0"/>
              </a:rPr>
              <a:t>Learning ecologies (Jackson 2013a:14) 'the process(es) we create in a particular context for a particular purpose that provides us with opportunities, relationships and resources for learning, development and achievement'.   </a:t>
            </a:r>
          </a:p>
          <a:p>
            <a:endParaRPr lang="en-US" altLang="en-US" sz="1400" dirty="0">
              <a:latin typeface="Arial" panose="020B0604020202020204" pitchFamily="34" charset="0"/>
            </a:endParaRPr>
          </a:p>
          <a:p>
            <a:r>
              <a:rPr lang="en-US" altLang="en-US" sz="1400" dirty="0">
                <a:latin typeface="Arial" panose="020B0604020202020204" pitchFamily="34" charset="0"/>
              </a:rPr>
              <a:t>This definition represents the integration and interdependence of the elements of learning and achievement which include the contexts and spaces we inhabit, including our history, relationships and resources, (the most important being knowledge and tools to aid thinking), and our will and capability to create a learning process or learning ecology for a particular purpose.</a:t>
            </a:r>
          </a:p>
          <a:p>
            <a:endParaRPr lang="en-US" altLang="en-US" sz="1400" dirty="0">
              <a:latin typeface="Arial" panose="020B0604020202020204" pitchFamily="34" charset="0"/>
            </a:endParaRPr>
          </a:p>
          <a:p>
            <a:r>
              <a:rPr lang="en-US" altLang="en-US" sz="1400" dirty="0">
                <a:latin typeface="Arial" panose="020B0604020202020204" pitchFamily="34" charset="0"/>
              </a:rPr>
              <a:t>Such actions may be directed explicitly to learning or mastering something but more likely they will be primarily concerned with performing a task, resolving an issue, solving a problem, or making the most of a new opportunity. </a:t>
            </a:r>
          </a:p>
          <a:p>
            <a:endParaRPr lang="en-GB" altLang="en-US" sz="1400" dirty="0">
              <a:latin typeface="Arial" panose="020B0604020202020204" pitchFamily="34" charset="0"/>
            </a:endParaRPr>
          </a:p>
          <a:p>
            <a:r>
              <a:rPr lang="en-GB" altLang="en-US" sz="1400" dirty="0">
                <a:latin typeface="Arial" panose="020B0604020202020204" pitchFamily="34" charset="0"/>
              </a:rPr>
              <a:t>Learning ecologies have temporal dimensions as well as spatial and contextual dimensions: they have the capability to connect different spaces and contexts existing simultaneously across a person's life-course, as well as different spaces and contexts existing in different time periods throughout their life-course. </a:t>
            </a:r>
          </a:p>
          <a:p>
            <a:endParaRPr lang="en-GB" altLang="en-US" sz="1400" dirty="0">
              <a:latin typeface="Arial" panose="020B0604020202020204" pitchFamily="34" charset="0"/>
            </a:endParaRPr>
          </a:p>
          <a:p>
            <a:endParaRPr lang="en-GB" altLang="en-US" sz="1400" dirty="0">
              <a:latin typeface="Arial" panose="020B0604020202020204" pitchFamily="34" charset="0"/>
            </a:endParaRPr>
          </a:p>
          <a:p>
            <a:pPr algn="ctr"/>
            <a:r>
              <a:rPr lang="en-GB" altLang="en-US" sz="1400" dirty="0">
                <a:latin typeface="Arial" panose="020B0604020202020204" pitchFamily="34" charset="0"/>
              </a:rPr>
              <a:t>HYPOTHESIS : ECOLOGIES FOR ACHIEVING OUR PURPOSES </a:t>
            </a:r>
          </a:p>
          <a:p>
            <a:pPr algn="ctr"/>
            <a:r>
              <a:rPr lang="en-GB" altLang="en-US" sz="1400" dirty="0">
                <a:latin typeface="Arial" panose="020B0604020202020204" pitchFamily="34" charset="0"/>
              </a:rPr>
              <a:t>ARE OUR VEHICLES FOR DISCOVERING &amp; CREATING MEANING</a:t>
            </a:r>
          </a:p>
          <a:p>
            <a:endParaRPr lang="en-GB" altLang="en-US" sz="1400" dirty="0">
              <a:latin typeface="Arial" panose="020B0604020202020204" pitchFamily="34" charset="0"/>
            </a:endParaRPr>
          </a:p>
          <a:p>
            <a:r>
              <a:rPr lang="en-GB" altLang="en-US" sz="1400" dirty="0">
                <a:latin typeface="Arial" panose="020B0604020202020204" pitchFamily="34" charset="0"/>
              </a:rPr>
              <a:t>Our </a:t>
            </a:r>
            <a:r>
              <a:rPr lang="en-GB" altLang="en-US" sz="1400" dirty="0">
                <a:solidFill>
                  <a:srgbClr val="FF0000"/>
                </a:solidFill>
                <a:latin typeface="Arial" panose="020B0604020202020204" pitchFamily="34" charset="0"/>
              </a:rPr>
              <a:t>beliefs</a:t>
            </a:r>
            <a:r>
              <a:rPr lang="en-GB" altLang="en-US" sz="1400" dirty="0">
                <a:latin typeface="Arial" panose="020B0604020202020204" pitchFamily="34" charset="0"/>
              </a:rPr>
              <a:t> </a:t>
            </a:r>
            <a:r>
              <a:rPr lang="en-GB" altLang="en-US" sz="1400" dirty="0">
                <a:solidFill>
                  <a:srgbClr val="FF0000"/>
                </a:solidFill>
                <a:latin typeface="Arial" panose="020B0604020202020204" pitchFamily="34" charset="0"/>
              </a:rPr>
              <a:t>shape what we value </a:t>
            </a:r>
            <a:r>
              <a:rPr lang="en-GB" altLang="en-US" sz="1400" dirty="0">
                <a:latin typeface="Arial" panose="020B0604020202020204" pitchFamily="34" charset="0"/>
              </a:rPr>
              <a:t>and what we value shape our beliefs</a:t>
            </a:r>
          </a:p>
          <a:p>
            <a:endParaRPr lang="en-GB" altLang="en-US" sz="1400" dirty="0">
              <a:latin typeface="Arial" panose="020B0604020202020204" pitchFamily="34" charset="0"/>
            </a:endParaRPr>
          </a:p>
          <a:p>
            <a:r>
              <a:rPr lang="en-GB" altLang="en-US" sz="1400" dirty="0">
                <a:latin typeface="Arial" panose="020B0604020202020204" pitchFamily="34" charset="0"/>
              </a:rPr>
              <a:t>Our  </a:t>
            </a:r>
            <a:r>
              <a:rPr lang="en-GB" altLang="en-US" sz="1400" dirty="0">
                <a:solidFill>
                  <a:srgbClr val="FF0000"/>
                </a:solidFill>
                <a:latin typeface="Arial" panose="020B0604020202020204" pitchFamily="34" charset="0"/>
              </a:rPr>
              <a:t>beliefs &amp;</a:t>
            </a:r>
            <a:r>
              <a:rPr lang="en-GB" altLang="en-US" sz="1400" dirty="0">
                <a:latin typeface="Arial" panose="020B0604020202020204" pitchFamily="34" charset="0"/>
              </a:rPr>
              <a:t> </a:t>
            </a:r>
            <a:r>
              <a:rPr lang="en-GB" altLang="en-US" sz="1400" dirty="0">
                <a:solidFill>
                  <a:srgbClr val="FF0000"/>
                </a:solidFill>
                <a:latin typeface="Arial" panose="020B0604020202020204" pitchFamily="34" charset="0"/>
              </a:rPr>
              <a:t>values shape our purposes </a:t>
            </a:r>
            <a:r>
              <a:rPr lang="en-GB" altLang="en-US" sz="1400" dirty="0">
                <a:latin typeface="Arial" panose="020B0604020202020204" pitchFamily="34" charset="0"/>
              </a:rPr>
              <a:t>– purposes emerge from the circumstances of our life and what we value they give our life meaning</a:t>
            </a:r>
          </a:p>
          <a:p>
            <a:endParaRPr lang="en-GB" altLang="en-US" sz="1400" dirty="0">
              <a:solidFill>
                <a:srgbClr val="FF0000"/>
              </a:solidFill>
              <a:latin typeface="Arial" panose="020B0604020202020204" pitchFamily="34" charset="0"/>
            </a:endParaRPr>
          </a:p>
          <a:p>
            <a:r>
              <a:rPr lang="en-GB" altLang="en-US" sz="1400" dirty="0">
                <a:solidFill>
                  <a:srgbClr val="FF0000"/>
                </a:solidFill>
                <a:latin typeface="Arial" panose="020B0604020202020204" pitchFamily="34" charset="0"/>
              </a:rPr>
              <a:t>Purposes create intentions (will/desire/ambition)</a:t>
            </a:r>
            <a:r>
              <a:rPr lang="en-GB" altLang="en-US" sz="1400" dirty="0">
                <a:latin typeface="Arial" panose="020B0604020202020204" pitchFamily="34" charset="0"/>
              </a:rPr>
              <a:t> to act on purpose (to reinforce the meaning that is our life) eg the desire to make a positive contribution/to make a difference to create a better version of oneself and to create new value in the world we are attending</a:t>
            </a:r>
          </a:p>
          <a:p>
            <a:endParaRPr lang="en-GB" altLang="en-US" sz="1400" dirty="0">
              <a:latin typeface="Arial" panose="020B0604020202020204" pitchFamily="34" charset="0"/>
            </a:endParaRPr>
          </a:p>
          <a:p>
            <a:r>
              <a:rPr lang="en-GB" altLang="en-US" sz="1400" dirty="0">
                <a:solidFill>
                  <a:srgbClr val="FF0000"/>
                </a:solidFill>
                <a:latin typeface="Arial" panose="020B0604020202020204" pitchFamily="34" charset="0"/>
              </a:rPr>
              <a:t>Intentions cause us to search our life/world (contexts) for affordance </a:t>
            </a:r>
            <a:r>
              <a:rPr lang="en-GB" altLang="en-US" sz="1400" dirty="0">
                <a:latin typeface="Arial" panose="020B0604020202020204" pitchFamily="34" charset="0"/>
              </a:rPr>
              <a:t>(perceptions of possibility for action – eg to make a difference) </a:t>
            </a:r>
          </a:p>
          <a:p>
            <a:endParaRPr lang="en-GB" altLang="en-US" sz="1400" dirty="0">
              <a:latin typeface="Arial" panose="020B0604020202020204" pitchFamily="34" charset="0"/>
            </a:endParaRPr>
          </a:p>
          <a:p>
            <a:r>
              <a:rPr lang="en-GB" altLang="en-US" sz="1400" dirty="0">
                <a:solidFill>
                  <a:srgbClr val="FF0000"/>
                </a:solidFill>
                <a:latin typeface="Arial" panose="020B0604020202020204" pitchFamily="34" charset="0"/>
              </a:rPr>
              <a:t>Affordance enables us to formulate goals to drive specific actions and behaviours in the particular contexts and situations of our life/world</a:t>
            </a:r>
          </a:p>
          <a:p>
            <a:endParaRPr lang="en-GB" altLang="en-US" sz="1400" dirty="0">
              <a:latin typeface="Arial" panose="020B0604020202020204" pitchFamily="34" charset="0"/>
            </a:endParaRPr>
          </a:p>
          <a:p>
            <a:r>
              <a:rPr lang="en-GB" altLang="en-US" sz="1400" dirty="0">
                <a:solidFill>
                  <a:srgbClr val="FF0000"/>
                </a:solidFill>
                <a:latin typeface="Arial" panose="020B0604020202020204" pitchFamily="34" charset="0"/>
              </a:rPr>
              <a:t>These actions and behaviours result in an ‘ecology for achieving our goals’. </a:t>
            </a:r>
            <a:r>
              <a:rPr lang="en-GB" altLang="en-US" sz="1400" dirty="0">
                <a:latin typeface="Arial" panose="020B0604020202020204" pitchFamily="34" charset="0"/>
              </a:rPr>
              <a:t>Our ecology is the way we interpret, relate to, connect and interact with our world of which we are a part not a separate entity. Our ecology involves relationships, activities, experiences, use of resources (knowledge/tools and other artefacts) through which we learn and develop in order to accomplish something we value and create new and deeper meanings in the process.</a:t>
            </a:r>
          </a:p>
          <a:p>
            <a:endParaRPr lang="en-GB" altLang="en-US" sz="1400" dirty="0">
              <a:latin typeface="Arial" panose="020B0604020202020204" pitchFamily="34" charset="0"/>
            </a:endParaRPr>
          </a:p>
          <a:p>
            <a:r>
              <a:rPr lang="en-GB" altLang="en-US" sz="1400" dirty="0">
                <a:solidFill>
                  <a:srgbClr val="FF0000"/>
                </a:solidFill>
                <a:latin typeface="Arial" panose="020B0604020202020204" pitchFamily="34" charset="0"/>
              </a:rPr>
              <a:t>New meaning grows from the experiences and reflections on experience grown through our ecology when it is integrated with our previous understandings, values and beliefs. </a:t>
            </a:r>
            <a:r>
              <a:rPr lang="en-GB" altLang="en-US" sz="1400" dirty="0">
                <a:latin typeface="Arial" panose="020B0604020202020204" pitchFamily="34" charset="0"/>
              </a:rPr>
              <a:t>Our unfolding experiences contain things which are currently meaningful and also things that do not make sense to us. It is in striving to make sense or better sense of such things that new meaning grows in relation to all of the above. Its an ecological process.</a:t>
            </a:r>
          </a:p>
          <a:p>
            <a:endParaRPr lang="en-GB" altLang="en-US" dirty="0">
              <a:latin typeface="Arial" panose="020B0604020202020204" pitchFamily="34" charset="0"/>
            </a:endParaRPr>
          </a:p>
          <a:p>
            <a:endParaRPr lang="en-GB" altLang="en-US" dirty="0">
              <a:latin typeface="Arial" panose="020B0604020202020204" pitchFamily="34" charset="0"/>
            </a:endParaRPr>
          </a:p>
          <a:p>
            <a:endParaRPr lang="en-GB" altLang="en-US" dirty="0">
              <a:latin typeface="Arial" panose="020B0604020202020204" pitchFamily="34" charset="0"/>
            </a:endParaRPr>
          </a:p>
          <a:p>
            <a:endParaRPr lang="en-US" altLang="en-US" dirty="0">
              <a:latin typeface="Arial" panose="020B0604020202020204" pitchFamily="34" charset="0"/>
            </a:endParaRPr>
          </a:p>
        </p:txBody>
      </p:sp>
      <p:sp>
        <p:nvSpPr>
          <p:cNvPr id="115716" name="Slide Number Placeholder 3">
            <a:extLst>
              <a:ext uri="{FF2B5EF4-FFF2-40B4-BE49-F238E27FC236}">
                <a16:creationId xmlns:a16="http://schemas.microsoft.com/office/drawing/2014/main" id="{8391D13B-B24A-4820-999E-3E2D48D96740}"/>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71450" indent="-296711">
              <a:defRPr b="1">
                <a:solidFill>
                  <a:schemeClr val="tx1"/>
                </a:solidFill>
                <a:latin typeface="Arial" panose="020B0604020202020204" pitchFamily="34" charset="0"/>
                <a:ea typeface="MS PGothic" panose="020B0600070205080204" pitchFamily="34" charset="-128"/>
              </a:defRPr>
            </a:lvl2pPr>
            <a:lvl3pPr marL="1186847" indent="-237369">
              <a:defRPr b="1">
                <a:solidFill>
                  <a:schemeClr val="tx1"/>
                </a:solidFill>
                <a:latin typeface="Arial" panose="020B0604020202020204" pitchFamily="34" charset="0"/>
                <a:ea typeface="MS PGothic" panose="020B0600070205080204" pitchFamily="34" charset="-128"/>
              </a:defRPr>
            </a:lvl3pPr>
            <a:lvl4pPr marL="1661585" indent="-237369">
              <a:defRPr b="1">
                <a:solidFill>
                  <a:schemeClr val="tx1"/>
                </a:solidFill>
                <a:latin typeface="Arial" panose="020B0604020202020204" pitchFamily="34" charset="0"/>
                <a:ea typeface="MS PGothic" panose="020B0600070205080204" pitchFamily="34" charset="-128"/>
              </a:defRPr>
            </a:lvl4pPr>
            <a:lvl5pPr marL="2136324" indent="-237369">
              <a:defRPr b="1">
                <a:solidFill>
                  <a:schemeClr val="tx1"/>
                </a:solidFill>
                <a:latin typeface="Arial" panose="020B0604020202020204" pitchFamily="34" charset="0"/>
                <a:ea typeface="MS PGothic" panose="020B0600070205080204" pitchFamily="34" charset="-128"/>
              </a:defRPr>
            </a:lvl5pPr>
            <a:lvl6pPr marL="2611062"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85801"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560540"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4035279"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E2EFB9DF-3BA9-4316-AFFC-D82FC24513C5}" type="slidenum">
              <a:rPr lang="en-GB" altLang="en-US" b="0">
                <a:solidFill>
                  <a:srgbClr val="000000"/>
                </a:solidFill>
              </a:rPr>
              <a:pPr/>
              <a:t>16</a:t>
            </a:fld>
            <a:endParaRPr lang="en-GB" altLang="en-US" b="0">
              <a:solidFill>
                <a:srgbClr val="000000"/>
              </a:solidFill>
            </a:endParaRPr>
          </a:p>
        </p:txBody>
      </p:sp>
    </p:spTree>
    <p:extLst>
      <p:ext uri="{BB962C8B-B14F-4D97-AF65-F5344CB8AC3E}">
        <p14:creationId xmlns:p14="http://schemas.microsoft.com/office/powerpoint/2010/main" val="224380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a:latin typeface="+mn-lt"/>
                <a:ea typeface="+mn-ea"/>
                <a:cs typeface="+mn-cs"/>
              </a:rPr>
              <a:t>So how does creativity manifest itself as a phenomenon. Carl Rogers framed the way creativity manifests itself in these terms </a:t>
            </a:r>
            <a:r>
              <a:rPr lang="en-US" i="1" dirty="0">
                <a:latin typeface="+mn-lt"/>
                <a:ea typeface="+mn-ea"/>
                <a:cs typeface="+mn-cs"/>
              </a:rPr>
              <a:t>'the emergence in action of a novel relational product growing out of the uniqueness of the individual on the one hand, and the materials, events, people, or circumstances of his life'  </a:t>
            </a:r>
            <a:r>
              <a:rPr lang="en-US" baseline="30000" dirty="0">
                <a:latin typeface="+mn-lt"/>
                <a:ea typeface="+mn-ea"/>
                <a:cs typeface="+mn-cs"/>
              </a:rPr>
              <a:t>27:350</a:t>
            </a:r>
            <a:endParaRPr lang="en-US" dirty="0">
              <a:latin typeface="+mn-lt"/>
              <a:ea typeface="+mn-ea"/>
              <a:cs typeface="+mn-cs"/>
            </a:endParaRPr>
          </a:p>
          <a:p>
            <a:pPr>
              <a:defRPr/>
            </a:pPr>
            <a:r>
              <a:rPr lang="en-US" dirty="0">
                <a:latin typeface="+mn-lt"/>
                <a:ea typeface="+mn-ea"/>
                <a:cs typeface="+mn-cs"/>
              </a:rPr>
              <a:t> </a:t>
            </a:r>
          </a:p>
          <a:p>
            <a:pPr>
              <a:defRPr/>
            </a:pPr>
            <a:r>
              <a:rPr lang="en-US" dirty="0">
                <a:latin typeface="+mn-lt"/>
                <a:ea typeface="+mn-ea"/>
                <a:cs typeface="+mn-cs"/>
              </a:rPr>
              <a:t>The bottom line is that creativity is an ecological phenomenon. It’s about human beings having thoughts that are stimulated by their relationship and interactions with the world around them. A creative thought is the result of a person interacting cognitively, physically, emotionally, virtually with something in their world ideas, people, things, problems, situations and experiences, and a multitude of other things and this interaction triggering a novel thought. These thoughts are often the result of connecting/combining two or more things to create something that is different to the things that were connected. McWilliam and Taylor</a:t>
            </a:r>
            <a:r>
              <a:rPr lang="en-US" baseline="30000" dirty="0">
                <a:latin typeface="+mn-lt"/>
                <a:ea typeface="+mn-ea"/>
                <a:cs typeface="+mn-cs"/>
              </a:rPr>
              <a:t>6</a:t>
            </a:r>
            <a:r>
              <a:rPr lang="en-US" dirty="0">
                <a:latin typeface="+mn-lt"/>
                <a:ea typeface="+mn-ea"/>
                <a:cs typeface="+mn-cs"/>
              </a:rPr>
              <a:t> catch this beautifully in their idea that creativity is often the result of </a:t>
            </a:r>
            <a:r>
              <a:rPr lang="en-US" i="1" dirty="0">
                <a:latin typeface="+mn-lt"/>
                <a:ea typeface="+mn-ea"/>
                <a:cs typeface="+mn-cs"/>
              </a:rPr>
              <a:t>making a third ‘thing’ from two existing things or ideas</a:t>
            </a:r>
            <a:r>
              <a:rPr lang="en-US" dirty="0">
                <a:latin typeface="+mn-lt"/>
                <a:ea typeface="+mn-ea"/>
                <a:cs typeface="+mn-cs"/>
              </a:rPr>
              <a:t>, rather than making something from nothing. </a:t>
            </a:r>
          </a:p>
          <a:p>
            <a:pPr>
              <a:defRPr/>
            </a:pPr>
            <a:endParaRPr lang="en-US" dirty="0">
              <a:latin typeface="+mn-lt"/>
              <a:ea typeface="+mn-ea"/>
              <a:cs typeface="+mn-cs"/>
            </a:endParaRPr>
          </a:p>
          <a:p>
            <a:pPr>
              <a:defRPr/>
            </a:pPr>
            <a:r>
              <a:rPr lang="en-US" dirty="0">
                <a:latin typeface="+mn-lt"/>
                <a:ea typeface="+mn-ea"/>
                <a:cs typeface="+mn-cs"/>
              </a:rPr>
              <a:t>So the phenomenon of creativity is a situated phenomenon in which contexts norms and judges are all located.</a:t>
            </a:r>
          </a:p>
          <a:p>
            <a:pPr>
              <a:defRPr/>
            </a:pPr>
            <a:r>
              <a:rPr lang="en-US" dirty="0">
                <a:latin typeface="+mn-lt"/>
                <a:ea typeface="+mn-ea"/>
                <a:cs typeface="+mn-cs"/>
              </a:rPr>
              <a:t> </a:t>
            </a:r>
          </a:p>
          <a:p>
            <a:pPr>
              <a:defRPr/>
            </a:pPr>
            <a:r>
              <a:rPr lang="en-GB" dirty="0">
                <a:latin typeface="+mn-lt"/>
                <a:ea typeface="+mn-ea"/>
                <a:cs typeface="+mn-cs"/>
              </a:rPr>
              <a:t> </a:t>
            </a:r>
            <a:endParaRPr lang="en-US" dirty="0">
              <a:latin typeface="+mn-lt"/>
              <a:ea typeface="+mn-ea"/>
              <a:cs typeface="+mn-cs"/>
            </a:endParaRPr>
          </a:p>
          <a:p>
            <a:pPr>
              <a:defRPr/>
            </a:pPr>
            <a:endParaRPr lang="en-GB" dirty="0"/>
          </a:p>
          <a:p>
            <a:pPr>
              <a:defRPr/>
            </a:pPr>
            <a:endParaRPr lang="en-GB" dirty="0"/>
          </a:p>
        </p:txBody>
      </p:sp>
      <p:sp>
        <p:nvSpPr>
          <p:cNvPr id="133124" name="Slide Number Placeholder 3"/>
          <p:cNvSpPr>
            <a:spLocks noGrp="1"/>
          </p:cNvSpPr>
          <p:nvPr>
            <p:ph type="sldNum" sz="quarter" idx="5"/>
          </p:nvPr>
        </p:nvSpPr>
        <p:spPr>
          <a:noFill/>
        </p:spPr>
        <p:txBody>
          <a:bodyPr/>
          <a:lstStyle/>
          <a:p>
            <a:fld id="{985562BA-5AC1-4F60-BDA2-8A16F41F8A9C}" type="slidenum">
              <a:rPr lang="en-GB">
                <a:solidFill>
                  <a:prstClr val="black"/>
                </a:solidFill>
              </a:rPr>
              <a:pPr/>
              <a:t>18</a:t>
            </a:fld>
            <a:endParaRPr lang="en-GB">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challenges for creativity in higher education is to develop useful conceptual tools that help us develop better shared understandings. One tool with good potential is the 4C model of creativity proposed by Kaufman and </a:t>
            </a:r>
            <a:r>
              <a:rPr lang="en-US" dirty="0" err="1"/>
              <a:t>Behgetto</a:t>
            </a:r>
            <a:r>
              <a:rPr lang="en-US" dirty="0"/>
              <a:t> in 2009</a:t>
            </a:r>
          </a:p>
          <a:p>
            <a:endParaRPr lang="en-US" dirty="0"/>
          </a:p>
          <a:p>
            <a:pPr defTabSz="931774" eaLnBrk="0" fontAlgn="base" hangingPunct="0">
              <a:spcBef>
                <a:spcPct val="0"/>
              </a:spcBef>
              <a:spcAft>
                <a:spcPct val="0"/>
              </a:spcAft>
              <a:defRPr/>
            </a:pPr>
            <a:r>
              <a:rPr lang="en-GB" altLang="en-US" b="1" i="1" dirty="0">
                <a:solidFill>
                  <a:prstClr val="black"/>
                </a:solidFill>
                <a:latin typeface="Arial Narrow" panose="020B0606020202030204" pitchFamily="34" charset="0"/>
                <a:ea typeface="Times New Roman" panose="02020603050405020304" pitchFamily="18" charset="0"/>
              </a:rPr>
              <a:t>Kaufman, J.C. and Beghetto, R.A. (2009) </a:t>
            </a:r>
            <a:r>
              <a:rPr lang="en-GB" altLang="en-US" i="1" dirty="0">
                <a:solidFill>
                  <a:prstClr val="black"/>
                </a:solidFill>
                <a:latin typeface="Arial Narrow" panose="020B0606020202030204" pitchFamily="34" charset="0"/>
                <a:ea typeface="Times New Roman" panose="02020603050405020304" pitchFamily="18" charset="0"/>
              </a:rPr>
              <a:t>Beyond Big and Little:</a:t>
            </a:r>
          </a:p>
          <a:p>
            <a:pPr defTabSz="931774" eaLnBrk="0" fontAlgn="base" hangingPunct="0">
              <a:spcBef>
                <a:spcPct val="0"/>
              </a:spcBef>
              <a:spcAft>
                <a:spcPct val="0"/>
              </a:spcAft>
              <a:defRPr/>
            </a:pPr>
            <a:r>
              <a:rPr lang="en-GB" altLang="en-US" i="1" dirty="0">
                <a:solidFill>
                  <a:prstClr val="black"/>
                </a:solidFill>
                <a:latin typeface="Arial Narrow" panose="020B0606020202030204" pitchFamily="34" charset="0"/>
                <a:ea typeface="Times New Roman" panose="02020603050405020304" pitchFamily="18" charset="0"/>
              </a:rPr>
              <a:t>The Four C Model of Creativity. Review of General Psychology 13, 1, 1-12.</a:t>
            </a:r>
            <a:endParaRPr lang="en-GB" altLang="en-US" dirty="0">
              <a:solidFill>
                <a:prstClr val="black"/>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19</a:t>
            </a:fld>
            <a:endParaRPr lang="en-GB"/>
          </a:p>
        </p:txBody>
      </p:sp>
    </p:spTree>
    <p:extLst>
      <p:ext uri="{BB962C8B-B14F-4D97-AF65-F5344CB8AC3E}">
        <p14:creationId xmlns:p14="http://schemas.microsoft.com/office/powerpoint/2010/main" val="2685330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instrument.</a:t>
            </a:r>
          </a:p>
        </p:txBody>
      </p:sp>
      <p:sp>
        <p:nvSpPr>
          <p:cNvPr id="4" name="Slide Number Placeholder 3"/>
          <p:cNvSpPr>
            <a:spLocks noGrp="1"/>
          </p:cNvSpPr>
          <p:nvPr>
            <p:ph type="sldNum" sz="quarter" idx="5"/>
          </p:nvPr>
        </p:nvSpPr>
        <p:spPr/>
        <p:txBody>
          <a:bodyPr/>
          <a:lstStyle/>
          <a:p>
            <a:pPr defTabSz="474739">
              <a:defRPr/>
            </a:pPr>
            <a:fld id="{2FB19F8B-E4C1-4706-8754-25B6BDC1ECE2}" type="slidenum">
              <a:rPr lang="en-US">
                <a:solidFill>
                  <a:prstClr val="black"/>
                </a:solidFill>
                <a:latin typeface="Calibri" panose="020F0502020204030204"/>
              </a:rPr>
              <a:pPr defTabSz="474739">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492882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instrument.</a:t>
            </a:r>
          </a:p>
        </p:txBody>
      </p:sp>
      <p:sp>
        <p:nvSpPr>
          <p:cNvPr id="4" name="Slide Number Placeholder 3"/>
          <p:cNvSpPr>
            <a:spLocks noGrp="1"/>
          </p:cNvSpPr>
          <p:nvPr>
            <p:ph type="sldNum" sz="quarter" idx="5"/>
          </p:nvPr>
        </p:nvSpPr>
        <p:spPr/>
        <p:txBody>
          <a:bodyPr/>
          <a:lstStyle/>
          <a:p>
            <a:pPr defTabSz="465887">
              <a:defRPr/>
            </a:pPr>
            <a:fld id="{2FB19F8B-E4C1-4706-8754-25B6BDC1ECE2}" type="slidenum">
              <a:rPr lang="en-US">
                <a:solidFill>
                  <a:prstClr val="black"/>
                </a:solidFill>
                <a:latin typeface="Calibri" panose="020F0502020204030204"/>
              </a:rPr>
              <a:pPr defTabSz="465887">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76327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0C0F5C1-A1A2-4F5E-9AC6-924E4D748628}"/>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0722DA5C-0DF9-44D3-8D19-971EB6F153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eaLnBrk="1" hangingPunct="1">
              <a:spcBef>
                <a:spcPct val="0"/>
              </a:spcBef>
            </a:pPr>
            <a:r>
              <a:rPr lang="en-GB" altLang="en-US" dirty="0">
                <a:latin typeface="Calibri" panose="020F0502020204030204" pitchFamily="34" charset="0"/>
                <a:ea typeface="Times New Roman" panose="02020603050405020304" pitchFamily="18" charset="0"/>
                <a:cs typeface="Calibri" panose="020F0502020204030204" pitchFamily="34" charset="0"/>
              </a:rPr>
              <a:t>I nearly always begin my talks here – we drew this picture on the wall of our educational centre at the University of Surrey in 2006 to remind us everyday that the focus of our work was to tackle this perpetual wicked challenge.</a:t>
            </a: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r>
              <a:rPr lang="en-GB" altLang="en-US" dirty="0">
                <a:latin typeface="Calibri" panose="020F0502020204030204" pitchFamily="34" charset="0"/>
                <a:ea typeface="Times New Roman" panose="02020603050405020304" pitchFamily="18" charset="0"/>
                <a:cs typeface="Calibri" panose="020F0502020204030204" pitchFamily="34" charset="0"/>
              </a:rPr>
              <a:t>The creative development of people is bound up with the challenge of preparing them for long complex learning lives stretching half a century or more into the future.</a:t>
            </a: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r>
              <a:rPr lang="en-GB" altLang="en-US" dirty="0">
                <a:latin typeface="Calibri" panose="020F0502020204030204" pitchFamily="34" charset="0"/>
                <a:ea typeface="Times New Roman" panose="02020603050405020304" pitchFamily="18" charset="0"/>
                <a:cs typeface="Calibri" panose="020F0502020204030204" pitchFamily="34" charset="0"/>
              </a:rPr>
              <a:t>Governments, trans-national agencies, business and industry are highlighting the importance of creativity to future economic and social prosperity and the very survival of the planet. </a:t>
            </a: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r>
              <a:rPr lang="en-GB" altLang="en-US" dirty="0">
                <a:latin typeface="Calibri" panose="020F0502020204030204" pitchFamily="34" charset="0"/>
                <a:ea typeface="Times New Roman" panose="02020603050405020304" pitchFamily="18" charset="0"/>
                <a:cs typeface="Calibri" panose="020F0502020204030204" pitchFamily="34" charset="0"/>
              </a:rPr>
              <a:t>But this call for action is bound up with the wicked challenge of how we prepare people for long complex learning lives stretching 40 or 50 years ahead into a world that will be very different to the world we experience now. Indeed if futurists are right then we are in fifth of the way through the last century in which humans will exist as we know them. Scary thought.</a:t>
            </a: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r>
              <a:rPr lang="en-GB" altLang="en-US" dirty="0">
                <a:latin typeface="Calibri" panose="020F0502020204030204" pitchFamily="34" charset="0"/>
                <a:ea typeface="Times New Roman" panose="02020603050405020304" pitchFamily="18" charset="0"/>
                <a:cs typeface="Calibri" panose="020F0502020204030204" pitchFamily="34" charset="0"/>
              </a:rPr>
              <a:t>For teachers the challenge is associated with a question like ‘ how do we prepare people for an ever more complex world?’… I don’t just mean preparing students for their first job when they leave university I mean how do we prepare them so that they can face and adapt to the many challenges they will encounter over a lifetime of working, learning and living.</a:t>
            </a: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r>
              <a:rPr lang="en-GB" altLang="en-US" dirty="0">
                <a:latin typeface="Calibri" panose="020F0502020204030204" pitchFamily="34" charset="0"/>
                <a:ea typeface="Times New Roman" panose="02020603050405020304" pitchFamily="18" charset="0"/>
                <a:cs typeface="Calibri" panose="020F0502020204030204" pitchFamily="34" charset="0"/>
              </a:rPr>
              <a:t>From the students’ perspective the same challenge is expressed in the question ‘ How do I prepare myself for the rest of my life?’… what sorts of things do I need to learn, what sorts of skills, qualities, dispositions and values do I need to develop, and what sorts of experiences do I need to have.. Personal and professional development needs to be so much more than simply studying and learning an academic curriculum. </a:t>
            </a: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r>
              <a:rPr lang="en-GB" altLang="en-US" dirty="0">
                <a:latin typeface="Calibri" panose="020F0502020204030204" pitchFamily="34" charset="0"/>
                <a:ea typeface="Times New Roman" panose="02020603050405020304" pitchFamily="18" charset="0"/>
                <a:cs typeface="Calibri" panose="020F0502020204030204" pitchFamily="34" charset="0"/>
              </a:rPr>
              <a:t>This picture, which we drew on the wall of our Centre at the University of Surrey, symbolically represents some of the complexity embedded in this wicked problem – which is a problem that is very difficult to define, is nested in other problems and has many perspectives on it, has no right or wrong answers, and no clear resolving actions.</a:t>
            </a:r>
          </a:p>
          <a:p>
            <a:pPr eaLnBrk="1" hangingPunct="1">
              <a:spcBef>
                <a:spcPct val="0"/>
              </a:spcBef>
            </a:pPr>
            <a:endParaRPr lang="en-GB" altLang="en-US" b="1" dirty="0">
              <a:latin typeface="Calibri" panose="020F0502020204030204" pitchFamily="34" charset="0"/>
              <a:ea typeface="Times New Roman" panose="02020603050405020304" pitchFamily="18" charset="0"/>
              <a:cs typeface="Calibri" panose="020F0502020204030204" pitchFamily="34" charset="0"/>
            </a:endParaRPr>
          </a:p>
          <a:p>
            <a:pPr defTabSz="931774">
              <a:spcBef>
                <a:spcPct val="0"/>
              </a:spcBef>
              <a:defRPr/>
            </a:pPr>
            <a:r>
              <a:rPr lang="en-US" i="1" dirty="0"/>
              <a:t>My perplexing question. If creativity is so important to solving the world’s problems, and so many venerable trans national organisations, governments and business are saying its one of the top skills required for 21</a:t>
            </a:r>
            <a:r>
              <a:rPr lang="en-US" i="1" baseline="30000" dirty="0"/>
              <a:t>st</a:t>
            </a:r>
            <a:r>
              <a:rPr lang="en-US" i="1" dirty="0"/>
              <a:t> century, why is higher education still paying so little attention to it?</a:t>
            </a:r>
            <a:endParaRPr lang="en-US" dirty="0"/>
          </a:p>
          <a:p>
            <a:pPr eaLnBrk="1" hangingPunct="1">
              <a:spcBef>
                <a:spcPct val="0"/>
              </a:spcBef>
            </a:pPr>
            <a:endParaRPr lang="en-GB" altLang="en-US" b="1"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r>
              <a:rPr lang="en-GB" altLang="en-US" b="1" dirty="0">
                <a:latin typeface="Calibri" panose="020F0502020204030204" pitchFamily="34" charset="0"/>
                <a:ea typeface="Times New Roman" panose="02020603050405020304" pitchFamily="18" charset="0"/>
                <a:cs typeface="Calibri" panose="020F0502020204030204" pitchFamily="34" charset="0"/>
              </a:rPr>
              <a:t>We might begin by recognising the nature of the problem of creativity in HE?</a:t>
            </a:r>
          </a:p>
        </p:txBody>
      </p:sp>
      <p:sp>
        <p:nvSpPr>
          <p:cNvPr id="41988" name="Slide Number Placeholder 3">
            <a:extLst>
              <a:ext uri="{FF2B5EF4-FFF2-40B4-BE49-F238E27FC236}">
                <a16:creationId xmlns:a16="http://schemas.microsoft.com/office/drawing/2014/main" id="{6E4CBF37-FBA3-4BDF-AEDB-B7C28D731A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57066" indent="-291179" eaLnBrk="0" hangingPunct="0">
              <a:defRPr b="1">
                <a:solidFill>
                  <a:schemeClr val="tx1"/>
                </a:solidFill>
                <a:latin typeface="Arial" panose="020B0604020202020204" pitchFamily="34" charset="0"/>
                <a:ea typeface="MS PGothic" panose="020B0600070205080204" pitchFamily="34" charset="-128"/>
              </a:defRPr>
            </a:lvl2pPr>
            <a:lvl3pPr marL="1164717" indent="-232943" eaLnBrk="0" hangingPunct="0">
              <a:defRPr b="1">
                <a:solidFill>
                  <a:schemeClr val="tx1"/>
                </a:solidFill>
                <a:latin typeface="Arial" panose="020B0604020202020204" pitchFamily="34" charset="0"/>
                <a:ea typeface="MS PGothic" panose="020B0600070205080204" pitchFamily="34" charset="-128"/>
              </a:defRPr>
            </a:lvl3pPr>
            <a:lvl4pPr marL="1630604" indent="-232943" eaLnBrk="0" hangingPunct="0">
              <a:defRPr b="1">
                <a:solidFill>
                  <a:schemeClr val="tx1"/>
                </a:solidFill>
                <a:latin typeface="Arial" panose="020B0604020202020204" pitchFamily="34" charset="0"/>
                <a:ea typeface="MS PGothic" panose="020B0600070205080204" pitchFamily="34" charset="-128"/>
              </a:defRPr>
            </a:lvl4pPr>
            <a:lvl5pPr marL="2096491" indent="-232943" eaLnBrk="0" hangingPunct="0">
              <a:defRPr b="1">
                <a:solidFill>
                  <a:schemeClr val="tx1"/>
                </a:solidFill>
                <a:latin typeface="Arial" panose="020B0604020202020204" pitchFamily="34" charset="0"/>
                <a:ea typeface="MS PGothic" panose="020B0600070205080204" pitchFamily="34" charset="-128"/>
              </a:defRPr>
            </a:lvl5pPr>
            <a:lvl6pPr marL="2562377"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8264"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4151"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60038"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C7D893DC-C77D-4CBF-9FA7-DC2131251D61}" type="slidenum">
              <a:rPr lang="en-GB" altLang="en-US" b="0"/>
              <a:pPr eaLnBrk="1" hangingPunct="1"/>
              <a:t>2</a:t>
            </a:fld>
            <a:endParaRPr lang="en-GB" altLang="en-US"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B19F8B-E4C1-4706-8754-25B6BDC1ECE2}" type="slidenum">
              <a:rPr lang="en-US" smtClean="0"/>
              <a:t>22</a:t>
            </a:fld>
            <a:endParaRPr lang="en-US"/>
          </a:p>
        </p:txBody>
      </p:sp>
    </p:spTree>
    <p:extLst>
      <p:ext uri="{BB962C8B-B14F-4D97-AF65-F5344CB8AC3E}">
        <p14:creationId xmlns:p14="http://schemas.microsoft.com/office/powerpoint/2010/main" val="3773304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B19F8B-E4C1-4706-8754-25B6BDC1ECE2}" type="slidenum">
              <a:rPr lang="en-US" smtClean="0"/>
              <a:t>23</a:t>
            </a:fld>
            <a:endParaRPr lang="en-US"/>
          </a:p>
        </p:txBody>
      </p:sp>
    </p:spTree>
    <p:extLst>
      <p:ext uri="{BB962C8B-B14F-4D97-AF65-F5344CB8AC3E}">
        <p14:creationId xmlns:p14="http://schemas.microsoft.com/office/powerpoint/2010/main" val="3963716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24</a:t>
            </a:fld>
            <a:endParaRPr lang="en-GB"/>
          </a:p>
        </p:txBody>
      </p:sp>
    </p:spTree>
    <p:extLst>
      <p:ext uri="{BB962C8B-B14F-4D97-AF65-F5344CB8AC3E}">
        <p14:creationId xmlns:p14="http://schemas.microsoft.com/office/powerpoint/2010/main" val="973181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instrument.</a:t>
            </a:r>
          </a:p>
        </p:txBody>
      </p:sp>
      <p:sp>
        <p:nvSpPr>
          <p:cNvPr id="4" name="Slide Number Placeholder 3"/>
          <p:cNvSpPr>
            <a:spLocks noGrp="1"/>
          </p:cNvSpPr>
          <p:nvPr>
            <p:ph type="sldNum" sz="quarter" idx="5"/>
          </p:nvPr>
        </p:nvSpPr>
        <p:spPr/>
        <p:txBody>
          <a:bodyPr/>
          <a:lstStyle/>
          <a:p>
            <a:pPr defTabSz="465887">
              <a:defRPr/>
            </a:pPr>
            <a:fld id="{2FB19F8B-E4C1-4706-8754-25B6BDC1ECE2}" type="slidenum">
              <a:rPr lang="en-US">
                <a:solidFill>
                  <a:prstClr val="black"/>
                </a:solidFill>
                <a:latin typeface="Calibri" panose="020F0502020204030204"/>
              </a:rPr>
              <a:pPr defTabSz="46588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639203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26</a:t>
            </a:fld>
            <a:endParaRPr lang="en-GB"/>
          </a:p>
        </p:txBody>
      </p:sp>
    </p:spTree>
    <p:extLst>
      <p:ext uri="{BB962C8B-B14F-4D97-AF65-F5344CB8AC3E}">
        <p14:creationId xmlns:p14="http://schemas.microsoft.com/office/powerpoint/2010/main" val="2238389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education require its own meta-domain?</a:t>
            </a:r>
          </a:p>
        </p:txBody>
      </p:sp>
      <p:sp>
        <p:nvSpPr>
          <p:cNvPr id="4" name="Slide Number Placeholder 3"/>
          <p:cNvSpPr>
            <a:spLocks noGrp="1"/>
          </p:cNvSpPr>
          <p:nvPr>
            <p:ph type="sldNum" sz="quarter" idx="5"/>
          </p:nvPr>
        </p:nvSpPr>
        <p:spPr/>
        <p:txBody>
          <a:bodyPr/>
          <a:lstStyle/>
          <a:p>
            <a:pPr defTabSz="474739">
              <a:defRPr/>
            </a:pPr>
            <a:fld id="{2FB19F8B-E4C1-4706-8754-25B6BDC1ECE2}" type="slidenum">
              <a:rPr lang="en-US">
                <a:solidFill>
                  <a:prstClr val="black"/>
                </a:solidFill>
                <a:latin typeface="Calibri" panose="020F0502020204030204"/>
              </a:rPr>
              <a:pPr defTabSz="474739">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3373255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4739">
              <a:defRPr/>
            </a:pPr>
            <a:fld id="{2FB19F8B-E4C1-4706-8754-25B6BDC1ECE2}" type="slidenum">
              <a:rPr lang="en-US">
                <a:solidFill>
                  <a:prstClr val="black"/>
                </a:solidFill>
                <a:latin typeface="Calibri" panose="020F0502020204030204"/>
              </a:rPr>
              <a:pPr defTabSz="474739">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013238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instrument.</a:t>
            </a:r>
          </a:p>
        </p:txBody>
      </p:sp>
      <p:sp>
        <p:nvSpPr>
          <p:cNvPr id="4" name="Slide Number Placeholder 3"/>
          <p:cNvSpPr>
            <a:spLocks noGrp="1"/>
          </p:cNvSpPr>
          <p:nvPr>
            <p:ph type="sldNum" sz="quarter" idx="5"/>
          </p:nvPr>
        </p:nvSpPr>
        <p:spPr/>
        <p:txBody>
          <a:bodyPr/>
          <a:lstStyle/>
          <a:p>
            <a:pPr defTabSz="474739">
              <a:defRPr/>
            </a:pPr>
            <a:fld id="{2FB19F8B-E4C1-4706-8754-25B6BDC1ECE2}" type="slidenum">
              <a:rPr lang="en-US">
                <a:solidFill>
                  <a:prstClr val="black"/>
                </a:solidFill>
                <a:latin typeface="Calibri" panose="020F0502020204030204"/>
              </a:rPr>
              <a:pPr defTabSz="474739">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026807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30</a:t>
            </a:fld>
            <a:endParaRPr lang="en-GB"/>
          </a:p>
        </p:txBody>
      </p:sp>
    </p:spTree>
    <p:extLst>
      <p:ext uri="{BB962C8B-B14F-4D97-AF65-F5344CB8AC3E}">
        <p14:creationId xmlns:p14="http://schemas.microsoft.com/office/powerpoint/2010/main" val="2357266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instrument.</a:t>
            </a:r>
          </a:p>
        </p:txBody>
      </p:sp>
      <p:sp>
        <p:nvSpPr>
          <p:cNvPr id="4" name="Slide Number Placeholder 3"/>
          <p:cNvSpPr>
            <a:spLocks noGrp="1"/>
          </p:cNvSpPr>
          <p:nvPr>
            <p:ph type="sldNum" sz="quarter" idx="5"/>
          </p:nvPr>
        </p:nvSpPr>
        <p:spPr/>
        <p:txBody>
          <a:bodyPr/>
          <a:lstStyle/>
          <a:p>
            <a:pPr defTabSz="465887">
              <a:defRPr/>
            </a:pPr>
            <a:fld id="{2FB19F8B-E4C1-4706-8754-25B6BDC1ECE2}" type="slidenum">
              <a:rPr lang="en-US">
                <a:solidFill>
                  <a:prstClr val="black"/>
                </a:solidFill>
                <a:latin typeface="Calibri" panose="020F0502020204030204"/>
              </a:rPr>
              <a:pPr defTabSz="465887">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50701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need to sustain themselves economically but the nature of work is changing – AI and robotics are sweeping away many jobs that are routine cognitive and routine manual. People who engage in HE are aspiring to work that might be termed cognitive non-routine : work that isn’t predictable that requires people to work with uncertainty and interact in an intelligent, self aware and creative ways with their environment and the problems it contains.</a:t>
            </a:r>
          </a:p>
        </p:txBody>
      </p:sp>
      <p:sp>
        <p:nvSpPr>
          <p:cNvPr id="4" name="Slide Number Placeholder 3"/>
          <p:cNvSpPr>
            <a:spLocks noGrp="1"/>
          </p:cNvSpPr>
          <p:nvPr>
            <p:ph type="sldNum" sz="quarter" idx="5"/>
          </p:nvPr>
        </p:nvSpPr>
        <p:spPr/>
        <p:txBody>
          <a:bodyPr/>
          <a:lstStyle/>
          <a:p>
            <a:fld id="{FCCAF947-7A2E-4282-B4C6-39663672F056}" type="slidenum">
              <a:rPr lang="en-GB" smtClean="0"/>
              <a:pPr/>
              <a:t>3</a:t>
            </a:fld>
            <a:endParaRPr lang="en-GB"/>
          </a:p>
        </p:txBody>
      </p:sp>
    </p:spTree>
    <p:extLst>
      <p:ext uri="{BB962C8B-B14F-4D97-AF65-F5344CB8AC3E}">
        <p14:creationId xmlns:p14="http://schemas.microsoft.com/office/powerpoint/2010/main" val="3648367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A8A5961-21D8-4288-9D67-8ECFB990C61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FB5657E-0183-4A8D-9647-0BE53A4B45E7}"/>
              </a:ext>
            </a:extLst>
          </p:cNvPr>
          <p:cNvSpPr>
            <a:spLocks noGrp="1"/>
          </p:cNvSpPr>
          <p:nvPr>
            <p:ph type="body" idx="1"/>
          </p:nvPr>
        </p:nvSpPr>
        <p:spPr/>
        <p:txBody>
          <a:bodyPr>
            <a:normAutofit/>
          </a:bodyPr>
          <a:lstStyle/>
          <a:p>
            <a:pPr>
              <a:defRPr/>
            </a:pPr>
            <a:endParaRPr lang="en-GB" dirty="0"/>
          </a:p>
          <a:p>
            <a:pPr>
              <a:defRPr/>
            </a:pPr>
            <a:endParaRPr lang="en-GB" dirty="0"/>
          </a:p>
          <a:p>
            <a:pPr>
              <a:defRPr/>
            </a:pPr>
            <a:endParaRPr lang="en-GB" dirty="0"/>
          </a:p>
        </p:txBody>
      </p:sp>
      <p:sp>
        <p:nvSpPr>
          <p:cNvPr id="104452" name="Slide Number Placeholder 3">
            <a:extLst>
              <a:ext uri="{FF2B5EF4-FFF2-40B4-BE49-F238E27FC236}">
                <a16:creationId xmlns:a16="http://schemas.microsoft.com/office/drawing/2014/main" id="{043D57B1-80B6-413C-ADF2-234814CEA2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55449" indent="-289562">
              <a:defRPr b="1">
                <a:solidFill>
                  <a:schemeClr val="tx1"/>
                </a:solidFill>
                <a:latin typeface="Arial" panose="020B0604020202020204" pitchFamily="34" charset="0"/>
                <a:ea typeface="MS PGothic" panose="020B0600070205080204" pitchFamily="34" charset="-128"/>
              </a:defRPr>
            </a:lvl2pPr>
            <a:lvl3pPr marL="1163100" indent="-231326">
              <a:defRPr b="1">
                <a:solidFill>
                  <a:schemeClr val="tx1"/>
                </a:solidFill>
                <a:latin typeface="Arial" panose="020B0604020202020204" pitchFamily="34" charset="0"/>
                <a:ea typeface="MS PGothic" panose="020B0600070205080204" pitchFamily="34" charset="-128"/>
              </a:defRPr>
            </a:lvl3pPr>
            <a:lvl4pPr marL="1628987" indent="-231326">
              <a:defRPr b="1">
                <a:solidFill>
                  <a:schemeClr val="tx1"/>
                </a:solidFill>
                <a:latin typeface="Arial" panose="020B0604020202020204" pitchFamily="34" charset="0"/>
                <a:ea typeface="MS PGothic" panose="020B0600070205080204" pitchFamily="34" charset="-128"/>
              </a:defRPr>
            </a:lvl4pPr>
            <a:lvl5pPr marL="2094873" indent="-231326">
              <a:defRPr b="1">
                <a:solidFill>
                  <a:schemeClr val="tx1"/>
                </a:solidFill>
                <a:latin typeface="Arial" panose="020B0604020202020204" pitchFamily="34" charset="0"/>
                <a:ea typeface="MS PGothic" panose="020B0600070205080204" pitchFamily="34" charset="-128"/>
              </a:defRPr>
            </a:lvl5pPr>
            <a:lvl6pPr marL="2560760"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6647"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2534"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58421"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defTabSz="931774" fontAlgn="base">
              <a:spcBef>
                <a:spcPct val="0"/>
              </a:spcBef>
              <a:spcAft>
                <a:spcPct val="0"/>
              </a:spcAft>
              <a:defRPr/>
            </a:pPr>
            <a:fld id="{E905B527-7910-40A1-A1CD-70D3513E6689}" type="slidenum">
              <a:rPr lang="en-GB" altLang="en-US" b="0">
                <a:solidFill>
                  <a:srgbClr val="000000"/>
                </a:solidFill>
              </a:rPr>
              <a:pPr defTabSz="931774" fontAlgn="base">
                <a:spcBef>
                  <a:spcPct val="0"/>
                </a:spcBef>
                <a:spcAft>
                  <a:spcPct val="0"/>
                </a:spcAft>
                <a:defRPr/>
              </a:pPr>
              <a:t>32</a:t>
            </a:fld>
            <a:endParaRPr lang="en-GB" altLang="en-US" b="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33</a:t>
            </a:fld>
            <a:endParaRPr lang="en-GB"/>
          </a:p>
        </p:txBody>
      </p:sp>
    </p:spTree>
    <p:extLst>
      <p:ext uri="{BB962C8B-B14F-4D97-AF65-F5344CB8AC3E}">
        <p14:creationId xmlns:p14="http://schemas.microsoft.com/office/powerpoint/2010/main" val="2528156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34</a:t>
            </a:fld>
            <a:endParaRPr lang="en-GB"/>
          </a:p>
        </p:txBody>
      </p:sp>
    </p:spTree>
    <p:extLst>
      <p:ext uri="{BB962C8B-B14F-4D97-AF65-F5344CB8AC3E}">
        <p14:creationId xmlns:p14="http://schemas.microsoft.com/office/powerpoint/2010/main" val="3741262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5A54BA68-68F7-47E8-BF3A-372DB9BC0573}"/>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D8EE7641-00CD-4390-87CE-9A728C8A73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7460" name="Slide Number Placeholder 3">
            <a:extLst>
              <a:ext uri="{FF2B5EF4-FFF2-40B4-BE49-F238E27FC236}">
                <a16:creationId xmlns:a16="http://schemas.microsoft.com/office/drawing/2014/main" id="{636CE5F8-D13F-4852-BCD1-26E02EB271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57066" indent="-291179">
              <a:defRPr b="1">
                <a:solidFill>
                  <a:schemeClr val="tx1"/>
                </a:solidFill>
                <a:latin typeface="Arial" panose="020B0604020202020204" pitchFamily="34" charset="0"/>
                <a:ea typeface="MS PGothic" panose="020B0600070205080204" pitchFamily="34" charset="-128"/>
              </a:defRPr>
            </a:lvl2pPr>
            <a:lvl3pPr marL="1164717" indent="-232943">
              <a:defRPr b="1">
                <a:solidFill>
                  <a:schemeClr val="tx1"/>
                </a:solidFill>
                <a:latin typeface="Arial" panose="020B0604020202020204" pitchFamily="34" charset="0"/>
                <a:ea typeface="MS PGothic" panose="020B0600070205080204" pitchFamily="34" charset="-128"/>
              </a:defRPr>
            </a:lvl3pPr>
            <a:lvl4pPr marL="1630604" indent="-232943">
              <a:defRPr b="1">
                <a:solidFill>
                  <a:schemeClr val="tx1"/>
                </a:solidFill>
                <a:latin typeface="Arial" panose="020B0604020202020204" pitchFamily="34" charset="0"/>
                <a:ea typeface="MS PGothic" panose="020B0600070205080204" pitchFamily="34" charset="-128"/>
              </a:defRPr>
            </a:lvl4pPr>
            <a:lvl5pPr marL="2096491" indent="-232943">
              <a:defRPr b="1">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defTabSz="931774" fontAlgn="base">
              <a:spcBef>
                <a:spcPct val="0"/>
              </a:spcBef>
              <a:spcAft>
                <a:spcPct val="0"/>
              </a:spcAft>
              <a:defRPr/>
            </a:pPr>
            <a:fld id="{C4DBD6FB-C38D-48CE-8D22-D52489E12A0B}" type="slidenum">
              <a:rPr lang="en-GB" altLang="en-US" b="0">
                <a:solidFill>
                  <a:srgbClr val="000000"/>
                </a:solidFill>
              </a:rPr>
              <a:pPr defTabSz="931774" fontAlgn="base">
                <a:spcBef>
                  <a:spcPct val="0"/>
                </a:spcBef>
                <a:spcAft>
                  <a:spcPct val="0"/>
                </a:spcAft>
                <a:defRPr/>
              </a:pPr>
              <a:t>35</a:t>
            </a:fld>
            <a:endParaRPr lang="en-GB" altLang="en-US" b="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thought is that we are all able to contribute to shaping the sort of education system we believe is right for the growth of our students.</a:t>
            </a:r>
          </a:p>
        </p:txBody>
      </p:sp>
      <p:sp>
        <p:nvSpPr>
          <p:cNvPr id="4" name="Slide Number Placeholder 3"/>
          <p:cNvSpPr>
            <a:spLocks noGrp="1"/>
          </p:cNvSpPr>
          <p:nvPr>
            <p:ph type="sldNum" sz="quarter" idx="5"/>
          </p:nvPr>
        </p:nvSpPr>
        <p:spPr/>
        <p:txBody>
          <a:bodyPr/>
          <a:lstStyle/>
          <a:p>
            <a:fld id="{FCCAF947-7A2E-4282-B4C6-39663672F056}" type="slidenum">
              <a:rPr lang="en-GB" smtClean="0"/>
              <a:pPr/>
              <a:t>36</a:t>
            </a:fld>
            <a:endParaRPr lang="en-GB"/>
          </a:p>
        </p:txBody>
      </p:sp>
    </p:spTree>
    <p:extLst>
      <p:ext uri="{BB962C8B-B14F-4D97-AF65-F5344CB8AC3E}">
        <p14:creationId xmlns:p14="http://schemas.microsoft.com/office/powerpoint/2010/main" val="599425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37</a:t>
            </a:fld>
            <a:endParaRPr lang="en-GB"/>
          </a:p>
        </p:txBody>
      </p:sp>
    </p:spTree>
    <p:extLst>
      <p:ext uri="{BB962C8B-B14F-4D97-AF65-F5344CB8AC3E}">
        <p14:creationId xmlns:p14="http://schemas.microsoft.com/office/powerpoint/2010/main" val="344562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need to sustain themselves economically but the nature of work is changing – AI and robotics are sweeping away many jobs that are routine cognitive and routine manual. People who engage in HE are aspiring to work that might be termed cognitive non-routine : work that isn’t predictable that requires people to work with uncertainty and interact in an intelligent, self aware and creative ways with their environment and the problems it contains.</a:t>
            </a:r>
          </a:p>
        </p:txBody>
      </p:sp>
      <p:sp>
        <p:nvSpPr>
          <p:cNvPr id="4" name="Slide Number Placeholder 3"/>
          <p:cNvSpPr>
            <a:spLocks noGrp="1"/>
          </p:cNvSpPr>
          <p:nvPr>
            <p:ph type="sldNum" sz="quarter" idx="5"/>
          </p:nvPr>
        </p:nvSpPr>
        <p:spPr/>
        <p:txBody>
          <a:bodyPr/>
          <a:lstStyle/>
          <a:p>
            <a:fld id="{FCCAF947-7A2E-4282-B4C6-39663672F056}" type="slidenum">
              <a:rPr lang="en-GB" smtClean="0"/>
              <a:pPr/>
              <a:t>4</a:t>
            </a:fld>
            <a:endParaRPr lang="en-GB"/>
          </a:p>
        </p:txBody>
      </p:sp>
    </p:spTree>
    <p:extLst>
      <p:ext uri="{BB962C8B-B14F-4D97-AF65-F5344CB8AC3E}">
        <p14:creationId xmlns:p14="http://schemas.microsoft.com/office/powerpoint/2010/main" val="301055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Creativity for innovation has become a hot topic for Governments and International agencies concerned with sustaining the global economy. </a:t>
            </a:r>
          </a:p>
        </p:txBody>
      </p:sp>
      <p:sp>
        <p:nvSpPr>
          <p:cNvPr id="4" name="Slide Number Placeholder 3"/>
          <p:cNvSpPr>
            <a:spLocks noGrp="1"/>
          </p:cNvSpPr>
          <p:nvPr>
            <p:ph type="sldNum" sz="quarter" idx="5"/>
          </p:nvPr>
        </p:nvSpPr>
        <p:spPr/>
        <p:txBody>
          <a:bodyPr/>
          <a:lstStyle/>
          <a:p>
            <a:fld id="{FCCAF947-7A2E-4282-B4C6-39663672F056}" type="slidenum">
              <a:rPr lang="en-GB" smtClean="0"/>
              <a:pPr/>
              <a:t>5</a:t>
            </a:fld>
            <a:endParaRPr lang="en-GB"/>
          </a:p>
        </p:txBody>
      </p:sp>
    </p:spTree>
    <p:extLst>
      <p:ext uri="{BB962C8B-B14F-4D97-AF65-F5344CB8AC3E}">
        <p14:creationId xmlns:p14="http://schemas.microsoft.com/office/powerpoint/2010/main" val="520267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6</a:t>
            </a:fld>
            <a:endParaRPr lang="en-GB"/>
          </a:p>
        </p:txBody>
      </p:sp>
    </p:spTree>
    <p:extLst>
      <p:ext uri="{BB962C8B-B14F-4D97-AF65-F5344CB8AC3E}">
        <p14:creationId xmlns:p14="http://schemas.microsoft.com/office/powerpoint/2010/main" val="3756703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8</a:t>
            </a:fld>
            <a:endParaRPr lang="en-GB"/>
          </a:p>
        </p:txBody>
      </p:sp>
    </p:spTree>
    <p:extLst>
      <p:ext uri="{BB962C8B-B14F-4D97-AF65-F5344CB8AC3E}">
        <p14:creationId xmlns:p14="http://schemas.microsoft.com/office/powerpoint/2010/main" val="1759747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9</a:t>
            </a:fld>
            <a:endParaRPr lang="en-GB"/>
          </a:p>
        </p:txBody>
      </p:sp>
    </p:spTree>
    <p:extLst>
      <p:ext uri="{BB962C8B-B14F-4D97-AF65-F5344CB8AC3E}">
        <p14:creationId xmlns:p14="http://schemas.microsoft.com/office/powerpoint/2010/main" val="2255119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Creativity is a confusing concept while there is broad consensus around some aspects of the concept it does mean different things to different people in different contexts.</a:t>
            </a:r>
          </a:p>
        </p:txBody>
      </p:sp>
      <p:sp>
        <p:nvSpPr>
          <p:cNvPr id="4" name="Slide Number Placeholder 3"/>
          <p:cNvSpPr>
            <a:spLocks noGrp="1"/>
          </p:cNvSpPr>
          <p:nvPr>
            <p:ph type="sldNum" sz="quarter" idx="5"/>
          </p:nvPr>
        </p:nvSpPr>
        <p:spPr/>
        <p:txBody>
          <a:bodyPr/>
          <a:lstStyle/>
          <a:p>
            <a:fld id="{FCCAF947-7A2E-4282-B4C6-39663672F056}" type="slidenum">
              <a:rPr lang="en-GB" smtClean="0"/>
              <a:pPr/>
              <a:t>10</a:t>
            </a:fld>
            <a:endParaRPr lang="en-GB"/>
          </a:p>
        </p:txBody>
      </p:sp>
    </p:spTree>
    <p:extLst>
      <p:ext uri="{BB962C8B-B14F-4D97-AF65-F5344CB8AC3E}">
        <p14:creationId xmlns:p14="http://schemas.microsoft.com/office/powerpoint/2010/main" val="4232758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13/06/2019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13/06/2019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13/06/2019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521882-5F3A-4E6A-AEBA-12865EE16388}"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70C101-3ACE-4153-930B-39D642766761}"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3BD1E5-D9D4-4928-89D3-88B3AF320B16}"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CFCE0-350F-4D8C-A5EE-DC983C4D64B2}"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EA2EAF-868C-439D-A535-61392285ADB4}"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2165A-ADEB-4AE2-8B0C-1F01F4776528}"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5B5E74-5861-4291-AE5A-83A89917A424}"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BCD787-560E-49BC-A447-4932873D1C8B}"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13/06/2019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447A6-4922-4BD5-9898-0D9D292492A1}"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D6985C-9A5D-412C-BCAB-D473DB7F7147}"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CE2B2D-1C2B-4596-893A-E3F02C22D976}"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2000D64-B012-47A9-B66E-95A89B12CDEA}"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8AC514-F9F5-42F9-B72B-6C7DCA35EC0E}"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FF22637-41B9-48ED-AE65-B9D4E8490065}" type="datetimeFigureOut">
              <a:rPr lang="en-GB"/>
              <a:pPr>
                <a:defRPr/>
              </a:pPr>
              <a:t>13/06/2019</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F8679BFE-C63A-4F23-AE69-4C825F8E2D82}" type="slidenum">
              <a:rPr lang="en-GB"/>
              <a:pPr>
                <a:defRPr/>
              </a:pPr>
              <a:t>‹#›</a:t>
            </a:fld>
            <a:endParaRPr lang="en-GB"/>
          </a:p>
        </p:txBody>
      </p:sp>
    </p:spTree>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6013BD57-8303-4156-A260-613D4D743C6A}" type="datetimeFigureOut">
              <a:rPr lang="en-GB"/>
              <a:pPr>
                <a:defRPr/>
              </a:pPr>
              <a:t>13/06/2019</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5B32FF67-4776-4B02-8EEE-E22FB8196B44}" type="slidenum">
              <a:rPr lang="en-GB"/>
              <a:pPr>
                <a:defRPr/>
              </a:pPr>
              <a:t>‹#›</a:t>
            </a:fld>
            <a:endParaRPr lang="en-GB"/>
          </a:p>
        </p:txBody>
      </p:sp>
    </p:spTree>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FAB2E1A3-7E12-440B-BF50-FB313FCBD0E1}" type="datetimeFigureOut">
              <a:rPr lang="en-GB"/>
              <a:pPr>
                <a:defRPr/>
              </a:pPr>
              <a:t>13/06/2019</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CDD59FA-47E2-4752-A9CF-6268467B7E16}" type="slidenum">
              <a:rPr lang="en-GB"/>
              <a:pPr>
                <a:defRPr/>
              </a:pPr>
              <a:t>‹#›</a:t>
            </a:fld>
            <a:endParaRPr lang="en-GB"/>
          </a:p>
        </p:txBody>
      </p:sp>
    </p:spTree>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76E4336F-3091-48CA-AC16-566AB2AB8138}" type="datetimeFigureOut">
              <a:rPr lang="en-GB"/>
              <a:pPr>
                <a:defRPr/>
              </a:pPr>
              <a:t>13/06/2019</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A8F74F42-4EC2-4BF2-A8AF-589D6A3DA6E8}" type="slidenum">
              <a:rPr lang="en-GB"/>
              <a:pPr>
                <a:defRPr/>
              </a:pPr>
              <a:t>‹#›</a:t>
            </a:fld>
            <a:endParaRPr lang="en-GB"/>
          </a:p>
        </p:txBody>
      </p:sp>
    </p:spTree>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69BC0F16-29D5-4821-9FD5-8742FEA82248}" type="datetimeFigureOut">
              <a:rPr lang="en-GB"/>
              <a:pPr>
                <a:defRPr/>
              </a:pPr>
              <a:t>13/06/2019</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23A2457E-50D5-438D-B3FF-3A5D84320CE3}" type="slidenum">
              <a:rPr lang="en-GB"/>
              <a:pPr>
                <a:defRPr/>
              </a:pPr>
              <a:t>‹#›</a:t>
            </a:fld>
            <a:endParaRPr lang="en-GB"/>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B6FC4-DD9E-46BB-B5EB-AE6255749981}" type="datetimeFigureOut">
              <a:rPr lang="en-GB" smtClean="0"/>
              <a:pPr/>
              <a:t>13/06/2019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ABACB811-AEDD-44C2-810A-B3DE533682E6}" type="datetimeFigureOut">
              <a:rPr lang="en-GB"/>
              <a:pPr>
                <a:defRPr/>
              </a:pPr>
              <a:t>13/06/2019</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FB529862-E636-4BB5-B289-D48EA66CE9BA}" type="slidenum">
              <a:rPr lang="en-GB"/>
              <a:pPr>
                <a:defRPr/>
              </a:pPr>
              <a:t>‹#›</a:t>
            </a:fld>
            <a:endParaRPr lang="en-GB"/>
          </a:p>
        </p:txBody>
      </p:sp>
    </p:spTree>
  </p:cSld>
  <p:clrMapOvr>
    <a:masterClrMapping/>
  </p:clrMapOvr>
  <p:transition spd="med">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E1286027-A5B3-444E-8F44-1696D83F7128}" type="datetimeFigureOut">
              <a:rPr lang="en-GB"/>
              <a:pPr>
                <a:defRPr/>
              </a:pPr>
              <a:t>13/06/2019</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C7FACB9C-5A85-40FF-A177-9B49E0B2D5A4}" type="slidenum">
              <a:rPr lang="en-GB"/>
              <a:pPr>
                <a:defRPr/>
              </a:pPr>
              <a:t>‹#›</a:t>
            </a:fld>
            <a:endParaRPr lang="en-GB"/>
          </a:p>
        </p:txBody>
      </p:sp>
    </p:spTree>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1997193B-2B85-42F4-9ED1-08FEAC2202E4}" type="datetimeFigureOut">
              <a:rPr lang="en-GB"/>
              <a:pPr>
                <a:defRPr/>
              </a:pPr>
              <a:t>13/06/2019</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A1FE171-AA2E-4B8A-96F4-1A78C74AB712}" type="slidenum">
              <a:rPr lang="en-GB"/>
              <a:pPr>
                <a:defRPr/>
              </a:pPr>
              <a:t>‹#›</a:t>
            </a:fld>
            <a:endParaRPr lang="en-GB"/>
          </a:p>
        </p:txBody>
      </p:sp>
    </p:spTree>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BDA80169-22A8-4217-AA08-6D8685EFD726}" type="datetimeFigureOut">
              <a:rPr lang="en-GB"/>
              <a:pPr>
                <a:defRPr/>
              </a:pPr>
              <a:t>13/06/2019</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39610F7D-60E4-40F3-B2EB-47D0D843AADF}" type="slidenum">
              <a:rPr lang="en-GB"/>
              <a:pPr>
                <a:defRPr/>
              </a:pPr>
              <a:t>‹#›</a:t>
            </a:fld>
            <a:endParaRPr lang="en-GB"/>
          </a:p>
        </p:txBody>
      </p:sp>
    </p:spTree>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2A992DC1-2CE9-4B63-B452-14D9DA6995E6}" type="datetimeFigureOut">
              <a:rPr lang="en-GB"/>
              <a:pPr>
                <a:defRPr/>
              </a:pPr>
              <a:t>13/06/2019</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0B549C08-9D9F-4841-A1B0-429A067068FD}" type="slidenum">
              <a:rPr lang="en-GB"/>
              <a:pPr>
                <a:defRPr/>
              </a:pPr>
              <a:t>‹#›</a:t>
            </a:fld>
            <a:endParaRPr lang="en-GB"/>
          </a:p>
        </p:txBody>
      </p:sp>
    </p:spTree>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A9CEFE13-4E84-4A9C-9D5B-4C976777779B}" type="datetimeFigureOut">
              <a:rPr lang="en-GB"/>
              <a:pPr>
                <a:defRPr/>
              </a:pPr>
              <a:t>13/06/2019</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31C8AB1A-E9A0-40A3-9C7A-EBCA50D28F47}" type="slidenum">
              <a:rPr lang="en-GB"/>
              <a:pPr>
                <a:defRPr/>
              </a:pPr>
              <a:t>‹#›</a:t>
            </a:fld>
            <a:endParaRPr lang="en-GB"/>
          </a:p>
        </p:txBody>
      </p:sp>
    </p:spTree>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5" name="Rectangle 5"/>
          <p:cNvSpPr>
            <a:spLocks noGrp="1" noChangeArrowheads="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3BB63EB3-6380-4672-968E-F34BAB5F222F}" type="slidenum">
              <a:rPr lang="en-GB"/>
              <a:pPr>
                <a:defRPr/>
              </a:pPr>
              <a:t>‹#›</a:t>
            </a:fld>
            <a:endParaRPr lang="en-GB"/>
          </a:p>
        </p:txBody>
      </p:sp>
    </p:spTree>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604258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803333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7E71A6-6A34-47E0-A51B-014D7A10BC4F}"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64040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2B6FC4-DD9E-46BB-B5EB-AE6255749981}" type="datetimeFigureOut">
              <a:rPr lang="en-GB" smtClean="0"/>
              <a:pPr/>
              <a:t>13/06/2019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7E71A6-6A34-47E0-A51B-014D7A10BC4F}"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23035228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7E71A6-6A34-47E0-A51B-014D7A10BC4F}" type="datetimeFigureOut">
              <a:rPr lang="en-US" smtClean="0"/>
              <a:t>6/13/2019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182670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7E71A6-6A34-47E0-A51B-014D7A10BC4F}" type="datetimeFigureOut">
              <a:rPr lang="en-US" smtClean="0"/>
              <a:t>6/13/2019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089577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E71A6-6A34-47E0-A51B-014D7A10BC4F}" type="datetimeFigureOut">
              <a:rPr lang="en-US" smtClean="0"/>
              <a:t>6/13/2019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953442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E71A6-6A34-47E0-A51B-014D7A10BC4F}"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88078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E71A6-6A34-47E0-A51B-014D7A10BC4F}"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633998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39416708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2271848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8EDD745-0CA3-4BC7-BC4B-AE977C02A00F}"/>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2B2D2C75-78D7-42DF-9DB5-0B4A54271421}" type="datetimeFigureOut">
              <a:rPr lang="en-GB"/>
              <a:pPr>
                <a:defRPr/>
              </a:pPr>
              <a:t>13/06/2019</a:t>
            </a:fld>
            <a:endParaRPr lang="en-GB"/>
          </a:p>
        </p:txBody>
      </p:sp>
      <p:sp>
        <p:nvSpPr>
          <p:cNvPr id="5" name="Footer Placeholder 4">
            <a:extLst>
              <a:ext uri="{FF2B5EF4-FFF2-40B4-BE49-F238E27FC236}">
                <a16:creationId xmlns:a16="http://schemas.microsoft.com/office/drawing/2014/main" id="{4A271025-2381-4F7D-9BE6-95B180AFE1A6}"/>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id="{04E2F64F-4D7A-4C3B-94D7-391F9E076DFF}"/>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5BD78E14-C405-4C3A-A8C5-5A68800C1E0F}" type="slidenum">
              <a:rPr lang="en-GB" altLang="en-US"/>
              <a:pPr>
                <a:defRPr/>
              </a:pPr>
              <a:t>‹#›</a:t>
            </a:fld>
            <a:endParaRPr lang="en-GB" altLang="en-US"/>
          </a:p>
        </p:txBody>
      </p:sp>
    </p:spTree>
    <p:extLst>
      <p:ext uri="{BB962C8B-B14F-4D97-AF65-F5344CB8AC3E}">
        <p14:creationId xmlns:p14="http://schemas.microsoft.com/office/powerpoint/2010/main" val="3702438574"/>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4B741E-56F2-46B2-A114-4B8447CC152B}"/>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D80EE0C4-C03D-4C82-BBFC-8D681A455FAD}" type="datetimeFigureOut">
              <a:rPr lang="en-GB"/>
              <a:pPr>
                <a:defRPr/>
              </a:pPr>
              <a:t>13/06/2019</a:t>
            </a:fld>
            <a:endParaRPr lang="en-GB"/>
          </a:p>
        </p:txBody>
      </p:sp>
      <p:sp>
        <p:nvSpPr>
          <p:cNvPr id="5" name="Footer Placeholder 4">
            <a:extLst>
              <a:ext uri="{FF2B5EF4-FFF2-40B4-BE49-F238E27FC236}">
                <a16:creationId xmlns:a16="http://schemas.microsoft.com/office/drawing/2014/main" id="{25FDFB2B-3F1A-4BAA-A07E-012A780442CE}"/>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id="{A736B03B-7900-4E7F-B7D0-14629A48B31D}"/>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936FAC0-95A8-4CB0-954B-D5072CFCE816}" type="slidenum">
              <a:rPr lang="en-GB" altLang="en-US"/>
              <a:pPr>
                <a:defRPr/>
              </a:pPr>
              <a:t>‹#›</a:t>
            </a:fld>
            <a:endParaRPr lang="en-GB" altLang="en-US"/>
          </a:p>
        </p:txBody>
      </p:sp>
    </p:spTree>
    <p:extLst>
      <p:ext uri="{BB962C8B-B14F-4D97-AF65-F5344CB8AC3E}">
        <p14:creationId xmlns:p14="http://schemas.microsoft.com/office/powerpoint/2010/main" val="2197900102"/>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2B6FC4-DD9E-46BB-B5EB-AE6255749981}" type="datetimeFigureOut">
              <a:rPr lang="en-GB" smtClean="0"/>
              <a:pPr/>
              <a:t>13/06/2019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3E8A89-B114-4784-82EE-D2E07E759CC0}"/>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7622529-C66D-4FA9-8213-5CA5440803A0}" type="datetimeFigureOut">
              <a:rPr lang="en-GB"/>
              <a:pPr>
                <a:defRPr/>
              </a:pPr>
              <a:t>13/06/2019</a:t>
            </a:fld>
            <a:endParaRPr lang="en-GB"/>
          </a:p>
        </p:txBody>
      </p:sp>
      <p:sp>
        <p:nvSpPr>
          <p:cNvPr id="5" name="Footer Placeholder 4">
            <a:extLst>
              <a:ext uri="{FF2B5EF4-FFF2-40B4-BE49-F238E27FC236}">
                <a16:creationId xmlns:a16="http://schemas.microsoft.com/office/drawing/2014/main" id="{897E96C4-4B9F-4B63-AFAC-6981C805826F}"/>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id="{ADF62554-CA85-4B55-8F7C-AD6F0BF5C3E3}"/>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3B42AED-CA65-4B05-966F-887BF702FA30}" type="slidenum">
              <a:rPr lang="en-GB" altLang="en-US"/>
              <a:pPr>
                <a:defRPr/>
              </a:pPr>
              <a:t>‹#›</a:t>
            </a:fld>
            <a:endParaRPr lang="en-GB" altLang="en-US"/>
          </a:p>
        </p:txBody>
      </p:sp>
    </p:spTree>
    <p:extLst>
      <p:ext uri="{BB962C8B-B14F-4D97-AF65-F5344CB8AC3E}">
        <p14:creationId xmlns:p14="http://schemas.microsoft.com/office/powerpoint/2010/main" val="2055066533"/>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121D84B-371C-45EB-B9AD-7506303CAACE}"/>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106D48AC-5749-485D-AD26-EC5972CA7D1C}" type="datetimeFigureOut">
              <a:rPr lang="en-GB"/>
              <a:pPr>
                <a:defRPr/>
              </a:pPr>
              <a:t>13/06/2019</a:t>
            </a:fld>
            <a:endParaRPr lang="en-GB"/>
          </a:p>
        </p:txBody>
      </p:sp>
      <p:sp>
        <p:nvSpPr>
          <p:cNvPr id="6" name="Footer Placeholder 5">
            <a:extLst>
              <a:ext uri="{FF2B5EF4-FFF2-40B4-BE49-F238E27FC236}">
                <a16:creationId xmlns:a16="http://schemas.microsoft.com/office/drawing/2014/main" id="{31C661C4-124D-4818-86A2-15D8A5625A30}"/>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a:extLst>
              <a:ext uri="{FF2B5EF4-FFF2-40B4-BE49-F238E27FC236}">
                <a16:creationId xmlns:a16="http://schemas.microsoft.com/office/drawing/2014/main" id="{9899BB58-619B-4FF5-8F7D-8BCF1AAD3344}"/>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47FD4302-E6C0-4FC5-BE73-5D953AF5A7FC}" type="slidenum">
              <a:rPr lang="en-GB" altLang="en-US"/>
              <a:pPr>
                <a:defRPr/>
              </a:pPr>
              <a:t>‹#›</a:t>
            </a:fld>
            <a:endParaRPr lang="en-GB" altLang="en-US"/>
          </a:p>
        </p:txBody>
      </p:sp>
    </p:spTree>
    <p:extLst>
      <p:ext uri="{BB962C8B-B14F-4D97-AF65-F5344CB8AC3E}">
        <p14:creationId xmlns:p14="http://schemas.microsoft.com/office/powerpoint/2010/main" val="1867010573"/>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768D5C-65C2-4386-929F-EF7BE52FC553}"/>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290D5748-B32F-4F91-88FE-1302A5B28FD3}" type="datetimeFigureOut">
              <a:rPr lang="en-GB"/>
              <a:pPr>
                <a:defRPr/>
              </a:pPr>
              <a:t>13/06/2019</a:t>
            </a:fld>
            <a:endParaRPr lang="en-GB"/>
          </a:p>
        </p:txBody>
      </p:sp>
      <p:sp>
        <p:nvSpPr>
          <p:cNvPr id="8" name="Footer Placeholder 7">
            <a:extLst>
              <a:ext uri="{FF2B5EF4-FFF2-40B4-BE49-F238E27FC236}">
                <a16:creationId xmlns:a16="http://schemas.microsoft.com/office/drawing/2014/main" id="{387484FB-D673-4941-BE2E-B451B5B7449F}"/>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9" name="Slide Number Placeholder 8">
            <a:extLst>
              <a:ext uri="{FF2B5EF4-FFF2-40B4-BE49-F238E27FC236}">
                <a16:creationId xmlns:a16="http://schemas.microsoft.com/office/drawing/2014/main" id="{17612B56-D3FD-4673-88B9-8A737A152444}"/>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B85BEA94-D1B0-43DA-95E2-C9FE14EEC4FF}" type="slidenum">
              <a:rPr lang="en-GB" altLang="en-US"/>
              <a:pPr>
                <a:defRPr/>
              </a:pPr>
              <a:t>‹#›</a:t>
            </a:fld>
            <a:endParaRPr lang="en-GB" altLang="en-US"/>
          </a:p>
        </p:txBody>
      </p:sp>
    </p:spTree>
    <p:extLst>
      <p:ext uri="{BB962C8B-B14F-4D97-AF65-F5344CB8AC3E}">
        <p14:creationId xmlns:p14="http://schemas.microsoft.com/office/powerpoint/2010/main" val="1582423674"/>
      </p:ext>
    </p:extLst>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C23EB38-70F4-4231-BFFD-14735E851F50}"/>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932A650E-492F-4C94-84F9-D67B4A0C80C4}" type="datetimeFigureOut">
              <a:rPr lang="en-GB"/>
              <a:pPr>
                <a:defRPr/>
              </a:pPr>
              <a:t>13/06/2019</a:t>
            </a:fld>
            <a:endParaRPr lang="en-GB"/>
          </a:p>
        </p:txBody>
      </p:sp>
      <p:sp>
        <p:nvSpPr>
          <p:cNvPr id="4" name="Footer Placeholder 3">
            <a:extLst>
              <a:ext uri="{FF2B5EF4-FFF2-40B4-BE49-F238E27FC236}">
                <a16:creationId xmlns:a16="http://schemas.microsoft.com/office/drawing/2014/main" id="{490C61E2-B50E-4CA3-8E7D-00FF4914C4D7}"/>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5" name="Slide Number Placeholder 4">
            <a:extLst>
              <a:ext uri="{FF2B5EF4-FFF2-40B4-BE49-F238E27FC236}">
                <a16:creationId xmlns:a16="http://schemas.microsoft.com/office/drawing/2014/main" id="{EBF7BBE9-F484-4897-BC60-483818065BB2}"/>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EB56AA3-83C6-4AA1-A7C6-FDE46592824C}" type="slidenum">
              <a:rPr lang="en-GB" altLang="en-US"/>
              <a:pPr>
                <a:defRPr/>
              </a:pPr>
              <a:t>‹#›</a:t>
            </a:fld>
            <a:endParaRPr lang="en-GB" altLang="en-US"/>
          </a:p>
        </p:txBody>
      </p:sp>
    </p:spTree>
    <p:extLst>
      <p:ext uri="{BB962C8B-B14F-4D97-AF65-F5344CB8AC3E}">
        <p14:creationId xmlns:p14="http://schemas.microsoft.com/office/powerpoint/2010/main" val="4104653894"/>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6F85C-BB42-45C4-A570-AE3CD9C6F3DC}"/>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A5743CFD-9FB8-49A1-B63E-08272EBBFAEA}" type="datetimeFigureOut">
              <a:rPr lang="en-GB"/>
              <a:pPr>
                <a:defRPr/>
              </a:pPr>
              <a:t>13/06/2019</a:t>
            </a:fld>
            <a:endParaRPr lang="en-GB"/>
          </a:p>
        </p:txBody>
      </p:sp>
      <p:sp>
        <p:nvSpPr>
          <p:cNvPr id="3" name="Footer Placeholder 2">
            <a:extLst>
              <a:ext uri="{FF2B5EF4-FFF2-40B4-BE49-F238E27FC236}">
                <a16:creationId xmlns:a16="http://schemas.microsoft.com/office/drawing/2014/main" id="{5BBCFB3F-65F8-42F4-B95C-B55C0984E552}"/>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4" name="Slide Number Placeholder 3">
            <a:extLst>
              <a:ext uri="{FF2B5EF4-FFF2-40B4-BE49-F238E27FC236}">
                <a16:creationId xmlns:a16="http://schemas.microsoft.com/office/drawing/2014/main" id="{CEA6E427-061A-4B64-B44C-5AD7514B34E4}"/>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D61561B5-E1B6-4253-8BDA-90B289C1B4F8}" type="slidenum">
              <a:rPr lang="en-GB" altLang="en-US"/>
              <a:pPr>
                <a:defRPr/>
              </a:pPr>
              <a:t>‹#›</a:t>
            </a:fld>
            <a:endParaRPr lang="en-GB" altLang="en-US"/>
          </a:p>
        </p:txBody>
      </p:sp>
    </p:spTree>
    <p:extLst>
      <p:ext uri="{BB962C8B-B14F-4D97-AF65-F5344CB8AC3E}">
        <p14:creationId xmlns:p14="http://schemas.microsoft.com/office/powerpoint/2010/main" val="3639906043"/>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AF2715A-2CBF-469C-B52B-0A4EBB2C5CDB}"/>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B3AF356-2970-41BD-A29F-1B57E82BAB77}" type="datetimeFigureOut">
              <a:rPr lang="en-GB"/>
              <a:pPr>
                <a:defRPr/>
              </a:pPr>
              <a:t>13/06/2019</a:t>
            </a:fld>
            <a:endParaRPr lang="en-GB"/>
          </a:p>
        </p:txBody>
      </p:sp>
      <p:sp>
        <p:nvSpPr>
          <p:cNvPr id="6" name="Footer Placeholder 5">
            <a:extLst>
              <a:ext uri="{FF2B5EF4-FFF2-40B4-BE49-F238E27FC236}">
                <a16:creationId xmlns:a16="http://schemas.microsoft.com/office/drawing/2014/main" id="{15827008-0F26-4B9E-9A7B-D627549EF03C}"/>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a:extLst>
              <a:ext uri="{FF2B5EF4-FFF2-40B4-BE49-F238E27FC236}">
                <a16:creationId xmlns:a16="http://schemas.microsoft.com/office/drawing/2014/main" id="{11BFF7F0-DC55-4500-90AA-B691D8A36DAA}"/>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7A7642F8-93E3-497B-AF64-C97CA0A34208}" type="slidenum">
              <a:rPr lang="en-GB" altLang="en-US"/>
              <a:pPr>
                <a:defRPr/>
              </a:pPr>
              <a:t>‹#›</a:t>
            </a:fld>
            <a:endParaRPr lang="en-GB" altLang="en-US"/>
          </a:p>
        </p:txBody>
      </p:sp>
    </p:spTree>
    <p:extLst>
      <p:ext uri="{BB962C8B-B14F-4D97-AF65-F5344CB8AC3E}">
        <p14:creationId xmlns:p14="http://schemas.microsoft.com/office/powerpoint/2010/main" val="2761677029"/>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8A5797E-35B2-4051-AB81-D5041184D16F}"/>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3AD5FC78-3178-4C4F-A219-F82A1B5CC60F}" type="datetimeFigureOut">
              <a:rPr lang="en-GB"/>
              <a:pPr>
                <a:defRPr/>
              </a:pPr>
              <a:t>13/06/2019</a:t>
            </a:fld>
            <a:endParaRPr lang="en-GB"/>
          </a:p>
        </p:txBody>
      </p:sp>
      <p:sp>
        <p:nvSpPr>
          <p:cNvPr id="6" name="Footer Placeholder 5">
            <a:extLst>
              <a:ext uri="{FF2B5EF4-FFF2-40B4-BE49-F238E27FC236}">
                <a16:creationId xmlns:a16="http://schemas.microsoft.com/office/drawing/2014/main" id="{38E18D20-0395-4815-B614-27543077E562}"/>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a:extLst>
              <a:ext uri="{FF2B5EF4-FFF2-40B4-BE49-F238E27FC236}">
                <a16:creationId xmlns:a16="http://schemas.microsoft.com/office/drawing/2014/main" id="{C7164632-349A-4863-B8D1-E6DEE303CD7A}"/>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F404D215-9B4E-4F63-BC06-C8A310A69395}" type="slidenum">
              <a:rPr lang="en-GB" altLang="en-US"/>
              <a:pPr>
                <a:defRPr/>
              </a:pPr>
              <a:t>‹#›</a:t>
            </a:fld>
            <a:endParaRPr lang="en-GB" altLang="en-US"/>
          </a:p>
        </p:txBody>
      </p:sp>
    </p:spTree>
    <p:extLst>
      <p:ext uri="{BB962C8B-B14F-4D97-AF65-F5344CB8AC3E}">
        <p14:creationId xmlns:p14="http://schemas.microsoft.com/office/powerpoint/2010/main" val="3007178080"/>
      </p:ext>
    </p:extLst>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C7CF46-3510-4F3E-B98B-42E186DABB4B}"/>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14D571BF-A10D-4652-A2D2-08583038CD2A}" type="datetimeFigureOut">
              <a:rPr lang="en-GB"/>
              <a:pPr>
                <a:defRPr/>
              </a:pPr>
              <a:t>13/06/2019</a:t>
            </a:fld>
            <a:endParaRPr lang="en-GB"/>
          </a:p>
        </p:txBody>
      </p:sp>
      <p:sp>
        <p:nvSpPr>
          <p:cNvPr id="5" name="Footer Placeholder 4">
            <a:extLst>
              <a:ext uri="{FF2B5EF4-FFF2-40B4-BE49-F238E27FC236}">
                <a16:creationId xmlns:a16="http://schemas.microsoft.com/office/drawing/2014/main" id="{D32060AC-430E-4BD4-854D-6D3BE5566DFE}"/>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id="{AE1D1248-1E85-4195-BFCF-340E91118805}"/>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FBBEA865-1554-46A5-9502-59A96710D8D3}" type="slidenum">
              <a:rPr lang="en-GB" altLang="en-US"/>
              <a:pPr>
                <a:defRPr/>
              </a:pPr>
              <a:t>‹#›</a:t>
            </a:fld>
            <a:endParaRPr lang="en-GB" altLang="en-US"/>
          </a:p>
        </p:txBody>
      </p:sp>
    </p:spTree>
    <p:extLst>
      <p:ext uri="{BB962C8B-B14F-4D97-AF65-F5344CB8AC3E}">
        <p14:creationId xmlns:p14="http://schemas.microsoft.com/office/powerpoint/2010/main" val="3682053924"/>
      </p:ext>
    </p:extLst>
  </p:cSld>
  <p:clrMapOvr>
    <a:masterClrMapping/>
  </p:clrMapOvr>
  <p:transition spd="med">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AC0C9E-3723-4161-8280-C6C455D64AC2}"/>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FAD984D-C1E5-444C-A79B-78FCBB6AF3FC}" type="datetimeFigureOut">
              <a:rPr lang="en-GB"/>
              <a:pPr>
                <a:defRPr/>
              </a:pPr>
              <a:t>13/06/2019</a:t>
            </a:fld>
            <a:endParaRPr lang="en-GB"/>
          </a:p>
        </p:txBody>
      </p:sp>
      <p:sp>
        <p:nvSpPr>
          <p:cNvPr id="5" name="Footer Placeholder 4">
            <a:extLst>
              <a:ext uri="{FF2B5EF4-FFF2-40B4-BE49-F238E27FC236}">
                <a16:creationId xmlns:a16="http://schemas.microsoft.com/office/drawing/2014/main" id="{B5DAB633-0624-4AB7-81AF-AAE4959586CA}"/>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id="{7CD47A51-A9CD-4A68-8575-4EA06BE3DE70}"/>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F4B87A79-E7A8-4A8B-A84B-ECD091C1933B}" type="slidenum">
              <a:rPr lang="en-GB" altLang="en-US"/>
              <a:pPr>
                <a:defRPr/>
              </a:pPr>
              <a:t>‹#›</a:t>
            </a:fld>
            <a:endParaRPr lang="en-GB" altLang="en-US"/>
          </a:p>
        </p:txBody>
      </p:sp>
    </p:spTree>
    <p:extLst>
      <p:ext uri="{BB962C8B-B14F-4D97-AF65-F5344CB8AC3E}">
        <p14:creationId xmlns:p14="http://schemas.microsoft.com/office/powerpoint/2010/main" val="1121796859"/>
      </p:ext>
    </p:extLst>
  </p:cSld>
  <p:clrMapOvr>
    <a:masterClrMapping/>
  </p:clrMapOvr>
  <p:transition spd="med">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AF27625-D144-4C99-8EB2-411D62813A56}"/>
              </a:ext>
            </a:extLst>
          </p:cNvPr>
          <p:cNvSpPr>
            <a:spLocks noGrp="1" noChangeArrowheads="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5" name="Rectangle 5">
            <a:extLst>
              <a:ext uri="{FF2B5EF4-FFF2-40B4-BE49-F238E27FC236}">
                <a16:creationId xmlns:a16="http://schemas.microsoft.com/office/drawing/2014/main" id="{2D62E8E1-F004-427E-9A80-C39657FB6E9F}"/>
              </a:ext>
            </a:extLst>
          </p:cNvPr>
          <p:cNvSpPr>
            <a:spLocks noGrp="1" noChangeArrowheads="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Rectangle 6">
            <a:extLst>
              <a:ext uri="{FF2B5EF4-FFF2-40B4-BE49-F238E27FC236}">
                <a16:creationId xmlns:a16="http://schemas.microsoft.com/office/drawing/2014/main" id="{1D384C7B-9BC6-4EDC-A5D4-0448BD537AB6}"/>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pPr>
              <a:defRPr/>
            </a:pPr>
            <a:fld id="{97973E05-F85B-487F-B8DA-B5DB2EDDC52A}" type="slidenum">
              <a:rPr lang="en-GB" altLang="en-US"/>
              <a:pPr>
                <a:defRPr/>
              </a:pPr>
              <a:t>‹#›</a:t>
            </a:fld>
            <a:endParaRPr lang="en-GB" altLang="en-US"/>
          </a:p>
        </p:txBody>
      </p:sp>
    </p:spTree>
    <p:extLst>
      <p:ext uri="{BB962C8B-B14F-4D97-AF65-F5344CB8AC3E}">
        <p14:creationId xmlns:p14="http://schemas.microsoft.com/office/powerpoint/2010/main" val="1805504625"/>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2B6FC4-DD9E-46BB-B5EB-AE6255749981}" type="datetimeFigureOut">
              <a:rPr lang="en-GB" smtClean="0"/>
              <a:pPr/>
              <a:t>13/06/2019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a:extLst>
              <a:ext uri="{FF2B5EF4-FFF2-40B4-BE49-F238E27FC236}">
                <a16:creationId xmlns:a16="http://schemas.microsoft.com/office/drawing/2014/main" id="{211679EB-8D34-4646-ABED-58E3482EFA7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9EDF86C-47C9-4202-AC89-129FC9646C6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D998479-2AB7-416E-BA60-EF6ACDD22A40}"/>
              </a:ext>
            </a:extLst>
          </p:cNvPr>
          <p:cNvSpPr>
            <a:spLocks noGrp="1" noChangeArrowheads="1"/>
          </p:cNvSpPr>
          <p:nvPr>
            <p:ph type="sldNum" sz="quarter" idx="12"/>
          </p:nvPr>
        </p:nvSpPr>
        <p:spPr>
          <a:ln/>
        </p:spPr>
        <p:txBody>
          <a:bodyPr/>
          <a:lstStyle>
            <a:lvl1pPr>
              <a:defRPr/>
            </a:lvl1pPr>
          </a:lstStyle>
          <a:p>
            <a:pPr>
              <a:defRPr/>
            </a:pPr>
            <a:fld id="{169AED8E-1237-4975-87D1-FAFF15F8C7C2}" type="slidenum">
              <a:rPr lang="en-GB" altLang="en-US"/>
              <a:pPr>
                <a:defRPr/>
              </a:pPr>
              <a:t>‹#›</a:t>
            </a:fld>
            <a:endParaRPr lang="en-GB" altLang="en-US"/>
          </a:p>
        </p:txBody>
      </p:sp>
    </p:spTree>
    <p:extLst>
      <p:ext uri="{BB962C8B-B14F-4D97-AF65-F5344CB8AC3E}">
        <p14:creationId xmlns:p14="http://schemas.microsoft.com/office/powerpoint/2010/main" val="3139248559"/>
      </p:ext>
    </p:extLst>
  </p:cSld>
  <p:clrMapOvr>
    <a:masterClrMapping/>
  </p:clrMapOvr>
  <p:transition>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9C4D5F97-01C3-438A-9B9E-F30003EEE6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47ADA7D-F7FC-41BF-B07A-6483905B223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4E632B8-CC85-425C-B8B0-77729846A913}"/>
              </a:ext>
            </a:extLst>
          </p:cNvPr>
          <p:cNvSpPr>
            <a:spLocks noGrp="1" noChangeArrowheads="1"/>
          </p:cNvSpPr>
          <p:nvPr>
            <p:ph type="sldNum" sz="quarter" idx="12"/>
          </p:nvPr>
        </p:nvSpPr>
        <p:spPr>
          <a:ln/>
        </p:spPr>
        <p:txBody>
          <a:bodyPr/>
          <a:lstStyle>
            <a:lvl1pPr>
              <a:defRPr/>
            </a:lvl1pPr>
          </a:lstStyle>
          <a:p>
            <a:pPr>
              <a:defRPr/>
            </a:pPr>
            <a:fld id="{40E7675F-9DF2-47EE-B29A-7745CE27B5FC}" type="slidenum">
              <a:rPr lang="en-GB" altLang="en-US"/>
              <a:pPr>
                <a:defRPr/>
              </a:pPr>
              <a:t>‹#›</a:t>
            </a:fld>
            <a:endParaRPr lang="en-GB" altLang="en-US"/>
          </a:p>
        </p:txBody>
      </p:sp>
    </p:spTree>
    <p:extLst>
      <p:ext uri="{BB962C8B-B14F-4D97-AF65-F5344CB8AC3E}">
        <p14:creationId xmlns:p14="http://schemas.microsoft.com/office/powerpoint/2010/main" val="3413238369"/>
      </p:ext>
    </p:extLst>
  </p:cSld>
  <p:clrMapOvr>
    <a:masterClrMapping/>
  </p:clrMapOvr>
  <p:transition>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a:extLst>
              <a:ext uri="{FF2B5EF4-FFF2-40B4-BE49-F238E27FC236}">
                <a16:creationId xmlns:a16="http://schemas.microsoft.com/office/drawing/2014/main" id="{C2CD88CD-1CCB-4E45-8574-D42E1F4FA4D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6572EFB-AD37-4744-ACB3-6ECD233A2B8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2F09F79-3B3C-4675-BD2C-F4A528F7FE51}"/>
              </a:ext>
            </a:extLst>
          </p:cNvPr>
          <p:cNvSpPr>
            <a:spLocks noGrp="1" noChangeArrowheads="1"/>
          </p:cNvSpPr>
          <p:nvPr>
            <p:ph type="sldNum" sz="quarter" idx="12"/>
          </p:nvPr>
        </p:nvSpPr>
        <p:spPr>
          <a:ln/>
        </p:spPr>
        <p:txBody>
          <a:bodyPr/>
          <a:lstStyle>
            <a:lvl1pPr>
              <a:defRPr/>
            </a:lvl1pPr>
          </a:lstStyle>
          <a:p>
            <a:pPr>
              <a:defRPr/>
            </a:pPr>
            <a:fld id="{AC54C947-D375-408F-AADC-4E089DE2C917}" type="slidenum">
              <a:rPr lang="en-GB" altLang="en-US"/>
              <a:pPr>
                <a:defRPr/>
              </a:pPr>
              <a:t>‹#›</a:t>
            </a:fld>
            <a:endParaRPr lang="en-GB" altLang="en-US"/>
          </a:p>
        </p:txBody>
      </p:sp>
    </p:spTree>
    <p:extLst>
      <p:ext uri="{BB962C8B-B14F-4D97-AF65-F5344CB8AC3E}">
        <p14:creationId xmlns:p14="http://schemas.microsoft.com/office/powerpoint/2010/main" val="988449907"/>
      </p:ext>
    </p:extLst>
  </p:cSld>
  <p:clrMapOvr>
    <a:masterClrMapping/>
  </p:clrMapOvr>
  <p:transition>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67A93758-F8EF-4722-97E1-D9F539B5F6A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9E04C5F-A529-4843-B6EB-97AAAE570FF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9A79345-7CC6-47C9-982C-7BBB1FBE5FE2}"/>
              </a:ext>
            </a:extLst>
          </p:cNvPr>
          <p:cNvSpPr>
            <a:spLocks noGrp="1" noChangeArrowheads="1"/>
          </p:cNvSpPr>
          <p:nvPr>
            <p:ph type="sldNum" sz="quarter" idx="12"/>
          </p:nvPr>
        </p:nvSpPr>
        <p:spPr>
          <a:ln/>
        </p:spPr>
        <p:txBody>
          <a:bodyPr/>
          <a:lstStyle>
            <a:lvl1pPr>
              <a:defRPr/>
            </a:lvl1pPr>
          </a:lstStyle>
          <a:p>
            <a:pPr>
              <a:defRPr/>
            </a:pPr>
            <a:fld id="{DF6ECFF0-297C-4DDC-B195-73314AFD5257}" type="slidenum">
              <a:rPr lang="en-GB" altLang="en-US"/>
              <a:pPr>
                <a:defRPr/>
              </a:pPr>
              <a:t>‹#›</a:t>
            </a:fld>
            <a:endParaRPr lang="en-GB" altLang="en-US"/>
          </a:p>
        </p:txBody>
      </p:sp>
    </p:spTree>
    <p:extLst>
      <p:ext uri="{BB962C8B-B14F-4D97-AF65-F5344CB8AC3E}">
        <p14:creationId xmlns:p14="http://schemas.microsoft.com/office/powerpoint/2010/main" val="269536833"/>
      </p:ext>
    </p:extLst>
  </p:cSld>
  <p:clrMapOvr>
    <a:masterClrMapping/>
  </p:clrMapOvr>
  <p:transition>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id="{AF5311DE-F1FF-45B6-824D-AFAD566CF8A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FA81478F-C509-442E-9D92-CE317E464C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4E1334B0-1EC1-4AA0-9BD5-7D8F46B4ED83}"/>
              </a:ext>
            </a:extLst>
          </p:cNvPr>
          <p:cNvSpPr>
            <a:spLocks noGrp="1" noChangeArrowheads="1"/>
          </p:cNvSpPr>
          <p:nvPr>
            <p:ph type="sldNum" sz="quarter" idx="12"/>
          </p:nvPr>
        </p:nvSpPr>
        <p:spPr>
          <a:ln/>
        </p:spPr>
        <p:txBody>
          <a:bodyPr/>
          <a:lstStyle>
            <a:lvl1pPr>
              <a:defRPr/>
            </a:lvl1pPr>
          </a:lstStyle>
          <a:p>
            <a:pPr>
              <a:defRPr/>
            </a:pPr>
            <a:fld id="{3D6C9511-D95F-4B1C-B374-1D6E80481A3C}" type="slidenum">
              <a:rPr lang="en-GB" altLang="en-US"/>
              <a:pPr>
                <a:defRPr/>
              </a:pPr>
              <a:t>‹#›</a:t>
            </a:fld>
            <a:endParaRPr lang="en-GB" altLang="en-US"/>
          </a:p>
        </p:txBody>
      </p:sp>
    </p:spTree>
    <p:extLst>
      <p:ext uri="{BB962C8B-B14F-4D97-AF65-F5344CB8AC3E}">
        <p14:creationId xmlns:p14="http://schemas.microsoft.com/office/powerpoint/2010/main" val="1451300487"/>
      </p:ext>
    </p:extLst>
  </p:cSld>
  <p:clrMapOvr>
    <a:masterClrMapping/>
  </p:clrMapOvr>
  <p:transition>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a:extLst>
              <a:ext uri="{FF2B5EF4-FFF2-40B4-BE49-F238E27FC236}">
                <a16:creationId xmlns:a16="http://schemas.microsoft.com/office/drawing/2014/main" id="{C951C556-784B-48DC-B4E1-269F282C1595}"/>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F275C579-CE2C-4D81-A835-6E8C06475D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F1C90CB-FA32-448F-8A8F-89B215912450}"/>
              </a:ext>
            </a:extLst>
          </p:cNvPr>
          <p:cNvSpPr>
            <a:spLocks noGrp="1" noChangeArrowheads="1"/>
          </p:cNvSpPr>
          <p:nvPr>
            <p:ph type="sldNum" sz="quarter" idx="12"/>
          </p:nvPr>
        </p:nvSpPr>
        <p:spPr>
          <a:ln/>
        </p:spPr>
        <p:txBody>
          <a:bodyPr/>
          <a:lstStyle>
            <a:lvl1pPr>
              <a:defRPr/>
            </a:lvl1pPr>
          </a:lstStyle>
          <a:p>
            <a:pPr>
              <a:defRPr/>
            </a:pPr>
            <a:fld id="{C06FCE6A-A3C3-4598-9569-0EDA728BFB67}" type="slidenum">
              <a:rPr lang="en-GB" altLang="en-US"/>
              <a:pPr>
                <a:defRPr/>
              </a:pPr>
              <a:t>‹#›</a:t>
            </a:fld>
            <a:endParaRPr lang="en-GB" altLang="en-US"/>
          </a:p>
        </p:txBody>
      </p:sp>
    </p:spTree>
    <p:extLst>
      <p:ext uri="{BB962C8B-B14F-4D97-AF65-F5344CB8AC3E}">
        <p14:creationId xmlns:p14="http://schemas.microsoft.com/office/powerpoint/2010/main" val="37852113"/>
      </p:ext>
    </p:extLst>
  </p:cSld>
  <p:clrMapOvr>
    <a:masterClrMapping/>
  </p:clrMapOvr>
  <p:transition>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7F7722-1555-4C72-8EEC-AF0F9F594C9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1EEF11F8-ECDF-4E8D-819C-03567A8123C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927FA8F9-6D1A-4F61-9D9C-52EC3C83E619}"/>
              </a:ext>
            </a:extLst>
          </p:cNvPr>
          <p:cNvSpPr>
            <a:spLocks noGrp="1" noChangeArrowheads="1"/>
          </p:cNvSpPr>
          <p:nvPr>
            <p:ph type="sldNum" sz="quarter" idx="12"/>
          </p:nvPr>
        </p:nvSpPr>
        <p:spPr>
          <a:ln/>
        </p:spPr>
        <p:txBody>
          <a:bodyPr/>
          <a:lstStyle>
            <a:lvl1pPr>
              <a:defRPr/>
            </a:lvl1pPr>
          </a:lstStyle>
          <a:p>
            <a:pPr>
              <a:defRPr/>
            </a:pPr>
            <a:fld id="{3C3343B6-324F-47D5-A7A6-FC914FF7054F}" type="slidenum">
              <a:rPr lang="en-GB" altLang="en-US"/>
              <a:pPr>
                <a:defRPr/>
              </a:pPr>
              <a:t>‹#›</a:t>
            </a:fld>
            <a:endParaRPr lang="en-GB" altLang="en-US"/>
          </a:p>
        </p:txBody>
      </p:sp>
    </p:spTree>
    <p:extLst>
      <p:ext uri="{BB962C8B-B14F-4D97-AF65-F5344CB8AC3E}">
        <p14:creationId xmlns:p14="http://schemas.microsoft.com/office/powerpoint/2010/main" val="225021123"/>
      </p:ext>
    </p:extLst>
  </p:cSld>
  <p:clrMapOvr>
    <a:masterClrMapping/>
  </p:clrMapOvr>
  <p:transition>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820BCDBF-01FC-4AA5-AA08-48723708B58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2BA2F93-8448-4DF7-BAA5-8F1401D64D4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C06EAB71-DD31-460F-ABE0-1F7774AD829A}"/>
              </a:ext>
            </a:extLst>
          </p:cNvPr>
          <p:cNvSpPr>
            <a:spLocks noGrp="1" noChangeArrowheads="1"/>
          </p:cNvSpPr>
          <p:nvPr>
            <p:ph type="sldNum" sz="quarter" idx="12"/>
          </p:nvPr>
        </p:nvSpPr>
        <p:spPr>
          <a:ln/>
        </p:spPr>
        <p:txBody>
          <a:bodyPr/>
          <a:lstStyle>
            <a:lvl1pPr>
              <a:defRPr/>
            </a:lvl1pPr>
          </a:lstStyle>
          <a:p>
            <a:pPr>
              <a:defRPr/>
            </a:pPr>
            <a:fld id="{4F1959A3-7F69-4D80-A316-65BD1CF5C084}" type="slidenum">
              <a:rPr lang="en-GB" altLang="en-US"/>
              <a:pPr>
                <a:defRPr/>
              </a:pPr>
              <a:t>‹#›</a:t>
            </a:fld>
            <a:endParaRPr lang="en-GB" altLang="en-US"/>
          </a:p>
        </p:txBody>
      </p:sp>
    </p:spTree>
    <p:extLst>
      <p:ext uri="{BB962C8B-B14F-4D97-AF65-F5344CB8AC3E}">
        <p14:creationId xmlns:p14="http://schemas.microsoft.com/office/powerpoint/2010/main" val="1686942963"/>
      </p:ext>
    </p:extLst>
  </p:cSld>
  <p:clrMapOvr>
    <a:masterClrMapping/>
  </p:clrMapOvr>
  <p:transition>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5C5AE5AC-6154-4833-9027-DD748378BDB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49AF3E5-CD44-4367-8B67-B2D3B9AFD72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75E38D2C-7710-4A25-8FF6-A368AA586217}"/>
              </a:ext>
            </a:extLst>
          </p:cNvPr>
          <p:cNvSpPr>
            <a:spLocks noGrp="1" noChangeArrowheads="1"/>
          </p:cNvSpPr>
          <p:nvPr>
            <p:ph type="sldNum" sz="quarter" idx="12"/>
          </p:nvPr>
        </p:nvSpPr>
        <p:spPr>
          <a:ln/>
        </p:spPr>
        <p:txBody>
          <a:bodyPr/>
          <a:lstStyle>
            <a:lvl1pPr>
              <a:defRPr/>
            </a:lvl1pPr>
          </a:lstStyle>
          <a:p>
            <a:pPr>
              <a:defRPr/>
            </a:pPr>
            <a:fld id="{DFC78F3D-2942-49EF-84C6-2BCB41032E14}" type="slidenum">
              <a:rPr lang="en-GB" altLang="en-US"/>
              <a:pPr>
                <a:defRPr/>
              </a:pPr>
              <a:t>‹#›</a:t>
            </a:fld>
            <a:endParaRPr lang="en-GB" altLang="en-US"/>
          </a:p>
        </p:txBody>
      </p:sp>
    </p:spTree>
    <p:extLst>
      <p:ext uri="{BB962C8B-B14F-4D97-AF65-F5344CB8AC3E}">
        <p14:creationId xmlns:p14="http://schemas.microsoft.com/office/powerpoint/2010/main" val="3929943782"/>
      </p:ext>
    </p:extLst>
  </p:cSld>
  <p:clrMapOvr>
    <a:masterClrMapping/>
  </p:clrMapOvr>
  <p:transition>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7AB45A8C-8F7D-4731-BAA7-80E9AC49067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1832B65-80F8-4116-9DDE-48CD07F40AD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AB879A4-4A8B-4057-A856-A065BA9F2307}"/>
              </a:ext>
            </a:extLst>
          </p:cNvPr>
          <p:cNvSpPr>
            <a:spLocks noGrp="1" noChangeArrowheads="1"/>
          </p:cNvSpPr>
          <p:nvPr>
            <p:ph type="sldNum" sz="quarter" idx="12"/>
          </p:nvPr>
        </p:nvSpPr>
        <p:spPr>
          <a:ln/>
        </p:spPr>
        <p:txBody>
          <a:bodyPr/>
          <a:lstStyle>
            <a:lvl1pPr>
              <a:defRPr/>
            </a:lvl1pPr>
          </a:lstStyle>
          <a:p>
            <a:pPr>
              <a:defRPr/>
            </a:pPr>
            <a:fld id="{BD535C50-8268-4C86-8F5B-1ECAB4001E57}" type="slidenum">
              <a:rPr lang="en-GB" altLang="en-US"/>
              <a:pPr>
                <a:defRPr/>
              </a:pPr>
              <a:t>‹#›</a:t>
            </a:fld>
            <a:endParaRPr lang="en-GB" altLang="en-US"/>
          </a:p>
        </p:txBody>
      </p:sp>
    </p:spTree>
    <p:extLst>
      <p:ext uri="{BB962C8B-B14F-4D97-AF65-F5344CB8AC3E}">
        <p14:creationId xmlns:p14="http://schemas.microsoft.com/office/powerpoint/2010/main" val="1957539222"/>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B6FC4-DD9E-46BB-B5EB-AE6255749981}" type="datetimeFigureOut">
              <a:rPr lang="en-GB" smtClean="0"/>
              <a:pPr/>
              <a:t>13/06/2019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832D1E0A-948A-4730-BCC5-D14619D651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5BA6F17-9190-40CE-814E-F0D893B9840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0DA613B-D4DD-443E-9A3E-AD508B919F7A}"/>
              </a:ext>
            </a:extLst>
          </p:cNvPr>
          <p:cNvSpPr>
            <a:spLocks noGrp="1" noChangeArrowheads="1"/>
          </p:cNvSpPr>
          <p:nvPr>
            <p:ph type="sldNum" sz="quarter" idx="12"/>
          </p:nvPr>
        </p:nvSpPr>
        <p:spPr>
          <a:ln/>
        </p:spPr>
        <p:txBody>
          <a:bodyPr/>
          <a:lstStyle>
            <a:lvl1pPr>
              <a:defRPr/>
            </a:lvl1pPr>
          </a:lstStyle>
          <a:p>
            <a:pPr>
              <a:defRPr/>
            </a:pPr>
            <a:fld id="{EDD4B0F9-29BB-4581-A430-3648FA6BEB4E}" type="slidenum">
              <a:rPr lang="en-GB" altLang="en-US"/>
              <a:pPr>
                <a:defRPr/>
              </a:pPr>
              <a:t>‹#›</a:t>
            </a:fld>
            <a:endParaRPr lang="en-GB" altLang="en-US"/>
          </a:p>
        </p:txBody>
      </p:sp>
    </p:spTree>
    <p:extLst>
      <p:ext uri="{BB962C8B-B14F-4D97-AF65-F5344CB8AC3E}">
        <p14:creationId xmlns:p14="http://schemas.microsoft.com/office/powerpoint/2010/main" val="1222028759"/>
      </p:ext>
    </p:extLst>
  </p:cSld>
  <p:clrMapOvr>
    <a:masterClrMapping/>
  </p:clrMapOvr>
  <p:transition>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414FF514-E79F-4BFC-AEBF-12C85E9D51A1}"/>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B1DD9890-7221-4100-981A-3CDBFC61FB7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84E2A4E-3978-4D83-9238-7BAB6DAB78FE}"/>
              </a:ext>
            </a:extLst>
          </p:cNvPr>
          <p:cNvSpPr>
            <a:spLocks noGrp="1" noChangeArrowheads="1"/>
          </p:cNvSpPr>
          <p:nvPr>
            <p:ph type="sldNum" sz="quarter" idx="12"/>
          </p:nvPr>
        </p:nvSpPr>
        <p:spPr>
          <a:ln/>
        </p:spPr>
        <p:txBody>
          <a:bodyPr/>
          <a:lstStyle>
            <a:lvl1pPr>
              <a:defRPr/>
            </a:lvl1pPr>
          </a:lstStyle>
          <a:p>
            <a:pPr>
              <a:defRPr/>
            </a:pPr>
            <a:fld id="{8ABE2F97-0EA6-4D5A-9210-20BD07039AF8}" type="slidenum">
              <a:rPr lang="en-GB" altLang="en-US"/>
              <a:pPr>
                <a:defRPr/>
              </a:pPr>
              <a:t>‹#›</a:t>
            </a:fld>
            <a:endParaRPr lang="en-GB" altLang="en-US"/>
          </a:p>
        </p:txBody>
      </p:sp>
    </p:spTree>
    <p:extLst>
      <p:ext uri="{BB962C8B-B14F-4D97-AF65-F5344CB8AC3E}">
        <p14:creationId xmlns:p14="http://schemas.microsoft.com/office/powerpoint/2010/main" val="1386617462"/>
      </p:ext>
    </p:extLst>
  </p:cSld>
  <p:clrMapOvr>
    <a:masterClrMapping/>
  </p:clrMapOvr>
  <p:transition>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A856293-AAC8-4078-88A1-52DE457068A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37A57552-1BB6-4BAD-9154-9E24985E85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96B2257-1FA2-449C-BA0C-5EFABCDE8E9C}"/>
              </a:ext>
            </a:extLst>
          </p:cNvPr>
          <p:cNvSpPr>
            <a:spLocks noGrp="1" noChangeArrowheads="1"/>
          </p:cNvSpPr>
          <p:nvPr>
            <p:ph type="sldNum" sz="quarter" idx="12"/>
          </p:nvPr>
        </p:nvSpPr>
        <p:spPr>
          <a:ln/>
        </p:spPr>
        <p:txBody>
          <a:bodyPr/>
          <a:lstStyle>
            <a:lvl1pPr>
              <a:defRPr/>
            </a:lvl1pPr>
          </a:lstStyle>
          <a:p>
            <a:pPr>
              <a:defRPr/>
            </a:pPr>
            <a:fld id="{06DA21C0-304D-40C9-88E2-9BC00E18CB8A}" type="slidenum">
              <a:rPr lang="en-GB" altLang="en-US"/>
              <a:pPr>
                <a:defRPr/>
              </a:pPr>
              <a:t>‹#›</a:t>
            </a:fld>
            <a:endParaRPr lang="en-GB" altLang="en-US"/>
          </a:p>
        </p:txBody>
      </p:sp>
    </p:spTree>
    <p:extLst>
      <p:ext uri="{BB962C8B-B14F-4D97-AF65-F5344CB8AC3E}">
        <p14:creationId xmlns:p14="http://schemas.microsoft.com/office/powerpoint/2010/main" val="4030923694"/>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13/06/2019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13/06/2019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B6FC4-DD9E-46BB-B5EB-AE6255749981}" type="datetimeFigureOut">
              <a:rPr lang="en-GB" smtClean="0"/>
              <a:pPr/>
              <a:t>13/06/2019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60A58-B9D7-4E75-B269-5304BE8E4B5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defRPr>
            </a:lvl1pPr>
          </a:lstStyle>
          <a:p>
            <a:pPr fontAlgn="base">
              <a:spcBef>
                <a:spcPct val="0"/>
              </a:spcBef>
              <a:spcAft>
                <a:spcPct val="0"/>
              </a:spcAft>
              <a:defRPr/>
            </a:pPr>
            <a:fld id="{10EDB86D-1CBC-4C9F-A5B0-3393679B695B}" type="slidenum">
              <a:rPr lang="en-GB" altLang="en-US">
                <a:solidFill>
                  <a:srgbClr val="000000"/>
                </a:solidFill>
                <a:ea typeface="MS PGothic" pitchFamily="34" charset="-128"/>
              </a:rPr>
              <a:pPr fontAlgn="base">
                <a:spcBef>
                  <a:spcPct val="0"/>
                </a:spcBef>
                <a:spcAft>
                  <a:spcPct val="0"/>
                </a:spcAft>
                <a:defRPr/>
              </a:pPr>
              <a:t>‹#›</a:t>
            </a:fld>
            <a:endParaRPr lang="en-GB" altLang="en-US">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p:dissolv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ea typeface="+mn-ea"/>
              </a:defRPr>
            </a:lvl1pPr>
          </a:lstStyle>
          <a:p>
            <a:pPr>
              <a:defRPr/>
            </a:pPr>
            <a:fld id="{896A17CD-3D9B-4CA9-8896-960619D79F40}" type="datetimeFigureOut">
              <a:rPr lang="en-GB"/>
              <a:pPr>
                <a:defRPr/>
              </a:pPr>
              <a:t>13/06/2019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ea typeface="+mn-ea"/>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ea typeface="+mn-ea"/>
              </a:defRPr>
            </a:lvl1pPr>
          </a:lstStyle>
          <a:p>
            <a:pPr>
              <a:defRPr/>
            </a:pPr>
            <a:fld id="{6FCA746A-88C5-4985-9699-254DBE36EE6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E71A6-6A34-47E0-A51B-014D7A10BC4F}" type="datetimeFigureOut">
              <a:rPr lang="en-US" smtClean="0"/>
              <a:t>6/13/2019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3AE7-E20B-4B0A-964C-0AEEE9696BDB}" type="slidenum">
              <a:rPr lang="en-US" smtClean="0"/>
              <a:t>‹#›</a:t>
            </a:fld>
            <a:endParaRPr lang="en-US"/>
          </a:p>
        </p:txBody>
      </p:sp>
    </p:spTree>
    <p:extLst>
      <p:ext uri="{BB962C8B-B14F-4D97-AF65-F5344CB8AC3E}">
        <p14:creationId xmlns:p14="http://schemas.microsoft.com/office/powerpoint/2010/main" val="113429738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2CF09ACC-7579-4198-B3AD-48D7A807CA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075" name="Text Placeholder 2">
            <a:extLst>
              <a:ext uri="{FF2B5EF4-FFF2-40B4-BE49-F238E27FC236}">
                <a16:creationId xmlns:a16="http://schemas.microsoft.com/office/drawing/2014/main" id="{86BB7D8B-B17C-4F04-B3C9-DB0E1C72C62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702CC25B-CFC6-4A73-9AA3-893A410F1D3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ea typeface="+mn-ea"/>
              </a:defRPr>
            </a:lvl1pPr>
          </a:lstStyle>
          <a:p>
            <a:pPr>
              <a:defRPr/>
            </a:pPr>
            <a:fld id="{08823C2E-C209-4AEA-BA8D-5814A4761498}" type="datetimeFigureOut">
              <a:rPr lang="en-GB"/>
              <a:pPr>
                <a:defRPr/>
              </a:pPr>
              <a:t>13/06/2019</a:t>
            </a:fld>
            <a:endParaRPr lang="en-GB"/>
          </a:p>
        </p:txBody>
      </p:sp>
      <p:sp>
        <p:nvSpPr>
          <p:cNvPr id="5" name="Footer Placeholder 4">
            <a:extLst>
              <a:ext uri="{FF2B5EF4-FFF2-40B4-BE49-F238E27FC236}">
                <a16:creationId xmlns:a16="http://schemas.microsoft.com/office/drawing/2014/main" id="{727D8455-ACE3-4BDB-B20A-14E58F428D3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38D78292-C3F5-4A4E-9432-A2D2A7FB5F0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a:defRPr/>
            </a:pPr>
            <a:fld id="{C3690E0F-40FF-42B0-9BC1-AB179D53F00B}" type="slidenum">
              <a:rPr lang="en-GB" altLang="en-US"/>
              <a:pPr>
                <a:defRPr/>
              </a:pPr>
              <a:t>‹#›</a:t>
            </a:fld>
            <a:endParaRPr lang="en-GB" altLang="en-US"/>
          </a:p>
        </p:txBody>
      </p:sp>
    </p:spTree>
    <p:extLst>
      <p:ext uri="{BB962C8B-B14F-4D97-AF65-F5344CB8AC3E}">
        <p14:creationId xmlns:p14="http://schemas.microsoft.com/office/powerpoint/2010/main" val="235697498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ransition spd="med">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397816-9EE5-4B83-BE42-AB8FF52B1B5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52B5DAE-8302-4DF6-AA11-573F58D42F6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EC0C3FE2-613E-4BA6-88E3-8407BAE20E5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a:defRPr/>
            </a:pPr>
            <a:endParaRPr lang="en-GB"/>
          </a:p>
        </p:txBody>
      </p:sp>
      <p:sp>
        <p:nvSpPr>
          <p:cNvPr id="1029" name="Rectangle 5">
            <a:extLst>
              <a:ext uri="{FF2B5EF4-FFF2-40B4-BE49-F238E27FC236}">
                <a16:creationId xmlns:a16="http://schemas.microsoft.com/office/drawing/2014/main" id="{E71BDCF7-B70F-44C0-8711-0132AC79561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a:defRPr/>
            </a:pPr>
            <a:endParaRPr lang="en-GB"/>
          </a:p>
        </p:txBody>
      </p:sp>
      <p:sp>
        <p:nvSpPr>
          <p:cNvPr id="1030" name="Rectangle 6">
            <a:extLst>
              <a:ext uri="{FF2B5EF4-FFF2-40B4-BE49-F238E27FC236}">
                <a16:creationId xmlns:a16="http://schemas.microsoft.com/office/drawing/2014/main" id="{C9687F33-884F-42C8-B9B9-04879306EB5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A5ED1C17-1AF9-4075-A2C5-14734BE8D8C9}" type="slidenum">
              <a:rPr lang="en-GB" altLang="en-US"/>
              <a:pPr>
                <a:defRPr/>
              </a:pPr>
              <a:t>‹#›</a:t>
            </a:fld>
            <a:endParaRPr lang="en-GB" altLang="en-US"/>
          </a:p>
        </p:txBody>
      </p:sp>
    </p:spTree>
    <p:extLst>
      <p:ext uri="{BB962C8B-B14F-4D97-AF65-F5344CB8AC3E}">
        <p14:creationId xmlns:p14="http://schemas.microsoft.com/office/powerpoint/2010/main" val="356230232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ransition>
    <p:dissolv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normanjackson.co.uk/mmu.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6.xml"/><Relationship Id="rId7" Type="http://schemas.openxmlformats.org/officeDocument/2006/relationships/image" Target="../media/image31.png"/><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hyperlink" Target="http://upload.wikimedia.org/wikipedia/en/3/36/Carlrogers.jpg" TargetMode="External"/><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mailto:lifewider1@gmail.com" TargetMode="External"/><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image" Target="../media/image50.png"/><Relationship Id="rId5" Type="http://schemas.openxmlformats.org/officeDocument/2006/relationships/image" Target="../media/image17.png"/><Relationship Id="rId4" Type="http://schemas.openxmlformats.org/officeDocument/2006/relationships/hyperlink" Target="http://www.normanjackson.co.uk/creativejam.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jpeg"/><Relationship Id="rId21" Type="http://schemas.openxmlformats.org/officeDocument/2006/relationships/image" Target="../media/image70.png"/><Relationship Id="rId7" Type="http://schemas.openxmlformats.org/officeDocument/2006/relationships/image" Target="../media/image56.jpe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jpeg"/><Relationship Id="rId2" Type="http://schemas.openxmlformats.org/officeDocument/2006/relationships/notesSlide" Target="../notesSlides/notesSlide30.xml"/><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png"/><Relationship Id="rId1" Type="http://schemas.openxmlformats.org/officeDocument/2006/relationships/slideLayout" Target="../slideLayouts/slideLayout54.xml"/><Relationship Id="rId6" Type="http://schemas.openxmlformats.org/officeDocument/2006/relationships/image" Target="../media/image55.jpeg"/><Relationship Id="rId11" Type="http://schemas.openxmlformats.org/officeDocument/2006/relationships/image" Target="../media/image60.png"/><Relationship Id="rId24" Type="http://schemas.openxmlformats.org/officeDocument/2006/relationships/image" Target="../media/image73.png"/><Relationship Id="rId32" Type="http://schemas.openxmlformats.org/officeDocument/2006/relationships/image" Target="../media/image81.png"/><Relationship Id="rId5" Type="http://schemas.openxmlformats.org/officeDocument/2006/relationships/image" Target="../media/image54.jpe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jpe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80.png"/><Relationship Id="rId4" Type="http://schemas.openxmlformats.org/officeDocument/2006/relationships/image" Target="../media/image53.jpeg"/><Relationship Id="rId9" Type="http://schemas.openxmlformats.org/officeDocument/2006/relationships/image" Target="../media/image58.png"/><Relationship Id="rId14" Type="http://schemas.openxmlformats.org/officeDocument/2006/relationships/image" Target="../media/image63.jpe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hp"/><Relationship Id="rId2" Type="http://schemas.openxmlformats.org/officeDocument/2006/relationships/notesSlide" Target="../notesSlides/notesSlide31.xml"/><Relationship Id="rId1" Type="http://schemas.openxmlformats.org/officeDocument/2006/relationships/slideLayout" Target="../slideLayouts/slideLayout5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3394606" y="3541077"/>
            <a:ext cx="2393604" cy="523220"/>
          </a:xfrm>
          <a:prstGeom prst="rect">
            <a:avLst/>
          </a:prstGeom>
          <a:noFill/>
          <a:ln w="9525">
            <a:noFill/>
            <a:miter lim="800000"/>
            <a:headEnd/>
            <a:tailEnd/>
          </a:ln>
        </p:spPr>
        <p:txBody>
          <a:bodyPr wrap="none" anchor="ctr">
            <a:spAutoFit/>
          </a:bodyPr>
          <a:lstStyle/>
          <a:p>
            <a:pPr algn="justLow" fontAlgn="base">
              <a:spcBef>
                <a:spcPct val="0"/>
              </a:spcBef>
              <a:spcAft>
                <a:spcPct val="0"/>
              </a:spcAft>
            </a:pPr>
            <a:r>
              <a:rPr lang="en-GB" altLang="en-US" sz="2800" dirty="0">
                <a:solidFill>
                  <a:srgbClr val="000000"/>
                </a:solidFill>
                <a:latin typeface="Arial Narrow" panose="020B0606020202030204" pitchFamily="34" charset="0"/>
                <a:ea typeface="Times New Roman" pitchFamily="18" charset="0"/>
                <a:cs typeface="Aharoni" pitchFamily="2" charset="-79"/>
              </a:rPr>
              <a:t>Norman Jackson</a:t>
            </a:r>
          </a:p>
        </p:txBody>
      </p:sp>
      <p:pic>
        <p:nvPicPr>
          <p:cNvPr id="93187" name="Picture 2" descr="C:\Users\norman\Pictures\creative academic\LOGO\Creative Academic Abstract Logo B&amp;G.png"/>
          <p:cNvPicPr>
            <a:picLocks noChangeAspect="1" noChangeArrowheads="1"/>
          </p:cNvPicPr>
          <p:nvPr/>
        </p:nvPicPr>
        <p:blipFill>
          <a:blip r:embed="rId3" cstate="print"/>
          <a:srcRect/>
          <a:stretch>
            <a:fillRect/>
          </a:stretch>
        </p:blipFill>
        <p:spPr bwMode="auto">
          <a:xfrm>
            <a:off x="7676304" y="6278945"/>
            <a:ext cx="1062778" cy="416379"/>
          </a:xfrm>
          <a:prstGeom prst="rect">
            <a:avLst/>
          </a:prstGeom>
          <a:noFill/>
          <a:ln w="9525">
            <a:noFill/>
            <a:miter lim="800000"/>
            <a:headEnd/>
            <a:tailEnd/>
          </a:ln>
        </p:spPr>
      </p:pic>
      <p:sp>
        <p:nvSpPr>
          <p:cNvPr id="93189" name="Rectangle 1"/>
          <p:cNvSpPr>
            <a:spLocks noChangeArrowheads="1"/>
          </p:cNvSpPr>
          <p:nvPr/>
        </p:nvSpPr>
        <p:spPr bwMode="auto">
          <a:xfrm>
            <a:off x="1987164" y="4582314"/>
            <a:ext cx="5293278" cy="646331"/>
          </a:xfrm>
          <a:prstGeom prst="rect">
            <a:avLst/>
          </a:prstGeom>
          <a:noFill/>
          <a:ln w="9525">
            <a:noFill/>
            <a:miter lim="800000"/>
            <a:headEnd/>
            <a:tailEnd/>
          </a:ln>
        </p:spPr>
        <p:txBody>
          <a:bodyPr wrap="square">
            <a:spAutoFit/>
          </a:bodyPr>
          <a:lstStyle/>
          <a:p>
            <a:pPr algn="ctr" fontAlgn="base">
              <a:spcBef>
                <a:spcPct val="0"/>
              </a:spcBef>
              <a:spcAft>
                <a:spcPct val="0"/>
              </a:spcAft>
            </a:pPr>
            <a:r>
              <a:rPr lang="en-GB" altLang="en-US" b="1" dirty="0">
                <a:solidFill>
                  <a:srgbClr val="000000"/>
                </a:solidFill>
                <a:ea typeface="MS PGothic" pitchFamily="34" charset="-128"/>
              </a:rPr>
              <a:t>Presentation can be downloaded from</a:t>
            </a:r>
          </a:p>
          <a:p>
            <a:pPr algn="ctr" fontAlgn="base">
              <a:spcBef>
                <a:spcPct val="0"/>
              </a:spcBef>
              <a:spcAft>
                <a:spcPct val="0"/>
              </a:spcAft>
            </a:pPr>
            <a:r>
              <a:rPr lang="en-US" dirty="0">
                <a:solidFill>
                  <a:srgbClr val="0033CC"/>
                </a:solidFill>
                <a:hlinkClick r:id="rId4">
                  <a:extLst>
                    <a:ext uri="{A12FA001-AC4F-418D-AE19-62706E023703}">
                      <ahyp:hlinkClr xmlns:ahyp="http://schemas.microsoft.com/office/drawing/2018/hyperlinkcolor" val="tx"/>
                    </a:ext>
                  </a:extLst>
                </a:hlinkClick>
              </a:rPr>
              <a:t>http://www.normanjackson.co.uk/mmu.html</a:t>
            </a:r>
            <a:r>
              <a:rPr lang="en-US" dirty="0">
                <a:solidFill>
                  <a:srgbClr val="0033CC"/>
                </a:solidFill>
              </a:rPr>
              <a:t> </a:t>
            </a:r>
            <a:r>
              <a:rPr lang="en-GB" altLang="en-US" b="1" dirty="0">
                <a:solidFill>
                  <a:srgbClr val="000000"/>
                </a:solidFill>
                <a:ea typeface="MS PGothic" pitchFamily="34" charset="-128"/>
              </a:rPr>
              <a:t>                </a:t>
            </a:r>
          </a:p>
        </p:txBody>
      </p:sp>
      <p:sp>
        <p:nvSpPr>
          <p:cNvPr id="9" name="Rectangle 7"/>
          <p:cNvSpPr>
            <a:spLocks noChangeArrowheads="1"/>
          </p:cNvSpPr>
          <p:nvPr/>
        </p:nvSpPr>
        <p:spPr bwMode="auto">
          <a:xfrm>
            <a:off x="719064" y="2204864"/>
            <a:ext cx="8424936" cy="707886"/>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ysClr val="windowText" lastClr="000000"/>
                </a:solidFill>
                <a:effectLst/>
                <a:uLnTx/>
                <a:uFillTx/>
              </a:rPr>
              <a:t>   </a:t>
            </a:r>
            <a:endParaRPr kumimoji="0" lang="en-US" sz="3200" b="1" i="0" u="none" strike="noStrike" kern="0" cap="none" spc="0" normalizeH="0" baseline="0" noProof="0" dirty="0">
              <a:ln>
                <a:noFill/>
              </a:ln>
              <a:solidFill>
                <a:sysClr val="windowText" lastClr="000000"/>
              </a:solidFill>
              <a:effectLst/>
              <a:uLnTx/>
              <a:uFillTx/>
            </a:endParaRPr>
          </a:p>
        </p:txBody>
      </p:sp>
      <p:sp>
        <p:nvSpPr>
          <p:cNvPr id="6" name="Rectangle 5">
            <a:extLst>
              <a:ext uri="{FF2B5EF4-FFF2-40B4-BE49-F238E27FC236}">
                <a16:creationId xmlns:a16="http://schemas.microsoft.com/office/drawing/2014/main" id="{A80FD514-B0A0-47EC-BD6F-072B3B255D86}"/>
              </a:ext>
            </a:extLst>
          </p:cNvPr>
          <p:cNvSpPr/>
          <p:nvPr/>
        </p:nvSpPr>
        <p:spPr>
          <a:xfrm>
            <a:off x="497421" y="2017954"/>
            <a:ext cx="8363208" cy="1081706"/>
          </a:xfrm>
          <a:prstGeom prst="rect">
            <a:avLst/>
          </a:prstGeom>
        </p:spPr>
        <p:txBody>
          <a:bodyPr wrap="square">
            <a:spAutoFit/>
          </a:bodyPr>
          <a:lstStyle/>
          <a:p>
            <a:pPr algn="ctr">
              <a:lnSpc>
                <a:spcPct val="107000"/>
              </a:lnSpc>
              <a:spcAft>
                <a:spcPts val="800"/>
              </a:spcAft>
            </a:pPr>
            <a:r>
              <a:rPr lang="en-US" sz="2800" b="1" dirty="0">
                <a:latin typeface="Arial Narrow" panose="020B0606020202030204" pitchFamily="34" charset="0"/>
                <a:ea typeface="Calibri" panose="020F0502020204030204" pitchFamily="34" charset="0"/>
                <a:cs typeface="Times New Roman" panose="02020603050405020304" pitchFamily="18" charset="0"/>
              </a:rPr>
              <a:t>JAMMING OUR WAY TO BETTER </a:t>
            </a:r>
          </a:p>
          <a:p>
            <a:pPr algn="ctr">
              <a:lnSpc>
                <a:spcPct val="107000"/>
              </a:lnSpc>
              <a:spcAft>
                <a:spcPts val="800"/>
              </a:spcAft>
            </a:pPr>
            <a:r>
              <a:rPr lang="en-US" sz="2800" b="1" dirty="0">
                <a:latin typeface="Arial Narrow" panose="020B0606020202030204" pitchFamily="34" charset="0"/>
                <a:ea typeface="Calibri" panose="020F0502020204030204" pitchFamily="34" charset="0"/>
                <a:cs typeface="Times New Roman" panose="02020603050405020304" pitchFamily="18" charset="0"/>
              </a:rPr>
              <a:t>UNDERSTANDINGS OF CREATIVITY IN HE</a:t>
            </a:r>
            <a:endParaRPr lang="en-US" sz="28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83C7FAA-0004-44E0-9548-C85455288AD2}"/>
              </a:ext>
            </a:extLst>
          </p:cNvPr>
          <p:cNvPicPr>
            <a:picLocks noChangeAspect="1"/>
          </p:cNvPicPr>
          <p:nvPr/>
        </p:nvPicPr>
        <p:blipFill>
          <a:blip r:embed="rId5"/>
          <a:stretch>
            <a:fillRect/>
          </a:stretch>
        </p:blipFill>
        <p:spPr>
          <a:xfrm>
            <a:off x="2009775" y="520532"/>
            <a:ext cx="5124450" cy="561975"/>
          </a:xfrm>
          <a:prstGeom prst="rect">
            <a:avLst/>
          </a:prstGeom>
        </p:spPr>
      </p:pic>
      <p:pic>
        <p:nvPicPr>
          <p:cNvPr id="8" name="Picture 7">
            <a:extLst>
              <a:ext uri="{FF2B5EF4-FFF2-40B4-BE49-F238E27FC236}">
                <a16:creationId xmlns:a16="http://schemas.microsoft.com/office/drawing/2014/main" id="{8962242A-619A-4C02-8418-16630C4EFF32}"/>
              </a:ext>
            </a:extLst>
          </p:cNvPr>
          <p:cNvPicPr>
            <a:picLocks noChangeAspect="1"/>
          </p:cNvPicPr>
          <p:nvPr/>
        </p:nvPicPr>
        <p:blipFill>
          <a:blip r:embed="rId6"/>
          <a:stretch>
            <a:fillRect/>
          </a:stretch>
        </p:blipFill>
        <p:spPr>
          <a:xfrm>
            <a:off x="323528" y="6057027"/>
            <a:ext cx="3800475" cy="657225"/>
          </a:xfrm>
          <a:prstGeom prst="rect">
            <a:avLst/>
          </a:prstGeom>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A2E9B8-F218-48F1-B231-E1A0DF394F72}"/>
              </a:ext>
            </a:extLst>
          </p:cNvPr>
          <p:cNvPicPr>
            <a:picLocks noChangeAspect="1"/>
          </p:cNvPicPr>
          <p:nvPr/>
        </p:nvPicPr>
        <p:blipFill>
          <a:blip r:embed="rId3"/>
          <a:stretch>
            <a:fillRect/>
          </a:stretch>
        </p:blipFill>
        <p:spPr>
          <a:xfrm>
            <a:off x="-6808" y="0"/>
            <a:ext cx="9172849" cy="6858000"/>
          </a:xfrm>
          <a:prstGeom prst="rect">
            <a:avLst/>
          </a:prstGeom>
        </p:spPr>
      </p:pic>
      <p:pic>
        <p:nvPicPr>
          <p:cNvPr id="3" name="Picture 2">
            <a:extLst>
              <a:ext uri="{FF2B5EF4-FFF2-40B4-BE49-F238E27FC236}">
                <a16:creationId xmlns:a16="http://schemas.microsoft.com/office/drawing/2014/main" id="{5B6AE5D4-6C22-47C2-B92C-F69165632754}"/>
              </a:ext>
            </a:extLst>
          </p:cNvPr>
          <p:cNvPicPr>
            <a:picLocks noChangeAspect="1"/>
          </p:cNvPicPr>
          <p:nvPr/>
        </p:nvPicPr>
        <p:blipFill>
          <a:blip r:embed="rId4"/>
          <a:stretch>
            <a:fillRect/>
          </a:stretch>
        </p:blipFill>
        <p:spPr>
          <a:xfrm>
            <a:off x="-16892" y="0"/>
            <a:ext cx="4804916" cy="319701"/>
          </a:xfrm>
          <a:prstGeom prst="rect">
            <a:avLst/>
          </a:prstGeom>
        </p:spPr>
      </p:pic>
    </p:spTree>
    <p:extLst>
      <p:ext uri="{BB962C8B-B14F-4D97-AF65-F5344CB8AC3E}">
        <p14:creationId xmlns:p14="http://schemas.microsoft.com/office/powerpoint/2010/main" val="1308110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A2E9B8-F218-48F1-B231-E1A0DF394F72}"/>
              </a:ext>
            </a:extLst>
          </p:cNvPr>
          <p:cNvPicPr>
            <a:picLocks noChangeAspect="1"/>
          </p:cNvPicPr>
          <p:nvPr/>
        </p:nvPicPr>
        <p:blipFill>
          <a:blip r:embed="rId3"/>
          <a:stretch>
            <a:fillRect/>
          </a:stretch>
        </p:blipFill>
        <p:spPr>
          <a:xfrm>
            <a:off x="-43037" y="-13072"/>
            <a:ext cx="9172849" cy="6858000"/>
          </a:xfrm>
          <a:prstGeom prst="rect">
            <a:avLst/>
          </a:prstGeom>
        </p:spPr>
      </p:pic>
      <p:pic>
        <p:nvPicPr>
          <p:cNvPr id="3" name="Picture 2">
            <a:extLst>
              <a:ext uri="{FF2B5EF4-FFF2-40B4-BE49-F238E27FC236}">
                <a16:creationId xmlns:a16="http://schemas.microsoft.com/office/drawing/2014/main" id="{5B6AE5D4-6C22-47C2-B92C-F69165632754}"/>
              </a:ext>
            </a:extLst>
          </p:cNvPr>
          <p:cNvPicPr>
            <a:picLocks noChangeAspect="1"/>
          </p:cNvPicPr>
          <p:nvPr/>
        </p:nvPicPr>
        <p:blipFill>
          <a:blip r:embed="rId4"/>
          <a:stretch>
            <a:fillRect/>
          </a:stretch>
        </p:blipFill>
        <p:spPr>
          <a:xfrm>
            <a:off x="-16892" y="0"/>
            <a:ext cx="4804916" cy="319701"/>
          </a:xfrm>
          <a:prstGeom prst="rect">
            <a:avLst/>
          </a:prstGeom>
        </p:spPr>
      </p:pic>
      <p:sp>
        <p:nvSpPr>
          <p:cNvPr id="9" name="TextBox 8">
            <a:extLst>
              <a:ext uri="{FF2B5EF4-FFF2-40B4-BE49-F238E27FC236}">
                <a16:creationId xmlns:a16="http://schemas.microsoft.com/office/drawing/2014/main" id="{529EB4CC-95DA-4D68-813F-CD3E70BE8AAE}"/>
              </a:ext>
            </a:extLst>
          </p:cNvPr>
          <p:cNvSpPr txBox="1"/>
          <p:nvPr/>
        </p:nvSpPr>
        <p:spPr>
          <a:xfrm>
            <a:off x="6372200" y="3938116"/>
            <a:ext cx="1636336" cy="2062103"/>
          </a:xfrm>
          <a:prstGeom prst="rect">
            <a:avLst/>
          </a:prstGeom>
          <a:solidFill>
            <a:schemeClr val="bg1"/>
          </a:solidFill>
        </p:spPr>
        <p:txBody>
          <a:bodyPr wrap="square" rtlCol="0">
            <a:spAutoFit/>
          </a:bodyPr>
          <a:lstStyle/>
          <a:p>
            <a:r>
              <a:rPr lang="en-US" sz="2000" b="1" i="1" dirty="0"/>
              <a:t>Feelings</a:t>
            </a:r>
          </a:p>
          <a:p>
            <a:r>
              <a:rPr lang="en-US" b="1" dirty="0"/>
              <a:t>Feels personal</a:t>
            </a:r>
          </a:p>
          <a:p>
            <a:r>
              <a:rPr lang="en-US" b="1" dirty="0"/>
              <a:t>Satisfying</a:t>
            </a:r>
          </a:p>
          <a:p>
            <a:r>
              <a:rPr lang="en-US" b="1" dirty="0"/>
              <a:t>Exciting</a:t>
            </a:r>
          </a:p>
          <a:p>
            <a:r>
              <a:rPr lang="en-US" b="1" dirty="0"/>
              <a:t>Passion</a:t>
            </a:r>
          </a:p>
          <a:p>
            <a:r>
              <a:rPr lang="en-US" b="1" dirty="0"/>
              <a:t>Uncomfortable</a:t>
            </a:r>
          </a:p>
          <a:p>
            <a:r>
              <a:rPr lang="en-US" b="1" dirty="0"/>
              <a:t>Fulfilling</a:t>
            </a:r>
          </a:p>
        </p:txBody>
      </p:sp>
      <p:sp>
        <p:nvSpPr>
          <p:cNvPr id="10" name="TextBox 9">
            <a:extLst>
              <a:ext uri="{FF2B5EF4-FFF2-40B4-BE49-F238E27FC236}">
                <a16:creationId xmlns:a16="http://schemas.microsoft.com/office/drawing/2014/main" id="{0FB353FA-53FF-4939-8E1C-64F8DD8E5757}"/>
              </a:ext>
            </a:extLst>
          </p:cNvPr>
          <p:cNvSpPr txBox="1"/>
          <p:nvPr/>
        </p:nvSpPr>
        <p:spPr>
          <a:xfrm>
            <a:off x="1135464" y="4077072"/>
            <a:ext cx="2107115" cy="2062103"/>
          </a:xfrm>
          <a:prstGeom prst="rect">
            <a:avLst/>
          </a:prstGeom>
          <a:solidFill>
            <a:schemeClr val="bg1"/>
          </a:solidFill>
        </p:spPr>
        <p:txBody>
          <a:bodyPr wrap="none" rtlCol="0">
            <a:spAutoFit/>
          </a:bodyPr>
          <a:lstStyle/>
          <a:p>
            <a:r>
              <a:rPr lang="en-US" sz="2000" b="1" i="1" dirty="0"/>
              <a:t>Effects</a:t>
            </a:r>
          </a:p>
          <a:p>
            <a:r>
              <a:rPr lang="en-US" b="1" dirty="0"/>
              <a:t>New ideas</a:t>
            </a:r>
          </a:p>
          <a:p>
            <a:r>
              <a:rPr lang="en-US" b="1" dirty="0"/>
              <a:t>New things</a:t>
            </a:r>
          </a:p>
          <a:p>
            <a:r>
              <a:rPr lang="en-US" b="1" dirty="0"/>
              <a:t>Changes what exists</a:t>
            </a:r>
          </a:p>
          <a:p>
            <a:r>
              <a:rPr lang="en-US" b="1" dirty="0"/>
              <a:t>Changes you</a:t>
            </a:r>
          </a:p>
          <a:p>
            <a:r>
              <a:rPr lang="en-US" b="1" dirty="0"/>
              <a:t>Innovation</a:t>
            </a:r>
          </a:p>
          <a:p>
            <a:r>
              <a:rPr lang="en-US" b="1" dirty="0"/>
              <a:t>Transforming</a:t>
            </a:r>
          </a:p>
        </p:txBody>
      </p:sp>
      <p:sp>
        <p:nvSpPr>
          <p:cNvPr id="11" name="TextBox 10">
            <a:extLst>
              <a:ext uri="{FF2B5EF4-FFF2-40B4-BE49-F238E27FC236}">
                <a16:creationId xmlns:a16="http://schemas.microsoft.com/office/drawing/2014/main" id="{F4EBEF52-A09D-4097-8F55-ED268DD31A3B}"/>
              </a:ext>
            </a:extLst>
          </p:cNvPr>
          <p:cNvSpPr txBox="1"/>
          <p:nvPr/>
        </p:nvSpPr>
        <p:spPr>
          <a:xfrm>
            <a:off x="6989910" y="394320"/>
            <a:ext cx="2052293" cy="2339102"/>
          </a:xfrm>
          <a:prstGeom prst="rect">
            <a:avLst/>
          </a:prstGeom>
          <a:solidFill>
            <a:schemeClr val="bg1"/>
          </a:solidFill>
        </p:spPr>
        <p:txBody>
          <a:bodyPr wrap="none" rtlCol="0">
            <a:spAutoFit/>
          </a:bodyPr>
          <a:lstStyle/>
          <a:p>
            <a:r>
              <a:rPr lang="en-US" sz="2000" b="1" i="1" dirty="0"/>
              <a:t>Attitudes</a:t>
            </a:r>
          </a:p>
          <a:p>
            <a:r>
              <a:rPr lang="en-US" b="1" dirty="0"/>
              <a:t>Motivated</a:t>
            </a:r>
          </a:p>
          <a:p>
            <a:r>
              <a:rPr lang="en-US" b="1" dirty="0"/>
              <a:t>Enthusiastic</a:t>
            </a:r>
          </a:p>
          <a:p>
            <a:r>
              <a:rPr lang="en-US" b="1" dirty="0"/>
              <a:t>Curious/inquisitive</a:t>
            </a:r>
          </a:p>
          <a:p>
            <a:r>
              <a:rPr lang="en-US" b="1" dirty="0"/>
              <a:t>Willing to try</a:t>
            </a:r>
          </a:p>
          <a:p>
            <a:r>
              <a:rPr lang="en-US" b="1" dirty="0"/>
              <a:t>Willing to take risks</a:t>
            </a:r>
          </a:p>
          <a:p>
            <a:r>
              <a:rPr lang="en-US" b="1" dirty="0"/>
              <a:t>Determined</a:t>
            </a:r>
          </a:p>
          <a:p>
            <a:r>
              <a:rPr lang="en-US" b="1" dirty="0"/>
              <a:t>Obsessive</a:t>
            </a:r>
          </a:p>
        </p:txBody>
      </p:sp>
      <p:sp>
        <p:nvSpPr>
          <p:cNvPr id="12" name="TextBox 11">
            <a:extLst>
              <a:ext uri="{FF2B5EF4-FFF2-40B4-BE49-F238E27FC236}">
                <a16:creationId xmlns:a16="http://schemas.microsoft.com/office/drawing/2014/main" id="{E6838F75-1C35-498C-868F-E54F0CF859C7}"/>
              </a:ext>
            </a:extLst>
          </p:cNvPr>
          <p:cNvSpPr txBox="1"/>
          <p:nvPr/>
        </p:nvSpPr>
        <p:spPr>
          <a:xfrm>
            <a:off x="5166590" y="117321"/>
            <a:ext cx="1823320" cy="2616101"/>
          </a:xfrm>
          <a:prstGeom prst="rect">
            <a:avLst/>
          </a:prstGeom>
          <a:solidFill>
            <a:schemeClr val="bg1"/>
          </a:solidFill>
        </p:spPr>
        <p:txBody>
          <a:bodyPr wrap="none" rtlCol="0">
            <a:spAutoFit/>
          </a:bodyPr>
          <a:lstStyle/>
          <a:p>
            <a:r>
              <a:rPr lang="en-US" sz="2000" b="1" i="1" dirty="0"/>
              <a:t>Doing</a:t>
            </a:r>
          </a:p>
          <a:p>
            <a:r>
              <a:rPr lang="en-US" b="1" dirty="0"/>
              <a:t>New things</a:t>
            </a:r>
          </a:p>
          <a:p>
            <a:r>
              <a:rPr lang="en-US" b="1" dirty="0"/>
              <a:t>Solving problems</a:t>
            </a:r>
          </a:p>
          <a:p>
            <a:r>
              <a:rPr lang="en-US" b="1" dirty="0"/>
              <a:t>Connecting</a:t>
            </a:r>
          </a:p>
          <a:p>
            <a:r>
              <a:rPr lang="en-US" b="1" dirty="0"/>
              <a:t>Combining</a:t>
            </a:r>
          </a:p>
          <a:p>
            <a:r>
              <a:rPr lang="en-US" b="1" dirty="0"/>
              <a:t>Inventing</a:t>
            </a:r>
          </a:p>
          <a:p>
            <a:r>
              <a:rPr lang="en-US" b="1" dirty="0"/>
              <a:t>Making</a:t>
            </a:r>
          </a:p>
          <a:p>
            <a:r>
              <a:rPr lang="en-US" b="1" dirty="0"/>
              <a:t>Performing</a:t>
            </a:r>
          </a:p>
          <a:p>
            <a:r>
              <a:rPr lang="en-US" b="1" dirty="0"/>
              <a:t>Communicating</a:t>
            </a:r>
          </a:p>
        </p:txBody>
      </p:sp>
      <p:sp>
        <p:nvSpPr>
          <p:cNvPr id="13" name="TextBox 12">
            <a:extLst>
              <a:ext uri="{FF2B5EF4-FFF2-40B4-BE49-F238E27FC236}">
                <a16:creationId xmlns:a16="http://schemas.microsoft.com/office/drawing/2014/main" id="{9D52F29A-A721-4BE7-AAF8-8ACE87ECD6B8}"/>
              </a:ext>
            </a:extLst>
          </p:cNvPr>
          <p:cNvSpPr txBox="1"/>
          <p:nvPr/>
        </p:nvSpPr>
        <p:spPr>
          <a:xfrm>
            <a:off x="395536" y="489160"/>
            <a:ext cx="2376264" cy="2062103"/>
          </a:xfrm>
          <a:prstGeom prst="rect">
            <a:avLst/>
          </a:prstGeom>
          <a:solidFill>
            <a:schemeClr val="bg1"/>
          </a:solidFill>
        </p:spPr>
        <p:txBody>
          <a:bodyPr wrap="square" rtlCol="0">
            <a:spAutoFit/>
          </a:bodyPr>
          <a:lstStyle/>
          <a:p>
            <a:r>
              <a:rPr lang="en-US" sz="2000" b="1" i="1" dirty="0"/>
              <a:t>Ways of thinking</a:t>
            </a:r>
          </a:p>
          <a:p>
            <a:r>
              <a:rPr lang="en-US" b="1" dirty="0"/>
              <a:t>Using imagination</a:t>
            </a:r>
          </a:p>
          <a:p>
            <a:r>
              <a:rPr lang="en-US" b="1" dirty="0"/>
              <a:t>Thinking differently</a:t>
            </a:r>
          </a:p>
          <a:p>
            <a:r>
              <a:rPr lang="en-US" b="1" dirty="0"/>
              <a:t>Having new ideas</a:t>
            </a:r>
          </a:p>
          <a:p>
            <a:r>
              <a:rPr lang="en-US" b="1" dirty="0"/>
              <a:t>Having an open mind</a:t>
            </a:r>
          </a:p>
          <a:p>
            <a:r>
              <a:rPr lang="en-US" b="1" dirty="0"/>
              <a:t>Inquiring</a:t>
            </a:r>
          </a:p>
          <a:p>
            <a:r>
              <a:rPr lang="en-US" b="1" dirty="0"/>
              <a:t>Having ping moments</a:t>
            </a:r>
          </a:p>
        </p:txBody>
      </p:sp>
    </p:spTree>
    <p:extLst>
      <p:ext uri="{BB962C8B-B14F-4D97-AF65-F5344CB8AC3E}">
        <p14:creationId xmlns:p14="http://schemas.microsoft.com/office/powerpoint/2010/main" val="198703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468313" y="333375"/>
            <a:ext cx="184150" cy="457200"/>
          </a:xfrm>
          <a:prstGeom prst="rect">
            <a:avLst/>
          </a:prstGeom>
          <a:noFill/>
          <a:ln w="9525">
            <a:noFill/>
            <a:miter lim="800000"/>
            <a:headEnd/>
            <a:tailEnd/>
          </a:ln>
        </p:spPr>
        <p:txBody>
          <a:bodyPr wrap="none">
            <a:spAutoFit/>
          </a:bodyPr>
          <a:lstStyle/>
          <a:p>
            <a:pPr algn="l"/>
            <a:endParaRPr lang="en-US" sz="2400">
              <a:cs typeface="Arial" charset="0"/>
            </a:endParaRPr>
          </a:p>
        </p:txBody>
      </p:sp>
      <p:sp>
        <p:nvSpPr>
          <p:cNvPr id="22531" name="Text Box 6"/>
          <p:cNvSpPr txBox="1">
            <a:spLocks noChangeArrowheads="1"/>
          </p:cNvSpPr>
          <p:nvPr/>
        </p:nvSpPr>
        <p:spPr bwMode="auto">
          <a:xfrm>
            <a:off x="4969467" y="102541"/>
            <a:ext cx="4506320" cy="461665"/>
          </a:xfrm>
          <a:prstGeom prst="rect">
            <a:avLst/>
          </a:prstGeom>
          <a:noFill/>
          <a:ln w="9525">
            <a:noFill/>
            <a:miter lim="800000"/>
            <a:headEnd/>
            <a:tailEnd/>
          </a:ln>
        </p:spPr>
        <p:txBody>
          <a:bodyPr wrap="square">
            <a:spAutoFit/>
          </a:bodyPr>
          <a:lstStyle/>
          <a:p>
            <a:pPr algn="l"/>
            <a:r>
              <a:rPr lang="en-GB" sz="2400" dirty="0">
                <a:latin typeface="Arial Narrow" panose="020B0606020202030204" pitchFamily="34" charset="0"/>
                <a:cs typeface="Arial" charset="0"/>
              </a:rPr>
              <a:t>8 disciplines </a:t>
            </a:r>
            <a:r>
              <a:rPr lang="en-GB" sz="2400" i="1" dirty="0">
                <a:latin typeface="Arial Narrow" panose="020B0606020202030204" pitchFamily="34" charset="0"/>
                <a:cs typeface="Arial" charset="0"/>
              </a:rPr>
              <a:t>(Jackson &amp; Shaw 2006)</a:t>
            </a:r>
            <a:endParaRPr lang="en-US" sz="2400" i="1" dirty="0">
              <a:solidFill>
                <a:srgbClr val="FF0000"/>
              </a:solidFill>
              <a:latin typeface="Arial Narrow" panose="020B0606020202030204" pitchFamily="34" charset="0"/>
              <a:cs typeface="Arial" charset="0"/>
            </a:endParaRPr>
          </a:p>
        </p:txBody>
      </p:sp>
      <p:sp>
        <p:nvSpPr>
          <p:cNvPr id="22532" name="Text Box 7"/>
          <p:cNvSpPr txBox="1">
            <a:spLocks noChangeArrowheads="1"/>
          </p:cNvSpPr>
          <p:nvPr/>
        </p:nvSpPr>
        <p:spPr bwMode="auto">
          <a:xfrm>
            <a:off x="353712" y="710591"/>
            <a:ext cx="8436576" cy="7786747"/>
          </a:xfrm>
          <a:prstGeom prst="rect">
            <a:avLst/>
          </a:prstGeom>
          <a:noFill/>
          <a:ln w="9525">
            <a:noFill/>
            <a:miter lim="800000"/>
            <a:headEnd/>
            <a:tailEnd/>
          </a:ln>
        </p:spPr>
        <p:txBody>
          <a:bodyPr wrap="square">
            <a:spAutoFit/>
          </a:bodyPr>
          <a:lstStyle/>
          <a:p>
            <a:pPr algn="l"/>
            <a:r>
              <a:rPr lang="en-GB" sz="2000" b="1" dirty="0">
                <a:latin typeface="Arial Narrow" panose="020B0606020202030204" pitchFamily="34" charset="0"/>
                <a:cs typeface="Arial" charset="0"/>
              </a:rPr>
              <a:t>Being imaginative – ability to think generatively &amp; associatively</a:t>
            </a:r>
          </a:p>
          <a:p>
            <a:pPr algn="l"/>
            <a:endParaRPr lang="en-GB" sz="2000" b="1" dirty="0">
              <a:solidFill>
                <a:srgbClr val="FF0000"/>
              </a:solidFill>
              <a:latin typeface="Arial Narrow" panose="020B0606020202030204" pitchFamily="34" charset="0"/>
              <a:cs typeface="Arial" charset="0"/>
            </a:endParaRPr>
          </a:p>
          <a:p>
            <a:r>
              <a:rPr lang="en-GB" sz="2000" b="1" dirty="0">
                <a:latin typeface="Arial Narrow" panose="020B0606020202030204" pitchFamily="34" charset="0"/>
                <a:cs typeface="Arial" charset="0"/>
              </a:rPr>
              <a:t>Having new ideas and being able to adapt existing ideas.</a:t>
            </a:r>
          </a:p>
          <a:p>
            <a:endParaRPr lang="en-GB" sz="2000" b="1" dirty="0">
              <a:solidFill>
                <a:srgbClr val="FF0000"/>
              </a:solidFill>
              <a:latin typeface="Arial Narrow" panose="020B0606020202030204" pitchFamily="34" charset="0"/>
              <a:cs typeface="Arial" charset="0"/>
            </a:endParaRPr>
          </a:p>
          <a:p>
            <a:r>
              <a:rPr lang="en-GB" sz="2000" b="1" dirty="0">
                <a:latin typeface="Arial Narrow" panose="020B0606020202030204" pitchFamily="34" charset="0"/>
                <a:cs typeface="Arial" charset="0"/>
              </a:rPr>
              <a:t>Being curious having an enquiring </a:t>
            </a:r>
          </a:p>
          <a:p>
            <a:r>
              <a:rPr lang="en-GB" sz="2000" b="1" dirty="0">
                <a:latin typeface="Arial Narrow" panose="020B0606020202030204" pitchFamily="34" charset="0"/>
                <a:cs typeface="Arial" charset="0"/>
              </a:rPr>
              <a:t>disposition – the desire to find out</a:t>
            </a:r>
          </a:p>
          <a:p>
            <a:endParaRPr lang="en-GB" sz="2000" b="1" dirty="0">
              <a:solidFill>
                <a:srgbClr val="FF0000"/>
              </a:solidFill>
              <a:latin typeface="Arial Narrow" panose="020B0606020202030204" pitchFamily="34" charset="0"/>
              <a:cs typeface="Arial" charset="0"/>
            </a:endParaRPr>
          </a:p>
          <a:p>
            <a:r>
              <a:rPr lang="en-GB" sz="2000" b="1" dirty="0">
                <a:latin typeface="Arial Narrow" panose="020B0606020202030204" pitchFamily="34" charset="0"/>
                <a:cs typeface="Arial" charset="0"/>
              </a:rPr>
              <a:t>Being resourceful – finding and making </a:t>
            </a:r>
          </a:p>
          <a:p>
            <a:r>
              <a:rPr lang="en-GB" sz="2000" b="1" dirty="0">
                <a:latin typeface="Arial Narrow" panose="020B0606020202030204" pitchFamily="34" charset="0"/>
                <a:cs typeface="Arial" charset="0"/>
              </a:rPr>
              <a:t>use of what is available</a:t>
            </a:r>
            <a:endParaRPr lang="en-GB" sz="2000" b="1" dirty="0">
              <a:solidFill>
                <a:srgbClr val="FF0000"/>
              </a:solidFill>
              <a:latin typeface="Arial Narrow" panose="020B0606020202030204" pitchFamily="34" charset="0"/>
              <a:cs typeface="Arial" charset="0"/>
            </a:endParaRPr>
          </a:p>
          <a:p>
            <a:endParaRPr lang="en-GB" sz="2000" b="1" dirty="0">
              <a:solidFill>
                <a:srgbClr val="FF0000"/>
              </a:solidFill>
              <a:latin typeface="Arial Narrow" panose="020B0606020202030204" pitchFamily="34" charset="0"/>
              <a:cs typeface="Arial" charset="0"/>
            </a:endParaRPr>
          </a:p>
          <a:p>
            <a:r>
              <a:rPr lang="en-GB" sz="2000" b="1" dirty="0">
                <a:latin typeface="Arial Narrow" panose="020B0606020202030204" pitchFamily="34" charset="0"/>
                <a:cs typeface="Arial" charset="0"/>
              </a:rPr>
              <a:t>Being able to think synthetically and </a:t>
            </a:r>
          </a:p>
          <a:p>
            <a:r>
              <a:rPr lang="en-GB" sz="2000" b="1" dirty="0">
                <a:latin typeface="Arial Narrow" panose="020B0606020202030204" pitchFamily="34" charset="0"/>
                <a:cs typeface="Arial" charset="0"/>
              </a:rPr>
              <a:t>relationally – connect</a:t>
            </a:r>
            <a:r>
              <a:rPr lang="en-GB" sz="2000" b="1" dirty="0">
                <a:solidFill>
                  <a:srgbClr val="FF0000"/>
                </a:solidFill>
                <a:latin typeface="Arial Narrow" panose="020B0606020202030204" pitchFamily="34" charset="0"/>
                <a:cs typeface="Arial" charset="0"/>
              </a:rPr>
              <a:t>  </a:t>
            </a:r>
            <a:r>
              <a:rPr lang="en-GB" sz="2000" b="1" dirty="0">
                <a:latin typeface="Arial Narrow" panose="020B0606020202030204" pitchFamily="34" charset="0"/>
                <a:cs typeface="Arial" charset="0"/>
              </a:rPr>
              <a:t>things in novel ways, </a:t>
            </a:r>
          </a:p>
          <a:p>
            <a:r>
              <a:rPr lang="en-GB" sz="2000" b="1" dirty="0">
                <a:latin typeface="Arial Narrow" panose="020B0606020202030204" pitchFamily="34" charset="0"/>
                <a:cs typeface="Arial" charset="0"/>
              </a:rPr>
              <a:t>recognise patterns </a:t>
            </a:r>
          </a:p>
          <a:p>
            <a:endParaRPr lang="en-GB" sz="2000" b="1" dirty="0">
              <a:latin typeface="Arial Narrow" panose="020B0606020202030204" pitchFamily="34" charset="0"/>
              <a:cs typeface="Arial" charset="0"/>
            </a:endParaRPr>
          </a:p>
          <a:p>
            <a:r>
              <a:rPr lang="en-GB" sz="2000" b="1" dirty="0">
                <a:latin typeface="Arial Narrow" panose="020B0606020202030204" pitchFamily="34" charset="0"/>
                <a:cs typeface="Arial" charset="0"/>
              </a:rPr>
              <a:t>Being able to think critically to evaluate </a:t>
            </a:r>
          </a:p>
          <a:p>
            <a:r>
              <a:rPr lang="en-GB" sz="2000" b="1" dirty="0">
                <a:latin typeface="Arial Narrow" panose="020B0606020202030204" pitchFamily="34" charset="0"/>
                <a:cs typeface="Arial" charset="0"/>
              </a:rPr>
              <a:t>ideas</a:t>
            </a:r>
            <a:endParaRPr lang="en-GB" sz="2000" b="1" dirty="0">
              <a:solidFill>
                <a:srgbClr val="FF0000"/>
              </a:solidFill>
              <a:latin typeface="Arial Narrow" panose="020B0606020202030204" pitchFamily="34" charset="0"/>
              <a:cs typeface="Arial" charset="0"/>
            </a:endParaRPr>
          </a:p>
          <a:p>
            <a:endParaRPr lang="en-GB" sz="2000" b="1" dirty="0">
              <a:solidFill>
                <a:srgbClr val="FF0000"/>
              </a:solidFill>
              <a:latin typeface="Arial Narrow" panose="020B0606020202030204" pitchFamily="34" charset="0"/>
              <a:cs typeface="Arial" charset="0"/>
            </a:endParaRPr>
          </a:p>
          <a:p>
            <a:r>
              <a:rPr lang="en-GB" sz="2000" b="1" dirty="0">
                <a:latin typeface="Arial Narrow" panose="020B0606020202030204" pitchFamily="34" charset="0"/>
                <a:cs typeface="Arial" charset="0"/>
              </a:rPr>
              <a:t>Being able to communicate ideas to enable </a:t>
            </a:r>
          </a:p>
          <a:p>
            <a:r>
              <a:rPr lang="en-GB" sz="2000" b="1" dirty="0">
                <a:latin typeface="Arial Narrow" panose="020B0606020202030204" pitchFamily="34" charset="0"/>
                <a:cs typeface="Arial" charset="0"/>
              </a:rPr>
              <a:t>people</a:t>
            </a:r>
            <a:r>
              <a:rPr lang="en-GB" sz="2000" b="1" dirty="0">
                <a:solidFill>
                  <a:srgbClr val="FF0000"/>
                </a:solidFill>
                <a:latin typeface="Arial Narrow" panose="020B0606020202030204" pitchFamily="34" charset="0"/>
                <a:cs typeface="Arial" charset="0"/>
              </a:rPr>
              <a:t> </a:t>
            </a:r>
            <a:r>
              <a:rPr lang="en-GB" sz="2000" b="1" dirty="0">
                <a:latin typeface="Arial Narrow" panose="020B0606020202030204" pitchFamily="34" charset="0"/>
                <a:cs typeface="Arial" charset="0"/>
              </a:rPr>
              <a:t>to</a:t>
            </a:r>
            <a:r>
              <a:rPr lang="en-GB" sz="2000" b="1" dirty="0">
                <a:solidFill>
                  <a:srgbClr val="FF0000"/>
                </a:solidFill>
                <a:latin typeface="Arial Narrow" panose="020B0606020202030204" pitchFamily="34" charset="0"/>
                <a:cs typeface="Arial" charset="0"/>
              </a:rPr>
              <a:t> </a:t>
            </a:r>
            <a:r>
              <a:rPr lang="en-GB" sz="2000" b="1" dirty="0">
                <a:latin typeface="Arial Narrow" panose="020B0606020202030204" pitchFamily="34" charset="0"/>
                <a:cs typeface="Arial" charset="0"/>
              </a:rPr>
              <a:t>understand and see things differently</a:t>
            </a:r>
            <a:endParaRPr lang="en-US" sz="2000" b="1" dirty="0">
              <a:latin typeface="Arial Narrow" panose="020B0606020202030204" pitchFamily="34" charset="0"/>
              <a:cs typeface="Arial" charset="0"/>
            </a:endParaRPr>
          </a:p>
          <a:p>
            <a:endParaRPr lang="en-US" sz="2000" b="1" dirty="0">
              <a:solidFill>
                <a:srgbClr val="FF0000"/>
              </a:solidFill>
              <a:cs typeface="Arial" charset="0"/>
            </a:endParaRPr>
          </a:p>
          <a:p>
            <a:endParaRPr lang="en-US" sz="2000" b="1" dirty="0">
              <a:solidFill>
                <a:srgbClr val="FF0000"/>
              </a:solidFill>
              <a:latin typeface="Arial Narrow" panose="020B0606020202030204" pitchFamily="34" charset="0"/>
              <a:cs typeface="Arial" charset="0"/>
            </a:endParaRPr>
          </a:p>
          <a:p>
            <a:endParaRPr lang="en-US" sz="2000" b="1" dirty="0">
              <a:cs typeface="Arial" charset="0"/>
            </a:endParaRPr>
          </a:p>
          <a:p>
            <a:endParaRPr lang="en-US" sz="2000" b="1" dirty="0">
              <a:solidFill>
                <a:srgbClr val="FF0000"/>
              </a:solidFill>
              <a:latin typeface="Arial Narrow" panose="020B0606020202030204" pitchFamily="34" charset="0"/>
              <a:cs typeface="Arial" charset="0"/>
            </a:endParaRPr>
          </a:p>
          <a:p>
            <a:endParaRPr lang="en-GB" sz="2000" b="1" dirty="0">
              <a:solidFill>
                <a:srgbClr val="FF0000"/>
              </a:solidFill>
              <a:cs typeface="Arial" charset="0"/>
            </a:endParaRPr>
          </a:p>
          <a:p>
            <a:pPr algn="l"/>
            <a:endParaRPr lang="en-US" sz="2000" b="1" dirty="0">
              <a:solidFill>
                <a:srgbClr val="FF0000"/>
              </a:solidFill>
              <a:latin typeface="Arial Narrow" panose="020B0606020202030204" pitchFamily="34" charset="0"/>
              <a:cs typeface="Arial" charset="0"/>
            </a:endParaRPr>
          </a:p>
        </p:txBody>
      </p:sp>
      <p:pic>
        <p:nvPicPr>
          <p:cNvPr id="13" name="Picture 2" descr="C:\Users\norman\Pictures\book creativity.jpg"/>
          <p:cNvPicPr>
            <a:picLocks noChangeAspect="1" noChangeArrowheads="1"/>
          </p:cNvPicPr>
          <p:nvPr/>
        </p:nvPicPr>
        <p:blipFill>
          <a:blip r:embed="rId3" cstate="print"/>
          <a:srcRect/>
          <a:stretch>
            <a:fillRect/>
          </a:stretch>
        </p:blipFill>
        <p:spPr bwMode="auto">
          <a:xfrm>
            <a:off x="5436096" y="1917323"/>
            <a:ext cx="2896653" cy="4230086"/>
          </a:xfrm>
          <a:prstGeom prst="rect">
            <a:avLst/>
          </a:prstGeom>
          <a:noFill/>
          <a:ln w="25400">
            <a:solidFill>
              <a:schemeClr val="tx1"/>
            </a:solidFill>
          </a:ln>
        </p:spPr>
      </p:pic>
      <p:pic>
        <p:nvPicPr>
          <p:cNvPr id="8" name="Picture 7">
            <a:extLst>
              <a:ext uri="{FF2B5EF4-FFF2-40B4-BE49-F238E27FC236}">
                <a16:creationId xmlns:a16="http://schemas.microsoft.com/office/drawing/2014/main" id="{70DB66F9-FA66-49D6-A441-9A394D713E22}"/>
              </a:ext>
            </a:extLst>
          </p:cNvPr>
          <p:cNvPicPr>
            <a:picLocks noChangeAspect="1"/>
          </p:cNvPicPr>
          <p:nvPr/>
        </p:nvPicPr>
        <p:blipFill>
          <a:blip r:embed="rId4"/>
          <a:stretch>
            <a:fillRect/>
          </a:stretch>
        </p:blipFill>
        <p:spPr>
          <a:xfrm>
            <a:off x="179512" y="173524"/>
            <a:ext cx="4804916" cy="319701"/>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D483E2-50E9-4415-B1D4-33D9D244FAF2}"/>
              </a:ext>
            </a:extLst>
          </p:cNvPr>
          <p:cNvPicPr>
            <a:picLocks noChangeAspect="1"/>
          </p:cNvPicPr>
          <p:nvPr/>
        </p:nvPicPr>
        <p:blipFill>
          <a:blip r:embed="rId3"/>
          <a:stretch>
            <a:fillRect/>
          </a:stretch>
        </p:blipFill>
        <p:spPr>
          <a:xfrm>
            <a:off x="243708" y="2348880"/>
            <a:ext cx="5091856" cy="344994"/>
          </a:xfrm>
          <a:prstGeom prst="rect">
            <a:avLst/>
          </a:prstGeom>
        </p:spPr>
      </p:pic>
      <p:pic>
        <p:nvPicPr>
          <p:cNvPr id="6" name="Picture 5" descr="A close up of a logo&#10;&#10;Description automatically generated">
            <a:extLst>
              <a:ext uri="{FF2B5EF4-FFF2-40B4-BE49-F238E27FC236}">
                <a16:creationId xmlns:a16="http://schemas.microsoft.com/office/drawing/2014/main" id="{D099C224-A663-4366-86F8-B94376708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964" y="1252165"/>
            <a:ext cx="3977035" cy="3977035"/>
          </a:xfrm>
          <a:prstGeom prst="rect">
            <a:avLst/>
          </a:prstGeom>
        </p:spPr>
      </p:pic>
      <p:pic>
        <p:nvPicPr>
          <p:cNvPr id="3" name="Picture 2">
            <a:extLst>
              <a:ext uri="{FF2B5EF4-FFF2-40B4-BE49-F238E27FC236}">
                <a16:creationId xmlns:a16="http://schemas.microsoft.com/office/drawing/2014/main" id="{8AC7A2D1-7578-4C98-9BC3-E76E7C1ACA0A}"/>
              </a:ext>
            </a:extLst>
          </p:cNvPr>
          <p:cNvPicPr>
            <a:picLocks noChangeAspect="1"/>
          </p:cNvPicPr>
          <p:nvPr/>
        </p:nvPicPr>
        <p:blipFill>
          <a:blip r:embed="rId5"/>
          <a:stretch>
            <a:fillRect/>
          </a:stretch>
        </p:blipFill>
        <p:spPr>
          <a:xfrm>
            <a:off x="1383223" y="781878"/>
            <a:ext cx="5940896" cy="500831"/>
          </a:xfrm>
          <a:prstGeom prst="rect">
            <a:avLst/>
          </a:prstGeom>
        </p:spPr>
      </p:pic>
      <p:pic>
        <p:nvPicPr>
          <p:cNvPr id="8" name="Picture 7">
            <a:extLst>
              <a:ext uri="{FF2B5EF4-FFF2-40B4-BE49-F238E27FC236}">
                <a16:creationId xmlns:a16="http://schemas.microsoft.com/office/drawing/2014/main" id="{F796DF64-AD9B-4DFD-8DFE-9D2EB90D8CA0}"/>
              </a:ext>
            </a:extLst>
          </p:cNvPr>
          <p:cNvPicPr>
            <a:picLocks noChangeAspect="1"/>
          </p:cNvPicPr>
          <p:nvPr/>
        </p:nvPicPr>
        <p:blipFill>
          <a:blip r:embed="rId6"/>
          <a:stretch>
            <a:fillRect/>
          </a:stretch>
        </p:blipFill>
        <p:spPr>
          <a:xfrm>
            <a:off x="243708" y="2832997"/>
            <a:ext cx="4676819" cy="384396"/>
          </a:xfrm>
          <a:prstGeom prst="rect">
            <a:avLst/>
          </a:prstGeom>
        </p:spPr>
      </p:pic>
    </p:spTree>
    <p:extLst>
      <p:ext uri="{BB962C8B-B14F-4D97-AF65-F5344CB8AC3E}">
        <p14:creationId xmlns:p14="http://schemas.microsoft.com/office/powerpoint/2010/main" val="4048602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rot="16200000">
            <a:off x="2234804" y="-786532"/>
            <a:ext cx="4925913" cy="8316417"/>
          </a:xfrm>
          <a:prstGeom prst="rect">
            <a:avLst/>
          </a:prstGeom>
          <a:noFill/>
          <a:ln w="9525">
            <a:noFill/>
            <a:miter lim="800000"/>
            <a:headEnd/>
            <a:tailEnd/>
          </a:ln>
        </p:spPr>
      </p:pic>
      <p:sp>
        <p:nvSpPr>
          <p:cNvPr id="3" name="Rectangle 2"/>
          <p:cNvSpPr/>
          <p:nvPr/>
        </p:nvSpPr>
        <p:spPr>
          <a:xfrm>
            <a:off x="611560" y="908720"/>
            <a:ext cx="7920880" cy="461665"/>
          </a:xfrm>
          <a:prstGeom prst="rect">
            <a:avLst/>
          </a:prstGeom>
        </p:spPr>
        <p:txBody>
          <a:bodyPr wrap="square">
            <a:spAutoFit/>
          </a:bodyPr>
          <a:lstStyle/>
          <a:p>
            <a:r>
              <a:rPr lang="en-GB" sz="2400" b="1" dirty="0"/>
              <a:t>In the context of your work what does being creative mean?   </a:t>
            </a:r>
          </a:p>
        </p:txBody>
      </p:sp>
      <p:sp>
        <p:nvSpPr>
          <p:cNvPr id="4" name="TextBox 3"/>
          <p:cNvSpPr txBox="1"/>
          <p:nvPr/>
        </p:nvSpPr>
        <p:spPr>
          <a:xfrm rot="16200000">
            <a:off x="-258900" y="4443478"/>
            <a:ext cx="2254271" cy="369332"/>
          </a:xfrm>
          <a:prstGeom prst="rect">
            <a:avLst/>
          </a:prstGeom>
          <a:noFill/>
        </p:spPr>
        <p:txBody>
          <a:bodyPr wrap="none" rtlCol="0">
            <a:spAutoFit/>
          </a:bodyPr>
          <a:lstStyle/>
          <a:p>
            <a:r>
              <a:rPr lang="en-GB" b="1" dirty="0"/>
              <a:t>Using my imagination</a:t>
            </a:r>
          </a:p>
        </p:txBody>
      </p:sp>
      <p:sp>
        <p:nvSpPr>
          <p:cNvPr id="5" name="TextBox 4"/>
          <p:cNvSpPr txBox="1"/>
          <p:nvPr/>
        </p:nvSpPr>
        <p:spPr>
          <a:xfrm rot="16200000">
            <a:off x="-283894" y="3820398"/>
            <a:ext cx="3456385" cy="369332"/>
          </a:xfrm>
          <a:prstGeom prst="rect">
            <a:avLst/>
          </a:prstGeom>
          <a:noFill/>
        </p:spPr>
        <p:txBody>
          <a:bodyPr wrap="square" rtlCol="0">
            <a:spAutoFit/>
          </a:bodyPr>
          <a:lstStyle/>
          <a:p>
            <a:r>
              <a:rPr lang="en-GB" b="1" dirty="0"/>
              <a:t>Having ideas that are new to me</a:t>
            </a:r>
          </a:p>
        </p:txBody>
      </p:sp>
      <p:sp>
        <p:nvSpPr>
          <p:cNvPr id="6" name="TextBox 5"/>
          <p:cNvSpPr txBox="1"/>
          <p:nvPr/>
        </p:nvSpPr>
        <p:spPr>
          <a:xfrm rot="16200000">
            <a:off x="-191272" y="3439744"/>
            <a:ext cx="4248474" cy="338554"/>
          </a:xfrm>
          <a:prstGeom prst="rect">
            <a:avLst/>
          </a:prstGeom>
          <a:noFill/>
        </p:spPr>
        <p:txBody>
          <a:bodyPr wrap="square" rtlCol="0">
            <a:spAutoFit/>
          </a:bodyPr>
          <a:lstStyle/>
          <a:p>
            <a:r>
              <a:rPr lang="en-GB" sz="1600" b="1" dirty="0"/>
              <a:t>Having ideas that are new to the context</a:t>
            </a:r>
          </a:p>
        </p:txBody>
      </p:sp>
      <p:sp>
        <p:nvSpPr>
          <p:cNvPr id="7" name="TextBox 6"/>
          <p:cNvSpPr txBox="1"/>
          <p:nvPr/>
        </p:nvSpPr>
        <p:spPr>
          <a:xfrm rot="16200000">
            <a:off x="1174691" y="4069038"/>
            <a:ext cx="2843471" cy="369332"/>
          </a:xfrm>
          <a:prstGeom prst="rect">
            <a:avLst/>
          </a:prstGeom>
          <a:noFill/>
        </p:spPr>
        <p:txBody>
          <a:bodyPr wrap="none" rtlCol="0">
            <a:spAutoFit/>
          </a:bodyPr>
          <a:lstStyle/>
          <a:p>
            <a:r>
              <a:rPr lang="en-GB" b="1" dirty="0"/>
              <a:t>Changing my understanding</a:t>
            </a:r>
          </a:p>
        </p:txBody>
      </p:sp>
      <p:sp>
        <p:nvSpPr>
          <p:cNvPr id="8" name="TextBox 7"/>
          <p:cNvSpPr txBox="1"/>
          <p:nvPr/>
        </p:nvSpPr>
        <p:spPr>
          <a:xfrm rot="16200000">
            <a:off x="1659768" y="3964968"/>
            <a:ext cx="3025444" cy="369332"/>
          </a:xfrm>
          <a:prstGeom prst="rect">
            <a:avLst/>
          </a:prstGeom>
          <a:noFill/>
        </p:spPr>
        <p:txBody>
          <a:bodyPr wrap="none" rtlCol="0">
            <a:spAutoFit/>
          </a:bodyPr>
          <a:lstStyle/>
          <a:p>
            <a:r>
              <a:rPr lang="en-GB" b="1" dirty="0">
                <a:solidFill>
                  <a:schemeClr val="bg1"/>
                </a:solidFill>
              </a:rPr>
              <a:t>Adapting ideas to the context</a:t>
            </a:r>
          </a:p>
        </p:txBody>
      </p:sp>
      <p:sp>
        <p:nvSpPr>
          <p:cNvPr id="9" name="TextBox 8"/>
          <p:cNvSpPr txBox="1"/>
          <p:nvPr/>
        </p:nvSpPr>
        <p:spPr>
          <a:xfrm rot="16200000">
            <a:off x="2434411" y="4316997"/>
            <a:ext cx="2484270" cy="369332"/>
          </a:xfrm>
          <a:prstGeom prst="rect">
            <a:avLst/>
          </a:prstGeom>
          <a:noFill/>
        </p:spPr>
        <p:txBody>
          <a:bodyPr wrap="none" rtlCol="0">
            <a:spAutoFit/>
          </a:bodyPr>
          <a:lstStyle/>
          <a:p>
            <a:r>
              <a:rPr lang="en-GB" b="1" dirty="0"/>
              <a:t>Doing  things differently</a:t>
            </a:r>
          </a:p>
        </p:txBody>
      </p:sp>
      <p:sp>
        <p:nvSpPr>
          <p:cNvPr id="10" name="TextBox 9"/>
          <p:cNvSpPr txBox="1"/>
          <p:nvPr/>
        </p:nvSpPr>
        <p:spPr>
          <a:xfrm rot="16200000">
            <a:off x="3253556" y="4531421"/>
            <a:ext cx="1998111" cy="369332"/>
          </a:xfrm>
          <a:prstGeom prst="rect">
            <a:avLst/>
          </a:prstGeom>
          <a:noFill/>
        </p:spPr>
        <p:txBody>
          <a:bodyPr wrap="none" rtlCol="0">
            <a:spAutoFit/>
          </a:bodyPr>
          <a:lstStyle/>
          <a:p>
            <a:r>
              <a:rPr lang="en-GB" b="1" dirty="0">
                <a:solidFill>
                  <a:schemeClr val="bg1"/>
                </a:solidFill>
              </a:rPr>
              <a:t>Making new things</a:t>
            </a:r>
          </a:p>
        </p:txBody>
      </p:sp>
      <p:sp>
        <p:nvSpPr>
          <p:cNvPr id="11" name="TextBox 10"/>
          <p:cNvSpPr txBox="1"/>
          <p:nvPr/>
        </p:nvSpPr>
        <p:spPr>
          <a:xfrm rot="16200000">
            <a:off x="3441692" y="4127260"/>
            <a:ext cx="2773965" cy="369332"/>
          </a:xfrm>
          <a:prstGeom prst="rect">
            <a:avLst/>
          </a:prstGeom>
          <a:noFill/>
        </p:spPr>
        <p:txBody>
          <a:bodyPr wrap="none" rtlCol="0">
            <a:spAutoFit/>
          </a:bodyPr>
          <a:lstStyle/>
          <a:p>
            <a:r>
              <a:rPr lang="en-GB" b="1" dirty="0"/>
              <a:t>Making new things happen</a:t>
            </a:r>
          </a:p>
        </p:txBody>
      </p:sp>
      <p:sp>
        <p:nvSpPr>
          <p:cNvPr id="12" name="TextBox 11"/>
          <p:cNvSpPr txBox="1"/>
          <p:nvPr/>
        </p:nvSpPr>
        <p:spPr>
          <a:xfrm rot="16200000">
            <a:off x="3337123" y="3511750"/>
            <a:ext cx="4104455" cy="338554"/>
          </a:xfrm>
          <a:prstGeom prst="rect">
            <a:avLst/>
          </a:prstGeom>
          <a:noFill/>
        </p:spPr>
        <p:txBody>
          <a:bodyPr wrap="square" rtlCol="0">
            <a:spAutoFit/>
          </a:bodyPr>
          <a:lstStyle/>
          <a:p>
            <a:r>
              <a:rPr lang="en-GB" sz="1600" b="1" dirty="0"/>
              <a:t>Seeing situations from different perspectives</a:t>
            </a:r>
          </a:p>
        </p:txBody>
      </p:sp>
      <p:sp>
        <p:nvSpPr>
          <p:cNvPr id="13" name="TextBox 12"/>
          <p:cNvSpPr txBox="1"/>
          <p:nvPr/>
        </p:nvSpPr>
        <p:spPr>
          <a:xfrm rot="16200000">
            <a:off x="4091376" y="3765609"/>
            <a:ext cx="3748077" cy="338554"/>
          </a:xfrm>
          <a:prstGeom prst="rect">
            <a:avLst/>
          </a:prstGeom>
          <a:noFill/>
        </p:spPr>
        <p:txBody>
          <a:bodyPr wrap="none" rtlCol="0">
            <a:spAutoFit/>
          </a:bodyPr>
          <a:lstStyle/>
          <a:p>
            <a:r>
              <a:rPr lang="en-GB" sz="1600" b="1" dirty="0"/>
              <a:t>Going beyond what has been done before</a:t>
            </a:r>
          </a:p>
        </p:txBody>
      </p:sp>
      <p:sp>
        <p:nvSpPr>
          <p:cNvPr id="17" name="TextBox 16"/>
          <p:cNvSpPr txBox="1"/>
          <p:nvPr/>
        </p:nvSpPr>
        <p:spPr>
          <a:xfrm rot="16200000">
            <a:off x="4552311" y="3504512"/>
            <a:ext cx="4101444" cy="523220"/>
          </a:xfrm>
          <a:prstGeom prst="rect">
            <a:avLst/>
          </a:prstGeom>
          <a:noFill/>
        </p:spPr>
        <p:txBody>
          <a:bodyPr wrap="none" rtlCol="0">
            <a:spAutoFit/>
          </a:bodyPr>
          <a:lstStyle/>
          <a:p>
            <a:r>
              <a:rPr lang="en-GB" sz="1400" b="1" dirty="0"/>
              <a:t>Being able to look at new concepts and put them </a:t>
            </a:r>
          </a:p>
          <a:p>
            <a:r>
              <a:rPr lang="en-GB" sz="1400" b="1" dirty="0"/>
              <a:t>together in different but personally meaningful ways</a:t>
            </a:r>
          </a:p>
        </p:txBody>
      </p:sp>
      <p:sp>
        <p:nvSpPr>
          <p:cNvPr id="18" name="TextBox 17"/>
          <p:cNvSpPr txBox="1"/>
          <p:nvPr/>
        </p:nvSpPr>
        <p:spPr>
          <a:xfrm rot="16200000">
            <a:off x="5341155" y="3811973"/>
            <a:ext cx="3510961" cy="584775"/>
          </a:xfrm>
          <a:prstGeom prst="rect">
            <a:avLst/>
          </a:prstGeom>
          <a:noFill/>
        </p:spPr>
        <p:txBody>
          <a:bodyPr wrap="none" rtlCol="0">
            <a:spAutoFit/>
          </a:bodyPr>
          <a:lstStyle/>
          <a:p>
            <a:r>
              <a:rPr lang="en-GB" sz="1600" b="1" dirty="0"/>
              <a:t>Generating something new in response</a:t>
            </a:r>
          </a:p>
          <a:p>
            <a:r>
              <a:rPr lang="en-GB" sz="1600" b="1" dirty="0"/>
              <a:t> to an educational need</a:t>
            </a:r>
          </a:p>
        </p:txBody>
      </p:sp>
      <p:sp>
        <p:nvSpPr>
          <p:cNvPr id="19" name="TextBox 18"/>
          <p:cNvSpPr txBox="1"/>
          <p:nvPr/>
        </p:nvSpPr>
        <p:spPr>
          <a:xfrm rot="16200000">
            <a:off x="5806006" y="3707163"/>
            <a:ext cx="3775201" cy="338554"/>
          </a:xfrm>
          <a:prstGeom prst="rect">
            <a:avLst/>
          </a:prstGeom>
          <a:noFill/>
        </p:spPr>
        <p:txBody>
          <a:bodyPr wrap="none" rtlCol="0">
            <a:spAutoFit/>
          </a:bodyPr>
          <a:lstStyle/>
          <a:p>
            <a:r>
              <a:rPr lang="en-GB" sz="1600" b="1" dirty="0"/>
              <a:t>Solving problems and overcoming barriers</a:t>
            </a:r>
          </a:p>
        </p:txBody>
      </p:sp>
      <p:sp>
        <p:nvSpPr>
          <p:cNvPr id="20" name="TextBox 19"/>
          <p:cNvSpPr txBox="1"/>
          <p:nvPr/>
        </p:nvSpPr>
        <p:spPr>
          <a:xfrm rot="16200000">
            <a:off x="6972968" y="4268392"/>
            <a:ext cx="2593402" cy="338554"/>
          </a:xfrm>
          <a:prstGeom prst="rect">
            <a:avLst/>
          </a:prstGeom>
          <a:noFill/>
        </p:spPr>
        <p:txBody>
          <a:bodyPr wrap="none" rtlCol="0">
            <a:spAutoFit/>
          </a:bodyPr>
          <a:lstStyle/>
          <a:p>
            <a:r>
              <a:rPr lang="en-GB" sz="1600" b="1" dirty="0"/>
              <a:t>Improvising when necessary</a:t>
            </a:r>
          </a:p>
        </p:txBody>
      </p:sp>
      <p:sp>
        <p:nvSpPr>
          <p:cNvPr id="21" name="TextBox 20"/>
          <p:cNvSpPr txBox="1"/>
          <p:nvPr/>
        </p:nvSpPr>
        <p:spPr>
          <a:xfrm>
            <a:off x="6156176" y="260648"/>
            <a:ext cx="2412712" cy="523220"/>
          </a:xfrm>
          <a:prstGeom prst="rect">
            <a:avLst/>
          </a:prstGeom>
          <a:noFill/>
        </p:spPr>
        <p:txBody>
          <a:bodyPr wrap="none" rtlCol="0">
            <a:spAutoFit/>
          </a:bodyPr>
          <a:lstStyle/>
          <a:p>
            <a:r>
              <a:rPr lang="en-GB" sz="2800" b="1" dirty="0"/>
              <a:t>#</a:t>
            </a:r>
            <a:r>
              <a:rPr lang="en-GB" sz="2800" b="1" dirty="0" err="1"/>
              <a:t>lthechat</a:t>
            </a:r>
            <a:r>
              <a:rPr lang="en-GB" sz="2800" b="1" dirty="0"/>
              <a:t> n=40</a:t>
            </a:r>
          </a:p>
        </p:txBody>
      </p:sp>
      <p:sp>
        <p:nvSpPr>
          <p:cNvPr id="22" name="Rectangle 21"/>
          <p:cNvSpPr/>
          <p:nvPr/>
        </p:nvSpPr>
        <p:spPr>
          <a:xfrm rot="5400000">
            <a:off x="6784575" y="3496361"/>
            <a:ext cx="4248472" cy="369332"/>
          </a:xfrm>
          <a:prstGeom prst="rect">
            <a:avLst/>
          </a:prstGeom>
        </p:spPr>
        <p:txBody>
          <a:bodyPr wrap="square">
            <a:spAutoFit/>
          </a:bodyPr>
          <a:lstStyle/>
          <a:p>
            <a:r>
              <a:rPr lang="en-GB" b="1" dirty="0"/>
              <a:t>INCREASING LEVEL OF AGREEMENT</a:t>
            </a:r>
          </a:p>
        </p:txBody>
      </p:sp>
      <p:pic>
        <p:nvPicPr>
          <p:cNvPr id="13314" name="Picture 2"/>
          <p:cNvPicPr>
            <a:picLocks noChangeAspect="1" noChangeArrowheads="1"/>
          </p:cNvPicPr>
          <p:nvPr/>
        </p:nvPicPr>
        <p:blipFill>
          <a:blip r:embed="rId4" cstate="print"/>
          <a:srcRect/>
          <a:stretch>
            <a:fillRect/>
          </a:stretch>
        </p:blipFill>
        <p:spPr bwMode="auto">
          <a:xfrm>
            <a:off x="611560" y="188640"/>
            <a:ext cx="5100414" cy="499341"/>
          </a:xfrm>
          <a:prstGeom prst="rect">
            <a:avLst/>
          </a:prstGeom>
          <a:noFill/>
          <a:ln w="9525">
            <a:noFill/>
            <a:miter lim="800000"/>
            <a:headEnd/>
            <a:tailEnd/>
          </a:ln>
        </p:spPr>
      </p:pic>
      <p:sp>
        <p:nvSpPr>
          <p:cNvPr id="23" name="TextBox 22"/>
          <p:cNvSpPr txBox="1"/>
          <p:nvPr/>
        </p:nvSpPr>
        <p:spPr>
          <a:xfrm>
            <a:off x="3437365" y="1651861"/>
            <a:ext cx="1394677" cy="461665"/>
          </a:xfrm>
          <a:prstGeom prst="rect">
            <a:avLst/>
          </a:prstGeom>
          <a:noFill/>
        </p:spPr>
        <p:txBody>
          <a:bodyPr wrap="none" rtlCol="0">
            <a:spAutoFit/>
          </a:bodyPr>
          <a:lstStyle/>
          <a:p>
            <a:r>
              <a:rPr lang="en-GB" sz="2400" b="1" dirty="0"/>
              <a:t>4.0 Agree</a:t>
            </a:r>
          </a:p>
        </p:txBody>
      </p:sp>
      <p:sp>
        <p:nvSpPr>
          <p:cNvPr id="2" name="TextBox 1">
            <a:extLst>
              <a:ext uri="{FF2B5EF4-FFF2-40B4-BE49-F238E27FC236}">
                <a16:creationId xmlns:a16="http://schemas.microsoft.com/office/drawing/2014/main" id="{445D431C-DB30-4A82-9AD0-12C6159D0115}"/>
              </a:ext>
            </a:extLst>
          </p:cNvPr>
          <p:cNvSpPr txBox="1"/>
          <p:nvPr/>
        </p:nvSpPr>
        <p:spPr>
          <a:xfrm>
            <a:off x="1011419" y="6051240"/>
            <a:ext cx="9036495" cy="461665"/>
          </a:xfrm>
          <a:prstGeom prst="rect">
            <a:avLst/>
          </a:prstGeom>
          <a:noFill/>
        </p:spPr>
        <p:txBody>
          <a:bodyPr wrap="square" rtlCol="0">
            <a:spAutoFit/>
          </a:bodyPr>
          <a:lstStyle/>
          <a:p>
            <a:r>
              <a:rPr lang="en-US" sz="2400" b="1" dirty="0">
                <a:latin typeface="Arial Narrow" panose="020B0606020202030204" pitchFamily="34" charset="0"/>
              </a:rPr>
              <a:t>These actions begin to reveal the phenomenon of creativity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48162D8-2034-4175-82E8-A40CEC7A4721}"/>
              </a:ext>
            </a:extLst>
          </p:cNvPr>
          <p:cNvSpPr/>
          <p:nvPr/>
        </p:nvSpPr>
        <p:spPr>
          <a:xfrm>
            <a:off x="724015" y="2743295"/>
            <a:ext cx="3086759" cy="1495044"/>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TextBox 3">
            <a:extLst>
              <a:ext uri="{FF2B5EF4-FFF2-40B4-BE49-F238E27FC236}">
                <a16:creationId xmlns:a16="http://schemas.microsoft.com/office/drawing/2014/main" id="{A12DC72C-521F-43AC-8CA4-A96CF5B79361}"/>
              </a:ext>
            </a:extLst>
          </p:cNvPr>
          <p:cNvSpPr txBox="1"/>
          <p:nvPr/>
        </p:nvSpPr>
        <p:spPr>
          <a:xfrm>
            <a:off x="1459808" y="3193236"/>
            <a:ext cx="1774845" cy="323165"/>
          </a:xfrm>
          <a:prstGeom prst="rect">
            <a:avLst/>
          </a:prstGeom>
          <a:noFill/>
        </p:spPr>
        <p:txBody>
          <a:bodyPr wrap="none" rtlCol="0">
            <a:spAutoFit/>
          </a:bodyPr>
          <a:lstStyle/>
          <a:p>
            <a:r>
              <a:rPr lang="en-US" sz="1500" b="1" dirty="0">
                <a:latin typeface="Arial Narrow" panose="020B0606020202030204" pitchFamily="34" charset="0"/>
              </a:rPr>
              <a:t>PROCESS FOCUSED</a:t>
            </a:r>
          </a:p>
        </p:txBody>
      </p:sp>
      <p:sp>
        <p:nvSpPr>
          <p:cNvPr id="5" name="Rectangle: Rounded Corners 4">
            <a:extLst>
              <a:ext uri="{FF2B5EF4-FFF2-40B4-BE49-F238E27FC236}">
                <a16:creationId xmlns:a16="http://schemas.microsoft.com/office/drawing/2014/main" id="{F3E5DC4A-67C2-49F2-94BB-1C410220BDEE}"/>
              </a:ext>
            </a:extLst>
          </p:cNvPr>
          <p:cNvSpPr/>
          <p:nvPr/>
        </p:nvSpPr>
        <p:spPr>
          <a:xfrm>
            <a:off x="1401245" y="2260915"/>
            <a:ext cx="2267373" cy="661536"/>
          </a:xfrm>
          <a:prstGeom prst="roundRect">
            <a:avLst/>
          </a:prstGeom>
          <a:solidFill>
            <a:srgbClr val="57EF5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TextBox 5">
            <a:extLst>
              <a:ext uri="{FF2B5EF4-FFF2-40B4-BE49-F238E27FC236}">
                <a16:creationId xmlns:a16="http://schemas.microsoft.com/office/drawing/2014/main" id="{0CC42F6D-8C98-458D-9E1A-A126BA42EC3C}"/>
              </a:ext>
            </a:extLst>
          </p:cNvPr>
          <p:cNvSpPr txBox="1"/>
          <p:nvPr/>
        </p:nvSpPr>
        <p:spPr>
          <a:xfrm>
            <a:off x="1689020" y="2414563"/>
            <a:ext cx="1781257" cy="323165"/>
          </a:xfrm>
          <a:prstGeom prst="rect">
            <a:avLst/>
          </a:prstGeom>
          <a:noFill/>
        </p:spPr>
        <p:txBody>
          <a:bodyPr wrap="none" rtlCol="0">
            <a:spAutoFit/>
          </a:bodyPr>
          <a:lstStyle/>
          <a:p>
            <a:r>
              <a:rPr lang="en-US" sz="1500" b="1" dirty="0">
                <a:latin typeface="Arial Narrow" panose="020B0606020202030204" pitchFamily="34" charset="0"/>
              </a:rPr>
              <a:t>PRODUCT FOCUSED</a:t>
            </a:r>
          </a:p>
        </p:txBody>
      </p:sp>
      <p:sp>
        <p:nvSpPr>
          <p:cNvPr id="7" name="Rectangle: Rounded Corners 6">
            <a:extLst>
              <a:ext uri="{FF2B5EF4-FFF2-40B4-BE49-F238E27FC236}">
                <a16:creationId xmlns:a16="http://schemas.microsoft.com/office/drawing/2014/main" id="{19697A1B-46F9-473A-9BE2-C13853709198}"/>
              </a:ext>
            </a:extLst>
          </p:cNvPr>
          <p:cNvSpPr/>
          <p:nvPr/>
        </p:nvSpPr>
        <p:spPr>
          <a:xfrm>
            <a:off x="937164" y="4134535"/>
            <a:ext cx="2854121" cy="471878"/>
          </a:xfrm>
          <a:prstGeom prst="round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extBox 7">
            <a:extLst>
              <a:ext uri="{FF2B5EF4-FFF2-40B4-BE49-F238E27FC236}">
                <a16:creationId xmlns:a16="http://schemas.microsoft.com/office/drawing/2014/main" id="{E54B4814-D1D4-4BBE-9322-E4B65086D898}"/>
              </a:ext>
            </a:extLst>
          </p:cNvPr>
          <p:cNvSpPr txBox="1"/>
          <p:nvPr/>
        </p:nvSpPr>
        <p:spPr>
          <a:xfrm>
            <a:off x="1689020" y="4202527"/>
            <a:ext cx="1989647" cy="323165"/>
          </a:xfrm>
          <a:prstGeom prst="rect">
            <a:avLst/>
          </a:prstGeom>
          <a:noFill/>
        </p:spPr>
        <p:txBody>
          <a:bodyPr wrap="none" rtlCol="0">
            <a:spAutoFit/>
          </a:bodyPr>
          <a:lstStyle/>
          <a:p>
            <a:r>
              <a:rPr lang="en-US" sz="1500" b="1" dirty="0">
                <a:latin typeface="Arial Narrow" panose="020B0606020202030204" pitchFamily="34" charset="0"/>
              </a:rPr>
              <a:t>FULFILMENT FOCUSED</a:t>
            </a:r>
          </a:p>
        </p:txBody>
      </p:sp>
      <p:sp>
        <p:nvSpPr>
          <p:cNvPr id="9" name="Rectangle: Rounded Corners 8">
            <a:extLst>
              <a:ext uri="{FF2B5EF4-FFF2-40B4-BE49-F238E27FC236}">
                <a16:creationId xmlns:a16="http://schemas.microsoft.com/office/drawing/2014/main" id="{2A4AC1CE-3EE5-406D-8A6D-151AF50526CC}"/>
              </a:ext>
            </a:extLst>
          </p:cNvPr>
          <p:cNvSpPr/>
          <p:nvPr/>
        </p:nvSpPr>
        <p:spPr>
          <a:xfrm>
            <a:off x="219901" y="3708579"/>
            <a:ext cx="1434527" cy="570877"/>
          </a:xfrm>
          <a:prstGeom prst="roundRect">
            <a:avLst/>
          </a:prstGeom>
          <a:solidFill>
            <a:srgbClr val="FF66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TextBox 9">
            <a:extLst>
              <a:ext uri="{FF2B5EF4-FFF2-40B4-BE49-F238E27FC236}">
                <a16:creationId xmlns:a16="http://schemas.microsoft.com/office/drawing/2014/main" id="{5E5AAE6D-A7CC-4220-ACB3-27AF50AB1A19}"/>
              </a:ext>
            </a:extLst>
          </p:cNvPr>
          <p:cNvSpPr txBox="1"/>
          <p:nvPr/>
        </p:nvSpPr>
        <p:spPr>
          <a:xfrm>
            <a:off x="307032" y="3687350"/>
            <a:ext cx="1261884" cy="553998"/>
          </a:xfrm>
          <a:prstGeom prst="rect">
            <a:avLst/>
          </a:prstGeom>
          <a:noFill/>
        </p:spPr>
        <p:txBody>
          <a:bodyPr wrap="none" rtlCol="0">
            <a:spAutoFit/>
          </a:bodyPr>
          <a:lstStyle/>
          <a:p>
            <a:pPr algn="ctr"/>
            <a:r>
              <a:rPr lang="en-US" sz="1500" b="1" dirty="0">
                <a:latin typeface="Arial Narrow" panose="020B0606020202030204" pitchFamily="34" charset="0"/>
              </a:rPr>
              <a:t>CONSTRAINT </a:t>
            </a:r>
          </a:p>
          <a:p>
            <a:pPr algn="ctr"/>
            <a:r>
              <a:rPr lang="en-US" sz="1500" b="1" dirty="0">
                <a:latin typeface="Arial Narrow" panose="020B0606020202030204" pitchFamily="34" charset="0"/>
              </a:rPr>
              <a:t>FOCUSED</a:t>
            </a:r>
          </a:p>
        </p:txBody>
      </p:sp>
      <p:sp>
        <p:nvSpPr>
          <p:cNvPr id="11" name="TextBox 10">
            <a:extLst>
              <a:ext uri="{FF2B5EF4-FFF2-40B4-BE49-F238E27FC236}">
                <a16:creationId xmlns:a16="http://schemas.microsoft.com/office/drawing/2014/main" id="{85893A25-F4EF-49F9-BDC5-D1631BE450AB}"/>
              </a:ext>
            </a:extLst>
          </p:cNvPr>
          <p:cNvSpPr txBox="1"/>
          <p:nvPr/>
        </p:nvSpPr>
        <p:spPr>
          <a:xfrm>
            <a:off x="371681" y="1206948"/>
            <a:ext cx="3447162" cy="707886"/>
          </a:xfrm>
          <a:prstGeom prst="rect">
            <a:avLst/>
          </a:prstGeom>
          <a:noFill/>
        </p:spPr>
        <p:txBody>
          <a:bodyPr wrap="none" rtlCol="0">
            <a:spAutoFit/>
          </a:bodyPr>
          <a:lstStyle/>
          <a:p>
            <a:r>
              <a:rPr lang="en-US" sz="2000" b="1" dirty="0">
                <a:latin typeface="Arial Narrow" panose="020B0606020202030204" pitchFamily="34" charset="0"/>
              </a:rPr>
              <a:t>Paul Kleiman (2008) Five ways </a:t>
            </a:r>
          </a:p>
          <a:p>
            <a:r>
              <a:rPr lang="en-US" sz="2000" b="1" dirty="0">
                <a:latin typeface="Arial Narrow" panose="020B0606020202030204" pitchFamily="34" charset="0"/>
              </a:rPr>
              <a:t>academic’s experience creativity</a:t>
            </a:r>
          </a:p>
        </p:txBody>
      </p:sp>
      <p:sp>
        <p:nvSpPr>
          <p:cNvPr id="12" name="Rectangle: Rounded Corners 11">
            <a:extLst>
              <a:ext uri="{FF2B5EF4-FFF2-40B4-BE49-F238E27FC236}">
                <a16:creationId xmlns:a16="http://schemas.microsoft.com/office/drawing/2014/main" id="{86C94DAF-9C88-42F2-9DC1-BDEAD14A8D94}"/>
              </a:ext>
            </a:extLst>
          </p:cNvPr>
          <p:cNvSpPr/>
          <p:nvPr/>
        </p:nvSpPr>
        <p:spPr>
          <a:xfrm>
            <a:off x="956654" y="4603403"/>
            <a:ext cx="2854121" cy="471878"/>
          </a:xfrm>
          <a:prstGeom prst="roundRect">
            <a:avLst/>
          </a:prstGeom>
          <a:solidFill>
            <a:srgbClr val="4858F2"/>
          </a:solidFill>
          <a:ln w="38100">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TextBox 12">
            <a:extLst>
              <a:ext uri="{FF2B5EF4-FFF2-40B4-BE49-F238E27FC236}">
                <a16:creationId xmlns:a16="http://schemas.microsoft.com/office/drawing/2014/main" id="{CF35C499-E2B5-49CB-AED5-585CA1A3AA80}"/>
              </a:ext>
            </a:extLst>
          </p:cNvPr>
          <p:cNvSpPr txBox="1"/>
          <p:nvPr/>
        </p:nvSpPr>
        <p:spPr>
          <a:xfrm>
            <a:off x="1082202" y="4644801"/>
            <a:ext cx="2487861" cy="323165"/>
          </a:xfrm>
          <a:prstGeom prst="rect">
            <a:avLst/>
          </a:prstGeom>
          <a:noFill/>
        </p:spPr>
        <p:txBody>
          <a:bodyPr wrap="none" rtlCol="0">
            <a:spAutoFit/>
          </a:bodyPr>
          <a:lstStyle/>
          <a:p>
            <a:r>
              <a:rPr lang="en-US" sz="1500" b="1" dirty="0">
                <a:latin typeface="Arial Narrow" panose="020B0606020202030204" pitchFamily="34" charset="0"/>
              </a:rPr>
              <a:t>TRANSFORMATION FOCUSED</a:t>
            </a:r>
          </a:p>
        </p:txBody>
      </p:sp>
      <p:sp>
        <p:nvSpPr>
          <p:cNvPr id="15" name="TextBox 14">
            <a:extLst>
              <a:ext uri="{FF2B5EF4-FFF2-40B4-BE49-F238E27FC236}">
                <a16:creationId xmlns:a16="http://schemas.microsoft.com/office/drawing/2014/main" id="{DA69F218-8CCB-4B9B-BBF0-3625DFFCFCCA}"/>
              </a:ext>
            </a:extLst>
          </p:cNvPr>
          <p:cNvSpPr txBox="1"/>
          <p:nvPr/>
        </p:nvSpPr>
        <p:spPr>
          <a:xfrm>
            <a:off x="4174970" y="1308424"/>
            <a:ext cx="4798493" cy="400110"/>
          </a:xfrm>
          <a:prstGeom prst="rect">
            <a:avLst/>
          </a:prstGeom>
          <a:noFill/>
        </p:spPr>
        <p:txBody>
          <a:bodyPr wrap="none" rtlCol="0">
            <a:spAutoFit/>
          </a:bodyPr>
          <a:lstStyle/>
          <a:p>
            <a:r>
              <a:rPr lang="en-US" sz="2000" b="1" dirty="0">
                <a:latin typeface="Arial Narrow" panose="020B0606020202030204" pitchFamily="34" charset="0"/>
              </a:rPr>
              <a:t>John Dewey’s interactional model of creativity</a:t>
            </a:r>
          </a:p>
        </p:txBody>
      </p:sp>
      <p:pic>
        <p:nvPicPr>
          <p:cNvPr id="16" name="Picture 15">
            <a:extLst>
              <a:ext uri="{FF2B5EF4-FFF2-40B4-BE49-F238E27FC236}">
                <a16:creationId xmlns:a16="http://schemas.microsoft.com/office/drawing/2014/main" id="{8D417D75-F6A9-4109-BB37-8106F6A1DDF7}"/>
              </a:ext>
            </a:extLst>
          </p:cNvPr>
          <p:cNvPicPr>
            <a:picLocks noChangeAspect="1"/>
          </p:cNvPicPr>
          <p:nvPr/>
        </p:nvPicPr>
        <p:blipFill>
          <a:blip r:embed="rId3"/>
          <a:stretch>
            <a:fillRect/>
          </a:stretch>
        </p:blipFill>
        <p:spPr>
          <a:xfrm>
            <a:off x="4004434" y="2016310"/>
            <a:ext cx="5139567" cy="3294509"/>
          </a:xfrm>
          <a:prstGeom prst="rect">
            <a:avLst/>
          </a:prstGeom>
        </p:spPr>
      </p:pic>
      <p:sp>
        <p:nvSpPr>
          <p:cNvPr id="17" name="TextBox 16">
            <a:extLst>
              <a:ext uri="{FF2B5EF4-FFF2-40B4-BE49-F238E27FC236}">
                <a16:creationId xmlns:a16="http://schemas.microsoft.com/office/drawing/2014/main" id="{05D10336-7971-40E0-911C-C56BF16A2539}"/>
              </a:ext>
            </a:extLst>
          </p:cNvPr>
          <p:cNvSpPr txBox="1"/>
          <p:nvPr/>
        </p:nvSpPr>
        <p:spPr>
          <a:xfrm>
            <a:off x="611560" y="5928953"/>
            <a:ext cx="8880971" cy="707886"/>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Glaveanu</a:t>
            </a:r>
            <a:r>
              <a:rPr lang="en-US" sz="2000" dirty="0">
                <a:latin typeface="Arial" panose="020B0604020202020204" pitchFamily="34" charset="0"/>
                <a:cs typeface="Arial" panose="020B0604020202020204" pitchFamily="34" charset="0"/>
              </a:rPr>
              <a:t> et al (2013) Creativity as action: findings from five creative domains Frontiers in Psychology 4, 176</a:t>
            </a:r>
          </a:p>
        </p:txBody>
      </p:sp>
      <p:cxnSp>
        <p:nvCxnSpPr>
          <p:cNvPr id="14" name="Straight Arrow Connector 13">
            <a:extLst>
              <a:ext uri="{FF2B5EF4-FFF2-40B4-BE49-F238E27FC236}">
                <a16:creationId xmlns:a16="http://schemas.microsoft.com/office/drawing/2014/main" id="{BA0259E3-47A8-48CC-ACE8-3B5969428048}"/>
              </a:ext>
            </a:extLst>
          </p:cNvPr>
          <p:cNvCxnSpPr>
            <a:cxnSpLocks/>
          </p:cNvCxnSpPr>
          <p:nvPr/>
        </p:nvCxnSpPr>
        <p:spPr>
          <a:xfrm flipV="1">
            <a:off x="5580112" y="4370474"/>
            <a:ext cx="288032" cy="1558479"/>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25A138B-3D16-4C16-B2A9-1EAAF633D3B1}"/>
              </a:ext>
            </a:extLst>
          </p:cNvPr>
          <p:cNvPicPr>
            <a:picLocks noChangeAspect="1"/>
          </p:cNvPicPr>
          <p:nvPr/>
        </p:nvPicPr>
        <p:blipFill>
          <a:blip r:embed="rId4"/>
          <a:stretch>
            <a:fillRect/>
          </a:stretch>
        </p:blipFill>
        <p:spPr>
          <a:xfrm>
            <a:off x="484218" y="427843"/>
            <a:ext cx="3760012" cy="328545"/>
          </a:xfrm>
          <a:prstGeom prst="rect">
            <a:avLst/>
          </a:prstGeom>
        </p:spPr>
      </p:pic>
      <p:pic>
        <p:nvPicPr>
          <p:cNvPr id="20" name="Picture 19">
            <a:extLst>
              <a:ext uri="{FF2B5EF4-FFF2-40B4-BE49-F238E27FC236}">
                <a16:creationId xmlns:a16="http://schemas.microsoft.com/office/drawing/2014/main" id="{E212AEB1-B32E-4A91-8346-A72B097ED7AB}"/>
              </a:ext>
            </a:extLst>
          </p:cNvPr>
          <p:cNvPicPr>
            <a:picLocks noChangeAspect="1"/>
          </p:cNvPicPr>
          <p:nvPr/>
        </p:nvPicPr>
        <p:blipFill>
          <a:blip r:embed="rId5"/>
          <a:stretch>
            <a:fillRect/>
          </a:stretch>
        </p:blipFill>
        <p:spPr>
          <a:xfrm>
            <a:off x="4337861" y="420048"/>
            <a:ext cx="4329882" cy="365392"/>
          </a:xfrm>
          <a:prstGeom prst="rect">
            <a:avLst/>
          </a:prstGeom>
        </p:spPr>
      </p:pic>
    </p:spTree>
    <p:extLst>
      <p:ext uri="{BB962C8B-B14F-4D97-AF65-F5344CB8AC3E}">
        <p14:creationId xmlns:p14="http://schemas.microsoft.com/office/powerpoint/2010/main" val="733766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4">
            <a:extLst>
              <a:ext uri="{FF2B5EF4-FFF2-40B4-BE49-F238E27FC236}">
                <a16:creationId xmlns:a16="http://schemas.microsoft.com/office/drawing/2014/main" id="{E52CC899-8BC0-4C67-AE8D-B482EE32D193}"/>
              </a:ext>
            </a:extLst>
          </p:cNvPr>
          <p:cNvSpPr txBox="1">
            <a:spLocks noChangeArrowheads="1"/>
          </p:cNvSpPr>
          <p:nvPr/>
        </p:nvSpPr>
        <p:spPr bwMode="auto">
          <a:xfrm>
            <a:off x="59478" y="4786291"/>
            <a:ext cx="3057551"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ea typeface="Times New Roman" panose="02020603050405020304" pitchFamily="18" charset="0"/>
                <a:cs typeface="Arial" panose="020B0604020202020204" pitchFamily="34" charset="0"/>
              </a:rPr>
              <a:t>6 RELATIONSHIPS</a:t>
            </a:r>
          </a:p>
          <a:p>
            <a:pPr algn="ctr">
              <a:spcBef>
                <a:spcPct val="0"/>
              </a:spcBef>
              <a:buFontTx/>
              <a:buNone/>
            </a:pPr>
            <a:r>
              <a:rPr lang="en-US" altLang="en-US" sz="1600" dirty="0">
                <a:solidFill>
                  <a:srgbClr val="000000"/>
                </a:solidFill>
                <a:ea typeface="Times New Roman" panose="02020603050405020304" pitchFamily="18" charset="0"/>
                <a:cs typeface="Arial" panose="020B0604020202020204" pitchFamily="34" charset="0"/>
              </a:rPr>
              <a:t>with people, communities, places, ideas, objects, work, hobbies, problems, anything!</a:t>
            </a:r>
          </a:p>
        </p:txBody>
      </p:sp>
      <p:sp>
        <p:nvSpPr>
          <p:cNvPr id="114691" name="Text Box 5">
            <a:extLst>
              <a:ext uri="{FF2B5EF4-FFF2-40B4-BE49-F238E27FC236}">
                <a16:creationId xmlns:a16="http://schemas.microsoft.com/office/drawing/2014/main" id="{FD0B00DD-D35D-4CD0-B353-7ECDB67EB316}"/>
              </a:ext>
            </a:extLst>
          </p:cNvPr>
          <p:cNvSpPr txBox="1">
            <a:spLocks noChangeArrowheads="1"/>
          </p:cNvSpPr>
          <p:nvPr/>
        </p:nvSpPr>
        <p:spPr bwMode="auto">
          <a:xfrm>
            <a:off x="2049226" y="630612"/>
            <a:ext cx="4899261" cy="325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3 RESOURCES</a:t>
            </a:r>
          </a:p>
          <a:p>
            <a:pPr algn="ctr">
              <a:spcBef>
                <a:spcPct val="0"/>
              </a:spcBef>
              <a:buFontTx/>
              <a:buNone/>
            </a:pPr>
            <a:r>
              <a:rPr lang="en-US" altLang="en-US" sz="1600"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information, knowledge, people, tools,  technologies </a:t>
            </a:r>
          </a:p>
          <a:p>
            <a:pPr algn="ctr">
              <a:spcBef>
                <a:spcPct val="0"/>
              </a:spcBef>
              <a:buFontTx/>
              <a:buNone/>
            </a:pPr>
            <a:r>
              <a:rPr lang="en-US" altLang="en-US" sz="1600"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&amp; other artefacts (anything that can be used)</a:t>
            </a:r>
            <a:endParaRPr lang="en-US" altLang="en-US" sz="1600" dirty="0">
              <a:solidFill>
                <a:srgbClr val="000000"/>
              </a:solidFill>
              <a:ea typeface="Times New Roman" panose="02020603050405020304" pitchFamily="18" charset="0"/>
              <a:cs typeface="Arial" panose="020B0604020202020204" pitchFamily="34" charset="0"/>
            </a:endParaRPr>
          </a:p>
        </p:txBody>
      </p:sp>
      <p:sp>
        <p:nvSpPr>
          <p:cNvPr id="114692" name="Text Box 1">
            <a:extLst>
              <a:ext uri="{FF2B5EF4-FFF2-40B4-BE49-F238E27FC236}">
                <a16:creationId xmlns:a16="http://schemas.microsoft.com/office/drawing/2014/main" id="{6873B3E6-943E-451F-859C-0ADAAE7544E2}"/>
              </a:ext>
            </a:extLst>
          </p:cNvPr>
          <p:cNvSpPr txBox="1">
            <a:spLocks noChangeArrowheads="1"/>
          </p:cNvSpPr>
          <p:nvPr/>
        </p:nvSpPr>
        <p:spPr bwMode="auto">
          <a:xfrm>
            <a:off x="3117029" y="5470179"/>
            <a:ext cx="4807974" cy="377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600" b="1" dirty="0">
                <a:solidFill>
                  <a:srgbClr val="000000"/>
                </a:solidFill>
                <a:ea typeface="Times New Roman" panose="02020603050405020304" pitchFamily="18" charset="0"/>
                <a:cs typeface="Arial" panose="020B0604020202020204" pitchFamily="34" charset="0"/>
              </a:rPr>
              <a:t>7 PROCESSES/ACTIVITIES/EXPERIENCES</a:t>
            </a:r>
          </a:p>
          <a:p>
            <a:pPr algn="ctr">
              <a:spcBef>
                <a:spcPct val="0"/>
              </a:spcBef>
              <a:buFontTx/>
              <a:buNone/>
            </a:pPr>
            <a:r>
              <a:rPr lang="en-US" altLang="en-US" sz="1600" dirty="0">
                <a:solidFill>
                  <a:srgbClr val="000000"/>
                </a:solidFill>
                <a:ea typeface="Times New Roman" panose="02020603050405020304" pitchFamily="18" charset="0"/>
                <a:cs typeface="Arial" panose="020B0604020202020204" pitchFamily="34" charset="0"/>
              </a:rPr>
              <a:t>sg study, work, making, research, inquiry, </a:t>
            </a:r>
          </a:p>
          <a:p>
            <a:pPr algn="ctr">
              <a:spcBef>
                <a:spcPct val="0"/>
              </a:spcBef>
              <a:buFontTx/>
              <a:buNone/>
            </a:pPr>
            <a:r>
              <a:rPr lang="en-US" altLang="en-US" sz="1600" dirty="0">
                <a:solidFill>
                  <a:srgbClr val="000000"/>
                </a:solidFill>
                <a:ea typeface="Times New Roman" panose="02020603050405020304" pitchFamily="18" charset="0"/>
                <a:cs typeface="Arial" panose="020B0604020202020204" pitchFamily="34" charset="0"/>
              </a:rPr>
              <a:t>problem solving and much more….</a:t>
            </a:r>
          </a:p>
        </p:txBody>
      </p:sp>
      <p:sp>
        <p:nvSpPr>
          <p:cNvPr id="114693" name="Rectangle 8">
            <a:extLst>
              <a:ext uri="{FF2B5EF4-FFF2-40B4-BE49-F238E27FC236}">
                <a16:creationId xmlns:a16="http://schemas.microsoft.com/office/drawing/2014/main" id="{4883DDBB-9AED-48E8-ABF4-3718ECBF15BD}"/>
              </a:ext>
            </a:extLst>
          </p:cNvPr>
          <p:cNvSpPr>
            <a:spLocks noChangeArrowheads="1"/>
          </p:cNvSpPr>
          <p:nvPr/>
        </p:nvSpPr>
        <p:spPr bwMode="auto">
          <a:xfrm>
            <a:off x="1304926" y="608387"/>
            <a:ext cx="184731"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350">
              <a:solidFill>
                <a:srgbClr val="000000"/>
              </a:solidFill>
              <a:cs typeface="Arial" panose="020B0604020202020204" pitchFamily="34" charset="0"/>
            </a:endParaRPr>
          </a:p>
        </p:txBody>
      </p:sp>
      <p:sp>
        <p:nvSpPr>
          <p:cNvPr id="114694" name="Rectangle 10">
            <a:extLst>
              <a:ext uri="{FF2B5EF4-FFF2-40B4-BE49-F238E27FC236}">
                <a16:creationId xmlns:a16="http://schemas.microsoft.com/office/drawing/2014/main" id="{34F91DA3-F308-4C7D-BE81-6A5F5E3D300E}"/>
              </a:ext>
            </a:extLst>
          </p:cNvPr>
          <p:cNvSpPr>
            <a:spLocks noChangeArrowheads="1"/>
          </p:cNvSpPr>
          <p:nvPr/>
        </p:nvSpPr>
        <p:spPr bwMode="auto">
          <a:xfrm>
            <a:off x="1304926" y="779838"/>
            <a:ext cx="184731"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350">
              <a:solidFill>
                <a:srgbClr val="000000"/>
              </a:solidFill>
              <a:cs typeface="Arial" panose="020B0604020202020204" pitchFamily="34" charset="0"/>
            </a:endParaRPr>
          </a:p>
        </p:txBody>
      </p:sp>
      <p:sp>
        <p:nvSpPr>
          <p:cNvPr id="114695" name="Rectangle 13">
            <a:extLst>
              <a:ext uri="{FF2B5EF4-FFF2-40B4-BE49-F238E27FC236}">
                <a16:creationId xmlns:a16="http://schemas.microsoft.com/office/drawing/2014/main" id="{57D691EB-4BDD-4FB4-B3FC-6D5A7758848B}"/>
              </a:ext>
            </a:extLst>
          </p:cNvPr>
          <p:cNvSpPr>
            <a:spLocks noChangeArrowheads="1"/>
          </p:cNvSpPr>
          <p:nvPr/>
        </p:nvSpPr>
        <p:spPr bwMode="auto">
          <a:xfrm>
            <a:off x="1304926" y="635568"/>
            <a:ext cx="184731" cy="588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br>
              <a:rPr lang="en-GB" altLang="en-US" sz="525">
                <a:solidFill>
                  <a:srgbClr val="000000"/>
                </a:solidFill>
                <a:cs typeface="Arial" panose="020B0604020202020204" pitchFamily="34" charset="0"/>
              </a:rPr>
            </a:br>
            <a:endParaRPr lang="en-GB" altLang="en-US" sz="1350">
              <a:solidFill>
                <a:srgbClr val="000000"/>
              </a:solidFill>
              <a:cs typeface="Arial" panose="020B0604020202020204" pitchFamily="34" charset="0"/>
            </a:endParaRPr>
          </a:p>
          <a:p>
            <a:pPr>
              <a:spcBef>
                <a:spcPct val="0"/>
              </a:spcBef>
              <a:buFontTx/>
              <a:buNone/>
            </a:pPr>
            <a:endParaRPr lang="en-GB" altLang="en-US" sz="1350">
              <a:solidFill>
                <a:srgbClr val="000000"/>
              </a:solidFill>
              <a:cs typeface="Arial" panose="020B0604020202020204" pitchFamily="34" charset="0"/>
            </a:endParaRPr>
          </a:p>
        </p:txBody>
      </p:sp>
      <p:sp>
        <p:nvSpPr>
          <p:cNvPr id="114696" name="Rectangle 15">
            <a:extLst>
              <a:ext uri="{FF2B5EF4-FFF2-40B4-BE49-F238E27FC236}">
                <a16:creationId xmlns:a16="http://schemas.microsoft.com/office/drawing/2014/main" id="{7E7A24C4-F380-4707-97F7-569EBA328CE8}"/>
              </a:ext>
            </a:extLst>
          </p:cNvPr>
          <p:cNvSpPr>
            <a:spLocks noChangeArrowheads="1"/>
          </p:cNvSpPr>
          <p:nvPr/>
        </p:nvSpPr>
        <p:spPr bwMode="auto">
          <a:xfrm>
            <a:off x="1304926" y="779838"/>
            <a:ext cx="184731"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350">
              <a:solidFill>
                <a:srgbClr val="000000"/>
              </a:solidFill>
              <a:cs typeface="Arial" panose="020B0604020202020204" pitchFamily="34" charset="0"/>
            </a:endParaRPr>
          </a:p>
        </p:txBody>
      </p:sp>
      <p:sp>
        <p:nvSpPr>
          <p:cNvPr id="114697" name="Rectangle 18">
            <a:extLst>
              <a:ext uri="{FF2B5EF4-FFF2-40B4-BE49-F238E27FC236}">
                <a16:creationId xmlns:a16="http://schemas.microsoft.com/office/drawing/2014/main" id="{ACFC9EEE-3957-44BD-8233-261E06EF659D}"/>
              </a:ext>
            </a:extLst>
          </p:cNvPr>
          <p:cNvSpPr>
            <a:spLocks noChangeArrowheads="1"/>
          </p:cNvSpPr>
          <p:nvPr/>
        </p:nvSpPr>
        <p:spPr bwMode="auto">
          <a:xfrm>
            <a:off x="1304926" y="779838"/>
            <a:ext cx="184731"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350">
              <a:solidFill>
                <a:srgbClr val="000000"/>
              </a:solidFill>
              <a:cs typeface="Arial" panose="020B0604020202020204" pitchFamily="34" charset="0"/>
            </a:endParaRPr>
          </a:p>
        </p:txBody>
      </p:sp>
      <p:cxnSp>
        <p:nvCxnSpPr>
          <p:cNvPr id="20" name="Straight Arrow Connector 19">
            <a:extLst>
              <a:ext uri="{FF2B5EF4-FFF2-40B4-BE49-F238E27FC236}">
                <a16:creationId xmlns:a16="http://schemas.microsoft.com/office/drawing/2014/main" id="{566EA590-1CE8-46CC-9227-0470BBE5CCEA}"/>
              </a:ext>
            </a:extLst>
          </p:cNvPr>
          <p:cNvCxnSpPr>
            <a:cxnSpLocks/>
          </p:cNvCxnSpPr>
          <p:nvPr/>
        </p:nvCxnSpPr>
        <p:spPr>
          <a:xfrm flipV="1">
            <a:off x="383458" y="3131268"/>
            <a:ext cx="8239432" cy="25263"/>
          </a:xfrm>
          <a:prstGeom prst="straightConnector1">
            <a:avLst/>
          </a:prstGeom>
          <a:ln w="38100">
            <a:solidFill>
              <a:schemeClr val="bg1">
                <a:lumMod val="65000"/>
                <a:alpha val="44000"/>
              </a:schemeClr>
            </a:solidFill>
            <a:tailEnd type="arrow"/>
          </a:ln>
        </p:spPr>
        <p:style>
          <a:lnRef idx="2">
            <a:schemeClr val="accent1"/>
          </a:lnRef>
          <a:fillRef idx="0">
            <a:schemeClr val="accent1"/>
          </a:fillRef>
          <a:effectRef idx="1">
            <a:schemeClr val="accent1"/>
          </a:effectRef>
          <a:fontRef idx="minor">
            <a:schemeClr val="tx1"/>
          </a:fontRef>
        </p:style>
      </p:cxnSp>
      <p:sp>
        <p:nvSpPr>
          <p:cNvPr id="114699" name="Text Box 5">
            <a:extLst>
              <a:ext uri="{FF2B5EF4-FFF2-40B4-BE49-F238E27FC236}">
                <a16:creationId xmlns:a16="http://schemas.microsoft.com/office/drawing/2014/main" id="{99BA0C90-10E4-4D96-8AEF-86217BEE4ADF}"/>
              </a:ext>
            </a:extLst>
          </p:cNvPr>
          <p:cNvSpPr txBox="1">
            <a:spLocks noChangeArrowheads="1"/>
          </p:cNvSpPr>
          <p:nvPr/>
        </p:nvSpPr>
        <p:spPr bwMode="auto">
          <a:xfrm>
            <a:off x="6999290" y="2912499"/>
            <a:ext cx="1464213" cy="377428"/>
          </a:xfrm>
          <a:prstGeom prst="rect">
            <a:avLst/>
          </a:prstGeom>
          <a:solidFill>
            <a:schemeClr val="bg1">
              <a:alpha val="56862"/>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b="1"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FUTURE?</a:t>
            </a:r>
          </a:p>
        </p:txBody>
      </p:sp>
      <p:sp>
        <p:nvSpPr>
          <p:cNvPr id="114700" name="Text Box 5">
            <a:extLst>
              <a:ext uri="{FF2B5EF4-FFF2-40B4-BE49-F238E27FC236}">
                <a16:creationId xmlns:a16="http://schemas.microsoft.com/office/drawing/2014/main" id="{CF83FEB9-1A0C-4F38-8D9D-EE443875442A}"/>
              </a:ext>
            </a:extLst>
          </p:cNvPr>
          <p:cNvSpPr txBox="1">
            <a:spLocks noChangeArrowheads="1"/>
          </p:cNvSpPr>
          <p:nvPr/>
        </p:nvSpPr>
        <p:spPr bwMode="auto">
          <a:xfrm>
            <a:off x="5878394" y="1564731"/>
            <a:ext cx="3168466" cy="636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2 AFFORDANCES </a:t>
            </a:r>
          </a:p>
          <a:p>
            <a:pPr algn="ctr">
              <a:spcBef>
                <a:spcPct val="0"/>
              </a:spcBef>
              <a:buFontTx/>
              <a:buNone/>
            </a:pPr>
            <a:r>
              <a:rPr lang="en-US" altLang="en-US" sz="1600"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possibilities that can be perceived or imagined for thinking and action  </a:t>
            </a:r>
          </a:p>
        </p:txBody>
      </p:sp>
      <p:sp>
        <p:nvSpPr>
          <p:cNvPr id="114703" name="Text Box 15">
            <a:extLst>
              <a:ext uri="{FF2B5EF4-FFF2-40B4-BE49-F238E27FC236}">
                <a16:creationId xmlns:a16="http://schemas.microsoft.com/office/drawing/2014/main" id="{7D0DD123-1B82-4F25-B557-576CC0E5A758}"/>
              </a:ext>
            </a:extLst>
          </p:cNvPr>
          <p:cNvSpPr txBox="1">
            <a:spLocks noChangeArrowheads="1"/>
          </p:cNvSpPr>
          <p:nvPr/>
        </p:nvSpPr>
        <p:spPr bwMode="auto">
          <a:xfrm>
            <a:off x="409394" y="1628065"/>
            <a:ext cx="2220814"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solidFill>
                  <a:srgbClr val="000000"/>
                </a:solidFill>
                <a:cs typeface="Arial" panose="020B0604020202020204" pitchFamily="34" charset="0"/>
              </a:rPr>
              <a:t>4 SPACES </a:t>
            </a:r>
          </a:p>
          <a:p>
            <a:pPr algn="ctr">
              <a:spcBef>
                <a:spcPct val="0"/>
              </a:spcBef>
              <a:buFontTx/>
              <a:buNone/>
            </a:pPr>
            <a:r>
              <a:rPr lang="en-GB" altLang="en-US" sz="1600" dirty="0">
                <a:solidFill>
                  <a:srgbClr val="000000"/>
                </a:solidFill>
                <a:cs typeface="Arial" panose="020B0604020202020204" pitchFamily="34" charset="0"/>
              </a:rPr>
              <a:t>physical, social, virtual, intellectual, psychological, liminal</a:t>
            </a:r>
          </a:p>
        </p:txBody>
      </p:sp>
      <p:sp>
        <p:nvSpPr>
          <p:cNvPr id="114708" name="Text Box 15">
            <a:extLst>
              <a:ext uri="{FF2B5EF4-FFF2-40B4-BE49-F238E27FC236}">
                <a16:creationId xmlns:a16="http://schemas.microsoft.com/office/drawing/2014/main" id="{15A53EA2-6BB8-4468-B1D8-75B7862539B3}"/>
              </a:ext>
            </a:extLst>
          </p:cNvPr>
          <p:cNvSpPr txBox="1">
            <a:spLocks noChangeArrowheads="1"/>
          </p:cNvSpPr>
          <p:nvPr/>
        </p:nvSpPr>
        <p:spPr bwMode="auto">
          <a:xfrm>
            <a:off x="757351" y="2946602"/>
            <a:ext cx="1075222" cy="369332"/>
          </a:xfrm>
          <a:prstGeom prst="rect">
            <a:avLst/>
          </a:prstGeom>
          <a:solidFill>
            <a:schemeClr val="bg1">
              <a:alpha val="5803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b="1" dirty="0">
                <a:solidFill>
                  <a:srgbClr val="000000"/>
                </a:solidFill>
                <a:cs typeface="Arial" panose="020B0604020202020204" pitchFamily="34" charset="0"/>
              </a:rPr>
              <a:t>PAST</a:t>
            </a:r>
          </a:p>
        </p:txBody>
      </p:sp>
      <p:sp>
        <p:nvSpPr>
          <p:cNvPr id="114709" name="Text Box 7">
            <a:extLst>
              <a:ext uri="{FF2B5EF4-FFF2-40B4-BE49-F238E27FC236}">
                <a16:creationId xmlns:a16="http://schemas.microsoft.com/office/drawing/2014/main" id="{C945D805-4DD1-4BAB-A887-DF95B188BD09}"/>
              </a:ext>
            </a:extLst>
          </p:cNvPr>
          <p:cNvSpPr txBox="1">
            <a:spLocks noChangeArrowheads="1"/>
          </p:cNvSpPr>
          <p:nvPr/>
        </p:nvSpPr>
        <p:spPr bwMode="auto">
          <a:xfrm>
            <a:off x="6438402" y="3463534"/>
            <a:ext cx="2585988" cy="377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ea typeface="Times New Roman" panose="02020603050405020304" pitchFamily="18" charset="0"/>
                <a:cs typeface="Arial" panose="020B0604020202020204" pitchFamily="34" charset="0"/>
              </a:rPr>
              <a:t>1 CONTEXTS               </a:t>
            </a:r>
          </a:p>
          <a:p>
            <a:pPr algn="ctr">
              <a:spcBef>
                <a:spcPct val="0"/>
              </a:spcBef>
              <a:buFontTx/>
              <a:buNone/>
            </a:pPr>
            <a:r>
              <a:rPr lang="en-US" altLang="en-US" sz="1600" dirty="0">
                <a:solidFill>
                  <a:srgbClr val="000000"/>
                </a:solidFill>
                <a:ea typeface="Times New Roman" panose="02020603050405020304" pitchFamily="18" charset="0"/>
                <a:cs typeface="Arial" panose="020B0604020202020204" pitchFamily="34" charset="0"/>
              </a:rPr>
              <a:t> situations, circumstances, culture, ourselves familiar or unfamiliar,  simple –complicated - complex or chaotic </a:t>
            </a:r>
          </a:p>
        </p:txBody>
      </p:sp>
      <p:sp>
        <p:nvSpPr>
          <p:cNvPr id="3" name="Arrow: Up-Down 2">
            <a:extLst>
              <a:ext uri="{FF2B5EF4-FFF2-40B4-BE49-F238E27FC236}">
                <a16:creationId xmlns:a16="http://schemas.microsoft.com/office/drawing/2014/main" id="{B89D9AEF-AFF3-40C8-997D-B78FCDAB16D3}"/>
              </a:ext>
            </a:extLst>
          </p:cNvPr>
          <p:cNvSpPr/>
          <p:nvPr/>
        </p:nvSpPr>
        <p:spPr>
          <a:xfrm>
            <a:off x="4269623" y="1999429"/>
            <a:ext cx="322741" cy="2985526"/>
          </a:xfrm>
          <a:prstGeom prst="upDownArrow">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9" name="Text Box 1">
            <a:extLst>
              <a:ext uri="{FF2B5EF4-FFF2-40B4-BE49-F238E27FC236}">
                <a16:creationId xmlns:a16="http://schemas.microsoft.com/office/drawing/2014/main" id="{CD0C4356-A74E-47ED-B2C3-B2A04B28BF30}"/>
              </a:ext>
            </a:extLst>
          </p:cNvPr>
          <p:cNvSpPr txBox="1">
            <a:spLocks noChangeArrowheads="1"/>
          </p:cNvSpPr>
          <p:nvPr/>
        </p:nvSpPr>
        <p:spPr bwMode="auto">
          <a:xfrm>
            <a:off x="2993171" y="1666031"/>
            <a:ext cx="2868174" cy="377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           </a:t>
            </a:r>
            <a:r>
              <a:rPr lang="en-US" altLang="en-US" sz="1600" b="1" dirty="0">
                <a:solidFill>
                  <a:srgbClr val="000000"/>
                </a:solidFill>
                <a:ea typeface="Times New Roman" panose="02020603050405020304" pitchFamily="18" charset="0"/>
                <a:cs typeface="Arial" panose="020B0604020202020204" pitchFamily="34" charset="0"/>
              </a:rPr>
              <a:t>WHOLE PERSON</a:t>
            </a:r>
          </a:p>
          <a:p>
            <a:pPr>
              <a:spcBef>
                <a:spcPct val="0"/>
              </a:spcBef>
              <a:buFontTx/>
              <a:buNone/>
            </a:pPr>
            <a:endParaRPr lang="en-US" altLang="en-US" sz="1600" dirty="0">
              <a:solidFill>
                <a:srgbClr val="000000"/>
              </a:solidFill>
              <a:ea typeface="Times New Roman" panose="02020603050405020304" pitchFamily="18" charset="0"/>
              <a:cs typeface="Arial" panose="020B0604020202020204" pitchFamily="34" charset="0"/>
            </a:endParaRPr>
          </a:p>
          <a:p>
            <a:pPr>
              <a:spcBef>
                <a:spcPct val="0"/>
              </a:spcBef>
              <a:buFontTx/>
              <a:buNone/>
            </a:pPr>
            <a:endParaRPr lang="en-US" altLang="en-US" sz="1600" dirty="0">
              <a:solidFill>
                <a:srgbClr val="000000"/>
              </a:solidFill>
              <a:ea typeface="Times New Roman" panose="02020603050405020304" pitchFamily="18" charset="0"/>
              <a:cs typeface="Arial" panose="020B0604020202020204" pitchFamily="34" charset="0"/>
            </a:endParaRPr>
          </a:p>
          <a:p>
            <a:pPr algn="ctr">
              <a:spcBef>
                <a:spcPct val="0"/>
              </a:spcBef>
              <a:buFontTx/>
              <a:buNone/>
            </a:pPr>
            <a:r>
              <a:rPr lang="en-US" altLang="en-US" sz="1600" b="1" dirty="0">
                <a:solidFill>
                  <a:srgbClr val="000000"/>
                </a:solidFill>
                <a:ea typeface="Times New Roman" panose="02020603050405020304" pitchFamily="18" charset="0"/>
                <a:cs typeface="Arial" panose="020B0604020202020204" pitchFamily="34" charset="0"/>
              </a:rPr>
              <a:t>with their mind and body, purposes and motivations, sensing, perceiving, feeling, imagining, relating to, interacting with, interpreting &amp; making sense of their environment &amp; emerging situations</a:t>
            </a:r>
          </a:p>
          <a:p>
            <a:pPr>
              <a:spcBef>
                <a:spcPct val="0"/>
              </a:spcBef>
              <a:buFontTx/>
              <a:buNone/>
            </a:pPr>
            <a:endParaRPr lang="en-US" altLang="en-US" sz="1600" i="1" dirty="0">
              <a:solidFill>
                <a:srgbClr val="000000"/>
              </a:solidFill>
              <a:ea typeface="Times New Roman" panose="02020603050405020304" pitchFamily="18" charset="0"/>
              <a:cs typeface="Arial" panose="020B0604020202020204" pitchFamily="34" charset="0"/>
            </a:endParaRPr>
          </a:p>
          <a:p>
            <a:pPr>
              <a:spcBef>
                <a:spcPct val="0"/>
              </a:spcBef>
              <a:buFontTx/>
              <a:buNone/>
            </a:pPr>
            <a:endParaRPr lang="en-US" altLang="en-US" sz="1600" i="1" dirty="0">
              <a:solidFill>
                <a:srgbClr val="000000"/>
              </a:solidFill>
              <a:ea typeface="Times New Roman" panose="02020603050405020304" pitchFamily="18" charset="0"/>
              <a:cs typeface="Arial" panose="020B0604020202020204" pitchFamily="34" charset="0"/>
            </a:endParaRPr>
          </a:p>
          <a:p>
            <a:pPr>
              <a:spcBef>
                <a:spcPct val="0"/>
              </a:spcBef>
              <a:buFontTx/>
              <a:buNone/>
            </a:pPr>
            <a:r>
              <a:rPr lang="en-US" altLang="en-US" sz="1600" dirty="0">
                <a:solidFill>
                  <a:srgbClr val="000000"/>
                </a:solidFill>
                <a:ea typeface="Times New Roman" panose="02020603050405020304" pitchFamily="18" charset="0"/>
                <a:cs typeface="Arial" panose="020B0604020202020204" pitchFamily="34" charset="0"/>
              </a:rPr>
              <a:t>            </a:t>
            </a:r>
            <a:r>
              <a:rPr lang="en-US" altLang="en-US" sz="1600" b="1" dirty="0">
                <a:solidFill>
                  <a:srgbClr val="000000"/>
                </a:solidFill>
                <a:ea typeface="Times New Roman" panose="02020603050405020304" pitchFamily="18" charset="0"/>
                <a:cs typeface="Arial" panose="020B0604020202020204" pitchFamily="34" charset="0"/>
              </a:rPr>
              <a:t>ENVIRONMENT</a:t>
            </a:r>
          </a:p>
        </p:txBody>
      </p:sp>
      <p:sp>
        <p:nvSpPr>
          <p:cNvPr id="21" name="Oval 20">
            <a:extLst>
              <a:ext uri="{FF2B5EF4-FFF2-40B4-BE49-F238E27FC236}">
                <a16:creationId xmlns:a16="http://schemas.microsoft.com/office/drawing/2014/main" id="{3FB7134A-970B-4B7B-93BE-CBE29A245B8B}"/>
              </a:ext>
            </a:extLst>
          </p:cNvPr>
          <p:cNvSpPr/>
          <p:nvPr/>
        </p:nvSpPr>
        <p:spPr>
          <a:xfrm flipH="1">
            <a:off x="2543358" y="1522153"/>
            <a:ext cx="3865775" cy="3833179"/>
          </a:xfrm>
          <a:prstGeom prst="ellipse">
            <a:avLst/>
          </a:prstGeom>
          <a:solidFill>
            <a:srgbClr val="00B0F0">
              <a:alpha val="30000"/>
            </a:srgb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3" name="Text Box 15">
            <a:extLst>
              <a:ext uri="{FF2B5EF4-FFF2-40B4-BE49-F238E27FC236}">
                <a16:creationId xmlns:a16="http://schemas.microsoft.com/office/drawing/2014/main" id="{91AE2346-4286-4235-994F-D6F0DCAE19F2}"/>
              </a:ext>
            </a:extLst>
          </p:cNvPr>
          <p:cNvSpPr txBox="1">
            <a:spLocks noChangeArrowheads="1"/>
          </p:cNvSpPr>
          <p:nvPr/>
        </p:nvSpPr>
        <p:spPr bwMode="auto">
          <a:xfrm>
            <a:off x="475727" y="3419334"/>
            <a:ext cx="202786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dirty="0">
                <a:solidFill>
                  <a:srgbClr val="000000"/>
                </a:solidFill>
                <a:cs typeface="Arial" panose="020B0604020202020204" pitchFamily="34" charset="0"/>
              </a:rPr>
              <a:t>     </a:t>
            </a:r>
            <a:r>
              <a:rPr lang="en-GB" altLang="en-US" sz="1800" b="1" dirty="0">
                <a:solidFill>
                  <a:srgbClr val="000000"/>
                </a:solidFill>
                <a:cs typeface="Arial" panose="020B0604020202020204" pitchFamily="34" charset="0"/>
              </a:rPr>
              <a:t>5 PLACES</a:t>
            </a:r>
          </a:p>
          <a:p>
            <a:pPr algn="ctr">
              <a:spcBef>
                <a:spcPct val="0"/>
              </a:spcBef>
              <a:buFontTx/>
              <a:buNone/>
            </a:pPr>
            <a:r>
              <a:rPr lang="en-GB" altLang="en-US" sz="1600" dirty="0">
                <a:solidFill>
                  <a:srgbClr val="000000"/>
                </a:solidFill>
                <a:cs typeface="Arial" panose="020B0604020202020204" pitchFamily="34" charset="0"/>
              </a:rPr>
              <a:t>some things can </a:t>
            </a:r>
          </a:p>
          <a:p>
            <a:pPr algn="ctr">
              <a:spcBef>
                <a:spcPct val="0"/>
              </a:spcBef>
              <a:buFontTx/>
              <a:buNone/>
            </a:pPr>
            <a:r>
              <a:rPr lang="en-GB" altLang="en-US" sz="1600" dirty="0">
                <a:solidFill>
                  <a:srgbClr val="000000"/>
                </a:solidFill>
                <a:cs typeface="Arial" panose="020B0604020202020204" pitchFamily="34" charset="0"/>
              </a:rPr>
              <a:t>only be learned in a </a:t>
            </a:r>
          </a:p>
          <a:p>
            <a:pPr algn="ctr">
              <a:spcBef>
                <a:spcPct val="0"/>
              </a:spcBef>
              <a:buFontTx/>
              <a:buNone/>
            </a:pPr>
            <a:r>
              <a:rPr lang="en-GB" altLang="en-US" sz="1600" dirty="0">
                <a:solidFill>
                  <a:srgbClr val="000000"/>
                </a:solidFill>
                <a:cs typeface="Arial" panose="020B0604020202020204" pitchFamily="34" charset="0"/>
              </a:rPr>
              <a:t>particular place. </a:t>
            </a:r>
          </a:p>
        </p:txBody>
      </p:sp>
      <p:sp>
        <p:nvSpPr>
          <p:cNvPr id="2" name="Rectangle 1">
            <a:extLst>
              <a:ext uri="{FF2B5EF4-FFF2-40B4-BE49-F238E27FC236}">
                <a16:creationId xmlns:a16="http://schemas.microsoft.com/office/drawing/2014/main" id="{507AD63A-B795-436A-810A-96D5D3D78519}"/>
              </a:ext>
            </a:extLst>
          </p:cNvPr>
          <p:cNvSpPr/>
          <p:nvPr/>
        </p:nvSpPr>
        <p:spPr>
          <a:xfrm>
            <a:off x="1033942" y="6443140"/>
            <a:ext cx="8612021" cy="369332"/>
          </a:xfrm>
          <a:prstGeom prst="rect">
            <a:avLst/>
          </a:prstGeom>
        </p:spPr>
        <p:txBody>
          <a:bodyPr wrap="square">
            <a:spAutoFit/>
          </a:bodyPr>
          <a:lstStyle/>
          <a:p>
            <a:pPr marL="114300" marR="0" indent="-114300" fontAlgn="base">
              <a:spcBef>
                <a:spcPts val="0"/>
              </a:spcBef>
              <a:spcAft>
                <a:spcPts val="0"/>
              </a:spcAft>
            </a:pPr>
            <a:r>
              <a:rPr lang="en-US" dirty="0">
                <a:solidFill>
                  <a:srgbClr val="222222"/>
                </a:solidFill>
                <a:latin typeface="Arial" panose="020B0604020202020204" pitchFamily="34" charset="0"/>
                <a:ea typeface="Calibri" panose="020F0502020204030204" pitchFamily="34" charset="0"/>
                <a:cs typeface="Arial" panose="020B0604020202020204" pitchFamily="34" charset="0"/>
              </a:rPr>
              <a:t>Jackson, N. J. (2016) </a:t>
            </a:r>
            <a:r>
              <a:rPr lang="en-US" i="1" dirty="0">
                <a:solidFill>
                  <a:srgbClr val="222222"/>
                </a:solidFill>
                <a:latin typeface="Arial" panose="020B0604020202020204" pitchFamily="34" charset="0"/>
                <a:ea typeface="Calibri" panose="020F0502020204030204" pitchFamily="34" charset="0"/>
                <a:cs typeface="Arial" panose="020B0604020202020204" pitchFamily="34" charset="0"/>
              </a:rPr>
              <a:t>Exploring Learning Ecologies. </a:t>
            </a:r>
            <a:r>
              <a:rPr lang="en-US" dirty="0">
                <a:solidFill>
                  <a:srgbClr val="222222"/>
                </a:solidFill>
                <a:latin typeface="Arial" panose="020B0604020202020204" pitchFamily="34" charset="0"/>
                <a:ea typeface="Calibri" panose="020F0502020204030204" pitchFamily="34" charset="0"/>
                <a:cs typeface="Arial" panose="020B0604020202020204" pitchFamily="34" charset="0"/>
              </a:rPr>
              <a:t>Chalk Mountain/Lulu.</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401A415-393B-408E-9D71-56725D0DBE8D}"/>
              </a:ext>
            </a:extLst>
          </p:cNvPr>
          <p:cNvPicPr>
            <a:picLocks noChangeAspect="1"/>
          </p:cNvPicPr>
          <p:nvPr/>
        </p:nvPicPr>
        <p:blipFill>
          <a:blip r:embed="rId3"/>
          <a:stretch>
            <a:fillRect/>
          </a:stretch>
        </p:blipFill>
        <p:spPr>
          <a:xfrm>
            <a:off x="206978" y="155982"/>
            <a:ext cx="3143623" cy="303420"/>
          </a:xfrm>
          <a:prstGeom prst="rect">
            <a:avLst/>
          </a:prstGeom>
        </p:spPr>
      </p:pic>
      <p:pic>
        <p:nvPicPr>
          <p:cNvPr id="24" name="Picture 23">
            <a:extLst>
              <a:ext uri="{FF2B5EF4-FFF2-40B4-BE49-F238E27FC236}">
                <a16:creationId xmlns:a16="http://schemas.microsoft.com/office/drawing/2014/main" id="{799AB5A3-000A-4EC0-B620-3BD8AF283633}"/>
              </a:ext>
            </a:extLst>
          </p:cNvPr>
          <p:cNvPicPr>
            <a:picLocks noChangeAspect="1"/>
          </p:cNvPicPr>
          <p:nvPr/>
        </p:nvPicPr>
        <p:blipFill>
          <a:blip r:embed="rId4"/>
          <a:stretch>
            <a:fillRect/>
          </a:stretch>
        </p:blipFill>
        <p:spPr>
          <a:xfrm rot="5400000">
            <a:off x="3080300" y="2386827"/>
            <a:ext cx="2908921" cy="2087679"/>
          </a:xfrm>
          <a:prstGeom prst="rect">
            <a:avLst/>
          </a:prstGeom>
        </p:spPr>
      </p:pic>
      <p:pic>
        <p:nvPicPr>
          <p:cNvPr id="6" name="Picture 5">
            <a:extLst>
              <a:ext uri="{FF2B5EF4-FFF2-40B4-BE49-F238E27FC236}">
                <a16:creationId xmlns:a16="http://schemas.microsoft.com/office/drawing/2014/main" id="{F86EAB6E-14FC-4895-9B0B-EE06905024A2}"/>
              </a:ext>
            </a:extLst>
          </p:cNvPr>
          <p:cNvPicPr>
            <a:picLocks noChangeAspect="1"/>
          </p:cNvPicPr>
          <p:nvPr/>
        </p:nvPicPr>
        <p:blipFill>
          <a:blip r:embed="rId5"/>
          <a:stretch>
            <a:fillRect/>
          </a:stretch>
        </p:blipFill>
        <p:spPr>
          <a:xfrm>
            <a:off x="3371561" y="140383"/>
            <a:ext cx="2789701" cy="292626"/>
          </a:xfrm>
          <a:prstGeom prst="rect">
            <a:avLst/>
          </a:prstGeom>
        </p:spPr>
      </p:pic>
      <p:pic>
        <p:nvPicPr>
          <p:cNvPr id="7" name="Picture 6">
            <a:extLst>
              <a:ext uri="{FF2B5EF4-FFF2-40B4-BE49-F238E27FC236}">
                <a16:creationId xmlns:a16="http://schemas.microsoft.com/office/drawing/2014/main" id="{55D38853-BAEA-4283-B472-5FBF9FDC1687}"/>
              </a:ext>
            </a:extLst>
          </p:cNvPr>
          <p:cNvPicPr>
            <a:picLocks noChangeAspect="1"/>
          </p:cNvPicPr>
          <p:nvPr/>
        </p:nvPicPr>
        <p:blipFill>
          <a:blip r:embed="rId6"/>
          <a:stretch>
            <a:fillRect/>
          </a:stretch>
        </p:blipFill>
        <p:spPr>
          <a:xfrm>
            <a:off x="6226397" y="156593"/>
            <a:ext cx="2352726" cy="290791"/>
          </a:xfrm>
          <a:prstGeom prst="rect">
            <a:avLst/>
          </a:prstGeom>
        </p:spPr>
      </p:pic>
    </p:spTree>
    <p:extLst>
      <p:ext uri="{BB962C8B-B14F-4D97-AF65-F5344CB8AC3E}">
        <p14:creationId xmlns:p14="http://schemas.microsoft.com/office/powerpoint/2010/main" val="398863576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4"/>
                                        </p:tgtEl>
                                      </p:cBhvr>
                                    </p:animEffect>
                                    <p:anim calcmode="lin" valueType="num">
                                      <p:cBhvr>
                                        <p:cTn id="7" dur="1000"/>
                                        <p:tgtEl>
                                          <p:spTgt spid="24"/>
                                        </p:tgtEl>
                                        <p:attrNameLst>
                                          <p:attrName>ppt_x</p:attrName>
                                        </p:attrNameLst>
                                      </p:cBhvr>
                                      <p:tavLst>
                                        <p:tav tm="0">
                                          <p:val>
                                            <p:strVal val="ppt_x"/>
                                          </p:val>
                                        </p:tav>
                                        <p:tav tm="100000">
                                          <p:val>
                                            <p:strVal val="ppt_x"/>
                                          </p:val>
                                        </p:tav>
                                      </p:tavLst>
                                    </p:anim>
                                    <p:anim calcmode="lin" valueType="num">
                                      <p:cBhvr>
                                        <p:cTn id="8" dur="1000"/>
                                        <p:tgtEl>
                                          <p:spTgt spid="24"/>
                                        </p:tgtEl>
                                        <p:attrNameLst>
                                          <p:attrName>ppt_y</p:attrName>
                                        </p:attrNameLst>
                                      </p:cBhvr>
                                      <p:tavLst>
                                        <p:tav tm="0">
                                          <p:val>
                                            <p:strVal val="ppt_y"/>
                                          </p:val>
                                        </p:tav>
                                        <p:tav tm="100000">
                                          <p:val>
                                            <p:strVal val="ppt_y+.1"/>
                                          </p:val>
                                        </p:tav>
                                      </p:tavLst>
                                    </p:anim>
                                    <p:set>
                                      <p:cBhvr>
                                        <p:cTn id="9"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10CEDA-0AEC-4208-B9FA-53D1F19059A6}"/>
              </a:ext>
            </a:extLst>
          </p:cNvPr>
          <p:cNvSpPr/>
          <p:nvPr/>
        </p:nvSpPr>
        <p:spPr>
          <a:xfrm>
            <a:off x="492448" y="805641"/>
            <a:ext cx="8424936" cy="2246769"/>
          </a:xfrm>
          <a:prstGeom prst="rect">
            <a:avLst/>
          </a:prstGeom>
        </p:spPr>
        <p:txBody>
          <a:bodyPr wrap="square">
            <a:spAutoFit/>
          </a:bodyPr>
          <a:lstStyle/>
          <a:p>
            <a:r>
              <a:rPr lang="en-GB" sz="2400" b="1" dirty="0">
                <a:latin typeface="Arial Narrow" panose="020B0606020202030204" pitchFamily="34" charset="0"/>
                <a:ea typeface="Times New Roman" panose="02020603050405020304" pitchFamily="18" charset="0"/>
                <a:cs typeface="Arial" panose="020B0604020202020204" pitchFamily="34" charset="0"/>
              </a:rPr>
              <a:t>Creativity is a phenomenon whereby something new and valuable is formed </a:t>
            </a:r>
            <a:r>
              <a:rPr lang="en-GB" sz="2400" dirty="0">
                <a:latin typeface="Arial Narrow" panose="020B0606020202030204" pitchFamily="34" charset="0"/>
                <a:ea typeface="Times New Roman" panose="02020603050405020304" pitchFamily="18" charset="0"/>
                <a:cs typeface="Arial" panose="020B0604020202020204" pitchFamily="34" charset="0"/>
              </a:rPr>
              <a:t>(</a:t>
            </a:r>
            <a:r>
              <a:rPr lang="en-GB" sz="2400" i="1" dirty="0">
                <a:latin typeface="Arial Narrow" panose="020B0606020202030204" pitchFamily="34" charset="0"/>
                <a:ea typeface="Times New Roman" panose="02020603050405020304" pitchFamily="18" charset="0"/>
                <a:cs typeface="Arial" panose="020B0604020202020204" pitchFamily="34" charset="0"/>
              </a:rPr>
              <a:t>Latin </a:t>
            </a:r>
            <a:r>
              <a:rPr lang="en-GB" sz="2400" i="1" dirty="0" err="1">
                <a:latin typeface="Arial Narrow" panose="020B0606020202030204" pitchFamily="34" charset="0"/>
                <a:ea typeface="Times New Roman" panose="02020603050405020304" pitchFamily="18" charset="0"/>
                <a:cs typeface="Arial" panose="020B0604020202020204" pitchFamily="34" charset="0"/>
              </a:rPr>
              <a:t>creō</a:t>
            </a:r>
            <a:r>
              <a:rPr lang="en-GB" sz="2400" i="1" dirty="0">
                <a:latin typeface="Arial Narrow" panose="020B0606020202030204" pitchFamily="34" charset="0"/>
                <a:ea typeface="Times New Roman" panose="02020603050405020304" pitchFamily="18" charset="0"/>
                <a:cs typeface="Arial" panose="020B0604020202020204" pitchFamily="34" charset="0"/>
              </a:rPr>
              <a:t> "to create, make").</a:t>
            </a:r>
            <a:r>
              <a:rPr lang="en-GB" sz="2400" dirty="0">
                <a:latin typeface="Arial Narrow" panose="020B0606020202030204" pitchFamily="34" charset="0"/>
                <a:ea typeface="Times New Roman" panose="02020603050405020304" pitchFamily="18" charset="0"/>
                <a:cs typeface="Arial" panose="020B0604020202020204" pitchFamily="34" charset="0"/>
              </a:rPr>
              <a:t>(Wikipedia). </a:t>
            </a:r>
          </a:p>
          <a:p>
            <a:endParaRPr lang="en-GB" sz="2000" dirty="0">
              <a:latin typeface="Arial Narrow" panose="020B0606020202030204" pitchFamily="34" charset="0"/>
              <a:ea typeface="Times New Roman" panose="02020603050405020304" pitchFamily="18" charset="0"/>
              <a:cs typeface="Arial" panose="020B0604020202020204" pitchFamily="34" charset="0"/>
            </a:endParaRPr>
          </a:p>
          <a:p>
            <a:r>
              <a:rPr lang="en-GB" sz="2400" i="1" dirty="0">
                <a:latin typeface="Arial Narrow" panose="020B0606020202030204" pitchFamily="34" charset="0"/>
                <a:ea typeface="Times New Roman" panose="02020603050405020304" pitchFamily="18" charset="0"/>
                <a:cs typeface="Arial" panose="020B0604020202020204" pitchFamily="34" charset="0"/>
              </a:rPr>
              <a:t>The [something new] may be intangible (such as an idea, a scientific theory, a musical composition or a joke) or a physical object (such as an invention, a literary work or a painting)</a:t>
            </a:r>
          </a:p>
        </p:txBody>
      </p:sp>
      <p:pic>
        <p:nvPicPr>
          <p:cNvPr id="5" name="Picture 4">
            <a:extLst>
              <a:ext uri="{FF2B5EF4-FFF2-40B4-BE49-F238E27FC236}">
                <a16:creationId xmlns:a16="http://schemas.microsoft.com/office/drawing/2014/main" id="{4EC46336-050C-4683-94E4-8C0DBE744D09}"/>
              </a:ext>
            </a:extLst>
          </p:cNvPr>
          <p:cNvPicPr>
            <a:picLocks noChangeAspect="1"/>
          </p:cNvPicPr>
          <p:nvPr/>
        </p:nvPicPr>
        <p:blipFill>
          <a:blip r:embed="rId2"/>
          <a:stretch>
            <a:fillRect/>
          </a:stretch>
        </p:blipFill>
        <p:spPr>
          <a:xfrm>
            <a:off x="543496" y="237074"/>
            <a:ext cx="4104456" cy="398491"/>
          </a:xfrm>
          <a:prstGeom prst="rect">
            <a:avLst/>
          </a:prstGeom>
        </p:spPr>
      </p:pic>
      <p:sp>
        <p:nvSpPr>
          <p:cNvPr id="7" name="Rectangle 6">
            <a:extLst>
              <a:ext uri="{FF2B5EF4-FFF2-40B4-BE49-F238E27FC236}">
                <a16:creationId xmlns:a16="http://schemas.microsoft.com/office/drawing/2014/main" id="{0DC3EAE9-CC72-4F03-AD4A-3075E73B0364}"/>
              </a:ext>
            </a:extLst>
          </p:cNvPr>
          <p:cNvSpPr/>
          <p:nvPr/>
        </p:nvSpPr>
        <p:spPr>
          <a:xfrm>
            <a:off x="2312650" y="3429000"/>
            <a:ext cx="6751409" cy="2677656"/>
          </a:xfrm>
          <a:prstGeom prst="rect">
            <a:avLst/>
          </a:prstGeom>
        </p:spPr>
        <p:txBody>
          <a:bodyPr wrap="square">
            <a:spAutoFit/>
          </a:bodyPr>
          <a:lstStyle/>
          <a:p>
            <a:r>
              <a:rPr lang="en-US" sz="2400" dirty="0">
                <a:latin typeface="Arial Narrow" panose="020B0606020202030204" pitchFamily="34" charset="0"/>
              </a:rPr>
              <a:t>the “standard </a:t>
            </a:r>
            <a:r>
              <a:rPr lang="en-US" sz="2400" i="1" dirty="0">
                <a:latin typeface="Arial Narrow" panose="020B0606020202030204" pitchFamily="34" charset="0"/>
              </a:rPr>
              <a:t>consensual</a:t>
            </a:r>
            <a:r>
              <a:rPr lang="en-US" sz="2400" dirty="0">
                <a:latin typeface="Arial Narrow" panose="020B0606020202030204" pitchFamily="34" charset="0"/>
              </a:rPr>
              <a:t> definition,” of creativity consists of “</a:t>
            </a:r>
            <a:r>
              <a:rPr lang="en-US" sz="2400" b="1" dirty="0">
                <a:latin typeface="Arial Narrow" panose="020B0606020202030204" pitchFamily="34" charset="0"/>
              </a:rPr>
              <a:t>effectiveness and originality</a:t>
            </a:r>
            <a:r>
              <a:rPr lang="en-US" sz="2400" dirty="0">
                <a:latin typeface="Arial Narrow" panose="020B0606020202030204" pitchFamily="34" charset="0"/>
              </a:rPr>
              <a:t>.” </a:t>
            </a:r>
          </a:p>
          <a:p>
            <a:endParaRPr lang="en-US" sz="2400" dirty="0">
              <a:latin typeface="Arial Narrow" panose="020B0606020202030204" pitchFamily="34" charset="0"/>
            </a:endParaRPr>
          </a:p>
          <a:p>
            <a:r>
              <a:rPr lang="en-US" sz="2400" dirty="0">
                <a:latin typeface="Arial Narrow" panose="020B0606020202030204" pitchFamily="34" charset="0"/>
              </a:rPr>
              <a:t>[But there are] two ambiguities. Firstly, the definition leaves open the choice of the </a:t>
            </a:r>
            <a:r>
              <a:rPr lang="en-US" sz="2400" b="1" dirty="0">
                <a:latin typeface="Arial Narrow" panose="020B0606020202030204" pitchFamily="34" charset="0"/>
              </a:rPr>
              <a:t>context </a:t>
            </a:r>
            <a:r>
              <a:rPr lang="en-US" sz="2400" dirty="0">
                <a:latin typeface="Arial Narrow" panose="020B0606020202030204" pitchFamily="34" charset="0"/>
              </a:rPr>
              <a:t>and </a:t>
            </a:r>
            <a:r>
              <a:rPr lang="en-US" sz="2400" b="1" dirty="0">
                <a:latin typeface="Arial Narrow" panose="020B0606020202030204" pitchFamily="34" charset="0"/>
              </a:rPr>
              <a:t>norms</a:t>
            </a:r>
            <a:r>
              <a:rPr lang="en-US" sz="2400" dirty="0">
                <a:latin typeface="Arial Narrow" panose="020B0606020202030204" pitchFamily="34" charset="0"/>
              </a:rPr>
              <a:t> against which to measure originality and effectiveness. Secondly, it does not discuss the possible role of a subjective judge.</a:t>
            </a:r>
          </a:p>
        </p:txBody>
      </p:sp>
      <p:sp>
        <p:nvSpPr>
          <p:cNvPr id="8" name="Rectangle 7">
            <a:extLst>
              <a:ext uri="{FF2B5EF4-FFF2-40B4-BE49-F238E27FC236}">
                <a16:creationId xmlns:a16="http://schemas.microsoft.com/office/drawing/2014/main" id="{03059A8B-DD25-4DF4-B335-46FA07DA249C}"/>
              </a:ext>
            </a:extLst>
          </p:cNvPr>
          <p:cNvSpPr/>
          <p:nvPr/>
        </p:nvSpPr>
        <p:spPr>
          <a:xfrm>
            <a:off x="4860032" y="237074"/>
            <a:ext cx="3865161" cy="461665"/>
          </a:xfrm>
          <a:prstGeom prst="rect">
            <a:avLst/>
          </a:prstGeom>
        </p:spPr>
        <p:txBody>
          <a:bodyPr wrap="none">
            <a:spAutoFit/>
          </a:bodyPr>
          <a:lstStyle/>
          <a:p>
            <a:r>
              <a:rPr lang="en-GB" sz="2400" b="1" dirty="0">
                <a:latin typeface="Arial Narrow" panose="020B0606020202030204" pitchFamily="34" charset="0"/>
                <a:ea typeface="Times New Roman" panose="02020603050405020304" pitchFamily="18" charset="0"/>
                <a:cs typeface="Arial" panose="020B0604020202020204" pitchFamily="34" charset="0"/>
              </a:rPr>
              <a:t>Over 100 published definitions</a:t>
            </a:r>
          </a:p>
        </p:txBody>
      </p:sp>
      <p:pic>
        <p:nvPicPr>
          <p:cNvPr id="9" name="Picture 8">
            <a:extLst>
              <a:ext uri="{FF2B5EF4-FFF2-40B4-BE49-F238E27FC236}">
                <a16:creationId xmlns:a16="http://schemas.microsoft.com/office/drawing/2014/main" id="{AE2E121B-4C15-42AB-B33E-E08146218DA0}"/>
              </a:ext>
            </a:extLst>
          </p:cNvPr>
          <p:cNvPicPr>
            <a:picLocks noChangeAspect="1"/>
          </p:cNvPicPr>
          <p:nvPr/>
        </p:nvPicPr>
        <p:blipFill>
          <a:blip r:embed="rId3"/>
          <a:stretch>
            <a:fillRect/>
          </a:stretch>
        </p:blipFill>
        <p:spPr>
          <a:xfrm>
            <a:off x="395536" y="3619281"/>
            <a:ext cx="1397124" cy="1881611"/>
          </a:xfrm>
          <a:prstGeom prst="rect">
            <a:avLst/>
          </a:prstGeom>
        </p:spPr>
      </p:pic>
      <p:sp>
        <p:nvSpPr>
          <p:cNvPr id="10" name="TextBox 9">
            <a:extLst>
              <a:ext uri="{FF2B5EF4-FFF2-40B4-BE49-F238E27FC236}">
                <a16:creationId xmlns:a16="http://schemas.microsoft.com/office/drawing/2014/main" id="{F02123EF-FED9-4146-8905-97DAAF09BFD7}"/>
              </a:ext>
            </a:extLst>
          </p:cNvPr>
          <p:cNvSpPr txBox="1"/>
          <p:nvPr/>
        </p:nvSpPr>
        <p:spPr>
          <a:xfrm>
            <a:off x="250032" y="5525424"/>
            <a:ext cx="1854995" cy="461665"/>
          </a:xfrm>
          <a:prstGeom prst="rect">
            <a:avLst/>
          </a:prstGeom>
          <a:noFill/>
        </p:spPr>
        <p:txBody>
          <a:bodyPr wrap="none" rtlCol="0">
            <a:spAutoFit/>
          </a:bodyPr>
          <a:lstStyle/>
          <a:p>
            <a:r>
              <a:rPr lang="en-US" sz="2400" b="1" dirty="0">
                <a:latin typeface="Arial Narrow" panose="020B0606020202030204" pitchFamily="34" charset="0"/>
              </a:rPr>
              <a:t>Thomas Colin</a:t>
            </a:r>
          </a:p>
        </p:txBody>
      </p:sp>
    </p:spTree>
    <p:extLst>
      <p:ext uri="{BB962C8B-B14F-4D97-AF65-F5344CB8AC3E}">
        <p14:creationId xmlns:p14="http://schemas.microsoft.com/office/powerpoint/2010/main" val="1260028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File:Carlrogers.jpg">
            <a:hlinkClick r:id="rId4"/>
          </p:cNvPr>
          <p:cNvPicPr>
            <a:picLocks noChangeAspect="1" noChangeArrowheads="1"/>
          </p:cNvPicPr>
          <p:nvPr/>
        </p:nvPicPr>
        <p:blipFill>
          <a:blip r:embed="rId5" cstate="print"/>
          <a:srcRect/>
          <a:stretch>
            <a:fillRect/>
          </a:stretch>
        </p:blipFill>
        <p:spPr bwMode="auto">
          <a:xfrm>
            <a:off x="381562" y="921214"/>
            <a:ext cx="1519237" cy="1944688"/>
          </a:xfrm>
          <a:prstGeom prst="rect">
            <a:avLst/>
          </a:prstGeom>
          <a:noFill/>
          <a:ln w="9525">
            <a:noFill/>
            <a:miter lim="800000"/>
            <a:headEnd/>
            <a:tailEnd/>
          </a:ln>
        </p:spPr>
      </p:pic>
      <p:sp>
        <p:nvSpPr>
          <p:cNvPr id="97283" name="Rectangle 6"/>
          <p:cNvSpPr>
            <a:spLocks noChangeArrowheads="1"/>
          </p:cNvSpPr>
          <p:nvPr/>
        </p:nvSpPr>
        <p:spPr bwMode="auto">
          <a:xfrm>
            <a:off x="2051720" y="831422"/>
            <a:ext cx="6624638" cy="1938992"/>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GB" sz="2400" dirty="0">
                <a:solidFill>
                  <a:prstClr val="black"/>
                </a:solidFill>
                <a:latin typeface="Arial" pitchFamily="34" charset="0"/>
                <a:ea typeface="MS PGothic" pitchFamily="34" charset="-128"/>
                <a:cs typeface="Arial" pitchFamily="34" charset="0"/>
              </a:rPr>
              <a:t>'the emergence in action of a novel relational </a:t>
            </a:r>
            <a:r>
              <a:rPr lang="en-GB" sz="2400" i="1" dirty="0">
                <a:solidFill>
                  <a:prstClr val="black"/>
                </a:solidFill>
                <a:latin typeface="Arial" pitchFamily="34" charset="0"/>
                <a:ea typeface="MS PGothic" pitchFamily="34" charset="-128"/>
                <a:cs typeface="Arial" pitchFamily="34" charset="0"/>
              </a:rPr>
              <a:t>product</a:t>
            </a:r>
            <a:r>
              <a:rPr lang="en-GB" sz="2400" dirty="0">
                <a:solidFill>
                  <a:prstClr val="black"/>
                </a:solidFill>
                <a:latin typeface="Arial" pitchFamily="34" charset="0"/>
                <a:ea typeface="MS PGothic" pitchFamily="34" charset="-128"/>
                <a:cs typeface="Arial" pitchFamily="34" charset="0"/>
              </a:rPr>
              <a:t> growing out of the uniqueness of the individual on the one hand, and the materials, events, people, or circumstances of [their] life' </a:t>
            </a:r>
          </a:p>
          <a:p>
            <a:pPr eaLnBrk="0" fontAlgn="base" hangingPunct="0">
              <a:spcBef>
                <a:spcPct val="0"/>
              </a:spcBef>
              <a:spcAft>
                <a:spcPct val="0"/>
              </a:spcAft>
            </a:pPr>
            <a:r>
              <a:rPr lang="en-GB" sz="2400" i="1" dirty="0">
                <a:solidFill>
                  <a:prstClr val="black"/>
                </a:solidFill>
                <a:latin typeface="Arial" pitchFamily="34" charset="0"/>
                <a:ea typeface="MS PGothic" pitchFamily="34" charset="-128"/>
                <a:cs typeface="Arial" pitchFamily="34" charset="0"/>
              </a:rPr>
              <a:t>Carl Rogers (1960)</a:t>
            </a:r>
          </a:p>
        </p:txBody>
      </p:sp>
      <p:sp>
        <p:nvSpPr>
          <p:cNvPr id="97284" name="TextBox 6"/>
          <p:cNvSpPr txBox="1">
            <a:spLocks noChangeArrowheads="1"/>
          </p:cNvSpPr>
          <p:nvPr/>
        </p:nvSpPr>
        <p:spPr bwMode="auto">
          <a:xfrm>
            <a:off x="179387" y="2912536"/>
            <a:ext cx="8785225" cy="707886"/>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GB" sz="2000" b="1" i="1" dirty="0">
                <a:solidFill>
                  <a:prstClr val="black"/>
                </a:solidFill>
                <a:latin typeface="Arial" pitchFamily="34" charset="0"/>
                <a:ea typeface="MS PGothic" pitchFamily="34" charset="-128"/>
                <a:cs typeface="Arial" pitchFamily="34" charset="0"/>
              </a:rPr>
              <a:t>product =  ideas, material or virtual objects, practices, performances, relationships, processes, learning and more……</a:t>
            </a:r>
          </a:p>
        </p:txBody>
      </p:sp>
      <p:pic>
        <p:nvPicPr>
          <p:cNvPr id="2" name="Picture 1">
            <a:extLst>
              <a:ext uri="{FF2B5EF4-FFF2-40B4-BE49-F238E27FC236}">
                <a16:creationId xmlns:a16="http://schemas.microsoft.com/office/drawing/2014/main" id="{2A95002F-3C41-4CE5-AC59-A8CA3DE848FC}"/>
              </a:ext>
            </a:extLst>
          </p:cNvPr>
          <p:cNvPicPr>
            <a:picLocks noChangeAspect="1"/>
          </p:cNvPicPr>
          <p:nvPr/>
        </p:nvPicPr>
        <p:blipFill>
          <a:blip r:embed="rId6"/>
          <a:stretch>
            <a:fillRect/>
          </a:stretch>
        </p:blipFill>
        <p:spPr>
          <a:xfrm>
            <a:off x="436170" y="366711"/>
            <a:ext cx="4653905" cy="343690"/>
          </a:xfrm>
          <a:prstGeom prst="rect">
            <a:avLst/>
          </a:prstGeom>
        </p:spPr>
      </p:pic>
      <p:pic>
        <p:nvPicPr>
          <p:cNvPr id="3" name="Picture 2">
            <a:extLst>
              <a:ext uri="{FF2B5EF4-FFF2-40B4-BE49-F238E27FC236}">
                <a16:creationId xmlns:a16="http://schemas.microsoft.com/office/drawing/2014/main" id="{A618F225-AD4C-417E-B20E-59B1A87264D6}"/>
              </a:ext>
            </a:extLst>
          </p:cNvPr>
          <p:cNvPicPr>
            <a:picLocks noChangeAspect="1"/>
          </p:cNvPicPr>
          <p:nvPr/>
        </p:nvPicPr>
        <p:blipFill>
          <a:blip r:embed="rId7"/>
          <a:stretch>
            <a:fillRect/>
          </a:stretch>
        </p:blipFill>
        <p:spPr>
          <a:xfrm>
            <a:off x="5132938" y="381569"/>
            <a:ext cx="1887334" cy="328832"/>
          </a:xfrm>
          <a:prstGeom prst="rect">
            <a:avLst/>
          </a:prstGeom>
        </p:spPr>
      </p:pic>
      <p:pic>
        <p:nvPicPr>
          <p:cNvPr id="8" name="Picture 2" descr="http://static1.squarespace.com/static/552dce4ce4b01b3a8099212d/t/55fa5357e4b03d1cbfc92b5e/1442468698366/teachflickr.com%3Aphotos%3Aucentralarkansas%3A4535060043%3A.jpg">
            <a:extLst>
              <a:ext uri="{FF2B5EF4-FFF2-40B4-BE49-F238E27FC236}">
                <a16:creationId xmlns:a16="http://schemas.microsoft.com/office/drawing/2014/main" id="{59375C80-0A33-4A31-9354-0EF53255D130}"/>
              </a:ext>
            </a:extLst>
          </p:cNvPr>
          <p:cNvPicPr>
            <a:picLocks noChangeAspect="1" noChangeArrowheads="1"/>
          </p:cNvPicPr>
          <p:nvPr/>
        </p:nvPicPr>
        <p:blipFill>
          <a:blip r:embed="rId8" cstate="print"/>
          <a:srcRect/>
          <a:stretch>
            <a:fillRect/>
          </a:stretch>
        </p:blipFill>
        <p:spPr bwMode="auto">
          <a:xfrm>
            <a:off x="276002" y="3832689"/>
            <a:ext cx="2892699" cy="2034479"/>
          </a:xfrm>
          <a:prstGeom prst="rect">
            <a:avLst/>
          </a:prstGeom>
          <a:noFill/>
          <a:ln w="9525">
            <a:noFill/>
            <a:miter lim="800000"/>
            <a:headEnd/>
            <a:tailEnd/>
          </a:ln>
        </p:spPr>
      </p:pic>
      <p:pic>
        <p:nvPicPr>
          <p:cNvPr id="10" name="Picture 4">
            <a:extLst>
              <a:ext uri="{FF2B5EF4-FFF2-40B4-BE49-F238E27FC236}">
                <a16:creationId xmlns:a16="http://schemas.microsoft.com/office/drawing/2014/main" id="{4295392E-0BD6-43DC-8A28-D154A8D7F1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6068" y="3837910"/>
            <a:ext cx="3001930" cy="203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577E86A1-4E28-4322-845E-46933AF842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1637" y="3832893"/>
            <a:ext cx="2791495" cy="203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A1D754F-F58F-41EC-AFAF-AAC4D3EC53FF}"/>
              </a:ext>
            </a:extLst>
          </p:cNvPr>
          <p:cNvSpPr txBox="1"/>
          <p:nvPr/>
        </p:nvSpPr>
        <p:spPr>
          <a:xfrm>
            <a:off x="935313" y="5936786"/>
            <a:ext cx="7164141" cy="830997"/>
          </a:xfrm>
          <a:prstGeom prst="rect">
            <a:avLst/>
          </a:prstGeom>
          <a:noFill/>
        </p:spPr>
        <p:txBody>
          <a:bodyPr wrap="none" rtlCol="0">
            <a:spAutoFit/>
          </a:bodyPr>
          <a:lstStyle/>
          <a:p>
            <a:r>
              <a:rPr lang="en-US" sz="2400" b="1" dirty="0">
                <a:latin typeface="Arial Narrow" panose="020B0606020202030204" pitchFamily="34" charset="0"/>
              </a:rPr>
              <a:t>   MEANINGS OF CREATIVITY ARE GENERATED IN SITU </a:t>
            </a:r>
          </a:p>
          <a:p>
            <a:r>
              <a:rPr lang="en-US" sz="2400" b="1" dirty="0">
                <a:latin typeface="Arial Narrow" panose="020B0606020202030204" pitchFamily="34" charset="0"/>
              </a:rPr>
              <a:t>situations provide, contexts, norms and subjective judges</a:t>
            </a:r>
          </a:p>
        </p:txBody>
      </p:sp>
    </p:spTree>
    <p:custDataLst>
      <p:tags r:id="rId1"/>
    </p:custDataLst>
  </p:cSld>
  <p:clrMapOvr>
    <a:masterClrMapping/>
  </p:clrMapOvr>
  <p:transition spd="med">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B002E-5739-4A0E-AE82-AEC2054999C3}"/>
              </a:ext>
            </a:extLst>
          </p:cNvPr>
          <p:cNvPicPr>
            <a:picLocks noChangeAspect="1"/>
          </p:cNvPicPr>
          <p:nvPr/>
        </p:nvPicPr>
        <p:blipFill>
          <a:blip r:embed="rId3"/>
          <a:stretch>
            <a:fillRect/>
          </a:stretch>
        </p:blipFill>
        <p:spPr>
          <a:xfrm>
            <a:off x="214822" y="404664"/>
            <a:ext cx="5350942" cy="380973"/>
          </a:xfrm>
          <a:prstGeom prst="rect">
            <a:avLst/>
          </a:prstGeom>
        </p:spPr>
      </p:pic>
      <p:pic>
        <p:nvPicPr>
          <p:cNvPr id="3" name="Picture 2">
            <a:extLst>
              <a:ext uri="{FF2B5EF4-FFF2-40B4-BE49-F238E27FC236}">
                <a16:creationId xmlns:a16="http://schemas.microsoft.com/office/drawing/2014/main" id="{0F1C0630-2F48-44A2-9C1E-E74514AF8FE0}"/>
              </a:ext>
            </a:extLst>
          </p:cNvPr>
          <p:cNvPicPr>
            <a:picLocks noChangeAspect="1"/>
          </p:cNvPicPr>
          <p:nvPr/>
        </p:nvPicPr>
        <p:blipFill>
          <a:blip r:embed="rId4"/>
          <a:stretch>
            <a:fillRect/>
          </a:stretch>
        </p:blipFill>
        <p:spPr>
          <a:xfrm>
            <a:off x="1618544" y="1191692"/>
            <a:ext cx="1400175" cy="1790700"/>
          </a:xfrm>
          <a:prstGeom prst="rect">
            <a:avLst/>
          </a:prstGeom>
        </p:spPr>
      </p:pic>
      <p:pic>
        <p:nvPicPr>
          <p:cNvPr id="4" name="Picture 3">
            <a:extLst>
              <a:ext uri="{FF2B5EF4-FFF2-40B4-BE49-F238E27FC236}">
                <a16:creationId xmlns:a16="http://schemas.microsoft.com/office/drawing/2014/main" id="{98083FC6-CE82-4BDF-8BA5-DAD359750C38}"/>
              </a:ext>
            </a:extLst>
          </p:cNvPr>
          <p:cNvPicPr>
            <a:picLocks noChangeAspect="1"/>
          </p:cNvPicPr>
          <p:nvPr/>
        </p:nvPicPr>
        <p:blipFill>
          <a:blip r:embed="rId5"/>
          <a:stretch>
            <a:fillRect/>
          </a:stretch>
        </p:blipFill>
        <p:spPr>
          <a:xfrm>
            <a:off x="227894" y="1191692"/>
            <a:ext cx="1390650" cy="1819275"/>
          </a:xfrm>
          <a:prstGeom prst="rect">
            <a:avLst/>
          </a:prstGeom>
        </p:spPr>
      </p:pic>
      <p:sp>
        <p:nvSpPr>
          <p:cNvPr id="5" name="TextBox 4">
            <a:extLst>
              <a:ext uri="{FF2B5EF4-FFF2-40B4-BE49-F238E27FC236}">
                <a16:creationId xmlns:a16="http://schemas.microsoft.com/office/drawing/2014/main" id="{F1DAD23D-AEA1-4B67-976F-95FBDC4CB208}"/>
              </a:ext>
            </a:extLst>
          </p:cNvPr>
          <p:cNvSpPr txBox="1"/>
          <p:nvPr/>
        </p:nvSpPr>
        <p:spPr>
          <a:xfrm>
            <a:off x="3157178" y="1161356"/>
            <a:ext cx="5758308" cy="1077218"/>
          </a:xfrm>
          <a:prstGeom prst="rect">
            <a:avLst/>
          </a:prstGeom>
          <a:noFill/>
        </p:spPr>
        <p:txBody>
          <a:bodyPr wrap="none" rtlCol="0">
            <a:spAutoFit/>
          </a:bodyPr>
          <a:lstStyle/>
          <a:p>
            <a:r>
              <a:rPr lang="en-US" sz="3200" b="1" dirty="0">
                <a:latin typeface="Arial Narrow" panose="020B0606020202030204" pitchFamily="34" charset="0"/>
              </a:rPr>
              <a:t>James Kaufman and Ron Beghetto</a:t>
            </a:r>
          </a:p>
          <a:p>
            <a:r>
              <a:rPr lang="en-US" sz="3200" b="1" dirty="0">
                <a:latin typeface="Arial Narrow" panose="020B0606020202030204" pitchFamily="34" charset="0"/>
              </a:rPr>
              <a:t>4C Model of creativity</a:t>
            </a:r>
          </a:p>
        </p:txBody>
      </p:sp>
      <p:sp>
        <p:nvSpPr>
          <p:cNvPr id="6" name="Rectangle 5">
            <a:extLst>
              <a:ext uri="{FF2B5EF4-FFF2-40B4-BE49-F238E27FC236}">
                <a16:creationId xmlns:a16="http://schemas.microsoft.com/office/drawing/2014/main" id="{6104247B-593D-4F49-9383-6ECBDF6FCC1A}"/>
              </a:ext>
            </a:extLst>
          </p:cNvPr>
          <p:cNvSpPr/>
          <p:nvPr/>
        </p:nvSpPr>
        <p:spPr>
          <a:xfrm>
            <a:off x="293280" y="3140968"/>
            <a:ext cx="8552010" cy="2677656"/>
          </a:xfrm>
          <a:prstGeom prst="rect">
            <a:avLst/>
          </a:prstGeom>
        </p:spPr>
        <p:txBody>
          <a:bodyPr wrap="square">
            <a:spAutoFit/>
          </a:bodyPr>
          <a:lstStyle/>
          <a:p>
            <a:r>
              <a:rPr lang="en-US" sz="2400" dirty="0">
                <a:latin typeface="Arial Narrow" panose="020B0606020202030204" pitchFamily="34" charset="0"/>
              </a:rPr>
              <a:t>Most investigations of creativity tend to take one of two directions: everyday creativity (also called “little-c”), which can be found in nearly all people, and eminent creativity (also called “Big-C”), which is reserved for the great. [We] propose a Four C model of creativity that expands this dichotomy. [We] add the idea of “mini-c,” creativity inherent in the learning process, and Pro-c, the developmental and effortful progression beyond little-c that represents professional-level expertise in any creative area.</a:t>
            </a:r>
          </a:p>
        </p:txBody>
      </p:sp>
      <p:sp>
        <p:nvSpPr>
          <p:cNvPr id="7" name="Rectangle 140">
            <a:extLst>
              <a:ext uri="{FF2B5EF4-FFF2-40B4-BE49-F238E27FC236}">
                <a16:creationId xmlns:a16="http://schemas.microsoft.com/office/drawing/2014/main" id="{A1E1B659-C31A-4549-8F29-9AC735E7E8F2}"/>
              </a:ext>
            </a:extLst>
          </p:cNvPr>
          <p:cNvSpPr>
            <a:spLocks noChangeArrowheads="1"/>
          </p:cNvSpPr>
          <p:nvPr/>
        </p:nvSpPr>
        <p:spPr bwMode="auto">
          <a:xfrm>
            <a:off x="923219" y="6099393"/>
            <a:ext cx="941817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Kaufman, J.C. and Beghetto, R.A. (2009) </a:t>
            </a:r>
            <a:r>
              <a:rPr kumimoji="0" lang="en-GB" altLang="en-US" sz="2000" b="0"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Beyond Big and Little: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The Four C Model of Creativity. Review of General Psychology 13, 1, 1-12.</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3318930"/>
      </p:ext>
    </p:extLst>
  </p:cSld>
  <p:clrMapOvr>
    <a:masterClrMapping/>
  </p:clrMapOvr>
  <p:transition spd="med">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a:extLst>
              <a:ext uri="{FF2B5EF4-FFF2-40B4-BE49-F238E27FC236}">
                <a16:creationId xmlns:a16="http://schemas.microsoft.com/office/drawing/2014/main" id="{57C49815-932E-4947-AADA-9580F49F6F2E}"/>
              </a:ext>
            </a:extLst>
          </p:cNvPr>
          <p:cNvSpPr>
            <a:spLocks noChangeArrowheads="1"/>
          </p:cNvSpPr>
          <p:nvPr/>
        </p:nvSpPr>
        <p:spPr bwMode="auto">
          <a:xfrm>
            <a:off x="468313" y="5805488"/>
            <a:ext cx="8135937"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cxnSp>
        <p:nvCxnSpPr>
          <p:cNvPr id="9" name="Straight Arrow Connector 8">
            <a:extLst>
              <a:ext uri="{FF2B5EF4-FFF2-40B4-BE49-F238E27FC236}">
                <a16:creationId xmlns:a16="http://schemas.microsoft.com/office/drawing/2014/main" id="{A528936D-AC82-4734-9E30-CAF48E8B2ED2}"/>
              </a:ext>
            </a:extLst>
          </p:cNvPr>
          <p:cNvCxnSpPr/>
          <p:nvPr/>
        </p:nvCxnSpPr>
        <p:spPr>
          <a:xfrm flipH="1">
            <a:off x="1331913" y="1557338"/>
            <a:ext cx="71437" cy="647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44" name="TextBox 10">
            <a:extLst>
              <a:ext uri="{FF2B5EF4-FFF2-40B4-BE49-F238E27FC236}">
                <a16:creationId xmlns:a16="http://schemas.microsoft.com/office/drawing/2014/main" id="{9E93AA2F-23A1-41C1-9BE0-D7D74E98E349}"/>
              </a:ext>
            </a:extLst>
          </p:cNvPr>
          <p:cNvSpPr txBox="1">
            <a:spLocks noChangeArrowheads="1"/>
          </p:cNvSpPr>
          <p:nvPr/>
        </p:nvSpPr>
        <p:spPr bwMode="auto">
          <a:xfrm>
            <a:off x="1258888" y="1268413"/>
            <a:ext cx="100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a:t>me 1978</a:t>
            </a:r>
          </a:p>
        </p:txBody>
      </p:sp>
      <p:pic>
        <p:nvPicPr>
          <p:cNvPr id="10245" name="Picture 2" descr="C:\Users\norman\Pictures\COMPLEX WORLD.JPG">
            <a:extLst>
              <a:ext uri="{FF2B5EF4-FFF2-40B4-BE49-F238E27FC236}">
                <a16:creationId xmlns:a16="http://schemas.microsoft.com/office/drawing/2014/main" id="{5B5C4A11-0502-401B-B505-42FD8C59A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49275"/>
            <a:ext cx="8713788"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7">
            <a:extLst>
              <a:ext uri="{FF2B5EF4-FFF2-40B4-BE49-F238E27FC236}">
                <a16:creationId xmlns:a16="http://schemas.microsoft.com/office/drawing/2014/main" id="{12A3CB62-2D2D-49FE-B3FB-D37F0EFF4C33}"/>
              </a:ext>
            </a:extLst>
          </p:cNvPr>
          <p:cNvSpPr txBox="1">
            <a:spLocks noChangeArrowheads="1"/>
          </p:cNvSpPr>
          <p:nvPr/>
        </p:nvSpPr>
        <p:spPr bwMode="auto">
          <a:xfrm>
            <a:off x="343655" y="87610"/>
            <a:ext cx="8260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2400" dirty="0">
                <a:latin typeface="Arial Narrow" panose="020B0606020202030204" pitchFamily="34" charset="0"/>
              </a:rPr>
              <a:t>The challenge of preparing learners for long complex learning lives</a:t>
            </a:r>
          </a:p>
        </p:txBody>
      </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FC37211-44F6-47FD-BE70-F27836C63D26}"/>
              </a:ext>
            </a:extLst>
          </p:cNvPr>
          <p:cNvSpPr/>
          <p:nvPr/>
        </p:nvSpPr>
        <p:spPr>
          <a:xfrm>
            <a:off x="2579271" y="1277684"/>
            <a:ext cx="4853071" cy="405625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66712B36-4207-40A1-B5B5-0FEBE1DD8F9E}"/>
              </a:ext>
            </a:extLst>
          </p:cNvPr>
          <p:cNvSpPr/>
          <p:nvPr/>
        </p:nvSpPr>
        <p:spPr>
          <a:xfrm>
            <a:off x="2553872" y="4319590"/>
            <a:ext cx="1211628" cy="1013860"/>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F6992F1-DF39-43E9-B170-C4C12F6A4A9C}"/>
              </a:ext>
            </a:extLst>
          </p:cNvPr>
          <p:cNvSpPr/>
          <p:nvPr/>
        </p:nvSpPr>
        <p:spPr>
          <a:xfrm>
            <a:off x="2579271" y="3628486"/>
            <a:ext cx="2267685" cy="1717073"/>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 Box 71">
            <a:extLst>
              <a:ext uri="{FF2B5EF4-FFF2-40B4-BE49-F238E27FC236}">
                <a16:creationId xmlns:a16="http://schemas.microsoft.com/office/drawing/2014/main" id="{C172EB7B-EBF0-4B7B-82E2-4F543CC3F382}"/>
              </a:ext>
            </a:extLst>
          </p:cNvPr>
          <p:cNvSpPr txBox="1">
            <a:spLocks noChangeArrowheads="1"/>
          </p:cNvSpPr>
          <p:nvPr/>
        </p:nvSpPr>
        <p:spPr bwMode="auto">
          <a:xfrm>
            <a:off x="1605872" y="5646519"/>
            <a:ext cx="7228024" cy="3720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Where originality, newness, novelty are recognised, evaluated &amp; valued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NORMS FOR JUDGING  &amp; VALUING CREATIVITY</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61" name="Rectangle 60">
            <a:extLst>
              <a:ext uri="{FF2B5EF4-FFF2-40B4-BE49-F238E27FC236}">
                <a16:creationId xmlns:a16="http://schemas.microsoft.com/office/drawing/2014/main" id="{A912F78C-A3B2-4E7A-9EBF-3D83FBE224AB}"/>
              </a:ext>
            </a:extLst>
          </p:cNvPr>
          <p:cNvSpPr/>
          <p:nvPr/>
        </p:nvSpPr>
        <p:spPr>
          <a:xfrm>
            <a:off x="2579272" y="2831907"/>
            <a:ext cx="3119755" cy="252452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9FD4C03-C07A-4CE8-B402-2536DB627945}"/>
              </a:ext>
            </a:extLst>
          </p:cNvPr>
          <p:cNvSpPr/>
          <p:nvPr/>
        </p:nvSpPr>
        <p:spPr>
          <a:xfrm>
            <a:off x="2568477" y="2009744"/>
            <a:ext cx="4029075" cy="3347331"/>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A905C9D1-1169-4765-AC51-B3E0CF60A7D0}"/>
              </a:ext>
            </a:extLst>
          </p:cNvPr>
          <p:cNvSpPr/>
          <p:nvPr/>
        </p:nvSpPr>
        <p:spPr>
          <a:xfrm>
            <a:off x="2555776" y="415275"/>
            <a:ext cx="5895975" cy="4918666"/>
          </a:xfrm>
          <a:prstGeom prst="rect">
            <a:avLst/>
          </a:prstGeom>
          <a:noFill/>
          <a:ln w="539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8" name="Straight Arrow Connector 77">
            <a:extLst>
              <a:ext uri="{FF2B5EF4-FFF2-40B4-BE49-F238E27FC236}">
                <a16:creationId xmlns:a16="http://schemas.microsoft.com/office/drawing/2014/main" id="{A0EA1080-B48A-479C-AB92-5B59A6B81384}"/>
              </a:ext>
            </a:extLst>
          </p:cNvPr>
          <p:cNvCxnSpPr>
            <a:cxnSpLocks/>
          </p:cNvCxnSpPr>
          <p:nvPr/>
        </p:nvCxnSpPr>
        <p:spPr>
          <a:xfrm flipV="1">
            <a:off x="3013688" y="607477"/>
            <a:ext cx="4739154" cy="3715892"/>
          </a:xfrm>
          <a:prstGeom prst="straightConnector1">
            <a:avLst/>
          </a:prstGeom>
          <a:ln w="41275">
            <a:headEnd type="triangle"/>
            <a:tailEnd type="triangle"/>
          </a:ln>
        </p:spPr>
        <p:style>
          <a:lnRef idx="1">
            <a:schemeClr val="accent4"/>
          </a:lnRef>
          <a:fillRef idx="0">
            <a:schemeClr val="accent4"/>
          </a:fillRef>
          <a:effectRef idx="0">
            <a:schemeClr val="accent4"/>
          </a:effectRef>
          <a:fontRef idx="minor">
            <a:schemeClr val="tx1"/>
          </a:fontRef>
        </p:style>
      </p:cxnSp>
      <p:sp>
        <p:nvSpPr>
          <p:cNvPr id="79" name="Text Box 100">
            <a:extLst>
              <a:ext uri="{FF2B5EF4-FFF2-40B4-BE49-F238E27FC236}">
                <a16:creationId xmlns:a16="http://schemas.microsoft.com/office/drawing/2014/main" id="{EB57CB29-AF11-4614-A2AE-4CC72E1209F2}"/>
              </a:ext>
            </a:extLst>
          </p:cNvPr>
          <p:cNvSpPr txBox="1">
            <a:spLocks noChangeArrowheads="1"/>
          </p:cNvSpPr>
          <p:nvPr/>
        </p:nvSpPr>
        <p:spPr bwMode="auto">
          <a:xfrm>
            <a:off x="1650807" y="278070"/>
            <a:ext cx="946150" cy="3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world</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80" name="Text Box 72">
            <a:extLst>
              <a:ext uri="{FF2B5EF4-FFF2-40B4-BE49-F238E27FC236}">
                <a16:creationId xmlns:a16="http://schemas.microsoft.com/office/drawing/2014/main" id="{3BF487C6-942B-42DD-A9A2-AB1F750BC4F6}"/>
              </a:ext>
            </a:extLst>
          </p:cNvPr>
          <p:cNvSpPr txBox="1">
            <a:spLocks noChangeArrowheads="1"/>
          </p:cNvSpPr>
          <p:nvPr/>
        </p:nvSpPr>
        <p:spPr bwMode="auto">
          <a:xfrm rot="16200000">
            <a:off x="860889" y="847480"/>
            <a:ext cx="1508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cross-cultural</a:t>
            </a: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2" name="Rectangle 102">
            <a:extLst>
              <a:ext uri="{FF2B5EF4-FFF2-40B4-BE49-F238E27FC236}">
                <a16:creationId xmlns:a16="http://schemas.microsoft.com/office/drawing/2014/main" id="{742B4A9F-9C09-4418-AE87-0FD6ACC05BBA}"/>
              </a:ext>
            </a:extLst>
          </p:cNvPr>
          <p:cNvSpPr>
            <a:spLocks noChangeArrowheads="1"/>
          </p:cNvSpPr>
          <p:nvPr/>
        </p:nvSpPr>
        <p:spPr bwMode="auto">
          <a:xfrm>
            <a:off x="463452" y="-11112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104">
            <a:extLst>
              <a:ext uri="{FF2B5EF4-FFF2-40B4-BE49-F238E27FC236}">
                <a16:creationId xmlns:a16="http://schemas.microsoft.com/office/drawing/2014/main" id="{9E720159-8C91-40BF-855F-4ED5FCD2F850}"/>
              </a:ext>
            </a:extLst>
          </p:cNvPr>
          <p:cNvSpPr>
            <a:spLocks noChangeArrowheads="1"/>
          </p:cNvSpPr>
          <p:nvPr/>
        </p:nvSpPr>
        <p:spPr bwMode="auto">
          <a:xfrm>
            <a:off x="463452" y="-6540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106">
            <a:extLst>
              <a:ext uri="{FF2B5EF4-FFF2-40B4-BE49-F238E27FC236}">
                <a16:creationId xmlns:a16="http://schemas.microsoft.com/office/drawing/2014/main" id="{D9ECF13F-BD26-4D0B-91AA-B88084E17E68}"/>
              </a:ext>
            </a:extLst>
          </p:cNvPr>
          <p:cNvSpPr>
            <a:spLocks noChangeArrowheads="1"/>
          </p:cNvSpPr>
          <p:nvPr/>
        </p:nvSpPr>
        <p:spPr bwMode="auto">
          <a:xfrm>
            <a:off x="463452" y="-6540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107">
            <a:extLst>
              <a:ext uri="{FF2B5EF4-FFF2-40B4-BE49-F238E27FC236}">
                <a16:creationId xmlns:a16="http://schemas.microsoft.com/office/drawing/2014/main" id="{CB5D746D-1752-4FC2-8EA7-BB817BA9B0C6}"/>
              </a:ext>
            </a:extLst>
          </p:cNvPr>
          <p:cNvSpPr>
            <a:spLocks noChangeArrowheads="1"/>
          </p:cNvSpPr>
          <p:nvPr/>
        </p:nvSpPr>
        <p:spPr bwMode="auto">
          <a:xfrm>
            <a:off x="463452" y="-6540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Rectangle 110">
            <a:extLst>
              <a:ext uri="{FF2B5EF4-FFF2-40B4-BE49-F238E27FC236}">
                <a16:creationId xmlns:a16="http://schemas.microsoft.com/office/drawing/2014/main" id="{4A447351-A071-41D6-8091-429AA3CA98CF}"/>
              </a:ext>
            </a:extLst>
          </p:cNvPr>
          <p:cNvSpPr>
            <a:spLocks noChangeArrowheads="1"/>
          </p:cNvSpPr>
          <p:nvPr/>
        </p:nvSpPr>
        <p:spPr bwMode="auto">
          <a:xfrm>
            <a:off x="463452" y="-6540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Rectangle 111">
            <a:extLst>
              <a:ext uri="{FF2B5EF4-FFF2-40B4-BE49-F238E27FC236}">
                <a16:creationId xmlns:a16="http://schemas.microsoft.com/office/drawing/2014/main" id="{BEC78D47-0772-433F-A99A-98B566D096BC}"/>
              </a:ext>
            </a:extLst>
          </p:cNvPr>
          <p:cNvSpPr>
            <a:spLocks noChangeArrowheads="1"/>
          </p:cNvSpPr>
          <p:nvPr/>
        </p:nvSpPr>
        <p:spPr bwMode="auto">
          <a:xfrm>
            <a:off x="463452" y="-6540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Rectangle 114">
            <a:extLst>
              <a:ext uri="{FF2B5EF4-FFF2-40B4-BE49-F238E27FC236}">
                <a16:creationId xmlns:a16="http://schemas.microsoft.com/office/drawing/2014/main" id="{BD56C11E-CB71-4C9C-AA00-760777869AA7}"/>
              </a:ext>
            </a:extLst>
          </p:cNvPr>
          <p:cNvSpPr>
            <a:spLocks noChangeArrowheads="1"/>
          </p:cNvSpPr>
          <p:nvPr/>
        </p:nvSpPr>
        <p:spPr bwMode="auto">
          <a:xfrm>
            <a:off x="463452" y="-6540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Rectangle 115">
            <a:extLst>
              <a:ext uri="{FF2B5EF4-FFF2-40B4-BE49-F238E27FC236}">
                <a16:creationId xmlns:a16="http://schemas.microsoft.com/office/drawing/2014/main" id="{851D91FF-910A-4295-82D0-FF0D6EE7E309}"/>
              </a:ext>
            </a:extLst>
          </p:cNvPr>
          <p:cNvSpPr>
            <a:spLocks noChangeArrowheads="1"/>
          </p:cNvSpPr>
          <p:nvPr/>
        </p:nvSpPr>
        <p:spPr bwMode="auto">
          <a:xfrm>
            <a:off x="463452" y="-6540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Rectangle 118">
            <a:extLst>
              <a:ext uri="{FF2B5EF4-FFF2-40B4-BE49-F238E27FC236}">
                <a16:creationId xmlns:a16="http://schemas.microsoft.com/office/drawing/2014/main" id="{6BE97E1F-2E9E-45C4-A45E-62E4EE86E9B4}"/>
              </a:ext>
            </a:extLst>
          </p:cNvPr>
          <p:cNvSpPr>
            <a:spLocks noChangeArrowheads="1"/>
          </p:cNvSpPr>
          <p:nvPr/>
        </p:nvSpPr>
        <p:spPr bwMode="auto">
          <a:xfrm>
            <a:off x="463452" y="-6540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Rectangle 123">
            <a:extLst>
              <a:ext uri="{FF2B5EF4-FFF2-40B4-BE49-F238E27FC236}">
                <a16:creationId xmlns:a16="http://schemas.microsoft.com/office/drawing/2014/main" id="{575A3848-9D43-40C4-87D4-3AB0B1ADFE8B}"/>
              </a:ext>
            </a:extLst>
          </p:cNvPr>
          <p:cNvSpPr>
            <a:spLocks noChangeArrowheads="1"/>
          </p:cNvSpPr>
          <p:nvPr/>
        </p:nvSpPr>
        <p:spPr bwMode="auto">
          <a:xfrm>
            <a:off x="953422" y="1166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Text Box 74">
            <a:extLst>
              <a:ext uri="{FF2B5EF4-FFF2-40B4-BE49-F238E27FC236}">
                <a16:creationId xmlns:a16="http://schemas.microsoft.com/office/drawing/2014/main" id="{8533341E-6D05-483F-A7B4-5B190115548B}"/>
              </a:ext>
            </a:extLst>
          </p:cNvPr>
          <p:cNvSpPr txBox="1">
            <a:spLocks noChangeArrowheads="1"/>
          </p:cNvSpPr>
          <p:nvPr/>
        </p:nvSpPr>
        <p:spPr bwMode="auto">
          <a:xfrm>
            <a:off x="1488363" y="2300941"/>
            <a:ext cx="1502071" cy="1015663"/>
          </a:xfrm>
          <a:prstGeom prst="rect">
            <a:avLst/>
          </a:prstGeom>
          <a:solidFill>
            <a:srgbClr val="FFFFFF"/>
          </a:solid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organisation/</a:t>
            </a:r>
            <a:r>
              <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community/</a:t>
            </a:r>
            <a:r>
              <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network</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2" name="Text Box 73">
            <a:extLst>
              <a:ext uri="{FF2B5EF4-FFF2-40B4-BE49-F238E27FC236}">
                <a16:creationId xmlns:a16="http://schemas.microsoft.com/office/drawing/2014/main" id="{A07C2DC8-CABF-4CBA-A084-F11E3F8984A3}"/>
              </a:ext>
            </a:extLst>
          </p:cNvPr>
          <p:cNvSpPr txBox="1">
            <a:spLocks noChangeArrowheads="1"/>
          </p:cNvSpPr>
          <p:nvPr/>
        </p:nvSpPr>
        <p:spPr bwMode="auto">
          <a:xfrm>
            <a:off x="1304009" y="3401112"/>
            <a:ext cx="204938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family/group/team</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3" name="Text Box 77">
            <a:extLst>
              <a:ext uri="{FF2B5EF4-FFF2-40B4-BE49-F238E27FC236}">
                <a16:creationId xmlns:a16="http://schemas.microsoft.com/office/drawing/2014/main" id="{2624D19A-8721-4669-9021-49F2A30D91AF}"/>
              </a:ext>
            </a:extLst>
          </p:cNvPr>
          <p:cNvSpPr txBox="1">
            <a:spLocks noChangeArrowheads="1"/>
          </p:cNvSpPr>
          <p:nvPr/>
        </p:nvSpPr>
        <p:spPr bwMode="auto">
          <a:xfrm>
            <a:off x="1364786" y="4085139"/>
            <a:ext cx="159390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creator/maker</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4" name="Text Box 76">
            <a:extLst>
              <a:ext uri="{FF2B5EF4-FFF2-40B4-BE49-F238E27FC236}">
                <a16:creationId xmlns:a16="http://schemas.microsoft.com/office/drawing/2014/main" id="{C34E02E8-5A6D-4584-89AC-D747BEF1D55D}"/>
              </a:ext>
            </a:extLst>
          </p:cNvPr>
          <p:cNvSpPr txBox="1">
            <a:spLocks noChangeArrowheads="1"/>
          </p:cNvSpPr>
          <p:nvPr/>
        </p:nvSpPr>
        <p:spPr bwMode="auto">
          <a:xfrm>
            <a:off x="1714852" y="1079767"/>
            <a:ext cx="946151" cy="35083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society</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5" name="Text Box 75">
            <a:extLst>
              <a:ext uri="{FF2B5EF4-FFF2-40B4-BE49-F238E27FC236}">
                <a16:creationId xmlns:a16="http://schemas.microsoft.com/office/drawing/2014/main" id="{576705C7-78D1-42A5-99E1-6B751FFDCB37}"/>
              </a:ext>
            </a:extLst>
          </p:cNvPr>
          <p:cNvSpPr txBox="1">
            <a:spLocks noChangeArrowheads="1"/>
          </p:cNvSpPr>
          <p:nvPr/>
        </p:nvSpPr>
        <p:spPr bwMode="auto">
          <a:xfrm>
            <a:off x="1423200" y="1799396"/>
            <a:ext cx="1601473" cy="350837"/>
          </a:xfrm>
          <a:prstGeom prst="rect">
            <a:avLst/>
          </a:prstGeom>
          <a:solidFill>
            <a:srgbClr val="FFFFFF">
              <a:alpha val="76000"/>
            </a:srgb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field/domain</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8" name="Rectangle 107">
            <a:extLst>
              <a:ext uri="{FF2B5EF4-FFF2-40B4-BE49-F238E27FC236}">
                <a16:creationId xmlns:a16="http://schemas.microsoft.com/office/drawing/2014/main" id="{8CA637C0-0202-4DE6-853C-3DDC29D48C4D}"/>
              </a:ext>
            </a:extLst>
          </p:cNvPr>
          <p:cNvSpPr/>
          <p:nvPr/>
        </p:nvSpPr>
        <p:spPr>
          <a:xfrm>
            <a:off x="2668935" y="448294"/>
            <a:ext cx="3483646" cy="89255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4C model of creativity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Arial Narrow" panose="020B0606020202030204" pitchFamily="34" charset="0"/>
              </a:rPr>
              <a:t>Kaufman &amp; Beghetto (2009)</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Text Box 75">
            <a:extLst>
              <a:ext uri="{FF2B5EF4-FFF2-40B4-BE49-F238E27FC236}">
                <a16:creationId xmlns:a16="http://schemas.microsoft.com/office/drawing/2014/main" id="{88A2357C-3D2C-412E-BC74-E548981CBDE8}"/>
              </a:ext>
            </a:extLst>
          </p:cNvPr>
          <p:cNvSpPr txBox="1">
            <a:spLocks noChangeArrowheads="1"/>
          </p:cNvSpPr>
          <p:nvPr/>
        </p:nvSpPr>
        <p:spPr bwMode="auto">
          <a:xfrm rot="16200000">
            <a:off x="-2105464" y="2810651"/>
            <a:ext cx="6453337" cy="506199"/>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CONTEXTS FOR CREATING &amp; USING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 </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5" name="Text Box 90">
            <a:extLst>
              <a:ext uri="{FF2B5EF4-FFF2-40B4-BE49-F238E27FC236}">
                <a16:creationId xmlns:a16="http://schemas.microsoft.com/office/drawing/2014/main" id="{DE7D22C1-5301-4433-9F46-E1E0EF1DD0FC}"/>
              </a:ext>
            </a:extLst>
          </p:cNvPr>
          <p:cNvSpPr txBox="1">
            <a:spLocks noChangeArrowheads="1"/>
          </p:cNvSpPr>
          <p:nvPr/>
        </p:nvSpPr>
        <p:spPr bwMode="auto">
          <a:xfrm rot="19250431">
            <a:off x="3012668" y="2430730"/>
            <a:ext cx="3445782" cy="3508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mini-c</a:t>
            </a:r>
            <a:r>
              <a:rPr kumimoji="0" lang="en-GB" altLang="en-US" sz="20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 creation of new meaning </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0" name="Oval 39">
            <a:extLst>
              <a:ext uri="{FF2B5EF4-FFF2-40B4-BE49-F238E27FC236}">
                <a16:creationId xmlns:a16="http://schemas.microsoft.com/office/drawing/2014/main" id="{3572F0C4-B8CB-417B-876D-EB071653397C}"/>
              </a:ext>
            </a:extLst>
          </p:cNvPr>
          <p:cNvSpPr/>
          <p:nvPr/>
        </p:nvSpPr>
        <p:spPr>
          <a:xfrm rot="19349264">
            <a:off x="2282434" y="2470035"/>
            <a:ext cx="6893706" cy="967241"/>
          </a:xfrm>
          <a:prstGeom prst="ellipse">
            <a:avLst/>
          </a:prstGeom>
          <a:gradFill>
            <a:gsLst>
              <a:gs pos="24000">
                <a:srgbClr val="FF0000">
                  <a:alpha val="72000"/>
                </a:srgbClr>
              </a:gs>
              <a:gs pos="63000">
                <a:schemeClr val="accent1">
                  <a:lumMod val="45000"/>
                  <a:lumOff val="55000"/>
                </a:schemeClr>
              </a:gs>
              <a:gs pos="52000">
                <a:srgbClr val="00B0F0"/>
              </a:gs>
              <a:gs pos="100000">
                <a:srgbClr val="2BF55B"/>
              </a:gs>
            </a:gsLst>
            <a:lin ang="108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 Box 80">
            <a:extLst>
              <a:ext uri="{FF2B5EF4-FFF2-40B4-BE49-F238E27FC236}">
                <a16:creationId xmlns:a16="http://schemas.microsoft.com/office/drawing/2014/main" id="{33CFDCF4-B174-465B-B20E-A493BE4E6097}"/>
              </a:ext>
            </a:extLst>
          </p:cNvPr>
          <p:cNvSpPr txBox="1">
            <a:spLocks noChangeArrowheads="1"/>
          </p:cNvSpPr>
          <p:nvPr/>
        </p:nvSpPr>
        <p:spPr bwMode="auto">
          <a:xfrm rot="19541329">
            <a:off x="3564852" y="3795904"/>
            <a:ext cx="12116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chemeClr val="bg1"/>
                </a:solidFill>
                <a:effectLst/>
                <a:uLnTx/>
                <a:uFillTx/>
                <a:latin typeface="Arial Narrow" panose="020B0606020202030204" pitchFamily="34" charset="0"/>
                <a:ea typeface="Times New Roman" panose="02020603050405020304" pitchFamily="18" charset="0"/>
                <a:cs typeface="+mn-cs"/>
              </a:rPr>
              <a:t>little-c</a:t>
            </a:r>
            <a:endParaRPr kumimoji="0" lang="en-GB" altLang="en-US" sz="2800" b="0" i="0" u="none" strike="noStrike" kern="1200" cap="none" spc="0" normalizeH="0" baseline="0" noProof="0" dirty="0">
              <a:ln>
                <a:noFill/>
              </a:ln>
              <a:solidFill>
                <a:schemeClr val="bg1"/>
              </a:solidFill>
              <a:effectLst/>
              <a:uLnTx/>
              <a:uFillTx/>
              <a:latin typeface="Arial" panose="020B0604020202020204" pitchFamily="34" charset="0"/>
              <a:cs typeface="+mn-cs"/>
            </a:endParaRPr>
          </a:p>
        </p:txBody>
      </p:sp>
      <p:sp>
        <p:nvSpPr>
          <p:cNvPr id="42" name="Text Box 87">
            <a:extLst>
              <a:ext uri="{FF2B5EF4-FFF2-40B4-BE49-F238E27FC236}">
                <a16:creationId xmlns:a16="http://schemas.microsoft.com/office/drawing/2014/main" id="{15E54E9E-903E-45F0-B102-DB479CC196E0}"/>
              </a:ext>
            </a:extLst>
          </p:cNvPr>
          <p:cNvSpPr txBox="1">
            <a:spLocks noChangeArrowheads="1"/>
          </p:cNvSpPr>
          <p:nvPr/>
        </p:nvSpPr>
        <p:spPr bwMode="auto">
          <a:xfrm rot="19465751">
            <a:off x="5119141" y="2515958"/>
            <a:ext cx="938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chemeClr val="bg1"/>
                </a:solidFill>
                <a:effectLst/>
                <a:uLnTx/>
                <a:uFillTx/>
                <a:latin typeface="Arial Narrow" panose="020B0606020202030204" pitchFamily="34" charset="0"/>
                <a:ea typeface="Times New Roman" panose="02020603050405020304" pitchFamily="18" charset="0"/>
                <a:cs typeface="+mn-cs"/>
              </a:rPr>
              <a:t>Pro-c</a:t>
            </a:r>
            <a:endParaRPr kumimoji="0" lang="en-GB" altLang="en-US" sz="2800" b="0" i="0" u="none" strike="noStrike" kern="1200" cap="none" spc="0" normalizeH="0" baseline="0" noProof="0" dirty="0">
              <a:ln>
                <a:noFill/>
              </a:ln>
              <a:solidFill>
                <a:schemeClr val="bg1"/>
              </a:solidFill>
              <a:effectLst/>
              <a:uLnTx/>
              <a:uFillTx/>
              <a:latin typeface="Arial" panose="020B0604020202020204" pitchFamily="34" charset="0"/>
              <a:cs typeface="+mn-cs"/>
            </a:endParaRPr>
          </a:p>
        </p:txBody>
      </p:sp>
      <p:sp>
        <p:nvSpPr>
          <p:cNvPr id="43" name="Text Box 97">
            <a:extLst>
              <a:ext uri="{FF2B5EF4-FFF2-40B4-BE49-F238E27FC236}">
                <a16:creationId xmlns:a16="http://schemas.microsoft.com/office/drawing/2014/main" id="{2B0B9EF6-3FE0-451D-906F-24080AFB70CF}"/>
              </a:ext>
            </a:extLst>
          </p:cNvPr>
          <p:cNvSpPr txBox="1">
            <a:spLocks noChangeArrowheads="1"/>
          </p:cNvSpPr>
          <p:nvPr/>
        </p:nvSpPr>
        <p:spPr bwMode="auto">
          <a:xfrm rot="19394927">
            <a:off x="6868735" y="1316418"/>
            <a:ext cx="11240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chemeClr val="bg1"/>
                </a:solidFill>
                <a:effectLst/>
                <a:uLnTx/>
                <a:uFillTx/>
                <a:latin typeface="Arial Narrow" panose="020B0606020202030204" pitchFamily="34" charset="0"/>
                <a:ea typeface="Times New Roman" panose="02020603050405020304" pitchFamily="18" charset="0"/>
                <a:cs typeface="+mn-cs"/>
              </a:rPr>
              <a:t>Big-C</a:t>
            </a:r>
            <a:endParaRPr kumimoji="0" lang="en-GB" altLang="en-US" sz="2800" b="0" i="0" u="none" strike="noStrike" kern="1200" cap="none" spc="0" normalizeH="0" baseline="0" noProof="0" dirty="0">
              <a:ln>
                <a:noFill/>
              </a:ln>
              <a:solidFill>
                <a:schemeClr val="bg1"/>
              </a:solidFill>
              <a:effectLst/>
              <a:uLnTx/>
              <a:uFillTx/>
              <a:latin typeface="Arial" panose="020B0604020202020204" pitchFamily="34" charset="0"/>
              <a:cs typeface="+mn-cs"/>
            </a:endParaRPr>
          </a:p>
        </p:txBody>
      </p:sp>
      <p:pic>
        <p:nvPicPr>
          <p:cNvPr id="47" name="Picture 2" descr="http://static1.squarespace.com/static/552dce4ce4b01b3a8099212d/t/55fa5357e4b03d1cbfc92b5e/1442468698366/teachflickr.com%3Aphotos%3Aucentralarkansas%3A4535060043%3A.jpg">
            <a:extLst>
              <a:ext uri="{FF2B5EF4-FFF2-40B4-BE49-F238E27FC236}">
                <a16:creationId xmlns:a16="http://schemas.microsoft.com/office/drawing/2014/main" id="{F11A6390-AE13-4960-8206-307C07DB04C4}"/>
              </a:ext>
            </a:extLst>
          </p:cNvPr>
          <p:cNvPicPr>
            <a:picLocks noChangeAspect="1" noChangeArrowheads="1"/>
          </p:cNvPicPr>
          <p:nvPr/>
        </p:nvPicPr>
        <p:blipFill>
          <a:blip r:embed="rId3" cstate="print"/>
          <a:srcRect/>
          <a:stretch>
            <a:fillRect/>
          </a:stretch>
        </p:blipFill>
        <p:spPr bwMode="auto">
          <a:xfrm>
            <a:off x="5107676" y="3298302"/>
            <a:ext cx="1586697" cy="1005840"/>
          </a:xfrm>
          <a:prstGeom prst="rect">
            <a:avLst/>
          </a:prstGeom>
          <a:noFill/>
          <a:ln w="9525">
            <a:noFill/>
            <a:miter lim="800000"/>
            <a:headEnd/>
            <a:tailEnd/>
          </a:ln>
        </p:spPr>
      </p:pic>
      <p:pic>
        <p:nvPicPr>
          <p:cNvPr id="3" name="Picture 2">
            <a:extLst>
              <a:ext uri="{FF2B5EF4-FFF2-40B4-BE49-F238E27FC236}">
                <a16:creationId xmlns:a16="http://schemas.microsoft.com/office/drawing/2014/main" id="{5DC83FE6-E6A1-42AE-AF56-06C742B44056}"/>
              </a:ext>
            </a:extLst>
          </p:cNvPr>
          <p:cNvPicPr>
            <a:picLocks noChangeAspect="1"/>
          </p:cNvPicPr>
          <p:nvPr/>
        </p:nvPicPr>
        <p:blipFill>
          <a:blip r:embed="rId4"/>
          <a:stretch>
            <a:fillRect/>
          </a:stretch>
        </p:blipFill>
        <p:spPr>
          <a:xfrm>
            <a:off x="2694481" y="4437371"/>
            <a:ext cx="1211628" cy="947686"/>
          </a:xfrm>
          <a:prstGeom prst="rect">
            <a:avLst/>
          </a:prstGeom>
        </p:spPr>
      </p:pic>
      <p:pic>
        <p:nvPicPr>
          <p:cNvPr id="48" name="Picture 4">
            <a:extLst>
              <a:ext uri="{FF2B5EF4-FFF2-40B4-BE49-F238E27FC236}">
                <a16:creationId xmlns:a16="http://schemas.microsoft.com/office/drawing/2014/main" id="{564F5444-8658-4611-A150-6F00973D2F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1307" y="2384475"/>
            <a:ext cx="1522257" cy="103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7D49D5C-790B-4508-B33C-0E63EC1B3D38}"/>
              </a:ext>
            </a:extLst>
          </p:cNvPr>
          <p:cNvPicPr>
            <a:picLocks noChangeAspect="1"/>
          </p:cNvPicPr>
          <p:nvPr/>
        </p:nvPicPr>
        <p:blipFill>
          <a:blip r:embed="rId6"/>
          <a:stretch>
            <a:fillRect/>
          </a:stretch>
        </p:blipFill>
        <p:spPr>
          <a:xfrm>
            <a:off x="7807839" y="1285390"/>
            <a:ext cx="931847" cy="849767"/>
          </a:xfrm>
          <a:prstGeom prst="rect">
            <a:avLst/>
          </a:prstGeom>
        </p:spPr>
      </p:pic>
      <p:pic>
        <p:nvPicPr>
          <p:cNvPr id="50" name="Picture 5">
            <a:extLst>
              <a:ext uri="{FF2B5EF4-FFF2-40B4-BE49-F238E27FC236}">
                <a16:creationId xmlns:a16="http://schemas.microsoft.com/office/drawing/2014/main" id="{D2BBE745-F48B-44F3-8C73-399219B96F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9135" y="3274725"/>
            <a:ext cx="1508972" cy="10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332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FC37211-44F6-47FD-BE70-F27836C63D26}"/>
              </a:ext>
            </a:extLst>
          </p:cNvPr>
          <p:cNvSpPr/>
          <p:nvPr/>
        </p:nvSpPr>
        <p:spPr>
          <a:xfrm>
            <a:off x="2230119" y="1084810"/>
            <a:ext cx="5143223" cy="4315586"/>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66712B36-4207-40A1-B5B5-0FEBE1DD8F9E}"/>
              </a:ext>
            </a:extLst>
          </p:cNvPr>
          <p:cNvSpPr/>
          <p:nvPr/>
        </p:nvSpPr>
        <p:spPr>
          <a:xfrm>
            <a:off x="2204720" y="4597456"/>
            <a:ext cx="1018227" cy="80293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F6992F1-DF39-43E9-B170-C4C12F6A4A9C}"/>
              </a:ext>
            </a:extLst>
          </p:cNvPr>
          <p:cNvSpPr/>
          <p:nvPr/>
        </p:nvSpPr>
        <p:spPr>
          <a:xfrm>
            <a:off x="2230119" y="4129454"/>
            <a:ext cx="2019989" cy="128363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912F78C-A3B2-4E7A-9EBF-3D83FBE224AB}"/>
              </a:ext>
            </a:extLst>
          </p:cNvPr>
          <p:cNvSpPr/>
          <p:nvPr/>
        </p:nvSpPr>
        <p:spPr>
          <a:xfrm>
            <a:off x="2230121" y="3668287"/>
            <a:ext cx="2954392" cy="1744807"/>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9FD4C03-C07A-4CE8-B402-2536DB627945}"/>
              </a:ext>
            </a:extLst>
          </p:cNvPr>
          <p:cNvSpPr/>
          <p:nvPr/>
        </p:nvSpPr>
        <p:spPr>
          <a:xfrm>
            <a:off x="2219325" y="1820721"/>
            <a:ext cx="4029075" cy="3600820"/>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A905C9D1-1169-4765-AC51-B3E0CF60A7D0}"/>
              </a:ext>
            </a:extLst>
          </p:cNvPr>
          <p:cNvSpPr/>
          <p:nvPr/>
        </p:nvSpPr>
        <p:spPr>
          <a:xfrm>
            <a:off x="2206624" y="480417"/>
            <a:ext cx="5895975" cy="4919978"/>
          </a:xfrm>
          <a:prstGeom prst="rect">
            <a:avLst/>
          </a:prstGeom>
          <a:noFill/>
          <a:ln w="539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Text Box 100">
            <a:extLst>
              <a:ext uri="{FF2B5EF4-FFF2-40B4-BE49-F238E27FC236}">
                <a16:creationId xmlns:a16="http://schemas.microsoft.com/office/drawing/2014/main" id="{EB57CB29-AF11-4614-A2AE-4CC72E1209F2}"/>
              </a:ext>
            </a:extLst>
          </p:cNvPr>
          <p:cNvSpPr txBox="1">
            <a:spLocks noChangeArrowheads="1"/>
          </p:cNvSpPr>
          <p:nvPr/>
        </p:nvSpPr>
        <p:spPr bwMode="auto">
          <a:xfrm>
            <a:off x="1301655" y="343212"/>
            <a:ext cx="946150" cy="3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world</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82" name="Rectangle 102">
            <a:extLst>
              <a:ext uri="{FF2B5EF4-FFF2-40B4-BE49-F238E27FC236}">
                <a16:creationId xmlns:a16="http://schemas.microsoft.com/office/drawing/2014/main" id="{742B4A9F-9C09-4418-AE87-0FD6ACC05BBA}"/>
              </a:ext>
            </a:extLst>
          </p:cNvPr>
          <p:cNvSpPr>
            <a:spLocks noChangeArrowheads="1"/>
          </p:cNvSpPr>
          <p:nvPr/>
        </p:nvSpPr>
        <p:spPr bwMode="auto">
          <a:xfrm>
            <a:off x="114300" y="-104612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104">
            <a:extLst>
              <a:ext uri="{FF2B5EF4-FFF2-40B4-BE49-F238E27FC236}">
                <a16:creationId xmlns:a16="http://schemas.microsoft.com/office/drawing/2014/main" id="{9E720159-8C91-40BF-855F-4ED5FCD2F850}"/>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106">
            <a:extLst>
              <a:ext uri="{FF2B5EF4-FFF2-40B4-BE49-F238E27FC236}">
                <a16:creationId xmlns:a16="http://schemas.microsoft.com/office/drawing/2014/main" id="{D9ECF13F-BD26-4D0B-91AA-B88084E17E68}"/>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107">
            <a:extLst>
              <a:ext uri="{FF2B5EF4-FFF2-40B4-BE49-F238E27FC236}">
                <a16:creationId xmlns:a16="http://schemas.microsoft.com/office/drawing/2014/main" id="{CB5D746D-1752-4FC2-8EA7-BB817BA9B0C6}"/>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Rectangle 110">
            <a:extLst>
              <a:ext uri="{FF2B5EF4-FFF2-40B4-BE49-F238E27FC236}">
                <a16:creationId xmlns:a16="http://schemas.microsoft.com/office/drawing/2014/main" id="{4A447351-A071-41D6-8091-429AA3CA98CF}"/>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Rectangle 111">
            <a:extLst>
              <a:ext uri="{FF2B5EF4-FFF2-40B4-BE49-F238E27FC236}">
                <a16:creationId xmlns:a16="http://schemas.microsoft.com/office/drawing/2014/main" id="{BEC78D47-0772-433F-A99A-98B566D096BC}"/>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Rectangle 114">
            <a:extLst>
              <a:ext uri="{FF2B5EF4-FFF2-40B4-BE49-F238E27FC236}">
                <a16:creationId xmlns:a16="http://schemas.microsoft.com/office/drawing/2014/main" id="{BD56C11E-CB71-4C9C-AA00-760777869AA7}"/>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Rectangle 115">
            <a:extLst>
              <a:ext uri="{FF2B5EF4-FFF2-40B4-BE49-F238E27FC236}">
                <a16:creationId xmlns:a16="http://schemas.microsoft.com/office/drawing/2014/main" id="{851D91FF-910A-4295-82D0-FF0D6EE7E309}"/>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Rectangle 118">
            <a:extLst>
              <a:ext uri="{FF2B5EF4-FFF2-40B4-BE49-F238E27FC236}">
                <a16:creationId xmlns:a16="http://schemas.microsoft.com/office/drawing/2014/main" id="{6BE97E1F-2E9E-45C4-A45E-62E4EE86E9B4}"/>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Rectangle 119">
            <a:extLst>
              <a:ext uri="{FF2B5EF4-FFF2-40B4-BE49-F238E27FC236}">
                <a16:creationId xmlns:a16="http://schemas.microsoft.com/office/drawing/2014/main" id="{A304CF5B-67DA-430A-8844-D474096821D7}"/>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Rectangle 121">
            <a:extLst>
              <a:ext uri="{FF2B5EF4-FFF2-40B4-BE49-F238E27FC236}">
                <a16:creationId xmlns:a16="http://schemas.microsoft.com/office/drawing/2014/main" id="{20FF7D8C-A691-44AA-9790-B254531EE5F6}"/>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Rectangle 123">
            <a:extLst>
              <a:ext uri="{FF2B5EF4-FFF2-40B4-BE49-F238E27FC236}">
                <a16:creationId xmlns:a16="http://schemas.microsoft.com/office/drawing/2014/main" id="{575A3848-9D43-40C4-87D4-3AB0B1ADFE8B}"/>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Rectangle 124">
            <a:extLst>
              <a:ext uri="{FF2B5EF4-FFF2-40B4-BE49-F238E27FC236}">
                <a16:creationId xmlns:a16="http://schemas.microsoft.com/office/drawing/2014/main" id="{271C0ABA-3145-4C82-88CB-99E17471E667}"/>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Rectangle 127">
            <a:extLst>
              <a:ext uri="{FF2B5EF4-FFF2-40B4-BE49-F238E27FC236}">
                <a16:creationId xmlns:a16="http://schemas.microsoft.com/office/drawing/2014/main" id="{2CB0DC2C-4A43-4D00-A00E-00D00E239CA4}"/>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Text Box 74">
            <a:extLst>
              <a:ext uri="{FF2B5EF4-FFF2-40B4-BE49-F238E27FC236}">
                <a16:creationId xmlns:a16="http://schemas.microsoft.com/office/drawing/2014/main" id="{8533341E-6D05-483F-A7B4-5B190115548B}"/>
              </a:ext>
            </a:extLst>
          </p:cNvPr>
          <p:cNvSpPr txBox="1">
            <a:spLocks noChangeArrowheads="1"/>
          </p:cNvSpPr>
          <p:nvPr/>
        </p:nvSpPr>
        <p:spPr bwMode="auto">
          <a:xfrm>
            <a:off x="993268" y="1899454"/>
            <a:ext cx="1593905" cy="1477328"/>
          </a:xfrm>
          <a:prstGeom prst="rect">
            <a:avLst/>
          </a:prstGeom>
          <a:solidFill>
            <a:srgbClr val="FFFFFF"/>
          </a:solid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TEACHER</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b="1" dirty="0">
                <a:solidFill>
                  <a:prstClr val="black"/>
                </a:solidFill>
                <a:latin typeface="Arial Narrow" panose="020B0606020202030204" pitchFamily="34" charset="0"/>
              </a:rPr>
              <a:t>SCIENTIST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ENGINEER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SURVEYOR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SURGEON</a:t>
            </a:r>
          </a:p>
        </p:txBody>
      </p:sp>
      <p:sp>
        <p:nvSpPr>
          <p:cNvPr id="102" name="Text Box 73">
            <a:extLst>
              <a:ext uri="{FF2B5EF4-FFF2-40B4-BE49-F238E27FC236}">
                <a16:creationId xmlns:a16="http://schemas.microsoft.com/office/drawing/2014/main" id="{A07C2DC8-CABF-4CBA-A084-F11E3F8984A3}"/>
              </a:ext>
            </a:extLst>
          </p:cNvPr>
          <p:cNvSpPr txBox="1">
            <a:spLocks noChangeArrowheads="1"/>
          </p:cNvSpPr>
          <p:nvPr/>
        </p:nvSpPr>
        <p:spPr bwMode="auto">
          <a:xfrm>
            <a:off x="1269613" y="3995538"/>
            <a:ext cx="903562"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dirty="0">
                <a:solidFill>
                  <a:prstClr val="black"/>
                </a:solidFill>
                <a:latin typeface="Arial Narrow" panose="020B0606020202030204" pitchFamily="34" charset="0"/>
              </a:rPr>
              <a:t>TEAM</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3" name="Text Box 77">
            <a:extLst>
              <a:ext uri="{FF2B5EF4-FFF2-40B4-BE49-F238E27FC236}">
                <a16:creationId xmlns:a16="http://schemas.microsoft.com/office/drawing/2014/main" id="{2624D19A-8721-4669-9021-49F2A30D91AF}"/>
              </a:ext>
            </a:extLst>
          </p:cNvPr>
          <p:cNvSpPr txBox="1">
            <a:spLocks noChangeArrowheads="1"/>
          </p:cNvSpPr>
          <p:nvPr/>
        </p:nvSpPr>
        <p:spPr bwMode="auto">
          <a:xfrm>
            <a:off x="1022872" y="4601262"/>
            <a:ext cx="159390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INDIVIDUAL</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4" name="Text Box 76">
            <a:extLst>
              <a:ext uri="{FF2B5EF4-FFF2-40B4-BE49-F238E27FC236}">
                <a16:creationId xmlns:a16="http://schemas.microsoft.com/office/drawing/2014/main" id="{C34E02E8-5A6D-4584-89AC-D747BEF1D55D}"/>
              </a:ext>
            </a:extLst>
          </p:cNvPr>
          <p:cNvSpPr txBox="1">
            <a:spLocks noChangeArrowheads="1"/>
          </p:cNvSpPr>
          <p:nvPr/>
        </p:nvSpPr>
        <p:spPr bwMode="auto">
          <a:xfrm>
            <a:off x="1272220" y="892548"/>
            <a:ext cx="946151" cy="35083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society</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5" name="Text Box 75">
            <a:extLst>
              <a:ext uri="{FF2B5EF4-FFF2-40B4-BE49-F238E27FC236}">
                <a16:creationId xmlns:a16="http://schemas.microsoft.com/office/drawing/2014/main" id="{576705C7-78D1-42A5-99E1-6B751FFDCB37}"/>
              </a:ext>
            </a:extLst>
          </p:cNvPr>
          <p:cNvSpPr txBox="1">
            <a:spLocks noChangeArrowheads="1"/>
          </p:cNvSpPr>
          <p:nvPr/>
        </p:nvSpPr>
        <p:spPr bwMode="auto">
          <a:xfrm>
            <a:off x="895300" y="1529215"/>
            <a:ext cx="1849047" cy="439464"/>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dirty="0">
                <a:solidFill>
                  <a:prstClr val="black"/>
                </a:solidFill>
                <a:latin typeface="Arial Narrow" panose="020B0606020202030204" pitchFamily="34" charset="0"/>
              </a:rPr>
              <a:t>FIELD/DOMAIN</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8" name="Rectangle 107">
            <a:extLst>
              <a:ext uri="{FF2B5EF4-FFF2-40B4-BE49-F238E27FC236}">
                <a16:creationId xmlns:a16="http://schemas.microsoft.com/office/drawing/2014/main" id="{8CA637C0-0202-4DE6-853C-3DDC29D48C4D}"/>
              </a:ext>
            </a:extLst>
          </p:cNvPr>
          <p:cNvSpPr/>
          <p:nvPr/>
        </p:nvSpPr>
        <p:spPr>
          <a:xfrm>
            <a:off x="2204720" y="540048"/>
            <a:ext cx="4918334"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sz="2800" b="1" dirty="0">
                <a:solidFill>
                  <a:prstClr val="black"/>
                </a:solidFill>
                <a:latin typeface="Arial Narrow" panose="020B0606020202030204" pitchFamily="34" charset="0"/>
                <a:ea typeface="Times New Roman" panose="02020603050405020304" pitchFamily="18" charset="0"/>
              </a:rPr>
              <a:t>Pro-c    ‘</a:t>
            </a:r>
            <a:r>
              <a:rPr lang="en-GB" altLang="en-US" sz="2800" dirty="0">
                <a:solidFill>
                  <a:prstClr val="black"/>
                </a:solidFill>
                <a:latin typeface="Arial Narrow" panose="020B0606020202030204" pitchFamily="34" charset="0"/>
                <a:ea typeface="Times New Roman" panose="02020603050405020304" pitchFamily="18" charset="0"/>
              </a:rPr>
              <a:t>non-routine cognitive work’</a:t>
            </a:r>
            <a:r>
              <a:rPr kumimoji="0" lang="en-GB" altLang="en-US" sz="280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 </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97CBBB3A-8CC9-47BA-ACC0-190A0B61387E}"/>
              </a:ext>
            </a:extLst>
          </p:cNvPr>
          <p:cNvSpPr/>
          <p:nvPr/>
        </p:nvSpPr>
        <p:spPr>
          <a:xfrm rot="19269101">
            <a:off x="2575219" y="2788164"/>
            <a:ext cx="4522661" cy="906324"/>
          </a:xfrm>
          <a:prstGeom prst="ellipse">
            <a:avLst/>
          </a:prstGeom>
          <a:solidFill>
            <a:srgbClr val="00B0F0">
              <a:alpha val="96000"/>
            </a:srgbClr>
          </a:solidFill>
          <a:ln w="25400" cap="flat" cmpd="sng" algn="ctr">
            <a:solidFill>
              <a:srgbClr val="4F81BD">
                <a:shade val="50000"/>
                <a:alpha val="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1" descr="C:\Users\norman\Pictures\CREATIVITY\rest of life\disciplinary context.gif">
            <a:extLst>
              <a:ext uri="{FF2B5EF4-FFF2-40B4-BE49-F238E27FC236}">
                <a16:creationId xmlns:a16="http://schemas.microsoft.com/office/drawing/2014/main" id="{1D92A7E2-A1E5-4D73-895C-E20487481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843" y="1180495"/>
            <a:ext cx="5251269" cy="400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75">
            <a:extLst>
              <a:ext uri="{FF2B5EF4-FFF2-40B4-BE49-F238E27FC236}">
                <a16:creationId xmlns:a16="http://schemas.microsoft.com/office/drawing/2014/main" id="{A1838198-2B3E-42DA-87CC-1315A55F2AC4}"/>
              </a:ext>
            </a:extLst>
          </p:cNvPr>
          <p:cNvSpPr txBox="1">
            <a:spLocks noChangeArrowheads="1"/>
          </p:cNvSpPr>
          <p:nvPr/>
        </p:nvSpPr>
        <p:spPr bwMode="auto">
          <a:xfrm rot="16200000">
            <a:off x="-1787041" y="2771261"/>
            <a:ext cx="4737487" cy="520782"/>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CONTEXTS FOR CREATING &amp; USING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 </a:t>
            </a:r>
            <a:endParaRPr kumimoji="0" lang="en-GB" alt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39" name="Text Box 71">
            <a:extLst>
              <a:ext uri="{FF2B5EF4-FFF2-40B4-BE49-F238E27FC236}">
                <a16:creationId xmlns:a16="http://schemas.microsoft.com/office/drawing/2014/main" id="{FD38547A-0402-44E3-8B81-F81EC7B63024}"/>
              </a:ext>
            </a:extLst>
          </p:cNvPr>
          <p:cNvSpPr txBox="1">
            <a:spLocks noChangeArrowheads="1"/>
          </p:cNvSpPr>
          <p:nvPr/>
        </p:nvSpPr>
        <p:spPr bwMode="auto">
          <a:xfrm>
            <a:off x="1290066" y="6153067"/>
            <a:ext cx="7228024"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NORMS FOR JUDGING &amp; VALUING CREATIVITY</a:t>
            </a:r>
            <a:endParaRPr kumimoji="0" lang="en-GB" alt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0" name="Text Box 77">
            <a:extLst>
              <a:ext uri="{FF2B5EF4-FFF2-40B4-BE49-F238E27FC236}">
                <a16:creationId xmlns:a16="http://schemas.microsoft.com/office/drawing/2014/main" id="{17A015F6-4819-4254-9459-B1A75875150C}"/>
              </a:ext>
            </a:extLst>
          </p:cNvPr>
          <p:cNvSpPr txBox="1">
            <a:spLocks noChangeArrowheads="1"/>
          </p:cNvSpPr>
          <p:nvPr/>
        </p:nvSpPr>
        <p:spPr bwMode="auto">
          <a:xfrm>
            <a:off x="2001912" y="5461114"/>
            <a:ext cx="159390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INDIVIDUAL</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Text Box 77">
            <a:extLst>
              <a:ext uri="{FF2B5EF4-FFF2-40B4-BE49-F238E27FC236}">
                <a16:creationId xmlns:a16="http://schemas.microsoft.com/office/drawing/2014/main" id="{59BF73B8-0AE1-44BC-9111-49993BAA1E6E}"/>
              </a:ext>
            </a:extLst>
          </p:cNvPr>
          <p:cNvSpPr txBox="1">
            <a:spLocks noChangeArrowheads="1"/>
          </p:cNvSpPr>
          <p:nvPr/>
        </p:nvSpPr>
        <p:spPr bwMode="auto">
          <a:xfrm>
            <a:off x="3358323" y="5416462"/>
            <a:ext cx="1035319"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dirty="0">
                <a:solidFill>
                  <a:prstClr val="black"/>
                </a:solidFill>
                <a:latin typeface="Arial Narrow" panose="020B0606020202030204" pitchFamily="34" charset="0"/>
              </a:rPr>
              <a:t>TEAM</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Text Box 73">
            <a:extLst>
              <a:ext uri="{FF2B5EF4-FFF2-40B4-BE49-F238E27FC236}">
                <a16:creationId xmlns:a16="http://schemas.microsoft.com/office/drawing/2014/main" id="{DF6D22E5-5DA7-4459-BA67-265A9CE7324D}"/>
              </a:ext>
            </a:extLst>
          </p:cNvPr>
          <p:cNvSpPr txBox="1">
            <a:spLocks noChangeArrowheads="1"/>
          </p:cNvSpPr>
          <p:nvPr/>
        </p:nvSpPr>
        <p:spPr bwMode="auto">
          <a:xfrm>
            <a:off x="4286242" y="5436339"/>
            <a:ext cx="179654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ORGANISATION</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5" name="Text Box 73">
            <a:extLst>
              <a:ext uri="{FF2B5EF4-FFF2-40B4-BE49-F238E27FC236}">
                <a16:creationId xmlns:a16="http://schemas.microsoft.com/office/drawing/2014/main" id="{F28BA58C-BCE7-44F6-8363-EFEECE984E85}"/>
              </a:ext>
            </a:extLst>
          </p:cNvPr>
          <p:cNvSpPr txBox="1">
            <a:spLocks noChangeArrowheads="1"/>
          </p:cNvSpPr>
          <p:nvPr/>
        </p:nvSpPr>
        <p:spPr bwMode="auto">
          <a:xfrm>
            <a:off x="6214014" y="5421937"/>
            <a:ext cx="1035318" cy="7078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FIELD/</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dirty="0">
                <a:solidFill>
                  <a:prstClr val="black"/>
                </a:solidFill>
                <a:latin typeface="Arial Narrow" panose="020B0606020202030204" pitchFamily="34" charset="0"/>
              </a:rPr>
              <a:t>DOMAIN</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6" name="Text Box 73">
            <a:extLst>
              <a:ext uri="{FF2B5EF4-FFF2-40B4-BE49-F238E27FC236}">
                <a16:creationId xmlns:a16="http://schemas.microsoft.com/office/drawing/2014/main" id="{5DA8ED0C-C544-42B5-B74E-DF63182453DC}"/>
              </a:ext>
            </a:extLst>
          </p:cNvPr>
          <p:cNvSpPr txBox="1">
            <a:spLocks noChangeArrowheads="1"/>
          </p:cNvSpPr>
          <p:nvPr/>
        </p:nvSpPr>
        <p:spPr bwMode="auto">
          <a:xfrm>
            <a:off x="842381" y="3444674"/>
            <a:ext cx="179654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ORGANISATION</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92139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mountain&#10;&#10;Description automatically generated">
            <a:extLst>
              <a:ext uri="{FF2B5EF4-FFF2-40B4-BE49-F238E27FC236}">
                <a16:creationId xmlns:a16="http://schemas.microsoft.com/office/drawing/2014/main" id="{A04DE254-7E7E-427B-9B43-05676E606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45" y="725958"/>
            <a:ext cx="7954298" cy="2252373"/>
          </a:xfrm>
          <a:prstGeom prst="rect">
            <a:avLst/>
          </a:prstGeom>
        </p:spPr>
      </p:pic>
      <p:pic>
        <p:nvPicPr>
          <p:cNvPr id="7" name="Picture 6">
            <a:extLst>
              <a:ext uri="{FF2B5EF4-FFF2-40B4-BE49-F238E27FC236}">
                <a16:creationId xmlns:a16="http://schemas.microsoft.com/office/drawing/2014/main" id="{F6E6D39A-2EC2-48B3-800F-E6D0C467D103}"/>
              </a:ext>
            </a:extLst>
          </p:cNvPr>
          <p:cNvPicPr>
            <a:picLocks noChangeAspect="1"/>
          </p:cNvPicPr>
          <p:nvPr/>
        </p:nvPicPr>
        <p:blipFill>
          <a:blip r:embed="rId4"/>
          <a:stretch>
            <a:fillRect/>
          </a:stretch>
        </p:blipFill>
        <p:spPr>
          <a:xfrm>
            <a:off x="635194" y="3029566"/>
            <a:ext cx="7954298" cy="3775587"/>
          </a:xfrm>
          <a:prstGeom prst="rect">
            <a:avLst/>
          </a:prstGeom>
        </p:spPr>
      </p:pic>
      <p:sp>
        <p:nvSpPr>
          <p:cNvPr id="8" name="TextBox 7">
            <a:extLst>
              <a:ext uri="{FF2B5EF4-FFF2-40B4-BE49-F238E27FC236}">
                <a16:creationId xmlns:a16="http://schemas.microsoft.com/office/drawing/2014/main" id="{950201D3-1D98-4CE5-8C00-20CA2ACA9240}"/>
              </a:ext>
            </a:extLst>
          </p:cNvPr>
          <p:cNvSpPr txBox="1"/>
          <p:nvPr/>
        </p:nvSpPr>
        <p:spPr>
          <a:xfrm>
            <a:off x="467544" y="15496"/>
            <a:ext cx="8568371" cy="707886"/>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Making a geological map – transforming information into knowledge </a:t>
            </a:r>
          </a:p>
          <a:p>
            <a:r>
              <a:rPr lang="en-US" sz="2000" b="1" dirty="0">
                <a:latin typeface="Arial" panose="020B0604020202020204" pitchFamily="34" charset="0"/>
                <a:cs typeface="Arial" panose="020B0604020202020204" pitchFamily="34" charset="0"/>
              </a:rPr>
              <a:t>&amp; symbolically representing knowledge in an artefact</a:t>
            </a:r>
          </a:p>
        </p:txBody>
      </p:sp>
      <p:sp>
        <p:nvSpPr>
          <p:cNvPr id="2" name="Arrow: Left-Right 1">
            <a:extLst>
              <a:ext uri="{FF2B5EF4-FFF2-40B4-BE49-F238E27FC236}">
                <a16:creationId xmlns:a16="http://schemas.microsoft.com/office/drawing/2014/main" id="{F1DBB807-75A8-49E0-AA80-2A9E0CEF0AB0}"/>
              </a:ext>
            </a:extLst>
          </p:cNvPr>
          <p:cNvSpPr/>
          <p:nvPr/>
        </p:nvSpPr>
        <p:spPr>
          <a:xfrm rot="1526308">
            <a:off x="1362228" y="1445789"/>
            <a:ext cx="2833210" cy="525903"/>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9623E8E-FD58-4ECF-9E64-CC7E05951255}"/>
              </a:ext>
            </a:extLst>
          </p:cNvPr>
          <p:cNvSpPr txBox="1"/>
          <p:nvPr/>
        </p:nvSpPr>
        <p:spPr>
          <a:xfrm rot="1571425">
            <a:off x="2108617" y="1508684"/>
            <a:ext cx="1340432" cy="400110"/>
          </a:xfrm>
          <a:prstGeom prst="rect">
            <a:avLst/>
          </a:prstGeom>
          <a:noFill/>
        </p:spPr>
        <p:txBody>
          <a:bodyPr wrap="none" rtlCol="0">
            <a:spAutoFit/>
          </a:bodyPr>
          <a:lstStyle/>
          <a:p>
            <a:r>
              <a:rPr lang="en-US" sz="2000" b="1" dirty="0">
                <a:latin typeface="Arial Narrow" panose="020B0606020202030204" pitchFamily="34" charset="0"/>
              </a:rPr>
              <a:t>information</a:t>
            </a:r>
          </a:p>
        </p:txBody>
      </p:sp>
      <p:sp>
        <p:nvSpPr>
          <p:cNvPr id="9" name="Arrow: Left-Right 8">
            <a:extLst>
              <a:ext uri="{FF2B5EF4-FFF2-40B4-BE49-F238E27FC236}">
                <a16:creationId xmlns:a16="http://schemas.microsoft.com/office/drawing/2014/main" id="{84E5AA90-A734-4C06-9A6A-B4DA1B7BF7AC}"/>
              </a:ext>
            </a:extLst>
          </p:cNvPr>
          <p:cNvSpPr/>
          <p:nvPr/>
        </p:nvSpPr>
        <p:spPr>
          <a:xfrm rot="1526308">
            <a:off x="4225694" y="3408321"/>
            <a:ext cx="901232" cy="358457"/>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9EB480E-E129-4743-B742-BD5DF5F0EEFD}"/>
              </a:ext>
            </a:extLst>
          </p:cNvPr>
          <p:cNvSpPr txBox="1"/>
          <p:nvPr/>
        </p:nvSpPr>
        <p:spPr>
          <a:xfrm rot="1571425">
            <a:off x="4187762" y="3436442"/>
            <a:ext cx="997389" cy="307777"/>
          </a:xfrm>
          <a:prstGeom prst="rect">
            <a:avLst/>
          </a:prstGeom>
          <a:noFill/>
        </p:spPr>
        <p:txBody>
          <a:bodyPr wrap="none" rtlCol="0">
            <a:spAutoFit/>
          </a:bodyPr>
          <a:lstStyle/>
          <a:p>
            <a:r>
              <a:rPr lang="en-US" sz="1400" b="1" dirty="0">
                <a:latin typeface="Arial Narrow" panose="020B0606020202030204" pitchFamily="34" charset="0"/>
              </a:rPr>
              <a:t>information</a:t>
            </a:r>
          </a:p>
        </p:txBody>
      </p:sp>
      <p:sp>
        <p:nvSpPr>
          <p:cNvPr id="11" name="TextBox 10">
            <a:extLst>
              <a:ext uri="{FF2B5EF4-FFF2-40B4-BE49-F238E27FC236}">
                <a16:creationId xmlns:a16="http://schemas.microsoft.com/office/drawing/2014/main" id="{36FEF0B9-974F-40E8-83F2-03D8E11B38BF}"/>
              </a:ext>
            </a:extLst>
          </p:cNvPr>
          <p:cNvSpPr txBox="1"/>
          <p:nvPr/>
        </p:nvSpPr>
        <p:spPr>
          <a:xfrm>
            <a:off x="1578856" y="4319177"/>
            <a:ext cx="905569" cy="400110"/>
          </a:xfrm>
          <a:prstGeom prst="rect">
            <a:avLst/>
          </a:prstGeom>
          <a:noFill/>
        </p:spPr>
        <p:txBody>
          <a:bodyPr wrap="none" rtlCol="0">
            <a:spAutoFit/>
          </a:bodyPr>
          <a:lstStyle/>
          <a:p>
            <a:r>
              <a:rPr lang="en-US" sz="2000" b="1" dirty="0">
                <a:latin typeface="Arial Narrow" panose="020B0606020202030204" pitchFamily="34" charset="0"/>
              </a:rPr>
              <a:t>TOOLS</a:t>
            </a:r>
          </a:p>
        </p:txBody>
      </p:sp>
      <p:sp>
        <p:nvSpPr>
          <p:cNvPr id="12" name="TextBox 11">
            <a:extLst>
              <a:ext uri="{FF2B5EF4-FFF2-40B4-BE49-F238E27FC236}">
                <a16:creationId xmlns:a16="http://schemas.microsoft.com/office/drawing/2014/main" id="{C1A3D45F-EE52-499F-912A-64768AAED7F9}"/>
              </a:ext>
            </a:extLst>
          </p:cNvPr>
          <p:cNvSpPr txBox="1"/>
          <p:nvPr/>
        </p:nvSpPr>
        <p:spPr>
          <a:xfrm>
            <a:off x="6012160" y="2994246"/>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6" name="TextBox 15">
            <a:extLst>
              <a:ext uri="{FF2B5EF4-FFF2-40B4-BE49-F238E27FC236}">
                <a16:creationId xmlns:a16="http://schemas.microsoft.com/office/drawing/2014/main" id="{CC967C92-577A-475C-B6DE-49CEF2EE0D23}"/>
              </a:ext>
            </a:extLst>
          </p:cNvPr>
          <p:cNvSpPr txBox="1"/>
          <p:nvPr/>
        </p:nvSpPr>
        <p:spPr>
          <a:xfrm>
            <a:off x="635194" y="6466599"/>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7" name="TextBox 16">
            <a:extLst>
              <a:ext uri="{FF2B5EF4-FFF2-40B4-BE49-F238E27FC236}">
                <a16:creationId xmlns:a16="http://schemas.microsoft.com/office/drawing/2014/main" id="{CB049E51-C45E-455D-B880-55605F0F1F00}"/>
              </a:ext>
            </a:extLst>
          </p:cNvPr>
          <p:cNvSpPr txBox="1"/>
          <p:nvPr/>
        </p:nvSpPr>
        <p:spPr>
          <a:xfrm>
            <a:off x="3275856" y="6466599"/>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8" name="TextBox 17">
            <a:extLst>
              <a:ext uri="{FF2B5EF4-FFF2-40B4-BE49-F238E27FC236}">
                <a16:creationId xmlns:a16="http://schemas.microsoft.com/office/drawing/2014/main" id="{ACFB71DD-E448-498C-8A5A-C8BF03889E30}"/>
              </a:ext>
            </a:extLst>
          </p:cNvPr>
          <p:cNvSpPr txBox="1"/>
          <p:nvPr/>
        </p:nvSpPr>
        <p:spPr>
          <a:xfrm>
            <a:off x="6012160" y="6462764"/>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Tree>
    <p:extLst>
      <p:ext uri="{BB962C8B-B14F-4D97-AF65-F5344CB8AC3E}">
        <p14:creationId xmlns:p14="http://schemas.microsoft.com/office/powerpoint/2010/main" val="2311606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1507AF-93F2-4831-BD52-462B5185E8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439" y="143936"/>
            <a:ext cx="4847601" cy="4077152"/>
          </a:xfrm>
          <a:prstGeom prst="rect">
            <a:avLst/>
          </a:prstGeom>
          <a:noFill/>
        </p:spPr>
      </p:pic>
      <p:sp>
        <p:nvSpPr>
          <p:cNvPr id="3" name="Rectangle 2">
            <a:extLst>
              <a:ext uri="{FF2B5EF4-FFF2-40B4-BE49-F238E27FC236}">
                <a16:creationId xmlns:a16="http://schemas.microsoft.com/office/drawing/2014/main" id="{9F63F283-74E5-447C-9F62-02C47AA031D0}"/>
              </a:ext>
            </a:extLst>
          </p:cNvPr>
          <p:cNvSpPr/>
          <p:nvPr/>
        </p:nvSpPr>
        <p:spPr>
          <a:xfrm>
            <a:off x="289306" y="4447890"/>
            <a:ext cx="3384376" cy="1055161"/>
          </a:xfrm>
          <a:prstGeom prst="rect">
            <a:avLst/>
          </a:prstGeom>
        </p:spPr>
        <p:txBody>
          <a:bodyPr wrap="square">
            <a:spAutoFit/>
          </a:bodyPr>
          <a:lstStyle/>
          <a:p>
            <a:pPr fontAlgn="base">
              <a:lnSpc>
                <a:spcPct val="107000"/>
              </a:lnSpc>
            </a:pPr>
            <a:r>
              <a:rPr lang="en-US" sz="2000" b="1" dirty="0">
                <a:latin typeface="Arial Narrow" panose="020B0606020202030204" pitchFamily="34" charset="0"/>
                <a:ea typeface="Times New Roman" panose="02020603050405020304" pitchFamily="18" charset="0"/>
                <a:cs typeface="Arial" panose="020B0604020202020204" pitchFamily="34" charset="0"/>
              </a:rPr>
              <a:t>The cognitive spectrum </a:t>
            </a:r>
          </a:p>
          <a:p>
            <a:pPr fontAlgn="base">
              <a:lnSpc>
                <a:spcPct val="107000"/>
              </a:lnSpc>
            </a:pPr>
            <a:r>
              <a:rPr lang="en-US" sz="2000" dirty="0">
                <a:latin typeface="Arial Narrow" panose="020B0606020202030204" pitchFamily="34" charset="0"/>
                <a:ea typeface="Times New Roman" panose="02020603050405020304" pitchFamily="18" charset="0"/>
                <a:cs typeface="Arial" panose="020B0604020202020204" pitchFamily="34" charset="0"/>
              </a:rPr>
              <a:t>Pendleton-</a:t>
            </a:r>
            <a:r>
              <a:rPr lang="en-US" sz="2000" dirty="0" err="1">
                <a:latin typeface="Arial Narrow" panose="020B0606020202030204" pitchFamily="34" charset="0"/>
                <a:ea typeface="Times New Roman" panose="02020603050405020304" pitchFamily="18" charset="0"/>
                <a:cs typeface="Arial" panose="020B0604020202020204" pitchFamily="34" charset="0"/>
              </a:rPr>
              <a:t>Jullian</a:t>
            </a:r>
            <a:r>
              <a:rPr lang="en-US" sz="2000" dirty="0">
                <a:latin typeface="Arial Narrow" panose="020B0606020202030204" pitchFamily="34" charset="0"/>
                <a:ea typeface="Times New Roman" panose="02020603050405020304" pitchFamily="18" charset="0"/>
                <a:cs typeface="Arial" panose="020B0604020202020204" pitchFamily="34" charset="0"/>
              </a:rPr>
              <a:t> and </a:t>
            </a:r>
          </a:p>
          <a:p>
            <a:pPr fontAlgn="base">
              <a:lnSpc>
                <a:spcPct val="107000"/>
              </a:lnSpc>
            </a:pPr>
            <a:r>
              <a:rPr lang="en-US" sz="2000" dirty="0">
                <a:latin typeface="Arial Narrow" panose="020B0606020202030204" pitchFamily="34" charset="0"/>
                <a:ea typeface="Times New Roman" panose="02020603050405020304" pitchFamily="18" charset="0"/>
                <a:cs typeface="Arial" panose="020B0604020202020204" pitchFamily="34" charset="0"/>
              </a:rPr>
              <a:t>Brown (2016:73) </a:t>
            </a:r>
          </a:p>
        </p:txBody>
      </p:sp>
      <p:sp>
        <p:nvSpPr>
          <p:cNvPr id="9" name="TextBox 8">
            <a:extLst>
              <a:ext uri="{FF2B5EF4-FFF2-40B4-BE49-F238E27FC236}">
                <a16:creationId xmlns:a16="http://schemas.microsoft.com/office/drawing/2014/main" id="{26F7195B-DCA5-42C8-8FEA-0786E6FD0E52}"/>
              </a:ext>
            </a:extLst>
          </p:cNvPr>
          <p:cNvSpPr txBox="1"/>
          <p:nvPr/>
        </p:nvSpPr>
        <p:spPr>
          <a:xfrm>
            <a:off x="5004048" y="809115"/>
            <a:ext cx="4248471" cy="2308324"/>
          </a:xfrm>
          <a:prstGeom prst="rect">
            <a:avLst/>
          </a:prstGeom>
          <a:noFill/>
        </p:spPr>
        <p:txBody>
          <a:bodyPr wrap="square" rtlCol="0">
            <a:spAutoFit/>
          </a:bodyPr>
          <a:lstStyle/>
          <a:p>
            <a:r>
              <a:rPr lang="en-US" sz="2400" dirty="0">
                <a:latin typeface="Arial Narrow" panose="020B0606020202030204" pitchFamily="34" charset="0"/>
              </a:rPr>
              <a:t>The geologist combines and integrates his pragmatic use of imagination with specialist knowledge and problem solving skills to create a knowledge-rich artefact to share his understandings</a:t>
            </a:r>
          </a:p>
        </p:txBody>
      </p:sp>
      <p:sp>
        <p:nvSpPr>
          <p:cNvPr id="4" name="TextBox 3">
            <a:extLst>
              <a:ext uri="{FF2B5EF4-FFF2-40B4-BE49-F238E27FC236}">
                <a16:creationId xmlns:a16="http://schemas.microsoft.com/office/drawing/2014/main" id="{C73A0E94-84AE-496E-8C9F-F3BE81FA0028}"/>
              </a:ext>
            </a:extLst>
          </p:cNvPr>
          <p:cNvSpPr txBox="1"/>
          <p:nvPr/>
        </p:nvSpPr>
        <p:spPr>
          <a:xfrm>
            <a:off x="804707" y="21938"/>
            <a:ext cx="7580921" cy="523220"/>
          </a:xfrm>
          <a:prstGeom prst="rect">
            <a:avLst/>
          </a:prstGeom>
          <a:noFill/>
        </p:spPr>
        <p:txBody>
          <a:bodyPr wrap="none" rtlCol="0">
            <a:spAutoFit/>
          </a:bodyPr>
          <a:lstStyle/>
          <a:p>
            <a:r>
              <a:rPr lang="en-US" sz="2800" b="1" dirty="0">
                <a:latin typeface="Arial Narrow" panose="020B0606020202030204" pitchFamily="34" charset="0"/>
              </a:rPr>
              <a:t>The important concept of transformation in creativity</a:t>
            </a:r>
          </a:p>
        </p:txBody>
      </p:sp>
      <p:pic>
        <p:nvPicPr>
          <p:cNvPr id="10" name="Picture 9">
            <a:extLst>
              <a:ext uri="{FF2B5EF4-FFF2-40B4-BE49-F238E27FC236}">
                <a16:creationId xmlns:a16="http://schemas.microsoft.com/office/drawing/2014/main" id="{AF3600F2-E1FC-442B-8E5A-D01CB10533A6}"/>
              </a:ext>
            </a:extLst>
          </p:cNvPr>
          <p:cNvPicPr>
            <a:picLocks noChangeAspect="1"/>
          </p:cNvPicPr>
          <p:nvPr/>
        </p:nvPicPr>
        <p:blipFill>
          <a:blip r:embed="rId4"/>
          <a:stretch>
            <a:fillRect/>
          </a:stretch>
        </p:blipFill>
        <p:spPr>
          <a:xfrm>
            <a:off x="3563888" y="3302091"/>
            <a:ext cx="5290806" cy="3411973"/>
          </a:xfrm>
          <a:prstGeom prst="rect">
            <a:avLst/>
          </a:prstGeom>
        </p:spPr>
      </p:pic>
    </p:spTree>
    <p:extLst>
      <p:ext uri="{BB962C8B-B14F-4D97-AF65-F5344CB8AC3E}">
        <p14:creationId xmlns:p14="http://schemas.microsoft.com/office/powerpoint/2010/main" val="1068577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68A27-FC3C-4B80-86B5-2D9F6EF4AEEE}"/>
              </a:ext>
            </a:extLst>
          </p:cNvPr>
          <p:cNvPicPr>
            <a:picLocks noChangeAspect="1"/>
          </p:cNvPicPr>
          <p:nvPr/>
        </p:nvPicPr>
        <p:blipFill>
          <a:blip r:embed="rId3"/>
          <a:stretch>
            <a:fillRect/>
          </a:stretch>
        </p:blipFill>
        <p:spPr>
          <a:xfrm>
            <a:off x="0" y="692696"/>
            <a:ext cx="9337158" cy="6258425"/>
          </a:xfrm>
          <a:prstGeom prst="rect">
            <a:avLst/>
          </a:prstGeom>
        </p:spPr>
      </p:pic>
      <p:sp>
        <p:nvSpPr>
          <p:cNvPr id="5" name="TextBox 4">
            <a:extLst>
              <a:ext uri="{FF2B5EF4-FFF2-40B4-BE49-F238E27FC236}">
                <a16:creationId xmlns:a16="http://schemas.microsoft.com/office/drawing/2014/main" id="{59BAB1E3-F866-4159-8BC6-5F11B0239D04}"/>
              </a:ext>
            </a:extLst>
          </p:cNvPr>
          <p:cNvSpPr txBox="1"/>
          <p:nvPr/>
        </p:nvSpPr>
        <p:spPr>
          <a:xfrm>
            <a:off x="2213886" y="116632"/>
            <a:ext cx="471622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 geologist’s ecology of practice</a:t>
            </a:r>
          </a:p>
        </p:txBody>
      </p:sp>
    </p:spTree>
    <p:extLst>
      <p:ext uri="{BB962C8B-B14F-4D97-AF65-F5344CB8AC3E}">
        <p14:creationId xmlns:p14="http://schemas.microsoft.com/office/powerpoint/2010/main" val="1744617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FC37211-44F6-47FD-BE70-F27836C63D26}"/>
              </a:ext>
            </a:extLst>
          </p:cNvPr>
          <p:cNvSpPr/>
          <p:nvPr/>
        </p:nvSpPr>
        <p:spPr>
          <a:xfrm>
            <a:off x="2230120" y="1084810"/>
            <a:ext cx="4990286" cy="4315586"/>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66712B36-4207-40A1-B5B5-0FEBE1DD8F9E}"/>
              </a:ext>
            </a:extLst>
          </p:cNvPr>
          <p:cNvSpPr/>
          <p:nvPr/>
        </p:nvSpPr>
        <p:spPr>
          <a:xfrm>
            <a:off x="2204720" y="4597456"/>
            <a:ext cx="1018227" cy="80293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F6992F1-DF39-43E9-B170-C4C12F6A4A9C}"/>
              </a:ext>
            </a:extLst>
          </p:cNvPr>
          <p:cNvSpPr/>
          <p:nvPr/>
        </p:nvSpPr>
        <p:spPr>
          <a:xfrm>
            <a:off x="2230119" y="4129454"/>
            <a:ext cx="2019989" cy="128363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912F78C-A3B2-4E7A-9EBF-3D83FBE224AB}"/>
              </a:ext>
            </a:extLst>
          </p:cNvPr>
          <p:cNvSpPr/>
          <p:nvPr/>
        </p:nvSpPr>
        <p:spPr>
          <a:xfrm>
            <a:off x="2230121" y="3668287"/>
            <a:ext cx="2954392" cy="1744807"/>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9FD4C03-C07A-4CE8-B402-2536DB627945}"/>
              </a:ext>
            </a:extLst>
          </p:cNvPr>
          <p:cNvSpPr/>
          <p:nvPr/>
        </p:nvSpPr>
        <p:spPr>
          <a:xfrm>
            <a:off x="2219325" y="1820721"/>
            <a:ext cx="4029075" cy="3600820"/>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A905C9D1-1169-4765-AC51-B3E0CF60A7D0}"/>
              </a:ext>
            </a:extLst>
          </p:cNvPr>
          <p:cNvSpPr/>
          <p:nvPr/>
        </p:nvSpPr>
        <p:spPr>
          <a:xfrm>
            <a:off x="2206624" y="480417"/>
            <a:ext cx="5895975" cy="4919978"/>
          </a:xfrm>
          <a:prstGeom prst="rect">
            <a:avLst/>
          </a:prstGeom>
          <a:noFill/>
          <a:ln w="539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Text Box 100">
            <a:extLst>
              <a:ext uri="{FF2B5EF4-FFF2-40B4-BE49-F238E27FC236}">
                <a16:creationId xmlns:a16="http://schemas.microsoft.com/office/drawing/2014/main" id="{EB57CB29-AF11-4614-A2AE-4CC72E1209F2}"/>
              </a:ext>
            </a:extLst>
          </p:cNvPr>
          <p:cNvSpPr txBox="1">
            <a:spLocks noChangeArrowheads="1"/>
          </p:cNvSpPr>
          <p:nvPr/>
        </p:nvSpPr>
        <p:spPr bwMode="auto">
          <a:xfrm>
            <a:off x="1301655" y="343212"/>
            <a:ext cx="946150" cy="3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world</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83" name="Rectangle 104">
            <a:extLst>
              <a:ext uri="{FF2B5EF4-FFF2-40B4-BE49-F238E27FC236}">
                <a16:creationId xmlns:a16="http://schemas.microsoft.com/office/drawing/2014/main" id="{9E720159-8C91-40BF-855F-4ED5FCD2F850}"/>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106">
            <a:extLst>
              <a:ext uri="{FF2B5EF4-FFF2-40B4-BE49-F238E27FC236}">
                <a16:creationId xmlns:a16="http://schemas.microsoft.com/office/drawing/2014/main" id="{D9ECF13F-BD26-4D0B-91AA-B88084E17E68}"/>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107">
            <a:extLst>
              <a:ext uri="{FF2B5EF4-FFF2-40B4-BE49-F238E27FC236}">
                <a16:creationId xmlns:a16="http://schemas.microsoft.com/office/drawing/2014/main" id="{CB5D746D-1752-4FC2-8EA7-BB817BA9B0C6}"/>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Rectangle 110">
            <a:extLst>
              <a:ext uri="{FF2B5EF4-FFF2-40B4-BE49-F238E27FC236}">
                <a16:creationId xmlns:a16="http://schemas.microsoft.com/office/drawing/2014/main" id="{4A447351-A071-41D6-8091-429AA3CA98CF}"/>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Rectangle 111">
            <a:extLst>
              <a:ext uri="{FF2B5EF4-FFF2-40B4-BE49-F238E27FC236}">
                <a16:creationId xmlns:a16="http://schemas.microsoft.com/office/drawing/2014/main" id="{BEC78D47-0772-433F-A99A-98B566D096BC}"/>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Rectangle 114">
            <a:extLst>
              <a:ext uri="{FF2B5EF4-FFF2-40B4-BE49-F238E27FC236}">
                <a16:creationId xmlns:a16="http://schemas.microsoft.com/office/drawing/2014/main" id="{BD56C11E-CB71-4C9C-AA00-760777869AA7}"/>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Rectangle 115">
            <a:extLst>
              <a:ext uri="{FF2B5EF4-FFF2-40B4-BE49-F238E27FC236}">
                <a16:creationId xmlns:a16="http://schemas.microsoft.com/office/drawing/2014/main" id="{851D91FF-910A-4295-82D0-FF0D6EE7E309}"/>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Rectangle 118">
            <a:extLst>
              <a:ext uri="{FF2B5EF4-FFF2-40B4-BE49-F238E27FC236}">
                <a16:creationId xmlns:a16="http://schemas.microsoft.com/office/drawing/2014/main" id="{6BE97E1F-2E9E-45C4-A45E-62E4EE86E9B4}"/>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Rectangle 119">
            <a:extLst>
              <a:ext uri="{FF2B5EF4-FFF2-40B4-BE49-F238E27FC236}">
                <a16:creationId xmlns:a16="http://schemas.microsoft.com/office/drawing/2014/main" id="{A304CF5B-67DA-430A-8844-D474096821D7}"/>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Rectangle 121">
            <a:extLst>
              <a:ext uri="{FF2B5EF4-FFF2-40B4-BE49-F238E27FC236}">
                <a16:creationId xmlns:a16="http://schemas.microsoft.com/office/drawing/2014/main" id="{20FF7D8C-A691-44AA-9790-B254531EE5F6}"/>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Rectangle 123">
            <a:extLst>
              <a:ext uri="{FF2B5EF4-FFF2-40B4-BE49-F238E27FC236}">
                <a16:creationId xmlns:a16="http://schemas.microsoft.com/office/drawing/2014/main" id="{575A3848-9D43-40C4-87D4-3AB0B1ADFE8B}"/>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Rectangle 124">
            <a:extLst>
              <a:ext uri="{FF2B5EF4-FFF2-40B4-BE49-F238E27FC236}">
                <a16:creationId xmlns:a16="http://schemas.microsoft.com/office/drawing/2014/main" id="{271C0ABA-3145-4C82-88CB-99E17471E667}"/>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Rectangle 127">
            <a:extLst>
              <a:ext uri="{FF2B5EF4-FFF2-40B4-BE49-F238E27FC236}">
                <a16:creationId xmlns:a16="http://schemas.microsoft.com/office/drawing/2014/main" id="{2CB0DC2C-4A43-4D00-A00E-00D00E239CA4}"/>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Text Box 74">
            <a:extLst>
              <a:ext uri="{FF2B5EF4-FFF2-40B4-BE49-F238E27FC236}">
                <a16:creationId xmlns:a16="http://schemas.microsoft.com/office/drawing/2014/main" id="{8533341E-6D05-483F-A7B4-5B190115548B}"/>
              </a:ext>
            </a:extLst>
          </p:cNvPr>
          <p:cNvSpPr txBox="1">
            <a:spLocks noChangeArrowheads="1"/>
          </p:cNvSpPr>
          <p:nvPr/>
        </p:nvSpPr>
        <p:spPr bwMode="auto">
          <a:xfrm>
            <a:off x="936954" y="2690882"/>
            <a:ext cx="1796541" cy="461665"/>
          </a:xfrm>
          <a:prstGeom prst="rect">
            <a:avLst/>
          </a:prstGeom>
          <a:solidFill>
            <a:srgbClr val="FFFFFF"/>
          </a:solid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GEOLOGIST</a:t>
            </a:r>
          </a:p>
        </p:txBody>
      </p:sp>
      <p:sp>
        <p:nvSpPr>
          <p:cNvPr id="102" name="Text Box 73">
            <a:extLst>
              <a:ext uri="{FF2B5EF4-FFF2-40B4-BE49-F238E27FC236}">
                <a16:creationId xmlns:a16="http://schemas.microsoft.com/office/drawing/2014/main" id="{A07C2DC8-CABF-4CBA-A084-F11E3F8984A3}"/>
              </a:ext>
            </a:extLst>
          </p:cNvPr>
          <p:cNvSpPr txBox="1">
            <a:spLocks noChangeArrowheads="1"/>
          </p:cNvSpPr>
          <p:nvPr/>
        </p:nvSpPr>
        <p:spPr bwMode="auto">
          <a:xfrm>
            <a:off x="1269613" y="3995538"/>
            <a:ext cx="903562"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dirty="0">
                <a:solidFill>
                  <a:prstClr val="black"/>
                </a:solidFill>
                <a:latin typeface="Arial Narrow" panose="020B0606020202030204" pitchFamily="34" charset="0"/>
              </a:rPr>
              <a:t>TEAM</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3" name="Text Box 77">
            <a:extLst>
              <a:ext uri="{FF2B5EF4-FFF2-40B4-BE49-F238E27FC236}">
                <a16:creationId xmlns:a16="http://schemas.microsoft.com/office/drawing/2014/main" id="{2624D19A-8721-4669-9021-49F2A30D91AF}"/>
              </a:ext>
            </a:extLst>
          </p:cNvPr>
          <p:cNvSpPr txBox="1">
            <a:spLocks noChangeArrowheads="1"/>
          </p:cNvSpPr>
          <p:nvPr/>
        </p:nvSpPr>
        <p:spPr bwMode="auto">
          <a:xfrm>
            <a:off x="1022872" y="4601262"/>
            <a:ext cx="159390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INDIVIDUAL</a:t>
            </a:r>
            <a:endParaRPr kumimoji="0" lang="en-GB"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04" name="Text Box 76">
            <a:extLst>
              <a:ext uri="{FF2B5EF4-FFF2-40B4-BE49-F238E27FC236}">
                <a16:creationId xmlns:a16="http://schemas.microsoft.com/office/drawing/2014/main" id="{C34E02E8-5A6D-4584-89AC-D747BEF1D55D}"/>
              </a:ext>
            </a:extLst>
          </p:cNvPr>
          <p:cNvSpPr txBox="1">
            <a:spLocks noChangeArrowheads="1"/>
          </p:cNvSpPr>
          <p:nvPr/>
        </p:nvSpPr>
        <p:spPr bwMode="auto">
          <a:xfrm>
            <a:off x="1272220" y="892548"/>
            <a:ext cx="946151" cy="35083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society</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5" name="Text Box 75">
            <a:extLst>
              <a:ext uri="{FF2B5EF4-FFF2-40B4-BE49-F238E27FC236}">
                <a16:creationId xmlns:a16="http://schemas.microsoft.com/office/drawing/2014/main" id="{576705C7-78D1-42A5-99E1-6B751FFDCB37}"/>
              </a:ext>
            </a:extLst>
          </p:cNvPr>
          <p:cNvSpPr txBox="1">
            <a:spLocks noChangeArrowheads="1"/>
          </p:cNvSpPr>
          <p:nvPr/>
        </p:nvSpPr>
        <p:spPr bwMode="auto">
          <a:xfrm>
            <a:off x="895300" y="1529215"/>
            <a:ext cx="1849047" cy="439464"/>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dirty="0">
                <a:solidFill>
                  <a:prstClr val="black"/>
                </a:solidFill>
                <a:latin typeface="Arial Narrow" panose="020B0606020202030204" pitchFamily="34" charset="0"/>
              </a:rPr>
              <a:t>FIELD/DOMAIN</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8" name="Rectangle 107">
            <a:extLst>
              <a:ext uri="{FF2B5EF4-FFF2-40B4-BE49-F238E27FC236}">
                <a16:creationId xmlns:a16="http://schemas.microsoft.com/office/drawing/2014/main" id="{8CA637C0-0202-4DE6-853C-3DDC29D48C4D}"/>
              </a:ext>
            </a:extLst>
          </p:cNvPr>
          <p:cNvSpPr/>
          <p:nvPr/>
        </p:nvSpPr>
        <p:spPr>
          <a:xfrm>
            <a:off x="2204720" y="540048"/>
            <a:ext cx="5580887"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sz="2800" b="1" dirty="0">
                <a:solidFill>
                  <a:prstClr val="black"/>
                </a:solidFill>
                <a:latin typeface="Arial Narrow" panose="020B0606020202030204" pitchFamily="34" charset="0"/>
                <a:ea typeface="Times New Roman" panose="02020603050405020304" pitchFamily="18" charset="0"/>
              </a:rPr>
              <a:t>Pro-c  ‘the phenomenon of creativity</a:t>
            </a:r>
            <a:r>
              <a:rPr lang="en-GB" altLang="en-US" sz="2800" dirty="0">
                <a:solidFill>
                  <a:prstClr val="black"/>
                </a:solidFill>
                <a:latin typeface="Arial Narrow" panose="020B0606020202030204" pitchFamily="34" charset="0"/>
                <a:ea typeface="Times New Roman" panose="02020603050405020304" pitchFamily="18" charset="0"/>
              </a:rPr>
              <a:t>’</a:t>
            </a:r>
            <a:r>
              <a:rPr kumimoji="0" lang="en-GB" altLang="en-US" sz="280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 </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97CBBB3A-8CC9-47BA-ACC0-190A0B61387E}"/>
              </a:ext>
            </a:extLst>
          </p:cNvPr>
          <p:cNvSpPr/>
          <p:nvPr/>
        </p:nvSpPr>
        <p:spPr>
          <a:xfrm rot="19269101">
            <a:off x="2280549" y="2892073"/>
            <a:ext cx="4853973" cy="906324"/>
          </a:xfrm>
          <a:prstGeom prst="ellipse">
            <a:avLst/>
          </a:prstGeom>
          <a:solidFill>
            <a:srgbClr val="00B0F0">
              <a:alpha val="96000"/>
            </a:srgbClr>
          </a:solidFill>
          <a:ln w="25400" cap="flat" cmpd="sng" algn="ctr">
            <a:solidFill>
              <a:srgbClr val="4F81BD">
                <a:shade val="50000"/>
                <a:alpha val="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 Box 75">
            <a:extLst>
              <a:ext uri="{FF2B5EF4-FFF2-40B4-BE49-F238E27FC236}">
                <a16:creationId xmlns:a16="http://schemas.microsoft.com/office/drawing/2014/main" id="{A1838198-2B3E-42DA-87CC-1315A55F2AC4}"/>
              </a:ext>
            </a:extLst>
          </p:cNvPr>
          <p:cNvSpPr txBox="1">
            <a:spLocks noChangeArrowheads="1"/>
          </p:cNvSpPr>
          <p:nvPr/>
        </p:nvSpPr>
        <p:spPr bwMode="auto">
          <a:xfrm rot="16200000">
            <a:off x="-1787041" y="2771261"/>
            <a:ext cx="4737487" cy="520782"/>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CONTEXTS FOR CREATING &amp; USING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 </a:t>
            </a:r>
            <a:endParaRPr kumimoji="0" lang="en-GB" alt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39" name="Text Box 71">
            <a:extLst>
              <a:ext uri="{FF2B5EF4-FFF2-40B4-BE49-F238E27FC236}">
                <a16:creationId xmlns:a16="http://schemas.microsoft.com/office/drawing/2014/main" id="{FD38547A-0402-44E3-8B81-F81EC7B63024}"/>
              </a:ext>
            </a:extLst>
          </p:cNvPr>
          <p:cNvSpPr txBox="1">
            <a:spLocks noChangeArrowheads="1"/>
          </p:cNvSpPr>
          <p:nvPr/>
        </p:nvSpPr>
        <p:spPr bwMode="auto">
          <a:xfrm>
            <a:off x="1093523" y="6263389"/>
            <a:ext cx="7228024"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NORMS FOR JUDGING &amp; VALUING CREATIVITY</a:t>
            </a:r>
            <a:endParaRPr kumimoji="0" lang="en-GB" alt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0" name="Text Box 77">
            <a:extLst>
              <a:ext uri="{FF2B5EF4-FFF2-40B4-BE49-F238E27FC236}">
                <a16:creationId xmlns:a16="http://schemas.microsoft.com/office/drawing/2014/main" id="{17A015F6-4819-4254-9459-B1A75875150C}"/>
              </a:ext>
            </a:extLst>
          </p:cNvPr>
          <p:cNvSpPr txBox="1">
            <a:spLocks noChangeArrowheads="1"/>
          </p:cNvSpPr>
          <p:nvPr/>
        </p:nvSpPr>
        <p:spPr bwMode="auto">
          <a:xfrm>
            <a:off x="2001912" y="5461114"/>
            <a:ext cx="159390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INDIVIDUAL</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Text Box 77">
            <a:extLst>
              <a:ext uri="{FF2B5EF4-FFF2-40B4-BE49-F238E27FC236}">
                <a16:creationId xmlns:a16="http://schemas.microsoft.com/office/drawing/2014/main" id="{59BF73B8-0AE1-44BC-9111-49993BAA1E6E}"/>
              </a:ext>
            </a:extLst>
          </p:cNvPr>
          <p:cNvSpPr txBox="1">
            <a:spLocks noChangeArrowheads="1"/>
          </p:cNvSpPr>
          <p:nvPr/>
        </p:nvSpPr>
        <p:spPr bwMode="auto">
          <a:xfrm>
            <a:off x="3362601" y="5431099"/>
            <a:ext cx="1035319"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dirty="0">
                <a:solidFill>
                  <a:prstClr val="black"/>
                </a:solidFill>
                <a:latin typeface="Arial Narrow" panose="020B0606020202030204" pitchFamily="34" charset="0"/>
              </a:rPr>
              <a:t>TEAM</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Text Box 73">
            <a:extLst>
              <a:ext uri="{FF2B5EF4-FFF2-40B4-BE49-F238E27FC236}">
                <a16:creationId xmlns:a16="http://schemas.microsoft.com/office/drawing/2014/main" id="{DF6D22E5-5DA7-4459-BA67-265A9CE7324D}"/>
              </a:ext>
            </a:extLst>
          </p:cNvPr>
          <p:cNvSpPr txBox="1">
            <a:spLocks noChangeArrowheads="1"/>
          </p:cNvSpPr>
          <p:nvPr/>
        </p:nvSpPr>
        <p:spPr bwMode="auto">
          <a:xfrm>
            <a:off x="4286242" y="5436339"/>
            <a:ext cx="179654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ORGANISATION</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5" name="Text Box 73">
            <a:extLst>
              <a:ext uri="{FF2B5EF4-FFF2-40B4-BE49-F238E27FC236}">
                <a16:creationId xmlns:a16="http://schemas.microsoft.com/office/drawing/2014/main" id="{F28BA58C-BCE7-44F6-8363-EFEECE984E85}"/>
              </a:ext>
            </a:extLst>
          </p:cNvPr>
          <p:cNvSpPr txBox="1">
            <a:spLocks noChangeArrowheads="1"/>
          </p:cNvSpPr>
          <p:nvPr/>
        </p:nvSpPr>
        <p:spPr bwMode="auto">
          <a:xfrm>
            <a:off x="6162822" y="5437896"/>
            <a:ext cx="1035318" cy="7078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FIELD/</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dirty="0">
                <a:solidFill>
                  <a:prstClr val="black"/>
                </a:solidFill>
                <a:latin typeface="Arial Narrow" panose="020B0606020202030204" pitchFamily="34" charset="0"/>
              </a:rPr>
              <a:t>DOMAIN</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6" name="Text Box 73">
            <a:extLst>
              <a:ext uri="{FF2B5EF4-FFF2-40B4-BE49-F238E27FC236}">
                <a16:creationId xmlns:a16="http://schemas.microsoft.com/office/drawing/2014/main" id="{5DA8ED0C-C544-42B5-B74E-DF63182453DC}"/>
              </a:ext>
            </a:extLst>
          </p:cNvPr>
          <p:cNvSpPr txBox="1">
            <a:spLocks noChangeArrowheads="1"/>
          </p:cNvSpPr>
          <p:nvPr/>
        </p:nvSpPr>
        <p:spPr bwMode="auto">
          <a:xfrm>
            <a:off x="842381" y="3444674"/>
            <a:ext cx="179654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ORGANISATION</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47" name="Picture 46">
            <a:extLst>
              <a:ext uri="{FF2B5EF4-FFF2-40B4-BE49-F238E27FC236}">
                <a16:creationId xmlns:a16="http://schemas.microsoft.com/office/drawing/2014/main" id="{C1A66D83-4BD6-40FD-8BEF-352537FAAA1D}"/>
              </a:ext>
            </a:extLst>
          </p:cNvPr>
          <p:cNvPicPr>
            <a:picLocks noChangeAspect="1"/>
          </p:cNvPicPr>
          <p:nvPr/>
        </p:nvPicPr>
        <p:blipFill>
          <a:blip r:embed="rId3"/>
          <a:stretch>
            <a:fillRect/>
          </a:stretch>
        </p:blipFill>
        <p:spPr>
          <a:xfrm>
            <a:off x="3009357" y="2043258"/>
            <a:ext cx="4211049" cy="2431791"/>
          </a:xfrm>
          <a:prstGeom prst="rect">
            <a:avLst/>
          </a:prstGeom>
        </p:spPr>
      </p:pic>
      <p:cxnSp>
        <p:nvCxnSpPr>
          <p:cNvPr id="3" name="Straight Arrow Connector 2">
            <a:extLst>
              <a:ext uri="{FF2B5EF4-FFF2-40B4-BE49-F238E27FC236}">
                <a16:creationId xmlns:a16="http://schemas.microsoft.com/office/drawing/2014/main" id="{6CEB3F55-331B-408E-B5CD-B1A63559A955}"/>
              </a:ext>
            </a:extLst>
          </p:cNvPr>
          <p:cNvCxnSpPr>
            <a:cxnSpLocks/>
          </p:cNvCxnSpPr>
          <p:nvPr/>
        </p:nvCxnSpPr>
        <p:spPr>
          <a:xfrm>
            <a:off x="3222947" y="4597456"/>
            <a:ext cx="17166" cy="8404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E45FE5A-AD77-45F7-B274-E401C5880784}"/>
              </a:ext>
            </a:extLst>
          </p:cNvPr>
          <p:cNvCxnSpPr>
            <a:cxnSpLocks/>
          </p:cNvCxnSpPr>
          <p:nvPr/>
        </p:nvCxnSpPr>
        <p:spPr>
          <a:xfrm>
            <a:off x="4243735" y="4475049"/>
            <a:ext cx="17166" cy="9958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4A242D2-C316-4325-8F3A-B4D6843086F1}"/>
              </a:ext>
            </a:extLst>
          </p:cNvPr>
          <p:cNvCxnSpPr>
            <a:cxnSpLocks/>
            <a:endCxn id="44" idx="0"/>
          </p:cNvCxnSpPr>
          <p:nvPr/>
        </p:nvCxnSpPr>
        <p:spPr>
          <a:xfrm>
            <a:off x="5171896" y="4486534"/>
            <a:ext cx="12617" cy="9498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8340942-D49F-499F-894E-85719109769E}"/>
              </a:ext>
            </a:extLst>
          </p:cNvPr>
          <p:cNvCxnSpPr>
            <a:cxnSpLocks/>
          </p:cNvCxnSpPr>
          <p:nvPr/>
        </p:nvCxnSpPr>
        <p:spPr>
          <a:xfrm>
            <a:off x="6229542" y="4452902"/>
            <a:ext cx="10352" cy="11183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 Box 73">
            <a:extLst>
              <a:ext uri="{FF2B5EF4-FFF2-40B4-BE49-F238E27FC236}">
                <a16:creationId xmlns:a16="http://schemas.microsoft.com/office/drawing/2014/main" id="{E42CD93C-1E46-40B8-A9B8-0CBE8F7B94CF}"/>
              </a:ext>
            </a:extLst>
          </p:cNvPr>
          <p:cNvSpPr txBox="1">
            <a:spLocks noChangeArrowheads="1"/>
          </p:cNvSpPr>
          <p:nvPr/>
        </p:nvSpPr>
        <p:spPr bwMode="auto">
          <a:xfrm>
            <a:off x="7142088" y="5431099"/>
            <a:ext cx="122090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SOCIETY</a:t>
            </a:r>
          </a:p>
        </p:txBody>
      </p:sp>
      <p:cxnSp>
        <p:nvCxnSpPr>
          <p:cNvPr id="55" name="Straight Arrow Connector 54">
            <a:extLst>
              <a:ext uri="{FF2B5EF4-FFF2-40B4-BE49-F238E27FC236}">
                <a16:creationId xmlns:a16="http://schemas.microsoft.com/office/drawing/2014/main" id="{68F18C0F-AD4D-4AE5-8916-4781F6045478}"/>
              </a:ext>
            </a:extLst>
          </p:cNvPr>
          <p:cNvCxnSpPr>
            <a:cxnSpLocks/>
          </p:cNvCxnSpPr>
          <p:nvPr/>
        </p:nvCxnSpPr>
        <p:spPr>
          <a:xfrm>
            <a:off x="7217398" y="4415117"/>
            <a:ext cx="10352" cy="11183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5275C2E-3E0B-4F26-9EC2-2E62AF8C8F90}"/>
              </a:ext>
            </a:extLst>
          </p:cNvPr>
          <p:cNvSpPr txBox="1"/>
          <p:nvPr/>
        </p:nvSpPr>
        <p:spPr>
          <a:xfrm>
            <a:off x="7482684" y="4801317"/>
            <a:ext cx="421910" cy="707886"/>
          </a:xfrm>
          <a:prstGeom prst="rect">
            <a:avLst/>
          </a:prstGeom>
          <a:noFill/>
        </p:spPr>
        <p:txBody>
          <a:bodyPr wrap="none" rtlCol="0">
            <a:spAutoFit/>
          </a:bodyPr>
          <a:lstStyle/>
          <a:p>
            <a:r>
              <a:rPr lang="en-US" sz="4000" dirty="0">
                <a:solidFill>
                  <a:srgbClr val="FF0000"/>
                </a:solidFill>
              </a:rPr>
              <a:t>?</a:t>
            </a:r>
          </a:p>
        </p:txBody>
      </p:sp>
      <p:sp>
        <p:nvSpPr>
          <p:cNvPr id="11" name="Freeform: Shape 10">
            <a:extLst>
              <a:ext uri="{FF2B5EF4-FFF2-40B4-BE49-F238E27FC236}">
                <a16:creationId xmlns:a16="http://schemas.microsoft.com/office/drawing/2014/main" id="{FC855DB9-D972-4794-9509-BD48F6B548F7}"/>
              </a:ext>
            </a:extLst>
          </p:cNvPr>
          <p:cNvSpPr/>
          <p:nvPr/>
        </p:nvSpPr>
        <p:spPr>
          <a:xfrm>
            <a:off x="2349062" y="2569779"/>
            <a:ext cx="630621" cy="2128345"/>
          </a:xfrm>
          <a:custGeom>
            <a:avLst/>
            <a:gdLst>
              <a:gd name="connsiteX0" fmla="*/ 0 w 630621"/>
              <a:gd name="connsiteY0" fmla="*/ 2128345 h 2128345"/>
              <a:gd name="connsiteX1" fmla="*/ 331076 w 630621"/>
              <a:gd name="connsiteY1" fmla="*/ 756745 h 2128345"/>
              <a:gd name="connsiteX2" fmla="*/ 630621 w 630621"/>
              <a:gd name="connsiteY2" fmla="*/ 0 h 2128345"/>
              <a:gd name="connsiteX3" fmla="*/ 630621 w 630621"/>
              <a:gd name="connsiteY3" fmla="*/ 0 h 2128345"/>
            </a:gdLst>
            <a:ahLst/>
            <a:cxnLst>
              <a:cxn ang="0">
                <a:pos x="connsiteX0" y="connsiteY0"/>
              </a:cxn>
              <a:cxn ang="0">
                <a:pos x="connsiteX1" y="connsiteY1"/>
              </a:cxn>
              <a:cxn ang="0">
                <a:pos x="connsiteX2" y="connsiteY2"/>
              </a:cxn>
              <a:cxn ang="0">
                <a:pos x="connsiteX3" y="connsiteY3"/>
              </a:cxn>
            </a:cxnLst>
            <a:rect l="l" t="t" r="r" b="b"/>
            <a:pathLst>
              <a:path w="630621" h="2128345">
                <a:moveTo>
                  <a:pt x="0" y="2128345"/>
                </a:moveTo>
                <a:cubicBezTo>
                  <a:pt x="112986" y="1619907"/>
                  <a:pt x="225973" y="1111469"/>
                  <a:pt x="331076" y="756745"/>
                </a:cubicBezTo>
                <a:cubicBezTo>
                  <a:pt x="436179" y="402021"/>
                  <a:pt x="630621" y="0"/>
                  <a:pt x="630621" y="0"/>
                </a:cubicBezTo>
                <a:lnTo>
                  <a:pt x="630621" y="0"/>
                </a:lnTo>
              </a:path>
            </a:pathLst>
          </a:custGeom>
          <a:noFill/>
          <a:ln w="381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61BFBF-C94E-4DA2-A4D8-1E16E706A334}"/>
              </a:ext>
            </a:extLst>
          </p:cNvPr>
          <p:cNvSpPr txBox="1"/>
          <p:nvPr/>
        </p:nvSpPr>
        <p:spPr>
          <a:xfrm rot="19049442">
            <a:off x="3417738" y="2981833"/>
            <a:ext cx="3229217" cy="461665"/>
          </a:xfrm>
          <a:prstGeom prst="rect">
            <a:avLst/>
          </a:prstGeom>
          <a:solidFill>
            <a:schemeClr val="bg1"/>
          </a:solidFill>
        </p:spPr>
        <p:txBody>
          <a:bodyPr wrap="none" rtlCol="0">
            <a:spAutoFit/>
          </a:bodyPr>
          <a:lstStyle/>
          <a:p>
            <a:r>
              <a:rPr lang="en-US" sz="2400" b="1" dirty="0">
                <a:solidFill>
                  <a:srgbClr val="FF0000"/>
                </a:solidFill>
                <a:latin typeface="Arial Narrow" panose="020B0606020202030204" pitchFamily="34" charset="0"/>
              </a:rPr>
              <a:t>ECOLOGY OF PRACTICE</a:t>
            </a:r>
          </a:p>
        </p:txBody>
      </p:sp>
    </p:spTree>
    <p:extLst>
      <p:ext uri="{BB962C8B-B14F-4D97-AF65-F5344CB8AC3E}">
        <p14:creationId xmlns:p14="http://schemas.microsoft.com/office/powerpoint/2010/main" val="366367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820FDC-8D72-4BAB-8CC8-7549417A8608}"/>
              </a:ext>
            </a:extLst>
          </p:cNvPr>
          <p:cNvSpPr txBox="1"/>
          <p:nvPr/>
        </p:nvSpPr>
        <p:spPr>
          <a:xfrm>
            <a:off x="48267" y="1069469"/>
            <a:ext cx="9047466" cy="6370975"/>
          </a:xfrm>
          <a:prstGeom prst="rect">
            <a:avLst/>
          </a:prstGeom>
          <a:noFill/>
        </p:spPr>
        <p:txBody>
          <a:bodyPr wrap="square" rtlCol="0">
            <a:spAutoFit/>
          </a:bodyPr>
          <a:lstStyle/>
          <a:p>
            <a:r>
              <a:rPr lang="en-US" sz="2400" b="1" dirty="0">
                <a:latin typeface="Arial Narrow" panose="020B0606020202030204" pitchFamily="34" charset="0"/>
              </a:rPr>
              <a:t>HOW DOES CREATIVITY WORK IN YOUR </a:t>
            </a:r>
          </a:p>
          <a:p>
            <a:r>
              <a:rPr lang="en-US" sz="2400" b="1" dirty="0">
                <a:latin typeface="Arial Narrow" panose="020B0606020202030204" pitchFamily="34" charset="0"/>
              </a:rPr>
              <a:t>SUBJECT/FIELD OF PRACTICE?</a:t>
            </a:r>
          </a:p>
          <a:p>
            <a:endParaRPr lang="en-US" sz="2400" b="1" dirty="0">
              <a:latin typeface="Arial Narrow" panose="020B0606020202030204" pitchFamily="34" charset="0"/>
            </a:endParaRPr>
          </a:p>
          <a:p>
            <a:r>
              <a:rPr lang="en-US" sz="2400" b="1" dirty="0">
                <a:latin typeface="Arial Narrow" panose="020B0606020202030204" pitchFamily="34" charset="0"/>
              </a:rPr>
              <a:t>THINKING TIME 2mins</a:t>
            </a:r>
          </a:p>
          <a:p>
            <a:r>
              <a:rPr lang="en-US" sz="2400" b="1" dirty="0">
                <a:latin typeface="Arial Narrow" panose="020B0606020202030204" pitchFamily="34" charset="0"/>
              </a:rPr>
              <a:t>Each person thinks of an activity that people working in </a:t>
            </a:r>
          </a:p>
          <a:p>
            <a:r>
              <a:rPr lang="en-US" sz="2400" b="1" dirty="0">
                <a:latin typeface="Arial Narrow" panose="020B0606020202030204" pitchFamily="34" charset="0"/>
              </a:rPr>
              <a:t>their field do that involves them using their imagination and creativity</a:t>
            </a:r>
          </a:p>
          <a:p>
            <a:endParaRPr lang="en-US" sz="2400" b="1" dirty="0">
              <a:latin typeface="Arial Narrow" panose="020B0606020202030204" pitchFamily="34" charset="0"/>
            </a:endParaRPr>
          </a:p>
          <a:p>
            <a:r>
              <a:rPr lang="en-US" sz="2400" b="1" dirty="0">
                <a:latin typeface="Arial Narrow" panose="020B0606020202030204" pitchFamily="34" charset="0"/>
              </a:rPr>
              <a:t>STORY TIME 3 mins</a:t>
            </a:r>
          </a:p>
          <a:p>
            <a:r>
              <a:rPr lang="en-US" sz="2400" b="1" dirty="0">
                <a:latin typeface="Arial Narrow" panose="020B0606020202030204" pitchFamily="34" charset="0"/>
              </a:rPr>
              <a:t>Each person tells a 1 minute story about something that people do in their field that involves them using their imagination and creativity explaining what it means to be creative </a:t>
            </a:r>
          </a:p>
          <a:p>
            <a:endParaRPr lang="en-US" sz="2400" b="1" dirty="0">
              <a:latin typeface="Arial Narrow" panose="020B0606020202030204" pitchFamily="34" charset="0"/>
            </a:endParaRPr>
          </a:p>
          <a:p>
            <a:r>
              <a:rPr lang="en-US" sz="2400" b="1" dirty="0">
                <a:latin typeface="Arial Narrow" panose="020B0606020202030204" pitchFamily="34" charset="0"/>
              </a:rPr>
              <a:t>SYNTHESIS 3 mins</a:t>
            </a:r>
          </a:p>
          <a:p>
            <a:r>
              <a:rPr lang="en-US" sz="2400" b="1" dirty="0">
                <a:latin typeface="Arial Narrow" panose="020B0606020202030204" pitchFamily="34" charset="0"/>
              </a:rPr>
              <a:t>What are the educational implications for encouraging students to use their imaginations and creativity, ‘to be creative’ in your disciplines?</a:t>
            </a:r>
          </a:p>
          <a:p>
            <a:endParaRPr lang="en-US" sz="2400" b="1" dirty="0">
              <a:latin typeface="Arial Narrow" panose="020B0606020202030204" pitchFamily="34" charset="0"/>
            </a:endParaRPr>
          </a:p>
          <a:p>
            <a:endParaRPr lang="en-US" sz="2400" b="1" dirty="0">
              <a:latin typeface="Arial Narrow" panose="020B0606020202030204" pitchFamily="34" charset="0"/>
            </a:endParaRPr>
          </a:p>
        </p:txBody>
      </p:sp>
      <p:pic>
        <p:nvPicPr>
          <p:cNvPr id="3" name="Picture 2">
            <a:extLst>
              <a:ext uri="{FF2B5EF4-FFF2-40B4-BE49-F238E27FC236}">
                <a16:creationId xmlns:a16="http://schemas.microsoft.com/office/drawing/2014/main" id="{EA1585A8-D09C-4032-B27E-22F0163C91A4}"/>
              </a:ext>
            </a:extLst>
          </p:cNvPr>
          <p:cNvPicPr>
            <a:picLocks noChangeAspect="1"/>
          </p:cNvPicPr>
          <p:nvPr/>
        </p:nvPicPr>
        <p:blipFill>
          <a:blip r:embed="rId3"/>
          <a:stretch>
            <a:fillRect/>
          </a:stretch>
        </p:blipFill>
        <p:spPr>
          <a:xfrm>
            <a:off x="2339752" y="272797"/>
            <a:ext cx="4257675" cy="523875"/>
          </a:xfrm>
          <a:prstGeom prst="rect">
            <a:avLst/>
          </a:prstGeom>
        </p:spPr>
      </p:pic>
      <p:pic>
        <p:nvPicPr>
          <p:cNvPr id="6" name="Picture 5" descr="A close up of a logo&#10;&#10;Description automatically generated">
            <a:extLst>
              <a:ext uri="{FF2B5EF4-FFF2-40B4-BE49-F238E27FC236}">
                <a16:creationId xmlns:a16="http://schemas.microsoft.com/office/drawing/2014/main" id="{5DDA21A6-2361-49FA-8690-FFE576AC09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247" y="0"/>
            <a:ext cx="2697486" cy="2697486"/>
          </a:xfrm>
          <a:prstGeom prst="rect">
            <a:avLst/>
          </a:prstGeom>
        </p:spPr>
      </p:pic>
    </p:spTree>
    <p:extLst>
      <p:ext uri="{BB962C8B-B14F-4D97-AF65-F5344CB8AC3E}">
        <p14:creationId xmlns:p14="http://schemas.microsoft.com/office/powerpoint/2010/main" val="821200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FC37211-44F6-47FD-BE70-F27836C63D26}"/>
              </a:ext>
            </a:extLst>
          </p:cNvPr>
          <p:cNvSpPr/>
          <p:nvPr/>
        </p:nvSpPr>
        <p:spPr>
          <a:xfrm>
            <a:off x="2583363" y="1760350"/>
            <a:ext cx="4853071" cy="405625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66712B36-4207-40A1-B5B5-0FEBE1DD8F9E}"/>
              </a:ext>
            </a:extLst>
          </p:cNvPr>
          <p:cNvSpPr/>
          <p:nvPr/>
        </p:nvSpPr>
        <p:spPr>
          <a:xfrm>
            <a:off x="2557964" y="4802256"/>
            <a:ext cx="1211628" cy="1013860"/>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F6992F1-DF39-43E9-B170-C4C12F6A4A9C}"/>
              </a:ext>
            </a:extLst>
          </p:cNvPr>
          <p:cNvSpPr/>
          <p:nvPr/>
        </p:nvSpPr>
        <p:spPr>
          <a:xfrm>
            <a:off x="2583363" y="4111152"/>
            <a:ext cx="2267685" cy="1717073"/>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 Box 71">
            <a:extLst>
              <a:ext uri="{FF2B5EF4-FFF2-40B4-BE49-F238E27FC236}">
                <a16:creationId xmlns:a16="http://schemas.microsoft.com/office/drawing/2014/main" id="{C172EB7B-EBF0-4B7B-82E2-4F543CC3F382}"/>
              </a:ext>
            </a:extLst>
          </p:cNvPr>
          <p:cNvSpPr txBox="1">
            <a:spLocks noChangeArrowheads="1"/>
          </p:cNvSpPr>
          <p:nvPr/>
        </p:nvSpPr>
        <p:spPr bwMode="auto">
          <a:xfrm>
            <a:off x="2074873" y="5889424"/>
            <a:ext cx="6571105"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Where is originality, newness, novelty recognised &amp; evaluated?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NORMS FOR JUDGING CREATIVITY</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61" name="Rectangle 60">
            <a:extLst>
              <a:ext uri="{FF2B5EF4-FFF2-40B4-BE49-F238E27FC236}">
                <a16:creationId xmlns:a16="http://schemas.microsoft.com/office/drawing/2014/main" id="{A912F78C-A3B2-4E7A-9EBF-3D83FBE224AB}"/>
              </a:ext>
            </a:extLst>
          </p:cNvPr>
          <p:cNvSpPr/>
          <p:nvPr/>
        </p:nvSpPr>
        <p:spPr>
          <a:xfrm>
            <a:off x="2583364" y="3314573"/>
            <a:ext cx="3119755" cy="252452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9FD4C03-C07A-4CE8-B402-2536DB627945}"/>
              </a:ext>
            </a:extLst>
          </p:cNvPr>
          <p:cNvSpPr/>
          <p:nvPr/>
        </p:nvSpPr>
        <p:spPr>
          <a:xfrm>
            <a:off x="2572569" y="2492410"/>
            <a:ext cx="4029075" cy="3347331"/>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A905C9D1-1169-4765-AC51-B3E0CF60A7D0}"/>
              </a:ext>
            </a:extLst>
          </p:cNvPr>
          <p:cNvSpPr/>
          <p:nvPr/>
        </p:nvSpPr>
        <p:spPr>
          <a:xfrm>
            <a:off x="2559868" y="897941"/>
            <a:ext cx="5895975" cy="4918666"/>
          </a:xfrm>
          <a:prstGeom prst="rect">
            <a:avLst/>
          </a:prstGeom>
          <a:noFill/>
          <a:ln w="539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Text Box 100">
            <a:extLst>
              <a:ext uri="{FF2B5EF4-FFF2-40B4-BE49-F238E27FC236}">
                <a16:creationId xmlns:a16="http://schemas.microsoft.com/office/drawing/2014/main" id="{EB57CB29-AF11-4614-A2AE-4CC72E1209F2}"/>
              </a:ext>
            </a:extLst>
          </p:cNvPr>
          <p:cNvSpPr txBox="1">
            <a:spLocks noChangeArrowheads="1"/>
          </p:cNvSpPr>
          <p:nvPr/>
        </p:nvSpPr>
        <p:spPr bwMode="auto">
          <a:xfrm>
            <a:off x="1654899" y="760736"/>
            <a:ext cx="946150" cy="3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world</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80" name="Text Box 72">
            <a:extLst>
              <a:ext uri="{FF2B5EF4-FFF2-40B4-BE49-F238E27FC236}">
                <a16:creationId xmlns:a16="http://schemas.microsoft.com/office/drawing/2014/main" id="{3BF487C6-942B-42DD-A9A2-AB1F750BC4F6}"/>
              </a:ext>
            </a:extLst>
          </p:cNvPr>
          <p:cNvSpPr txBox="1">
            <a:spLocks noChangeArrowheads="1"/>
          </p:cNvSpPr>
          <p:nvPr/>
        </p:nvSpPr>
        <p:spPr bwMode="auto">
          <a:xfrm rot="16200000">
            <a:off x="864981" y="1330146"/>
            <a:ext cx="1508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cross-cultural</a:t>
            </a: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3" name="Rectangle 104">
            <a:extLst>
              <a:ext uri="{FF2B5EF4-FFF2-40B4-BE49-F238E27FC236}">
                <a16:creationId xmlns:a16="http://schemas.microsoft.com/office/drawing/2014/main" id="{9E720159-8C91-40BF-855F-4ED5FCD2F850}"/>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106">
            <a:extLst>
              <a:ext uri="{FF2B5EF4-FFF2-40B4-BE49-F238E27FC236}">
                <a16:creationId xmlns:a16="http://schemas.microsoft.com/office/drawing/2014/main" id="{D9ECF13F-BD26-4D0B-91AA-B88084E17E68}"/>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107">
            <a:extLst>
              <a:ext uri="{FF2B5EF4-FFF2-40B4-BE49-F238E27FC236}">
                <a16:creationId xmlns:a16="http://schemas.microsoft.com/office/drawing/2014/main" id="{CB5D746D-1752-4FC2-8EA7-BB817BA9B0C6}"/>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Rectangle 110">
            <a:extLst>
              <a:ext uri="{FF2B5EF4-FFF2-40B4-BE49-F238E27FC236}">
                <a16:creationId xmlns:a16="http://schemas.microsoft.com/office/drawing/2014/main" id="{4A447351-A071-41D6-8091-429AA3CA98CF}"/>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Rectangle 111">
            <a:extLst>
              <a:ext uri="{FF2B5EF4-FFF2-40B4-BE49-F238E27FC236}">
                <a16:creationId xmlns:a16="http://schemas.microsoft.com/office/drawing/2014/main" id="{BEC78D47-0772-433F-A99A-98B566D096BC}"/>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Rectangle 114">
            <a:extLst>
              <a:ext uri="{FF2B5EF4-FFF2-40B4-BE49-F238E27FC236}">
                <a16:creationId xmlns:a16="http://schemas.microsoft.com/office/drawing/2014/main" id="{BD56C11E-CB71-4C9C-AA00-760777869AA7}"/>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Rectangle 115">
            <a:extLst>
              <a:ext uri="{FF2B5EF4-FFF2-40B4-BE49-F238E27FC236}">
                <a16:creationId xmlns:a16="http://schemas.microsoft.com/office/drawing/2014/main" id="{851D91FF-910A-4295-82D0-FF0D6EE7E309}"/>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Rectangle 118">
            <a:extLst>
              <a:ext uri="{FF2B5EF4-FFF2-40B4-BE49-F238E27FC236}">
                <a16:creationId xmlns:a16="http://schemas.microsoft.com/office/drawing/2014/main" id="{6BE97E1F-2E9E-45C4-A45E-62E4EE86E9B4}"/>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Rectangle 119">
            <a:extLst>
              <a:ext uri="{FF2B5EF4-FFF2-40B4-BE49-F238E27FC236}">
                <a16:creationId xmlns:a16="http://schemas.microsoft.com/office/drawing/2014/main" id="{A304CF5B-67DA-430A-8844-D474096821D7}"/>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Rectangle 121">
            <a:extLst>
              <a:ext uri="{FF2B5EF4-FFF2-40B4-BE49-F238E27FC236}">
                <a16:creationId xmlns:a16="http://schemas.microsoft.com/office/drawing/2014/main" id="{20FF7D8C-A691-44AA-9790-B254531EE5F6}"/>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Rectangle 123">
            <a:extLst>
              <a:ext uri="{FF2B5EF4-FFF2-40B4-BE49-F238E27FC236}">
                <a16:creationId xmlns:a16="http://schemas.microsoft.com/office/drawing/2014/main" id="{575A3848-9D43-40C4-87D4-3AB0B1ADFE8B}"/>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Rectangle 124">
            <a:extLst>
              <a:ext uri="{FF2B5EF4-FFF2-40B4-BE49-F238E27FC236}">
                <a16:creationId xmlns:a16="http://schemas.microsoft.com/office/drawing/2014/main" id="{271C0ABA-3145-4C82-88CB-99E17471E667}"/>
              </a:ext>
            </a:extLst>
          </p:cNvPr>
          <p:cNvSpPr>
            <a:spLocks noChangeArrowheads="1"/>
          </p:cNvSpPr>
          <p:nvPr/>
        </p:nvSpPr>
        <p:spPr bwMode="auto">
          <a:xfrm>
            <a:off x="467544" y="-17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Text Box 74">
            <a:extLst>
              <a:ext uri="{FF2B5EF4-FFF2-40B4-BE49-F238E27FC236}">
                <a16:creationId xmlns:a16="http://schemas.microsoft.com/office/drawing/2014/main" id="{8533341E-6D05-483F-A7B4-5B190115548B}"/>
              </a:ext>
            </a:extLst>
          </p:cNvPr>
          <p:cNvSpPr txBox="1">
            <a:spLocks noChangeArrowheads="1"/>
          </p:cNvSpPr>
          <p:nvPr/>
        </p:nvSpPr>
        <p:spPr bwMode="auto">
          <a:xfrm>
            <a:off x="1356613" y="2939089"/>
            <a:ext cx="1550227" cy="707886"/>
          </a:xfrm>
          <a:prstGeom prst="rect">
            <a:avLst/>
          </a:prstGeom>
          <a:solidFill>
            <a:srgbClr val="FFFFFF"/>
          </a:solid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dirty="0">
                <a:latin typeface="Arial Narrow" panose="020B0606020202030204" pitchFamily="34" charset="0"/>
              </a:rPr>
              <a:t>organisation</a:t>
            </a:r>
            <a:endParaRPr lang="en-GB" altLang="en-US" sz="2000" b="1" dirty="0">
              <a:solidFill>
                <a:srgbClr val="FF6699"/>
              </a:solidFill>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HE institution</a:t>
            </a:r>
          </a:p>
        </p:txBody>
      </p:sp>
      <p:sp>
        <p:nvSpPr>
          <p:cNvPr id="102" name="Text Box 73">
            <a:extLst>
              <a:ext uri="{FF2B5EF4-FFF2-40B4-BE49-F238E27FC236}">
                <a16:creationId xmlns:a16="http://schemas.microsoft.com/office/drawing/2014/main" id="{A07C2DC8-CABF-4CBA-A084-F11E3F8984A3}"/>
              </a:ext>
            </a:extLst>
          </p:cNvPr>
          <p:cNvSpPr txBox="1">
            <a:spLocks noChangeArrowheads="1"/>
          </p:cNvSpPr>
          <p:nvPr/>
        </p:nvSpPr>
        <p:spPr bwMode="auto">
          <a:xfrm>
            <a:off x="1394644" y="4258888"/>
            <a:ext cx="1236612"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b="1" i="0" u="none" strike="noStrike" kern="1200" cap="none" spc="0" normalizeH="0" baseline="0" noProof="0" dirty="0">
                <a:ln>
                  <a:noFill/>
                </a:ln>
                <a:solidFill>
                  <a:srgbClr val="FF0000"/>
                </a:solidFill>
                <a:effectLst/>
                <a:uLnTx/>
                <a:uFillTx/>
                <a:latin typeface="Arial Narrow" panose="020B0606020202030204" pitchFamily="34" charset="0"/>
                <a:ea typeface="Times New Roman" panose="02020603050405020304" pitchFamily="18" charset="0"/>
                <a:cs typeface="+mn-cs"/>
              </a:rPr>
              <a:t>group/team</a:t>
            </a:r>
            <a:endParaRPr kumimoji="0" lang="en-GB" altLang="en-US" b="0" i="0" u="none" strike="noStrike" kern="1200" cap="none" spc="0" normalizeH="0" baseline="0" noProof="0" dirty="0">
              <a:ln>
                <a:noFill/>
              </a:ln>
              <a:solidFill>
                <a:srgbClr val="FF0000"/>
              </a:solidFill>
              <a:effectLst/>
              <a:uLnTx/>
              <a:uFillTx/>
              <a:latin typeface="Arial Narrow" panose="020B0606020202030204" pitchFamily="34" charset="0"/>
              <a:cs typeface="+mn-cs"/>
            </a:endParaRPr>
          </a:p>
        </p:txBody>
      </p:sp>
      <p:sp>
        <p:nvSpPr>
          <p:cNvPr id="103" name="Text Box 77">
            <a:extLst>
              <a:ext uri="{FF2B5EF4-FFF2-40B4-BE49-F238E27FC236}">
                <a16:creationId xmlns:a16="http://schemas.microsoft.com/office/drawing/2014/main" id="{2624D19A-8721-4669-9021-49F2A30D91AF}"/>
              </a:ext>
            </a:extLst>
          </p:cNvPr>
          <p:cNvSpPr txBox="1">
            <a:spLocks noChangeArrowheads="1"/>
          </p:cNvSpPr>
          <p:nvPr/>
        </p:nvSpPr>
        <p:spPr bwMode="auto">
          <a:xfrm>
            <a:off x="1560109" y="4794227"/>
            <a:ext cx="970667" cy="1015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student</a:t>
            </a:r>
          </a:p>
          <a:p>
            <a:pPr algn="ctr" eaLnBrk="0" fontAlgn="base" hangingPunct="0">
              <a:spcBef>
                <a:spcPct val="0"/>
              </a:spcBef>
              <a:spcAft>
                <a:spcPct val="0"/>
              </a:spcAft>
              <a:defRPr/>
            </a:pPr>
            <a:r>
              <a:rPr lang="en-GB" altLang="en-US" sz="2000" b="1" dirty="0">
                <a:solidFill>
                  <a:prstClr val="black"/>
                </a:solidFill>
                <a:latin typeface="Arial Narrow" panose="020B0606020202030204" pitchFamily="34" charset="0"/>
                <a:ea typeface="Times New Roman" panose="02020603050405020304" pitchFamily="18" charset="0"/>
              </a:rPr>
              <a:t>creator/</a:t>
            </a:r>
          </a:p>
          <a:p>
            <a:pPr algn="ctr" eaLnBrk="0" fontAlgn="base" hangingPunct="0">
              <a:spcBef>
                <a:spcPct val="0"/>
              </a:spcBef>
              <a:spcAft>
                <a:spcPct val="0"/>
              </a:spcAft>
              <a:defRPr/>
            </a:pPr>
            <a:r>
              <a:rPr lang="en-GB" altLang="en-US" sz="2000" b="1" dirty="0">
                <a:solidFill>
                  <a:prstClr val="black"/>
                </a:solidFill>
                <a:latin typeface="Arial Narrow" panose="020B0606020202030204" pitchFamily="34" charset="0"/>
                <a:ea typeface="Times New Roman" panose="02020603050405020304" pitchFamily="18" charset="0"/>
              </a:rPr>
              <a:t>maker</a:t>
            </a:r>
          </a:p>
        </p:txBody>
      </p:sp>
      <p:sp>
        <p:nvSpPr>
          <p:cNvPr id="104" name="Text Box 76">
            <a:extLst>
              <a:ext uri="{FF2B5EF4-FFF2-40B4-BE49-F238E27FC236}">
                <a16:creationId xmlns:a16="http://schemas.microsoft.com/office/drawing/2014/main" id="{C34E02E8-5A6D-4584-89AC-D747BEF1D55D}"/>
              </a:ext>
            </a:extLst>
          </p:cNvPr>
          <p:cNvSpPr txBox="1">
            <a:spLocks noChangeArrowheads="1"/>
          </p:cNvSpPr>
          <p:nvPr/>
        </p:nvSpPr>
        <p:spPr bwMode="auto">
          <a:xfrm>
            <a:off x="1718944" y="1562433"/>
            <a:ext cx="946151" cy="35083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society</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5" name="Text Box 75">
            <a:extLst>
              <a:ext uri="{FF2B5EF4-FFF2-40B4-BE49-F238E27FC236}">
                <a16:creationId xmlns:a16="http://schemas.microsoft.com/office/drawing/2014/main" id="{576705C7-78D1-42A5-99E1-6B751FFDCB37}"/>
              </a:ext>
            </a:extLst>
          </p:cNvPr>
          <p:cNvSpPr txBox="1">
            <a:spLocks noChangeArrowheads="1"/>
          </p:cNvSpPr>
          <p:nvPr/>
        </p:nvSpPr>
        <p:spPr bwMode="auto">
          <a:xfrm>
            <a:off x="1427292" y="2282062"/>
            <a:ext cx="1601473" cy="350837"/>
          </a:xfrm>
          <a:prstGeom prst="rect">
            <a:avLst/>
          </a:prstGeom>
          <a:solidFill>
            <a:srgbClr val="FFFFFF">
              <a:alpha val="76000"/>
            </a:srgb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field/domain</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8" name="Rectangle 107">
            <a:extLst>
              <a:ext uri="{FF2B5EF4-FFF2-40B4-BE49-F238E27FC236}">
                <a16:creationId xmlns:a16="http://schemas.microsoft.com/office/drawing/2014/main" id="{8CA637C0-0202-4DE6-853C-3DDC29D48C4D}"/>
              </a:ext>
            </a:extLst>
          </p:cNvPr>
          <p:cNvSpPr/>
          <p:nvPr/>
        </p:nvSpPr>
        <p:spPr>
          <a:xfrm>
            <a:off x="2730201" y="891243"/>
            <a:ext cx="3834704"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8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5C model of creativity</a:t>
            </a:r>
          </a:p>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sz="2000" b="1" dirty="0">
                <a:solidFill>
                  <a:prstClr val="black"/>
                </a:solidFill>
                <a:latin typeface="Arial Narrow" panose="020B0606020202030204" pitchFamily="34" charset="0"/>
                <a:ea typeface="Times New Roman" panose="02020603050405020304" pitchFamily="18" charset="0"/>
              </a:rPr>
              <a:t>recognising the educational domain</a:t>
            </a: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3F7D1FE8-903A-448F-AE85-112959F4BEAA}"/>
              </a:ext>
            </a:extLst>
          </p:cNvPr>
          <p:cNvSpPr/>
          <p:nvPr/>
        </p:nvSpPr>
        <p:spPr>
          <a:xfrm rot="19368250">
            <a:off x="2976923" y="4137373"/>
            <a:ext cx="3182081" cy="1120335"/>
          </a:xfrm>
          <a:prstGeom prst="ellipse">
            <a:avLst/>
          </a:prstGeom>
          <a:solidFill>
            <a:srgbClr val="53F32D"/>
          </a:solidFill>
          <a:ln w="25400" cap="flat" cmpd="sng" algn="ctr">
            <a:solidFill>
              <a:srgbClr val="4F81BD">
                <a:shade val="50000"/>
                <a:alpha val="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Text Box 80">
            <a:extLst>
              <a:ext uri="{FF2B5EF4-FFF2-40B4-BE49-F238E27FC236}">
                <a16:creationId xmlns:a16="http://schemas.microsoft.com/office/drawing/2014/main" id="{36AE0644-EF40-47CF-A0A5-8A8489BF3A24}"/>
              </a:ext>
            </a:extLst>
          </p:cNvPr>
          <p:cNvSpPr txBox="1">
            <a:spLocks noChangeArrowheads="1"/>
          </p:cNvSpPr>
          <p:nvPr/>
        </p:nvSpPr>
        <p:spPr bwMode="auto">
          <a:xfrm rot="19622215">
            <a:off x="4025939" y="4605624"/>
            <a:ext cx="12116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little-c</a:t>
            </a:r>
            <a:endParaRPr kumimoji="0" lang="en-GB"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2" name="Text Box 75">
            <a:extLst>
              <a:ext uri="{FF2B5EF4-FFF2-40B4-BE49-F238E27FC236}">
                <a16:creationId xmlns:a16="http://schemas.microsoft.com/office/drawing/2014/main" id="{88A2357C-3D2C-412E-BC74-E548981CBDE8}"/>
              </a:ext>
            </a:extLst>
          </p:cNvPr>
          <p:cNvSpPr txBox="1">
            <a:spLocks noChangeArrowheads="1"/>
          </p:cNvSpPr>
          <p:nvPr/>
        </p:nvSpPr>
        <p:spPr bwMode="auto">
          <a:xfrm rot="16200000">
            <a:off x="-1952047" y="3076422"/>
            <a:ext cx="5284353" cy="56170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CONTEXTS FOR CREATING &amp; USING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 Who creates, values and makes use of the creation?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What are the circumstances of creation?</a:t>
            </a:r>
            <a:endPar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5" name="Text Box 90">
            <a:extLst>
              <a:ext uri="{FF2B5EF4-FFF2-40B4-BE49-F238E27FC236}">
                <a16:creationId xmlns:a16="http://schemas.microsoft.com/office/drawing/2014/main" id="{DE7D22C1-5301-4433-9F46-E1E0EF1DD0FC}"/>
              </a:ext>
            </a:extLst>
          </p:cNvPr>
          <p:cNvSpPr txBox="1">
            <a:spLocks noChangeArrowheads="1"/>
          </p:cNvSpPr>
          <p:nvPr/>
        </p:nvSpPr>
        <p:spPr bwMode="auto">
          <a:xfrm rot="19250431">
            <a:off x="3016760" y="2913396"/>
            <a:ext cx="3445782" cy="3508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mini-c</a:t>
            </a:r>
            <a:r>
              <a:rPr kumimoji="0" lang="en-GB" altLang="en-US" sz="20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 creation of new meaning </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4" name="Rectangle 43">
            <a:extLst>
              <a:ext uri="{FF2B5EF4-FFF2-40B4-BE49-F238E27FC236}">
                <a16:creationId xmlns:a16="http://schemas.microsoft.com/office/drawing/2014/main" id="{61719EBF-70FB-41C4-915E-FB5762512998}"/>
              </a:ext>
            </a:extLst>
          </p:cNvPr>
          <p:cNvSpPr/>
          <p:nvPr/>
        </p:nvSpPr>
        <p:spPr>
          <a:xfrm>
            <a:off x="2559866" y="4472044"/>
            <a:ext cx="1724101" cy="1344071"/>
          </a:xfrm>
          <a:prstGeom prst="rect">
            <a:avLst/>
          </a:prstGeom>
          <a:noFill/>
          <a:ln w="19050" cap="flat" cmpd="sng" algn="ctr">
            <a:solidFill>
              <a:sysClr val="windowText" lastClr="000000"/>
            </a:solidFill>
            <a:prstDash val="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88C6357-C5EA-44F2-9F8D-D042709FDA9B}"/>
              </a:ext>
            </a:extLst>
          </p:cNvPr>
          <p:cNvSpPr/>
          <p:nvPr/>
        </p:nvSpPr>
        <p:spPr>
          <a:xfrm>
            <a:off x="1624695" y="3882249"/>
            <a:ext cx="933269"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teacher</a:t>
            </a:r>
            <a:endParaRPr kumimoji="0" lang="en-GB"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47" name="Straight Arrow Connector 46">
            <a:extLst>
              <a:ext uri="{FF2B5EF4-FFF2-40B4-BE49-F238E27FC236}">
                <a16:creationId xmlns:a16="http://schemas.microsoft.com/office/drawing/2014/main" id="{BB6ABB68-8925-49E3-A66C-0792072F0922}"/>
              </a:ext>
            </a:extLst>
          </p:cNvPr>
          <p:cNvCxnSpPr>
            <a:cxnSpLocks/>
          </p:cNvCxnSpPr>
          <p:nvPr/>
        </p:nvCxnSpPr>
        <p:spPr>
          <a:xfrm flipV="1">
            <a:off x="2701013" y="1073913"/>
            <a:ext cx="5023879" cy="4038701"/>
          </a:xfrm>
          <a:prstGeom prst="straightConnector1">
            <a:avLst/>
          </a:prstGeom>
          <a:ln w="41275">
            <a:headEnd type="triangle"/>
            <a:tailEnd type="triangle"/>
          </a:ln>
        </p:spPr>
        <p:style>
          <a:lnRef idx="1">
            <a:schemeClr val="accent4"/>
          </a:lnRef>
          <a:fillRef idx="0">
            <a:schemeClr val="accent4"/>
          </a:fillRef>
          <a:effectRef idx="0">
            <a:schemeClr val="accent4"/>
          </a:effectRef>
          <a:fontRef idx="minor">
            <a:schemeClr val="tx1"/>
          </a:fontRef>
        </p:style>
      </p:cxnSp>
      <p:sp>
        <p:nvSpPr>
          <p:cNvPr id="46" name="Oval 45">
            <a:extLst>
              <a:ext uri="{FF2B5EF4-FFF2-40B4-BE49-F238E27FC236}">
                <a16:creationId xmlns:a16="http://schemas.microsoft.com/office/drawing/2014/main" id="{EA5F4521-19C4-416F-BDAD-F437150CDBDC}"/>
              </a:ext>
            </a:extLst>
          </p:cNvPr>
          <p:cNvSpPr/>
          <p:nvPr/>
        </p:nvSpPr>
        <p:spPr>
          <a:xfrm rot="19239368">
            <a:off x="2177552" y="2909826"/>
            <a:ext cx="6893706" cy="721044"/>
          </a:xfrm>
          <a:prstGeom prst="ellipse">
            <a:avLst/>
          </a:prstGeom>
          <a:gradFill>
            <a:gsLst>
              <a:gs pos="20000">
                <a:srgbClr val="FF0000">
                  <a:alpha val="72000"/>
                </a:srgbClr>
              </a:gs>
              <a:gs pos="33000">
                <a:srgbClr val="00B0F0"/>
              </a:gs>
              <a:gs pos="98000">
                <a:srgbClr val="F80ED7"/>
              </a:gs>
            </a:gsLst>
            <a:lin ang="108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 Box 80">
            <a:extLst>
              <a:ext uri="{FF2B5EF4-FFF2-40B4-BE49-F238E27FC236}">
                <a16:creationId xmlns:a16="http://schemas.microsoft.com/office/drawing/2014/main" id="{C159CC7B-29BD-426D-9D96-067DF4467F8B}"/>
              </a:ext>
            </a:extLst>
          </p:cNvPr>
          <p:cNvSpPr txBox="1">
            <a:spLocks noChangeArrowheads="1"/>
          </p:cNvSpPr>
          <p:nvPr/>
        </p:nvSpPr>
        <p:spPr bwMode="auto">
          <a:xfrm rot="19679353">
            <a:off x="3370733" y="4344014"/>
            <a:ext cx="10047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ed-c</a:t>
            </a:r>
            <a:endParaRPr kumimoji="0" lang="en-GB"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9" name="Text Box 87">
            <a:extLst>
              <a:ext uri="{FF2B5EF4-FFF2-40B4-BE49-F238E27FC236}">
                <a16:creationId xmlns:a16="http://schemas.microsoft.com/office/drawing/2014/main" id="{B5605FB5-D9D2-4707-9490-FF0D14049561}"/>
              </a:ext>
            </a:extLst>
          </p:cNvPr>
          <p:cNvSpPr txBox="1">
            <a:spLocks noChangeArrowheads="1"/>
          </p:cNvSpPr>
          <p:nvPr/>
        </p:nvSpPr>
        <p:spPr bwMode="auto">
          <a:xfrm rot="19312428">
            <a:off x="5014877" y="3081463"/>
            <a:ext cx="938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Pro-c</a:t>
            </a:r>
            <a:endParaRPr kumimoji="0" lang="en-GB"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Text Box 97">
            <a:extLst>
              <a:ext uri="{FF2B5EF4-FFF2-40B4-BE49-F238E27FC236}">
                <a16:creationId xmlns:a16="http://schemas.microsoft.com/office/drawing/2014/main" id="{A01B561C-CFA2-484A-B6FD-086643C09B24}"/>
              </a:ext>
            </a:extLst>
          </p:cNvPr>
          <p:cNvSpPr txBox="1">
            <a:spLocks noChangeArrowheads="1"/>
          </p:cNvSpPr>
          <p:nvPr/>
        </p:nvSpPr>
        <p:spPr bwMode="auto">
          <a:xfrm rot="19309335">
            <a:off x="6816236" y="1538279"/>
            <a:ext cx="11240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Big-C</a:t>
            </a:r>
            <a:endParaRPr kumimoji="0" lang="en-GB"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249225D4-6005-4FB3-9A9F-855E8C3D1BD8}"/>
              </a:ext>
            </a:extLst>
          </p:cNvPr>
          <p:cNvSpPr txBox="1"/>
          <p:nvPr/>
        </p:nvSpPr>
        <p:spPr>
          <a:xfrm>
            <a:off x="933795" y="95161"/>
            <a:ext cx="7268336" cy="461665"/>
          </a:xfrm>
          <a:prstGeom prst="rect">
            <a:avLst/>
          </a:prstGeom>
          <a:noFill/>
        </p:spPr>
        <p:txBody>
          <a:bodyPr wrap="none" rtlCol="0">
            <a:spAutoFit/>
          </a:bodyPr>
          <a:lstStyle/>
          <a:p>
            <a:r>
              <a:rPr lang="en-US" sz="2400" b="1" dirty="0">
                <a:latin typeface="Arial Narrow" panose="020B0606020202030204" pitchFamily="34" charset="0"/>
              </a:rPr>
              <a:t>Is education an essential domain? ed-c Carly </a:t>
            </a:r>
            <a:r>
              <a:rPr lang="en-US" sz="2400" b="1" dirty="0" err="1">
                <a:latin typeface="Arial Narrow" panose="020B0606020202030204" pitchFamily="34" charset="0"/>
              </a:rPr>
              <a:t>Lassig</a:t>
            </a:r>
            <a:r>
              <a:rPr lang="en-US" sz="2400" b="1" dirty="0">
                <a:latin typeface="Arial Narrow" panose="020B0606020202030204" pitchFamily="34" charset="0"/>
              </a:rPr>
              <a:t> (2013)</a:t>
            </a:r>
          </a:p>
        </p:txBody>
      </p:sp>
    </p:spTree>
    <p:extLst>
      <p:ext uri="{BB962C8B-B14F-4D97-AF65-F5344CB8AC3E}">
        <p14:creationId xmlns:p14="http://schemas.microsoft.com/office/powerpoint/2010/main" val="3322742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FC37211-44F6-47FD-BE70-F27836C63D26}"/>
              </a:ext>
            </a:extLst>
          </p:cNvPr>
          <p:cNvSpPr/>
          <p:nvPr/>
        </p:nvSpPr>
        <p:spPr>
          <a:xfrm>
            <a:off x="2799387" y="1256294"/>
            <a:ext cx="4968408" cy="405625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66712B36-4207-40A1-B5B5-0FEBE1DD8F9E}"/>
              </a:ext>
            </a:extLst>
          </p:cNvPr>
          <p:cNvSpPr/>
          <p:nvPr/>
        </p:nvSpPr>
        <p:spPr>
          <a:xfrm>
            <a:off x="2773988" y="4381780"/>
            <a:ext cx="1068320" cy="93027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F6992F1-DF39-43E9-B170-C4C12F6A4A9C}"/>
              </a:ext>
            </a:extLst>
          </p:cNvPr>
          <p:cNvSpPr/>
          <p:nvPr/>
        </p:nvSpPr>
        <p:spPr>
          <a:xfrm>
            <a:off x="2799388" y="3551626"/>
            <a:ext cx="2042236" cy="1772543"/>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 Box 71">
            <a:extLst>
              <a:ext uri="{FF2B5EF4-FFF2-40B4-BE49-F238E27FC236}">
                <a16:creationId xmlns:a16="http://schemas.microsoft.com/office/drawing/2014/main" id="{C172EB7B-EBF0-4B7B-82E2-4F543CC3F382}"/>
              </a:ext>
            </a:extLst>
          </p:cNvPr>
          <p:cNvSpPr txBox="1">
            <a:spLocks noChangeArrowheads="1"/>
          </p:cNvSpPr>
          <p:nvPr/>
        </p:nvSpPr>
        <p:spPr bwMode="auto">
          <a:xfrm>
            <a:off x="1920501" y="5773972"/>
            <a:ext cx="6702684"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Where originality, newness, novelty and utility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are recognised, evaluated &amp; </a:t>
            </a:r>
            <a:r>
              <a:rPr kumimoji="0" lang="en-GB" altLang="en-US" sz="1800" b="1" i="0" u="none" strike="noStrike" kern="1200" cap="none" spc="0" normalizeH="0" baseline="0" noProof="0" dirty="0">
                <a:ln>
                  <a:noFill/>
                </a:ln>
                <a:solidFill>
                  <a:srgbClr val="FF0000"/>
                </a:solidFill>
                <a:effectLst/>
                <a:uLnTx/>
                <a:uFillTx/>
                <a:latin typeface="Arial Narrow" panose="020B0606020202030204" pitchFamily="34" charset="0"/>
                <a:ea typeface="Times New Roman" panose="02020603050405020304" pitchFamily="18" charset="0"/>
                <a:cs typeface="+mn-cs"/>
              </a:rPr>
              <a:t>assessed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NORMS FOR JUDGING CREATIVITY</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61" name="Rectangle 60">
            <a:extLst>
              <a:ext uri="{FF2B5EF4-FFF2-40B4-BE49-F238E27FC236}">
                <a16:creationId xmlns:a16="http://schemas.microsoft.com/office/drawing/2014/main" id="{A912F78C-A3B2-4E7A-9EBF-3D83FBE224AB}"/>
              </a:ext>
            </a:extLst>
          </p:cNvPr>
          <p:cNvSpPr/>
          <p:nvPr/>
        </p:nvSpPr>
        <p:spPr>
          <a:xfrm>
            <a:off x="2799388" y="2780555"/>
            <a:ext cx="3218253" cy="2554491"/>
          </a:xfrm>
          <a:prstGeom prst="rect">
            <a:avLst/>
          </a:prstGeom>
          <a:noFill/>
          <a:ln w="34925"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9FD4C03-C07A-4CE8-B402-2536DB627945}"/>
              </a:ext>
            </a:extLst>
          </p:cNvPr>
          <p:cNvSpPr/>
          <p:nvPr/>
        </p:nvSpPr>
        <p:spPr>
          <a:xfrm>
            <a:off x="2805319" y="1951194"/>
            <a:ext cx="3978633" cy="3384492"/>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A905C9D1-1169-4765-AC51-B3E0CF60A7D0}"/>
              </a:ext>
            </a:extLst>
          </p:cNvPr>
          <p:cNvSpPr/>
          <p:nvPr/>
        </p:nvSpPr>
        <p:spPr>
          <a:xfrm>
            <a:off x="2775892" y="1236863"/>
            <a:ext cx="4991903" cy="4075688"/>
          </a:xfrm>
          <a:prstGeom prst="rect">
            <a:avLst/>
          </a:prstGeom>
          <a:noFill/>
          <a:ln w="539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104">
            <a:extLst>
              <a:ext uri="{FF2B5EF4-FFF2-40B4-BE49-F238E27FC236}">
                <a16:creationId xmlns:a16="http://schemas.microsoft.com/office/drawing/2014/main" id="{9E720159-8C91-40BF-855F-4ED5FCD2F850}"/>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106">
            <a:extLst>
              <a:ext uri="{FF2B5EF4-FFF2-40B4-BE49-F238E27FC236}">
                <a16:creationId xmlns:a16="http://schemas.microsoft.com/office/drawing/2014/main" id="{D9ECF13F-BD26-4D0B-91AA-B88084E17E68}"/>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107">
            <a:extLst>
              <a:ext uri="{FF2B5EF4-FFF2-40B4-BE49-F238E27FC236}">
                <a16:creationId xmlns:a16="http://schemas.microsoft.com/office/drawing/2014/main" id="{CB5D746D-1752-4FC2-8EA7-BB817BA9B0C6}"/>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Rectangle 110">
            <a:extLst>
              <a:ext uri="{FF2B5EF4-FFF2-40B4-BE49-F238E27FC236}">
                <a16:creationId xmlns:a16="http://schemas.microsoft.com/office/drawing/2014/main" id="{4A447351-A071-41D6-8091-429AA3CA98CF}"/>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Rectangle 111">
            <a:extLst>
              <a:ext uri="{FF2B5EF4-FFF2-40B4-BE49-F238E27FC236}">
                <a16:creationId xmlns:a16="http://schemas.microsoft.com/office/drawing/2014/main" id="{BEC78D47-0772-433F-A99A-98B566D096BC}"/>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Rectangle 114">
            <a:extLst>
              <a:ext uri="{FF2B5EF4-FFF2-40B4-BE49-F238E27FC236}">
                <a16:creationId xmlns:a16="http://schemas.microsoft.com/office/drawing/2014/main" id="{BD56C11E-CB71-4C9C-AA00-760777869AA7}"/>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Rectangle 115">
            <a:extLst>
              <a:ext uri="{FF2B5EF4-FFF2-40B4-BE49-F238E27FC236}">
                <a16:creationId xmlns:a16="http://schemas.microsoft.com/office/drawing/2014/main" id="{851D91FF-910A-4295-82D0-FF0D6EE7E309}"/>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Rectangle 118">
            <a:extLst>
              <a:ext uri="{FF2B5EF4-FFF2-40B4-BE49-F238E27FC236}">
                <a16:creationId xmlns:a16="http://schemas.microsoft.com/office/drawing/2014/main" id="{6BE97E1F-2E9E-45C4-A45E-62E4EE86E9B4}"/>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Rectangle 119">
            <a:extLst>
              <a:ext uri="{FF2B5EF4-FFF2-40B4-BE49-F238E27FC236}">
                <a16:creationId xmlns:a16="http://schemas.microsoft.com/office/drawing/2014/main" id="{A304CF5B-67DA-430A-8844-D474096821D7}"/>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Text Box 74">
            <a:extLst>
              <a:ext uri="{FF2B5EF4-FFF2-40B4-BE49-F238E27FC236}">
                <a16:creationId xmlns:a16="http://schemas.microsoft.com/office/drawing/2014/main" id="{8533341E-6D05-483F-A7B4-5B190115548B}"/>
              </a:ext>
            </a:extLst>
          </p:cNvPr>
          <p:cNvSpPr txBox="1">
            <a:spLocks noChangeArrowheads="1"/>
          </p:cNvSpPr>
          <p:nvPr/>
        </p:nvSpPr>
        <p:spPr bwMode="auto">
          <a:xfrm>
            <a:off x="5090168" y="5344558"/>
            <a:ext cx="1502071" cy="369332"/>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TEACHER</a:t>
            </a:r>
          </a:p>
        </p:txBody>
      </p:sp>
      <p:sp>
        <p:nvSpPr>
          <p:cNvPr id="102" name="Text Box 73">
            <a:extLst>
              <a:ext uri="{FF2B5EF4-FFF2-40B4-BE49-F238E27FC236}">
                <a16:creationId xmlns:a16="http://schemas.microsoft.com/office/drawing/2014/main" id="{A07C2DC8-CABF-4CBA-A084-F11E3F8984A3}"/>
              </a:ext>
            </a:extLst>
          </p:cNvPr>
          <p:cNvSpPr txBox="1">
            <a:spLocks noChangeArrowheads="1"/>
          </p:cNvSpPr>
          <p:nvPr/>
        </p:nvSpPr>
        <p:spPr bwMode="auto">
          <a:xfrm>
            <a:off x="4362924" y="5356456"/>
            <a:ext cx="863260" cy="338554"/>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FF0000"/>
                </a:solidFill>
                <a:effectLst/>
                <a:uLnTx/>
                <a:uFillTx/>
                <a:latin typeface="Arial Narrow" panose="020B0606020202030204" pitchFamily="34" charset="0"/>
                <a:ea typeface="Times New Roman" panose="02020603050405020304" pitchFamily="18" charset="0"/>
                <a:cs typeface="+mn-cs"/>
              </a:rPr>
              <a:t>PEERS</a:t>
            </a:r>
          </a:p>
        </p:txBody>
      </p:sp>
      <p:sp>
        <p:nvSpPr>
          <p:cNvPr id="103" name="Text Box 77">
            <a:extLst>
              <a:ext uri="{FF2B5EF4-FFF2-40B4-BE49-F238E27FC236}">
                <a16:creationId xmlns:a16="http://schemas.microsoft.com/office/drawing/2014/main" id="{2624D19A-8721-4669-9021-49F2A30D91AF}"/>
              </a:ext>
            </a:extLst>
          </p:cNvPr>
          <p:cNvSpPr txBox="1">
            <a:spLocks noChangeArrowheads="1"/>
          </p:cNvSpPr>
          <p:nvPr/>
        </p:nvSpPr>
        <p:spPr bwMode="auto">
          <a:xfrm>
            <a:off x="3020683" y="5335372"/>
            <a:ext cx="1367121" cy="369332"/>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STUDENT</a:t>
            </a:r>
          </a:p>
        </p:txBody>
      </p:sp>
      <p:sp>
        <p:nvSpPr>
          <p:cNvPr id="104" name="Text Box 76">
            <a:extLst>
              <a:ext uri="{FF2B5EF4-FFF2-40B4-BE49-F238E27FC236}">
                <a16:creationId xmlns:a16="http://schemas.microsoft.com/office/drawing/2014/main" id="{C34E02E8-5A6D-4584-89AC-D747BEF1D55D}"/>
              </a:ext>
            </a:extLst>
          </p:cNvPr>
          <p:cNvSpPr txBox="1">
            <a:spLocks noChangeArrowheads="1"/>
          </p:cNvSpPr>
          <p:nvPr/>
        </p:nvSpPr>
        <p:spPr bwMode="auto">
          <a:xfrm>
            <a:off x="7053353" y="5344619"/>
            <a:ext cx="1050577" cy="350838"/>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Society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5" name="Text Box 75">
            <a:extLst>
              <a:ext uri="{FF2B5EF4-FFF2-40B4-BE49-F238E27FC236}">
                <a16:creationId xmlns:a16="http://schemas.microsoft.com/office/drawing/2014/main" id="{576705C7-78D1-42A5-99E1-6B751FFDCB37}"/>
              </a:ext>
            </a:extLst>
          </p:cNvPr>
          <p:cNvSpPr txBox="1">
            <a:spLocks noChangeArrowheads="1"/>
          </p:cNvSpPr>
          <p:nvPr/>
        </p:nvSpPr>
        <p:spPr bwMode="auto">
          <a:xfrm>
            <a:off x="6136827" y="5309777"/>
            <a:ext cx="1311418" cy="350837"/>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D</a:t>
            </a:r>
            <a:r>
              <a:rPr kumimoji="0" lang="en-GB" altLang="en-US" sz="1800" b="1" i="0" u="none" strike="noStrike" kern="1200" cap="none" spc="0" normalizeH="0" baseline="0" noProof="0" dirty="0" err="1">
                <a:ln>
                  <a:noFill/>
                </a:ln>
                <a:solidFill>
                  <a:prstClr val="black"/>
                </a:solidFill>
                <a:effectLst/>
                <a:uLnTx/>
                <a:uFillTx/>
                <a:latin typeface="Arial Narrow" panose="020B0606020202030204" pitchFamily="34" charset="0"/>
                <a:ea typeface="Times New Roman" panose="02020603050405020304" pitchFamily="18" charset="0"/>
                <a:cs typeface="+mn-cs"/>
              </a:rPr>
              <a:t>omain</a:t>
            </a:r>
            <a:endParaRPr kumimoji="0" lang="en-GB"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12" name="Text Box 75">
            <a:extLst>
              <a:ext uri="{FF2B5EF4-FFF2-40B4-BE49-F238E27FC236}">
                <a16:creationId xmlns:a16="http://schemas.microsoft.com/office/drawing/2014/main" id="{88A2357C-3D2C-412E-BC74-E548981CBDE8}"/>
              </a:ext>
            </a:extLst>
          </p:cNvPr>
          <p:cNvSpPr txBox="1">
            <a:spLocks noChangeArrowheads="1"/>
          </p:cNvSpPr>
          <p:nvPr/>
        </p:nvSpPr>
        <p:spPr bwMode="auto">
          <a:xfrm rot="16200000">
            <a:off x="-2452633" y="3052044"/>
            <a:ext cx="6319134" cy="56170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CONTEXTS FOR CREATING &amp; USING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Environment,  Circumstances, Problems, Opportunities, People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1" name="Text Box 77">
            <a:extLst>
              <a:ext uri="{FF2B5EF4-FFF2-40B4-BE49-F238E27FC236}">
                <a16:creationId xmlns:a16="http://schemas.microsoft.com/office/drawing/2014/main" id="{EFD66180-18DB-4E0F-AB55-A66CD092ACC2}"/>
              </a:ext>
            </a:extLst>
          </p:cNvPr>
          <p:cNvSpPr txBox="1">
            <a:spLocks noChangeArrowheads="1"/>
          </p:cNvSpPr>
          <p:nvPr/>
        </p:nvSpPr>
        <p:spPr bwMode="auto">
          <a:xfrm>
            <a:off x="1089633" y="2547559"/>
            <a:ext cx="1709753" cy="2062103"/>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FF0000"/>
                </a:solidFill>
                <a:effectLst/>
                <a:uLnTx/>
                <a:uFillTx/>
                <a:latin typeface="Arial Narrow" panose="020B0606020202030204" pitchFamily="34" charset="0"/>
                <a:ea typeface="Times New Roman" panose="02020603050405020304" pitchFamily="18" charset="0"/>
                <a:cs typeface="+mn-cs"/>
              </a:rPr>
              <a:t>TEACHER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PEDAGOGY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eg</a:t>
            </a:r>
            <a:r>
              <a:rPr lang="en-GB" altLang="en-US" sz="1600" b="1" dirty="0">
                <a:solidFill>
                  <a:prstClr val="black"/>
                </a:solidFill>
                <a:latin typeface="Arial Narrow" panose="020B0606020202030204" pitchFamily="34" charset="0"/>
                <a:ea typeface="Times New Roman" panose="02020603050405020304" pitchFamily="18" charset="0"/>
              </a:rPr>
              <a:t> </a:t>
            </a: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Inquiry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Problem solving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Fieldwork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Role play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Projects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Assessment</a:t>
            </a:r>
          </a:p>
        </p:txBody>
      </p:sp>
      <p:sp>
        <p:nvSpPr>
          <p:cNvPr id="42" name="Text Box 77">
            <a:extLst>
              <a:ext uri="{FF2B5EF4-FFF2-40B4-BE49-F238E27FC236}">
                <a16:creationId xmlns:a16="http://schemas.microsoft.com/office/drawing/2014/main" id="{CCF29776-AE3B-4732-881D-9D5359D30FC8}"/>
              </a:ext>
            </a:extLst>
          </p:cNvPr>
          <p:cNvSpPr txBox="1">
            <a:spLocks noChangeArrowheads="1"/>
          </p:cNvSpPr>
          <p:nvPr/>
        </p:nvSpPr>
        <p:spPr bwMode="auto">
          <a:xfrm>
            <a:off x="1082886" y="718297"/>
            <a:ext cx="1760074" cy="1815882"/>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FF0000"/>
                </a:solidFill>
                <a:effectLst/>
                <a:uLnTx/>
                <a:uFillTx/>
                <a:latin typeface="Arial Narrow" panose="020B0606020202030204" pitchFamily="34" charset="0"/>
                <a:ea typeface="Times New Roman" panose="02020603050405020304" pitchFamily="18" charset="0"/>
                <a:cs typeface="+mn-cs"/>
              </a:rPr>
              <a:t>DISCIPLINE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e.g. Chemistry,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Engineering,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Medicine,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Law, Art,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History,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Business</a:t>
            </a:r>
          </a:p>
        </p:txBody>
      </p:sp>
      <p:sp>
        <p:nvSpPr>
          <p:cNvPr id="35" name="Oval 34">
            <a:extLst>
              <a:ext uri="{FF2B5EF4-FFF2-40B4-BE49-F238E27FC236}">
                <a16:creationId xmlns:a16="http://schemas.microsoft.com/office/drawing/2014/main" id="{355B7A0F-B26F-44DE-B86E-559569720D3B}"/>
              </a:ext>
            </a:extLst>
          </p:cNvPr>
          <p:cNvSpPr/>
          <p:nvPr/>
        </p:nvSpPr>
        <p:spPr>
          <a:xfrm rot="19239368">
            <a:off x="2723595" y="2900821"/>
            <a:ext cx="5203297" cy="982273"/>
          </a:xfrm>
          <a:prstGeom prst="ellipse">
            <a:avLst/>
          </a:prstGeom>
          <a:gradFill>
            <a:gsLst>
              <a:gs pos="20000">
                <a:srgbClr val="00B0F0"/>
              </a:gs>
              <a:gs pos="38000">
                <a:srgbClr val="F80ED7"/>
              </a:gs>
            </a:gsLst>
            <a:lin ang="108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Arrow Connector 35">
            <a:extLst>
              <a:ext uri="{FF2B5EF4-FFF2-40B4-BE49-F238E27FC236}">
                <a16:creationId xmlns:a16="http://schemas.microsoft.com/office/drawing/2014/main" id="{225A7F29-F914-4AE0-8A62-6299981E64E9}"/>
              </a:ext>
            </a:extLst>
          </p:cNvPr>
          <p:cNvCxnSpPr>
            <a:cxnSpLocks/>
          </p:cNvCxnSpPr>
          <p:nvPr/>
        </p:nvCxnSpPr>
        <p:spPr>
          <a:xfrm flipV="1">
            <a:off x="3182566" y="2203193"/>
            <a:ext cx="2760072" cy="2159158"/>
          </a:xfrm>
          <a:prstGeom prst="straightConnector1">
            <a:avLst/>
          </a:prstGeom>
          <a:ln w="41275">
            <a:headEnd type="triangle"/>
            <a:tailEnd type="triangle"/>
          </a:ln>
        </p:spPr>
        <p:style>
          <a:lnRef idx="1">
            <a:schemeClr val="accent4"/>
          </a:lnRef>
          <a:fillRef idx="0">
            <a:schemeClr val="accent4"/>
          </a:fillRef>
          <a:effectRef idx="0">
            <a:schemeClr val="accent4"/>
          </a:effectRef>
          <a:fontRef idx="minor">
            <a:schemeClr val="tx1"/>
          </a:fontRef>
        </p:style>
      </p:cxnSp>
      <p:sp>
        <p:nvSpPr>
          <p:cNvPr id="38" name="Text Box 74">
            <a:extLst>
              <a:ext uri="{FF2B5EF4-FFF2-40B4-BE49-F238E27FC236}">
                <a16:creationId xmlns:a16="http://schemas.microsoft.com/office/drawing/2014/main" id="{F27BA0AD-C695-4098-AB03-AFC68F8982F7}"/>
              </a:ext>
            </a:extLst>
          </p:cNvPr>
          <p:cNvSpPr txBox="1">
            <a:spLocks noChangeArrowheads="1"/>
          </p:cNvSpPr>
          <p:nvPr/>
        </p:nvSpPr>
        <p:spPr bwMode="auto">
          <a:xfrm>
            <a:off x="1162345" y="4658732"/>
            <a:ext cx="1760074" cy="1846659"/>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STUDENT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Defines / engages with his problem and interacts with his environment to create solutions that are new to him</a:t>
            </a:r>
          </a:p>
        </p:txBody>
      </p:sp>
      <p:cxnSp>
        <p:nvCxnSpPr>
          <p:cNvPr id="6" name="Straight Arrow Connector 5">
            <a:extLst>
              <a:ext uri="{FF2B5EF4-FFF2-40B4-BE49-F238E27FC236}">
                <a16:creationId xmlns:a16="http://schemas.microsoft.com/office/drawing/2014/main" id="{23941F0D-42CE-4A0F-9ADC-E0B1C63F932C}"/>
              </a:ext>
            </a:extLst>
          </p:cNvPr>
          <p:cNvCxnSpPr/>
          <p:nvPr/>
        </p:nvCxnSpPr>
        <p:spPr>
          <a:xfrm>
            <a:off x="2268256" y="4055682"/>
            <a:ext cx="1498464" cy="39563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57515F6-8357-4C65-A396-F7405E2FECB7}"/>
              </a:ext>
            </a:extLst>
          </p:cNvPr>
          <p:cNvCxnSpPr>
            <a:cxnSpLocks/>
          </p:cNvCxnSpPr>
          <p:nvPr/>
        </p:nvCxnSpPr>
        <p:spPr>
          <a:xfrm flipH="1" flipV="1">
            <a:off x="2394800" y="1502670"/>
            <a:ext cx="1254203" cy="2878471"/>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5A520C-6C7D-417B-A8D4-4C1B8A6B3F38}"/>
              </a:ext>
            </a:extLst>
          </p:cNvPr>
          <p:cNvCxnSpPr>
            <a:cxnSpLocks/>
          </p:cNvCxnSpPr>
          <p:nvPr/>
        </p:nvCxnSpPr>
        <p:spPr>
          <a:xfrm flipV="1">
            <a:off x="3730982" y="1857595"/>
            <a:ext cx="196328" cy="2576012"/>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 Box 75">
            <a:extLst>
              <a:ext uri="{FF2B5EF4-FFF2-40B4-BE49-F238E27FC236}">
                <a16:creationId xmlns:a16="http://schemas.microsoft.com/office/drawing/2014/main" id="{D3A3539A-8EB0-40CD-A650-C6AE006F831C}"/>
              </a:ext>
            </a:extLst>
          </p:cNvPr>
          <p:cNvSpPr txBox="1">
            <a:spLocks noChangeArrowheads="1"/>
          </p:cNvSpPr>
          <p:nvPr/>
        </p:nvSpPr>
        <p:spPr bwMode="auto">
          <a:xfrm>
            <a:off x="2814127" y="1247540"/>
            <a:ext cx="3048726" cy="350837"/>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local environment, business,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social enterprise or community, </a:t>
            </a:r>
            <a:endParaRPr kumimoji="0" lang="en-GB" altLang="en-US" sz="1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60" name="Text Box 80">
            <a:extLst>
              <a:ext uri="{FF2B5EF4-FFF2-40B4-BE49-F238E27FC236}">
                <a16:creationId xmlns:a16="http://schemas.microsoft.com/office/drawing/2014/main" id="{1AD185C4-C180-4409-BB05-AD9F997779DD}"/>
              </a:ext>
            </a:extLst>
          </p:cNvPr>
          <p:cNvSpPr txBox="1">
            <a:spLocks noChangeArrowheads="1"/>
          </p:cNvSpPr>
          <p:nvPr/>
        </p:nvSpPr>
        <p:spPr bwMode="auto">
          <a:xfrm rot="19314590">
            <a:off x="4108615" y="3724056"/>
            <a:ext cx="1268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36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ed-c</a:t>
            </a:r>
            <a:endParaRPr kumimoji="0" lang="en-GB"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cxnSp>
        <p:nvCxnSpPr>
          <p:cNvPr id="63" name="Straight Arrow Connector 62">
            <a:extLst>
              <a:ext uri="{FF2B5EF4-FFF2-40B4-BE49-F238E27FC236}">
                <a16:creationId xmlns:a16="http://schemas.microsoft.com/office/drawing/2014/main" id="{6853CC88-F9D6-4EB6-BD5E-5E04C4EECCF1}"/>
              </a:ext>
            </a:extLst>
          </p:cNvPr>
          <p:cNvCxnSpPr>
            <a:cxnSpLocks/>
          </p:cNvCxnSpPr>
          <p:nvPr/>
        </p:nvCxnSpPr>
        <p:spPr>
          <a:xfrm flipV="1">
            <a:off x="2528044" y="4487732"/>
            <a:ext cx="1171969" cy="214272"/>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 Box 76">
            <a:extLst>
              <a:ext uri="{FF2B5EF4-FFF2-40B4-BE49-F238E27FC236}">
                <a16:creationId xmlns:a16="http://schemas.microsoft.com/office/drawing/2014/main" id="{AEF23811-7204-4720-9784-59F5C1C0DD3F}"/>
              </a:ext>
            </a:extLst>
          </p:cNvPr>
          <p:cNvSpPr txBox="1">
            <a:spLocks noChangeArrowheads="1"/>
          </p:cNvSpPr>
          <p:nvPr/>
        </p:nvSpPr>
        <p:spPr bwMode="auto">
          <a:xfrm rot="19328009">
            <a:off x="3389184" y="4082835"/>
            <a:ext cx="1175320" cy="350838"/>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PROBLEM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6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6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6" name="Text Box 76">
            <a:extLst>
              <a:ext uri="{FF2B5EF4-FFF2-40B4-BE49-F238E27FC236}">
                <a16:creationId xmlns:a16="http://schemas.microsoft.com/office/drawing/2014/main" id="{502781C2-FBE0-4A92-879D-BC1AC2DD42DC}"/>
              </a:ext>
            </a:extLst>
          </p:cNvPr>
          <p:cNvSpPr txBox="1">
            <a:spLocks noChangeArrowheads="1"/>
          </p:cNvSpPr>
          <p:nvPr/>
        </p:nvSpPr>
        <p:spPr bwMode="auto">
          <a:xfrm rot="19242713">
            <a:off x="4315897" y="3216432"/>
            <a:ext cx="1465323" cy="350838"/>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SOLUTION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3" name="Isosceles Triangle 22">
            <a:extLst>
              <a:ext uri="{FF2B5EF4-FFF2-40B4-BE49-F238E27FC236}">
                <a16:creationId xmlns:a16="http://schemas.microsoft.com/office/drawing/2014/main" id="{043D4E70-FB08-491E-AC01-67FB8AB9B39B}"/>
              </a:ext>
            </a:extLst>
          </p:cNvPr>
          <p:cNvSpPr/>
          <p:nvPr/>
        </p:nvSpPr>
        <p:spPr>
          <a:xfrm rot="3329333">
            <a:off x="4448865" y="3645390"/>
            <a:ext cx="166987" cy="3557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 Box 90">
            <a:extLst>
              <a:ext uri="{FF2B5EF4-FFF2-40B4-BE49-F238E27FC236}">
                <a16:creationId xmlns:a16="http://schemas.microsoft.com/office/drawing/2014/main" id="{1FB12129-2E77-4824-96A9-BF8056F4E55B}"/>
              </a:ext>
            </a:extLst>
          </p:cNvPr>
          <p:cNvSpPr txBox="1">
            <a:spLocks noChangeArrowheads="1"/>
          </p:cNvSpPr>
          <p:nvPr/>
        </p:nvSpPr>
        <p:spPr bwMode="auto">
          <a:xfrm rot="19250431">
            <a:off x="2677712" y="2963785"/>
            <a:ext cx="3357466" cy="3508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mini-c creation of new meaning </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1" name="Text Box 80">
            <a:extLst>
              <a:ext uri="{FF2B5EF4-FFF2-40B4-BE49-F238E27FC236}">
                <a16:creationId xmlns:a16="http://schemas.microsoft.com/office/drawing/2014/main" id="{8DE639AE-6EE2-4C5B-9BB0-757DAAE95C2C}"/>
              </a:ext>
            </a:extLst>
          </p:cNvPr>
          <p:cNvSpPr txBox="1">
            <a:spLocks noChangeArrowheads="1"/>
          </p:cNvSpPr>
          <p:nvPr/>
        </p:nvSpPr>
        <p:spPr bwMode="auto">
          <a:xfrm>
            <a:off x="5056017" y="2517988"/>
            <a:ext cx="1783645" cy="707886"/>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preparing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for Pro-c</a:t>
            </a:r>
            <a:endParaRPr kumimoji="0" lang="en-GB"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437204A5-FBD9-4C94-8C0F-35C501EB3E7B}"/>
              </a:ext>
            </a:extLst>
          </p:cNvPr>
          <p:cNvSpPr txBox="1"/>
          <p:nvPr/>
        </p:nvSpPr>
        <p:spPr>
          <a:xfrm>
            <a:off x="1796638" y="136029"/>
            <a:ext cx="6587060" cy="523220"/>
          </a:xfrm>
          <a:prstGeom prst="rect">
            <a:avLst/>
          </a:prstGeom>
          <a:noFill/>
        </p:spPr>
        <p:txBody>
          <a:bodyPr wrap="none" rtlCol="0">
            <a:spAutoFit/>
          </a:bodyPr>
          <a:lstStyle/>
          <a:p>
            <a:r>
              <a:rPr lang="en-US" sz="2800" b="1" dirty="0">
                <a:latin typeface="Arial Narrow" panose="020B0606020202030204" pitchFamily="34" charset="0"/>
              </a:rPr>
              <a:t>ed-c - developing creative potential for Pro-c?</a:t>
            </a:r>
          </a:p>
        </p:txBody>
      </p:sp>
    </p:spTree>
    <p:extLst>
      <p:ext uri="{BB962C8B-B14F-4D97-AF65-F5344CB8AC3E}">
        <p14:creationId xmlns:p14="http://schemas.microsoft.com/office/powerpoint/2010/main" val="1966691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FC37211-44F6-47FD-BE70-F27836C63D26}"/>
              </a:ext>
            </a:extLst>
          </p:cNvPr>
          <p:cNvSpPr/>
          <p:nvPr/>
        </p:nvSpPr>
        <p:spPr>
          <a:xfrm>
            <a:off x="2799387" y="1256294"/>
            <a:ext cx="4968408" cy="405625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66712B36-4207-40A1-B5B5-0FEBE1DD8F9E}"/>
              </a:ext>
            </a:extLst>
          </p:cNvPr>
          <p:cNvSpPr/>
          <p:nvPr/>
        </p:nvSpPr>
        <p:spPr>
          <a:xfrm>
            <a:off x="2773988" y="4381780"/>
            <a:ext cx="1068320" cy="93027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F6992F1-DF39-43E9-B170-C4C12F6A4A9C}"/>
              </a:ext>
            </a:extLst>
          </p:cNvPr>
          <p:cNvSpPr/>
          <p:nvPr/>
        </p:nvSpPr>
        <p:spPr>
          <a:xfrm>
            <a:off x="2799388" y="3551626"/>
            <a:ext cx="2042236" cy="1772543"/>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 Box 71">
            <a:extLst>
              <a:ext uri="{FF2B5EF4-FFF2-40B4-BE49-F238E27FC236}">
                <a16:creationId xmlns:a16="http://schemas.microsoft.com/office/drawing/2014/main" id="{C172EB7B-EBF0-4B7B-82E2-4F543CC3F382}"/>
              </a:ext>
            </a:extLst>
          </p:cNvPr>
          <p:cNvSpPr txBox="1">
            <a:spLocks noChangeArrowheads="1"/>
          </p:cNvSpPr>
          <p:nvPr/>
        </p:nvSpPr>
        <p:spPr bwMode="auto">
          <a:xfrm>
            <a:off x="1920501" y="5773972"/>
            <a:ext cx="6702684"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Where originality, newness, novelty and utility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are recognised, evaluated &amp; </a:t>
            </a:r>
            <a:r>
              <a:rPr kumimoji="0" lang="en-GB" altLang="en-US" sz="1800" b="1" i="0" u="none" strike="noStrike" kern="1200" cap="none" spc="0" normalizeH="0" baseline="0" noProof="0" dirty="0">
                <a:ln>
                  <a:noFill/>
                </a:ln>
                <a:effectLst/>
                <a:uLnTx/>
                <a:uFillTx/>
                <a:latin typeface="Arial Narrow" panose="020B0606020202030204" pitchFamily="34" charset="0"/>
                <a:ea typeface="Times New Roman" panose="02020603050405020304" pitchFamily="18" charset="0"/>
                <a:cs typeface="+mn-cs"/>
              </a:rPr>
              <a:t>assessed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NORMS FOR JUDGING CREATIVITY</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61" name="Rectangle 60">
            <a:extLst>
              <a:ext uri="{FF2B5EF4-FFF2-40B4-BE49-F238E27FC236}">
                <a16:creationId xmlns:a16="http://schemas.microsoft.com/office/drawing/2014/main" id="{A912F78C-A3B2-4E7A-9EBF-3D83FBE224AB}"/>
              </a:ext>
            </a:extLst>
          </p:cNvPr>
          <p:cNvSpPr/>
          <p:nvPr/>
        </p:nvSpPr>
        <p:spPr>
          <a:xfrm>
            <a:off x="2799388" y="2780555"/>
            <a:ext cx="3218253" cy="2554491"/>
          </a:xfrm>
          <a:prstGeom prst="rect">
            <a:avLst/>
          </a:prstGeom>
          <a:noFill/>
          <a:ln w="34925"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9FD4C03-C07A-4CE8-B402-2536DB627945}"/>
              </a:ext>
            </a:extLst>
          </p:cNvPr>
          <p:cNvSpPr/>
          <p:nvPr/>
        </p:nvSpPr>
        <p:spPr>
          <a:xfrm>
            <a:off x="2805319" y="1951194"/>
            <a:ext cx="3978633" cy="3384492"/>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A905C9D1-1169-4765-AC51-B3E0CF60A7D0}"/>
              </a:ext>
            </a:extLst>
          </p:cNvPr>
          <p:cNvSpPr/>
          <p:nvPr/>
        </p:nvSpPr>
        <p:spPr>
          <a:xfrm>
            <a:off x="2775892" y="1236863"/>
            <a:ext cx="4991903" cy="4075688"/>
          </a:xfrm>
          <a:prstGeom prst="rect">
            <a:avLst/>
          </a:prstGeom>
          <a:noFill/>
          <a:ln w="539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104">
            <a:extLst>
              <a:ext uri="{FF2B5EF4-FFF2-40B4-BE49-F238E27FC236}">
                <a16:creationId xmlns:a16="http://schemas.microsoft.com/office/drawing/2014/main" id="{9E720159-8C91-40BF-855F-4ED5FCD2F850}"/>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106">
            <a:extLst>
              <a:ext uri="{FF2B5EF4-FFF2-40B4-BE49-F238E27FC236}">
                <a16:creationId xmlns:a16="http://schemas.microsoft.com/office/drawing/2014/main" id="{D9ECF13F-BD26-4D0B-91AA-B88084E17E68}"/>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107">
            <a:extLst>
              <a:ext uri="{FF2B5EF4-FFF2-40B4-BE49-F238E27FC236}">
                <a16:creationId xmlns:a16="http://schemas.microsoft.com/office/drawing/2014/main" id="{CB5D746D-1752-4FC2-8EA7-BB817BA9B0C6}"/>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Rectangle 110">
            <a:extLst>
              <a:ext uri="{FF2B5EF4-FFF2-40B4-BE49-F238E27FC236}">
                <a16:creationId xmlns:a16="http://schemas.microsoft.com/office/drawing/2014/main" id="{4A447351-A071-41D6-8091-429AA3CA98CF}"/>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Rectangle 111">
            <a:extLst>
              <a:ext uri="{FF2B5EF4-FFF2-40B4-BE49-F238E27FC236}">
                <a16:creationId xmlns:a16="http://schemas.microsoft.com/office/drawing/2014/main" id="{BEC78D47-0772-433F-A99A-98B566D096BC}"/>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Rectangle 114">
            <a:extLst>
              <a:ext uri="{FF2B5EF4-FFF2-40B4-BE49-F238E27FC236}">
                <a16:creationId xmlns:a16="http://schemas.microsoft.com/office/drawing/2014/main" id="{BD56C11E-CB71-4C9C-AA00-760777869AA7}"/>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Rectangle 115">
            <a:extLst>
              <a:ext uri="{FF2B5EF4-FFF2-40B4-BE49-F238E27FC236}">
                <a16:creationId xmlns:a16="http://schemas.microsoft.com/office/drawing/2014/main" id="{851D91FF-910A-4295-82D0-FF0D6EE7E309}"/>
              </a:ext>
            </a:extLst>
          </p:cNvPr>
          <p:cNvSpPr>
            <a:spLocks noChangeArrowheads="1"/>
          </p:cNvSpPr>
          <p:nvPr/>
        </p:nvSpPr>
        <p:spPr bwMode="auto">
          <a:xfrm>
            <a:off x="683568" y="-6754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Text Box 74">
            <a:extLst>
              <a:ext uri="{FF2B5EF4-FFF2-40B4-BE49-F238E27FC236}">
                <a16:creationId xmlns:a16="http://schemas.microsoft.com/office/drawing/2014/main" id="{8533341E-6D05-483F-A7B4-5B190115548B}"/>
              </a:ext>
            </a:extLst>
          </p:cNvPr>
          <p:cNvSpPr txBox="1">
            <a:spLocks noChangeArrowheads="1"/>
          </p:cNvSpPr>
          <p:nvPr/>
        </p:nvSpPr>
        <p:spPr bwMode="auto">
          <a:xfrm>
            <a:off x="5090168" y="5344558"/>
            <a:ext cx="1502071" cy="369332"/>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TEACHER</a:t>
            </a:r>
          </a:p>
        </p:txBody>
      </p:sp>
      <p:sp>
        <p:nvSpPr>
          <p:cNvPr id="102" name="Text Box 73">
            <a:extLst>
              <a:ext uri="{FF2B5EF4-FFF2-40B4-BE49-F238E27FC236}">
                <a16:creationId xmlns:a16="http://schemas.microsoft.com/office/drawing/2014/main" id="{A07C2DC8-CABF-4CBA-A084-F11E3F8984A3}"/>
              </a:ext>
            </a:extLst>
          </p:cNvPr>
          <p:cNvSpPr txBox="1">
            <a:spLocks noChangeArrowheads="1"/>
          </p:cNvSpPr>
          <p:nvPr/>
        </p:nvSpPr>
        <p:spPr bwMode="auto">
          <a:xfrm>
            <a:off x="4318573" y="5326740"/>
            <a:ext cx="863260" cy="338554"/>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FF0000"/>
                </a:solidFill>
                <a:effectLst/>
                <a:uLnTx/>
                <a:uFillTx/>
                <a:latin typeface="Arial Narrow" panose="020B0606020202030204" pitchFamily="34" charset="0"/>
                <a:ea typeface="Times New Roman" panose="02020603050405020304" pitchFamily="18" charset="0"/>
                <a:cs typeface="+mn-cs"/>
              </a:rPr>
              <a:t>PEERS</a:t>
            </a:r>
          </a:p>
        </p:txBody>
      </p:sp>
      <p:sp>
        <p:nvSpPr>
          <p:cNvPr id="103" name="Text Box 77">
            <a:extLst>
              <a:ext uri="{FF2B5EF4-FFF2-40B4-BE49-F238E27FC236}">
                <a16:creationId xmlns:a16="http://schemas.microsoft.com/office/drawing/2014/main" id="{2624D19A-8721-4669-9021-49F2A30D91AF}"/>
              </a:ext>
            </a:extLst>
          </p:cNvPr>
          <p:cNvSpPr txBox="1">
            <a:spLocks noChangeArrowheads="1"/>
          </p:cNvSpPr>
          <p:nvPr/>
        </p:nvSpPr>
        <p:spPr bwMode="auto">
          <a:xfrm>
            <a:off x="3020683" y="5335372"/>
            <a:ext cx="1367121" cy="369332"/>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STUDENT</a:t>
            </a:r>
          </a:p>
        </p:txBody>
      </p:sp>
      <p:sp>
        <p:nvSpPr>
          <p:cNvPr id="104" name="Text Box 76">
            <a:extLst>
              <a:ext uri="{FF2B5EF4-FFF2-40B4-BE49-F238E27FC236}">
                <a16:creationId xmlns:a16="http://schemas.microsoft.com/office/drawing/2014/main" id="{C34E02E8-5A6D-4584-89AC-D747BEF1D55D}"/>
              </a:ext>
            </a:extLst>
          </p:cNvPr>
          <p:cNvSpPr txBox="1">
            <a:spLocks noChangeArrowheads="1"/>
          </p:cNvSpPr>
          <p:nvPr/>
        </p:nvSpPr>
        <p:spPr bwMode="auto">
          <a:xfrm>
            <a:off x="7062197" y="5314528"/>
            <a:ext cx="1050577" cy="350838"/>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Society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5" name="Text Box 75">
            <a:extLst>
              <a:ext uri="{FF2B5EF4-FFF2-40B4-BE49-F238E27FC236}">
                <a16:creationId xmlns:a16="http://schemas.microsoft.com/office/drawing/2014/main" id="{576705C7-78D1-42A5-99E1-6B751FFDCB37}"/>
              </a:ext>
            </a:extLst>
          </p:cNvPr>
          <p:cNvSpPr txBox="1">
            <a:spLocks noChangeArrowheads="1"/>
          </p:cNvSpPr>
          <p:nvPr/>
        </p:nvSpPr>
        <p:spPr bwMode="auto">
          <a:xfrm>
            <a:off x="6136827" y="5309777"/>
            <a:ext cx="1311418" cy="350837"/>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D</a:t>
            </a:r>
            <a:r>
              <a:rPr kumimoji="0" lang="en-GB" altLang="en-US" sz="1800" b="1" i="0" u="none" strike="noStrike" kern="1200" cap="none" spc="0" normalizeH="0" baseline="0" noProof="0" dirty="0" err="1">
                <a:ln>
                  <a:noFill/>
                </a:ln>
                <a:solidFill>
                  <a:prstClr val="black"/>
                </a:solidFill>
                <a:effectLst/>
                <a:uLnTx/>
                <a:uFillTx/>
                <a:latin typeface="Arial Narrow" panose="020B0606020202030204" pitchFamily="34" charset="0"/>
                <a:ea typeface="Times New Roman" panose="02020603050405020304" pitchFamily="18" charset="0"/>
                <a:cs typeface="+mn-cs"/>
              </a:rPr>
              <a:t>omain</a:t>
            </a:r>
            <a:endParaRPr kumimoji="0" lang="en-GB"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12" name="Text Box 75">
            <a:extLst>
              <a:ext uri="{FF2B5EF4-FFF2-40B4-BE49-F238E27FC236}">
                <a16:creationId xmlns:a16="http://schemas.microsoft.com/office/drawing/2014/main" id="{88A2357C-3D2C-412E-BC74-E548981CBDE8}"/>
              </a:ext>
            </a:extLst>
          </p:cNvPr>
          <p:cNvSpPr txBox="1">
            <a:spLocks noChangeArrowheads="1"/>
          </p:cNvSpPr>
          <p:nvPr/>
        </p:nvSpPr>
        <p:spPr bwMode="auto">
          <a:xfrm rot="16200000">
            <a:off x="-2452633" y="3052044"/>
            <a:ext cx="6319134" cy="56170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CONTEXTS FOR CREATING &amp; USING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Environment,  Circumstances, Problems, Opportunities, People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1" name="Text Box 77">
            <a:extLst>
              <a:ext uri="{FF2B5EF4-FFF2-40B4-BE49-F238E27FC236}">
                <a16:creationId xmlns:a16="http://schemas.microsoft.com/office/drawing/2014/main" id="{EFD66180-18DB-4E0F-AB55-A66CD092ACC2}"/>
              </a:ext>
            </a:extLst>
          </p:cNvPr>
          <p:cNvSpPr txBox="1">
            <a:spLocks noChangeArrowheads="1"/>
          </p:cNvSpPr>
          <p:nvPr/>
        </p:nvSpPr>
        <p:spPr bwMode="auto">
          <a:xfrm>
            <a:off x="1135878" y="2842073"/>
            <a:ext cx="1709753" cy="1846659"/>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PEDAGOGY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Inquiry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Problem solving</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1600" b="1" dirty="0">
                <a:solidFill>
                  <a:prstClr val="black"/>
                </a:solidFill>
                <a:latin typeface="Arial Narrow" panose="020B0606020202030204" pitchFamily="34" charset="0"/>
                <a:ea typeface="Times New Roman" panose="02020603050405020304" pitchFamily="18" charset="0"/>
              </a:rPr>
              <a:t>Design</a:t>
            </a:r>
            <a:endPar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1600" b="1" dirty="0">
                <a:solidFill>
                  <a:prstClr val="black"/>
                </a:solidFill>
                <a:latin typeface="Arial Narrow" panose="020B0606020202030204" pitchFamily="34" charset="0"/>
                <a:ea typeface="Times New Roman" panose="02020603050405020304" pitchFamily="18" charset="0"/>
              </a:rPr>
              <a:t>Relevant work-related activities</a:t>
            </a:r>
            <a:endPar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Assessment</a:t>
            </a:r>
          </a:p>
        </p:txBody>
      </p:sp>
      <p:sp>
        <p:nvSpPr>
          <p:cNvPr id="42" name="Text Box 77">
            <a:extLst>
              <a:ext uri="{FF2B5EF4-FFF2-40B4-BE49-F238E27FC236}">
                <a16:creationId xmlns:a16="http://schemas.microsoft.com/office/drawing/2014/main" id="{CCF29776-AE3B-4732-881D-9D5359D30FC8}"/>
              </a:ext>
            </a:extLst>
          </p:cNvPr>
          <p:cNvSpPr txBox="1">
            <a:spLocks noChangeArrowheads="1"/>
          </p:cNvSpPr>
          <p:nvPr/>
        </p:nvSpPr>
        <p:spPr bwMode="auto">
          <a:xfrm>
            <a:off x="1056040" y="678772"/>
            <a:ext cx="1760074" cy="1354217"/>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DISCIPLINES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1600" b="1" dirty="0">
                <a:solidFill>
                  <a:srgbClr val="FF0000"/>
                </a:solidFill>
                <a:latin typeface="Arial Narrow" panose="020B0606020202030204" pitchFamily="34" charset="0"/>
                <a:ea typeface="Times New Roman" panose="02020603050405020304" pitchFamily="18" charset="0"/>
              </a:rPr>
              <a:t>Fashion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1600" b="1" dirty="0">
                <a:solidFill>
                  <a:prstClr val="black"/>
                </a:solidFill>
                <a:latin typeface="Arial Narrow" panose="020B0606020202030204" pitchFamily="34" charset="0"/>
                <a:ea typeface="Times New Roman" panose="02020603050405020304" pitchFamily="18" charset="0"/>
              </a:rPr>
              <a:t>Design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Merchandising</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1600" b="1" dirty="0">
                <a:solidFill>
                  <a:prstClr val="black"/>
                </a:solidFill>
                <a:latin typeface="Arial Narrow" panose="020B0606020202030204" pitchFamily="34" charset="0"/>
                <a:ea typeface="Times New Roman" panose="02020603050405020304" pitchFamily="18" charset="0"/>
              </a:rPr>
              <a:t>Marketing </a:t>
            </a:r>
            <a:endParaRPr kumimoji="0" lang="en-GB" altLang="en-US" sz="16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endParaRPr>
          </a:p>
        </p:txBody>
      </p:sp>
      <p:sp>
        <p:nvSpPr>
          <p:cNvPr id="35" name="Oval 34">
            <a:extLst>
              <a:ext uri="{FF2B5EF4-FFF2-40B4-BE49-F238E27FC236}">
                <a16:creationId xmlns:a16="http://schemas.microsoft.com/office/drawing/2014/main" id="{355B7A0F-B26F-44DE-B86E-559569720D3B}"/>
              </a:ext>
            </a:extLst>
          </p:cNvPr>
          <p:cNvSpPr/>
          <p:nvPr/>
        </p:nvSpPr>
        <p:spPr>
          <a:xfrm rot="19239368">
            <a:off x="2415737" y="2846337"/>
            <a:ext cx="5951938" cy="982273"/>
          </a:xfrm>
          <a:prstGeom prst="ellipse">
            <a:avLst/>
          </a:prstGeom>
          <a:gradFill>
            <a:gsLst>
              <a:gs pos="20000">
                <a:srgbClr val="00B0F0"/>
              </a:gs>
              <a:gs pos="38000">
                <a:srgbClr val="F80ED7"/>
              </a:gs>
            </a:gsLst>
            <a:lin ang="108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Arrow Connector 35">
            <a:extLst>
              <a:ext uri="{FF2B5EF4-FFF2-40B4-BE49-F238E27FC236}">
                <a16:creationId xmlns:a16="http://schemas.microsoft.com/office/drawing/2014/main" id="{225A7F29-F914-4AE0-8A62-6299981E64E9}"/>
              </a:ext>
            </a:extLst>
          </p:cNvPr>
          <p:cNvCxnSpPr>
            <a:cxnSpLocks/>
          </p:cNvCxnSpPr>
          <p:nvPr/>
        </p:nvCxnSpPr>
        <p:spPr>
          <a:xfrm flipV="1">
            <a:off x="3182566" y="2203193"/>
            <a:ext cx="2760072" cy="2159158"/>
          </a:xfrm>
          <a:prstGeom prst="straightConnector1">
            <a:avLst/>
          </a:prstGeom>
          <a:ln w="41275">
            <a:headEnd type="triangle"/>
            <a:tailEnd type="triangle"/>
          </a:ln>
        </p:spPr>
        <p:style>
          <a:lnRef idx="1">
            <a:schemeClr val="accent4"/>
          </a:lnRef>
          <a:fillRef idx="0">
            <a:schemeClr val="accent4"/>
          </a:fillRef>
          <a:effectRef idx="0">
            <a:schemeClr val="accent4"/>
          </a:effectRef>
          <a:fontRef idx="minor">
            <a:schemeClr val="tx1"/>
          </a:fontRef>
        </p:style>
      </p:cxnSp>
      <p:sp>
        <p:nvSpPr>
          <p:cNvPr id="38" name="Text Box 74">
            <a:extLst>
              <a:ext uri="{FF2B5EF4-FFF2-40B4-BE49-F238E27FC236}">
                <a16:creationId xmlns:a16="http://schemas.microsoft.com/office/drawing/2014/main" id="{F27BA0AD-C695-4098-AB03-AFC68F8982F7}"/>
              </a:ext>
            </a:extLst>
          </p:cNvPr>
          <p:cNvSpPr txBox="1">
            <a:spLocks noChangeArrowheads="1"/>
          </p:cNvSpPr>
          <p:nvPr/>
        </p:nvSpPr>
        <p:spPr bwMode="auto">
          <a:xfrm>
            <a:off x="1130400" y="4694430"/>
            <a:ext cx="1866469" cy="2092881"/>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STUDENTS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Define / engage with their problem and interact with their environment to create solutions that are new &amp; novel to them taking risks</a:t>
            </a:r>
          </a:p>
        </p:txBody>
      </p:sp>
      <p:sp>
        <p:nvSpPr>
          <p:cNvPr id="59" name="Text Box 75">
            <a:extLst>
              <a:ext uri="{FF2B5EF4-FFF2-40B4-BE49-F238E27FC236}">
                <a16:creationId xmlns:a16="http://schemas.microsoft.com/office/drawing/2014/main" id="{D3A3539A-8EB0-40CD-A650-C6AE006F831C}"/>
              </a:ext>
            </a:extLst>
          </p:cNvPr>
          <p:cNvSpPr txBox="1">
            <a:spLocks noChangeArrowheads="1"/>
          </p:cNvSpPr>
          <p:nvPr/>
        </p:nvSpPr>
        <p:spPr bwMode="auto">
          <a:xfrm>
            <a:off x="4782267" y="1283504"/>
            <a:ext cx="2276041" cy="41092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i="1" dirty="0">
                <a:solidFill>
                  <a:prstClr val="black"/>
                </a:solidFill>
                <a:latin typeface="Arial Narrow" panose="020B0606020202030204" pitchFamily="34" charset="0"/>
              </a:rPr>
              <a:t>Preparation for Pro-c</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60" name="Text Box 80">
            <a:extLst>
              <a:ext uri="{FF2B5EF4-FFF2-40B4-BE49-F238E27FC236}">
                <a16:creationId xmlns:a16="http://schemas.microsoft.com/office/drawing/2014/main" id="{1AD185C4-C180-4409-BB05-AD9F997779DD}"/>
              </a:ext>
            </a:extLst>
          </p:cNvPr>
          <p:cNvSpPr txBox="1">
            <a:spLocks noChangeArrowheads="1"/>
          </p:cNvSpPr>
          <p:nvPr/>
        </p:nvSpPr>
        <p:spPr bwMode="auto">
          <a:xfrm rot="19314590">
            <a:off x="4108615" y="3724056"/>
            <a:ext cx="1268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36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ed-c</a:t>
            </a:r>
            <a:endParaRPr kumimoji="0" lang="en-GB"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5" name="Text Box 76">
            <a:extLst>
              <a:ext uri="{FF2B5EF4-FFF2-40B4-BE49-F238E27FC236}">
                <a16:creationId xmlns:a16="http://schemas.microsoft.com/office/drawing/2014/main" id="{AEF23811-7204-4720-9784-59F5C1C0DD3F}"/>
              </a:ext>
            </a:extLst>
          </p:cNvPr>
          <p:cNvSpPr txBox="1">
            <a:spLocks noChangeArrowheads="1"/>
          </p:cNvSpPr>
          <p:nvPr/>
        </p:nvSpPr>
        <p:spPr bwMode="auto">
          <a:xfrm rot="19328009">
            <a:off x="3389184" y="4082835"/>
            <a:ext cx="1175320" cy="350838"/>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PROBLEM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6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6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6" name="Text Box 76">
            <a:extLst>
              <a:ext uri="{FF2B5EF4-FFF2-40B4-BE49-F238E27FC236}">
                <a16:creationId xmlns:a16="http://schemas.microsoft.com/office/drawing/2014/main" id="{502781C2-FBE0-4A92-879D-BC1AC2DD42DC}"/>
              </a:ext>
            </a:extLst>
          </p:cNvPr>
          <p:cNvSpPr txBox="1">
            <a:spLocks noChangeArrowheads="1"/>
          </p:cNvSpPr>
          <p:nvPr/>
        </p:nvSpPr>
        <p:spPr bwMode="auto">
          <a:xfrm rot="19242713">
            <a:off x="4315897" y="3216432"/>
            <a:ext cx="1465323" cy="350838"/>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Times New Roman" panose="02020603050405020304" pitchFamily="18" charset="0"/>
                <a:cs typeface="+mn-cs"/>
              </a:rPr>
              <a:t>SOLUTION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3" name="Isosceles Triangle 22">
            <a:extLst>
              <a:ext uri="{FF2B5EF4-FFF2-40B4-BE49-F238E27FC236}">
                <a16:creationId xmlns:a16="http://schemas.microsoft.com/office/drawing/2014/main" id="{043D4E70-FB08-491E-AC01-67FB8AB9B39B}"/>
              </a:ext>
            </a:extLst>
          </p:cNvPr>
          <p:cNvSpPr/>
          <p:nvPr/>
        </p:nvSpPr>
        <p:spPr>
          <a:xfrm rot="3329333">
            <a:off x="4448865" y="3645390"/>
            <a:ext cx="166987" cy="3557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 Box 90">
            <a:extLst>
              <a:ext uri="{FF2B5EF4-FFF2-40B4-BE49-F238E27FC236}">
                <a16:creationId xmlns:a16="http://schemas.microsoft.com/office/drawing/2014/main" id="{1FB12129-2E77-4824-96A9-BF8056F4E55B}"/>
              </a:ext>
            </a:extLst>
          </p:cNvPr>
          <p:cNvSpPr txBox="1">
            <a:spLocks noChangeArrowheads="1"/>
          </p:cNvSpPr>
          <p:nvPr/>
        </p:nvSpPr>
        <p:spPr bwMode="auto">
          <a:xfrm rot="19250431">
            <a:off x="2677712" y="2963785"/>
            <a:ext cx="3357466" cy="3508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mini-c creation of new meaning </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1" name="Text Box 80">
            <a:extLst>
              <a:ext uri="{FF2B5EF4-FFF2-40B4-BE49-F238E27FC236}">
                <a16:creationId xmlns:a16="http://schemas.microsoft.com/office/drawing/2014/main" id="{8DE639AE-6EE2-4C5B-9BB0-757DAAE95C2C}"/>
              </a:ext>
            </a:extLst>
          </p:cNvPr>
          <p:cNvSpPr txBox="1">
            <a:spLocks noChangeArrowheads="1"/>
          </p:cNvSpPr>
          <p:nvPr/>
        </p:nvSpPr>
        <p:spPr bwMode="auto">
          <a:xfrm>
            <a:off x="5056017" y="2517988"/>
            <a:ext cx="1783645" cy="707886"/>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preparing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for Pro-c</a:t>
            </a:r>
            <a:endParaRPr kumimoji="0" lang="en-GB"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437204A5-FBD9-4C94-8C0F-35C501EB3E7B}"/>
              </a:ext>
            </a:extLst>
          </p:cNvPr>
          <p:cNvSpPr txBox="1"/>
          <p:nvPr/>
        </p:nvSpPr>
        <p:spPr>
          <a:xfrm>
            <a:off x="1990754" y="139768"/>
            <a:ext cx="6441187" cy="523220"/>
          </a:xfrm>
          <a:prstGeom prst="rect">
            <a:avLst/>
          </a:prstGeom>
          <a:noFill/>
        </p:spPr>
        <p:txBody>
          <a:bodyPr wrap="none" rtlCol="0">
            <a:spAutoFit/>
          </a:bodyPr>
          <a:lstStyle/>
          <a:p>
            <a:r>
              <a:rPr lang="en-US" sz="2800" b="1" dirty="0">
                <a:latin typeface="Arial Narrow" panose="020B0606020202030204" pitchFamily="34" charset="0"/>
              </a:rPr>
              <a:t>Ed-c - developing creative potential for Pro-c</a:t>
            </a:r>
          </a:p>
        </p:txBody>
      </p:sp>
      <p:pic>
        <p:nvPicPr>
          <p:cNvPr id="3" name="Picture 2">
            <a:extLst>
              <a:ext uri="{FF2B5EF4-FFF2-40B4-BE49-F238E27FC236}">
                <a16:creationId xmlns:a16="http://schemas.microsoft.com/office/drawing/2014/main" id="{EF1E8D9E-0393-4383-9FF6-29ACD5309F13}"/>
              </a:ext>
            </a:extLst>
          </p:cNvPr>
          <p:cNvPicPr>
            <a:picLocks noChangeAspect="1"/>
          </p:cNvPicPr>
          <p:nvPr/>
        </p:nvPicPr>
        <p:blipFill>
          <a:blip r:embed="rId3"/>
          <a:stretch>
            <a:fillRect/>
          </a:stretch>
        </p:blipFill>
        <p:spPr>
          <a:xfrm>
            <a:off x="2869445" y="1790863"/>
            <a:ext cx="4729010" cy="3162300"/>
          </a:xfrm>
          <a:prstGeom prst="rect">
            <a:avLst/>
          </a:prstGeom>
        </p:spPr>
      </p:pic>
      <p:cxnSp>
        <p:nvCxnSpPr>
          <p:cNvPr id="44" name="Straight Arrow Connector 43">
            <a:extLst>
              <a:ext uri="{FF2B5EF4-FFF2-40B4-BE49-F238E27FC236}">
                <a16:creationId xmlns:a16="http://schemas.microsoft.com/office/drawing/2014/main" id="{5ACE79A5-D7D3-4A75-9B0F-54AE23EDC4E2}"/>
              </a:ext>
            </a:extLst>
          </p:cNvPr>
          <p:cNvCxnSpPr>
            <a:cxnSpLocks/>
          </p:cNvCxnSpPr>
          <p:nvPr/>
        </p:nvCxnSpPr>
        <p:spPr>
          <a:xfrm>
            <a:off x="2424294" y="3659253"/>
            <a:ext cx="979433" cy="164003"/>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9522668-31E4-4087-AA99-DCEA1A9AF8F1}"/>
              </a:ext>
            </a:extLst>
          </p:cNvPr>
          <p:cNvCxnSpPr>
            <a:cxnSpLocks/>
          </p:cNvCxnSpPr>
          <p:nvPr/>
        </p:nvCxnSpPr>
        <p:spPr>
          <a:xfrm flipV="1">
            <a:off x="2442645" y="4841210"/>
            <a:ext cx="739921" cy="16375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 Box 77">
            <a:extLst>
              <a:ext uri="{FF2B5EF4-FFF2-40B4-BE49-F238E27FC236}">
                <a16:creationId xmlns:a16="http://schemas.microsoft.com/office/drawing/2014/main" id="{8AA8BF4A-236E-491D-9FBD-A4A9441305DB}"/>
              </a:ext>
            </a:extLst>
          </p:cNvPr>
          <p:cNvSpPr txBox="1">
            <a:spLocks noChangeArrowheads="1"/>
          </p:cNvSpPr>
          <p:nvPr/>
        </p:nvSpPr>
        <p:spPr bwMode="auto">
          <a:xfrm>
            <a:off x="1194429" y="2017215"/>
            <a:ext cx="1562461" cy="861774"/>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b="1" dirty="0">
                <a:solidFill>
                  <a:prstClr val="black"/>
                </a:solidFill>
                <a:latin typeface="Arial Narrow" panose="020B0606020202030204" pitchFamily="34" charset="0"/>
                <a:ea typeface="Times New Roman" panose="02020603050405020304" pitchFamily="18" charset="0"/>
              </a:rPr>
              <a:t>TEACHER</a:t>
            </a:r>
            <a:r>
              <a:rPr kumimoji="0" lang="en-GB" altLang="en-US"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1600" b="1" dirty="0">
                <a:latin typeface="Arial Narrow" panose="020B0606020202030204" pitchFamily="34" charset="0"/>
                <a:ea typeface="Times New Roman" panose="02020603050405020304" pitchFamily="18" charset="0"/>
              </a:rPr>
              <a:t>Coach</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1600" b="1" dirty="0">
                <a:latin typeface="Arial Narrow" panose="020B0606020202030204" pitchFamily="34" charset="0"/>
                <a:ea typeface="Times New Roman" panose="02020603050405020304" pitchFamily="18" charset="0"/>
              </a:rPr>
              <a:t>Co-worker</a:t>
            </a:r>
          </a:p>
        </p:txBody>
      </p:sp>
      <p:sp>
        <p:nvSpPr>
          <p:cNvPr id="62" name="Text Box 73">
            <a:extLst>
              <a:ext uri="{FF2B5EF4-FFF2-40B4-BE49-F238E27FC236}">
                <a16:creationId xmlns:a16="http://schemas.microsoft.com/office/drawing/2014/main" id="{94CE7D11-D618-4734-8728-6B5B8517340B}"/>
              </a:ext>
            </a:extLst>
          </p:cNvPr>
          <p:cNvSpPr txBox="1">
            <a:spLocks noChangeArrowheads="1"/>
          </p:cNvSpPr>
          <p:nvPr/>
        </p:nvSpPr>
        <p:spPr bwMode="auto">
          <a:xfrm>
            <a:off x="6942754" y="5545640"/>
            <a:ext cx="1384964" cy="338554"/>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1600" b="1" dirty="0">
                <a:solidFill>
                  <a:srgbClr val="FF0000"/>
                </a:solidFill>
                <a:latin typeface="Arial Narrow" panose="020B0606020202030204" pitchFamily="34" charset="0"/>
                <a:ea typeface="Times New Roman" panose="02020603050405020304" pitchFamily="18" charset="0"/>
              </a:rPr>
              <a:t>employers</a:t>
            </a:r>
            <a:endParaRPr kumimoji="0" lang="en-GB" altLang="en-US" sz="1600" b="1" i="0" u="none" strike="noStrike" kern="1200" cap="none" spc="0" normalizeH="0" baseline="0" noProof="0" dirty="0">
              <a:ln>
                <a:noFill/>
              </a:ln>
              <a:solidFill>
                <a:srgbClr val="FF0000"/>
              </a:solidFill>
              <a:effectLst/>
              <a:uLnTx/>
              <a:uFillTx/>
              <a:latin typeface="Arial Narrow" panose="020B0606020202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768547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2C5F5BC4-280B-4313-9066-1A7537CA9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4" y="-33164"/>
            <a:ext cx="9187254" cy="689116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4EADF28-7009-4C79-8192-D9E87C99B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692696"/>
            <a:ext cx="8116162" cy="5647329"/>
          </a:xfrm>
          <a:prstGeom prst="rect">
            <a:avLst/>
          </a:prstGeom>
        </p:spPr>
      </p:pic>
      <p:sp>
        <p:nvSpPr>
          <p:cNvPr id="8" name="TextBox 7">
            <a:extLst>
              <a:ext uri="{FF2B5EF4-FFF2-40B4-BE49-F238E27FC236}">
                <a16:creationId xmlns:a16="http://schemas.microsoft.com/office/drawing/2014/main" id="{90F5E431-25EB-46BB-9262-999A28CB1BB1}"/>
              </a:ext>
            </a:extLst>
          </p:cNvPr>
          <p:cNvSpPr txBox="1"/>
          <p:nvPr/>
        </p:nvSpPr>
        <p:spPr>
          <a:xfrm>
            <a:off x="5162098" y="1131668"/>
            <a:ext cx="2515432" cy="400110"/>
          </a:xfrm>
          <a:prstGeom prst="rect">
            <a:avLst/>
          </a:prstGeom>
          <a:solidFill>
            <a:schemeClr val="bg1">
              <a:alpha val="9000"/>
            </a:schemeClr>
          </a:solidFill>
        </p:spPr>
        <p:txBody>
          <a:bodyPr wrap="none" rtlCol="0">
            <a:spAutoFit/>
          </a:bodyPr>
          <a:lstStyle/>
          <a:p>
            <a:r>
              <a:rPr lang="en-US" sz="2000" b="1" dirty="0">
                <a:latin typeface="Abadi" panose="020B0604020104020204" pitchFamily="34" charset="0"/>
              </a:rPr>
              <a:t>Non-routine cognitive</a:t>
            </a:r>
          </a:p>
        </p:txBody>
      </p:sp>
    </p:spTree>
    <p:extLst>
      <p:ext uri="{BB962C8B-B14F-4D97-AF65-F5344CB8AC3E}">
        <p14:creationId xmlns:p14="http://schemas.microsoft.com/office/powerpoint/2010/main" val="304268217"/>
      </p:ext>
    </p:extLst>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820FDC-8D72-4BAB-8CC8-7549417A8608}"/>
              </a:ext>
            </a:extLst>
          </p:cNvPr>
          <p:cNvSpPr txBox="1"/>
          <p:nvPr/>
        </p:nvSpPr>
        <p:spPr>
          <a:xfrm>
            <a:off x="179512" y="583079"/>
            <a:ext cx="8490559" cy="6370975"/>
          </a:xfrm>
          <a:prstGeom prst="rect">
            <a:avLst/>
          </a:prstGeom>
          <a:noFill/>
        </p:spPr>
        <p:txBody>
          <a:bodyPr wrap="square" rtlCol="0">
            <a:spAutoFit/>
          </a:bodyPr>
          <a:lstStyle/>
          <a:p>
            <a:pPr marL="457200" indent="-457200">
              <a:buAutoNum type="arabicParenR"/>
            </a:pPr>
            <a:r>
              <a:rPr lang="en-US" sz="2400" b="1" dirty="0">
                <a:latin typeface="Arial Narrow" panose="020B0606020202030204" pitchFamily="34" charset="0"/>
              </a:rPr>
              <a:t>Each of you - share a 1 minute story of something </a:t>
            </a:r>
          </a:p>
          <a:p>
            <a:pPr marL="457200" indent="-457200"/>
            <a:r>
              <a:rPr lang="en-US" sz="2400" b="1" dirty="0">
                <a:latin typeface="Arial Narrow" panose="020B0606020202030204" pitchFamily="34" charset="0"/>
              </a:rPr>
              <a:t>	you have done to encourage/enable students or </a:t>
            </a:r>
          </a:p>
          <a:p>
            <a:pPr marL="457200" indent="-457200"/>
            <a:r>
              <a:rPr lang="en-US" sz="2400" b="1" dirty="0">
                <a:latin typeface="Arial Narrow" panose="020B0606020202030204" pitchFamily="34" charset="0"/>
              </a:rPr>
              <a:t>	colleagues to use their creativity.</a:t>
            </a:r>
          </a:p>
          <a:p>
            <a:endParaRPr lang="en-US" sz="2400" b="1" dirty="0">
              <a:latin typeface="Arial Narrow" panose="020B0606020202030204" pitchFamily="34" charset="0"/>
            </a:endParaRPr>
          </a:p>
          <a:p>
            <a:r>
              <a:rPr lang="en-US" sz="2400" b="1" dirty="0">
                <a:latin typeface="Arial Narrow" panose="020B0606020202030204" pitchFamily="34" charset="0"/>
              </a:rPr>
              <a:t>2) Using the stories or any other idea that inspires </a:t>
            </a:r>
          </a:p>
          <a:p>
            <a:r>
              <a:rPr lang="en-US" sz="2400" b="1" dirty="0">
                <a:latin typeface="Arial Narrow" panose="020B0606020202030204" pitchFamily="34" charset="0"/>
              </a:rPr>
              <a:t>    you, invent an entirely new pedagogical practice </a:t>
            </a:r>
          </a:p>
          <a:p>
            <a:r>
              <a:rPr lang="en-US" sz="2400" b="1" dirty="0">
                <a:latin typeface="Arial Narrow" panose="020B0606020202030204" pitchFamily="34" charset="0"/>
              </a:rPr>
              <a:t>    to encourage students to use their creativity</a:t>
            </a:r>
          </a:p>
          <a:p>
            <a:endParaRPr lang="en-US" sz="2400" b="1" dirty="0">
              <a:latin typeface="Arial Narrow" panose="020B0606020202030204" pitchFamily="34" charset="0"/>
            </a:endParaRPr>
          </a:p>
          <a:p>
            <a:r>
              <a:rPr lang="en-US" sz="2400" b="1" dirty="0">
                <a:latin typeface="Arial Narrow" panose="020B0606020202030204" pitchFamily="34" charset="0"/>
              </a:rPr>
              <a:t>3) 5mins - Make a sketch of your new invention on the flip chart</a:t>
            </a:r>
          </a:p>
          <a:p>
            <a:r>
              <a:rPr lang="en-US" sz="2400" b="1" dirty="0">
                <a:latin typeface="Arial Narrow" panose="020B0606020202030204" pitchFamily="34" charset="0"/>
              </a:rPr>
              <a:t>    paper, give it an imaginative title and photograph it.</a:t>
            </a:r>
          </a:p>
          <a:p>
            <a:endParaRPr lang="en-US" sz="2400" b="1" dirty="0">
              <a:latin typeface="Arial Narrow" panose="020B0606020202030204" pitchFamily="34" charset="0"/>
            </a:endParaRPr>
          </a:p>
          <a:p>
            <a:r>
              <a:rPr lang="en-US" sz="2400" b="1" dirty="0">
                <a:latin typeface="Arial Narrow" panose="020B0606020202030204" pitchFamily="34" charset="0"/>
              </a:rPr>
              <a:t>4) 2 mins - Record on your phone a 1min narrative about the practice you have invented and send it with the photo of your poster, to </a:t>
            </a:r>
            <a:r>
              <a:rPr lang="en-US" sz="2400" b="1" dirty="0">
                <a:latin typeface="Arial Narrow" panose="020B0606020202030204" pitchFamily="34" charset="0"/>
                <a:hlinkClick r:id="rId3"/>
              </a:rPr>
              <a:t>lifewider1@gmail.com</a:t>
            </a:r>
            <a:endParaRPr lang="en-US" sz="2400" b="1" dirty="0">
              <a:latin typeface="Arial Narrow" panose="020B0606020202030204" pitchFamily="34" charset="0"/>
            </a:endParaRPr>
          </a:p>
          <a:p>
            <a:endParaRPr lang="en-US" sz="2400" b="1" dirty="0">
              <a:latin typeface="Arial Narrow" panose="020B0606020202030204" pitchFamily="34" charset="0"/>
            </a:endParaRPr>
          </a:p>
          <a:p>
            <a:r>
              <a:rPr lang="en-US" sz="2400" b="1" dirty="0">
                <a:latin typeface="Arial Narrow" panose="020B0606020202030204" pitchFamily="34" charset="0"/>
              </a:rPr>
              <a:t>POSTERS &amp; CLIPS will be exhibited at: </a:t>
            </a:r>
          </a:p>
          <a:p>
            <a:r>
              <a:rPr lang="en-US" sz="2400" dirty="0">
                <a:hlinkClick r:id="rId4"/>
              </a:rPr>
              <a:t>http://www.normanjackson.co.uk/creativejam.html</a:t>
            </a:r>
            <a:endParaRPr lang="en-US" sz="2400" b="1" dirty="0">
              <a:latin typeface="Arial Narrow" panose="020B0606020202030204" pitchFamily="34" charset="0"/>
            </a:endParaRPr>
          </a:p>
        </p:txBody>
      </p:sp>
      <p:pic>
        <p:nvPicPr>
          <p:cNvPr id="7" name="Picture 6" descr="A close up of a logo&#10;&#10;Description automatically generated">
            <a:extLst>
              <a:ext uri="{FF2B5EF4-FFF2-40B4-BE49-F238E27FC236}">
                <a16:creationId xmlns:a16="http://schemas.microsoft.com/office/drawing/2014/main" id="{2FBB6F99-ADC0-402B-A6CF-B8B2C4B38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0250" y="0"/>
            <a:ext cx="2697486" cy="2996952"/>
          </a:xfrm>
          <a:prstGeom prst="rect">
            <a:avLst/>
          </a:prstGeom>
        </p:spPr>
      </p:pic>
      <p:pic>
        <p:nvPicPr>
          <p:cNvPr id="6" name="Picture 5">
            <a:extLst>
              <a:ext uri="{FF2B5EF4-FFF2-40B4-BE49-F238E27FC236}">
                <a16:creationId xmlns:a16="http://schemas.microsoft.com/office/drawing/2014/main" id="{8E1C8617-0C4A-4EF5-BF30-592C88400DA5}"/>
              </a:ext>
            </a:extLst>
          </p:cNvPr>
          <p:cNvPicPr>
            <a:picLocks noChangeAspect="1"/>
          </p:cNvPicPr>
          <p:nvPr/>
        </p:nvPicPr>
        <p:blipFill>
          <a:blip r:embed="rId6"/>
          <a:stretch>
            <a:fillRect/>
          </a:stretch>
        </p:blipFill>
        <p:spPr>
          <a:xfrm>
            <a:off x="2411760" y="105447"/>
            <a:ext cx="3744416" cy="440991"/>
          </a:xfrm>
          <a:prstGeom prst="rect">
            <a:avLst/>
          </a:prstGeom>
        </p:spPr>
      </p:pic>
    </p:spTree>
    <p:extLst>
      <p:ext uri="{BB962C8B-B14F-4D97-AF65-F5344CB8AC3E}">
        <p14:creationId xmlns:p14="http://schemas.microsoft.com/office/powerpoint/2010/main" val="300925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FC37211-44F6-47FD-BE70-F27836C63D26}"/>
              </a:ext>
            </a:extLst>
          </p:cNvPr>
          <p:cNvSpPr/>
          <p:nvPr/>
        </p:nvSpPr>
        <p:spPr>
          <a:xfrm>
            <a:off x="2230119" y="1342826"/>
            <a:ext cx="4853071" cy="4057569"/>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66712B36-4207-40A1-B5B5-0FEBE1DD8F9E}"/>
              </a:ext>
            </a:extLst>
          </p:cNvPr>
          <p:cNvSpPr/>
          <p:nvPr/>
        </p:nvSpPr>
        <p:spPr>
          <a:xfrm>
            <a:off x="2204720" y="4384732"/>
            <a:ext cx="1211628" cy="1015663"/>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Text Box 2">
            <a:extLst>
              <a:ext uri="{FF2B5EF4-FFF2-40B4-BE49-F238E27FC236}">
                <a16:creationId xmlns:a16="http://schemas.microsoft.com/office/drawing/2014/main" id="{BA14AFE6-7CE7-486F-A63D-864ADF522E44}"/>
              </a:ext>
            </a:extLst>
          </p:cNvPr>
          <p:cNvSpPr txBox="1">
            <a:spLocks noChangeArrowheads="1"/>
          </p:cNvSpPr>
          <p:nvPr/>
        </p:nvSpPr>
        <p:spPr bwMode="auto">
          <a:xfrm rot="-5400000">
            <a:off x="-1361039" y="2729579"/>
            <a:ext cx="362077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WHO VALUES &amp; MAKES USE OF?</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7" name="Rectangle 56">
            <a:extLst>
              <a:ext uri="{FF2B5EF4-FFF2-40B4-BE49-F238E27FC236}">
                <a16:creationId xmlns:a16="http://schemas.microsoft.com/office/drawing/2014/main" id="{0F6992F1-DF39-43E9-B170-C4C12F6A4A9C}"/>
              </a:ext>
            </a:extLst>
          </p:cNvPr>
          <p:cNvSpPr/>
          <p:nvPr/>
        </p:nvSpPr>
        <p:spPr>
          <a:xfrm>
            <a:off x="2230119" y="3607614"/>
            <a:ext cx="2267685" cy="180547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 Box 71">
            <a:extLst>
              <a:ext uri="{FF2B5EF4-FFF2-40B4-BE49-F238E27FC236}">
                <a16:creationId xmlns:a16="http://schemas.microsoft.com/office/drawing/2014/main" id="{C172EB7B-EBF0-4B7B-82E2-4F543CC3F382}"/>
              </a:ext>
            </a:extLst>
          </p:cNvPr>
          <p:cNvSpPr txBox="1">
            <a:spLocks noChangeArrowheads="1"/>
          </p:cNvSpPr>
          <p:nvPr/>
        </p:nvSpPr>
        <p:spPr bwMode="auto">
          <a:xfrm>
            <a:off x="1838775" y="5783086"/>
            <a:ext cx="6736899"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WHERE ORIGINALITY / NEWNESS / NOVELTY ARE RECOGNISED</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61" name="Rectangle 60">
            <a:extLst>
              <a:ext uri="{FF2B5EF4-FFF2-40B4-BE49-F238E27FC236}">
                <a16:creationId xmlns:a16="http://schemas.microsoft.com/office/drawing/2014/main" id="{A912F78C-A3B2-4E7A-9EBF-3D83FBE224AB}"/>
              </a:ext>
            </a:extLst>
          </p:cNvPr>
          <p:cNvSpPr/>
          <p:nvPr/>
        </p:nvSpPr>
        <p:spPr>
          <a:xfrm>
            <a:off x="2230120" y="2897049"/>
            <a:ext cx="3119755" cy="2516046"/>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9FD4C03-C07A-4CE8-B402-2536DB627945}"/>
              </a:ext>
            </a:extLst>
          </p:cNvPr>
          <p:cNvSpPr/>
          <p:nvPr/>
        </p:nvSpPr>
        <p:spPr>
          <a:xfrm>
            <a:off x="2219325" y="2074887"/>
            <a:ext cx="4029075" cy="3346654"/>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A905C9D1-1169-4765-AC51-B3E0CF60A7D0}"/>
              </a:ext>
            </a:extLst>
          </p:cNvPr>
          <p:cNvSpPr/>
          <p:nvPr/>
        </p:nvSpPr>
        <p:spPr>
          <a:xfrm>
            <a:off x="2206624" y="480417"/>
            <a:ext cx="5895975" cy="4919978"/>
          </a:xfrm>
          <a:prstGeom prst="rect">
            <a:avLst/>
          </a:prstGeom>
          <a:noFill/>
          <a:ln w="539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Text Box 100">
            <a:extLst>
              <a:ext uri="{FF2B5EF4-FFF2-40B4-BE49-F238E27FC236}">
                <a16:creationId xmlns:a16="http://schemas.microsoft.com/office/drawing/2014/main" id="{EB57CB29-AF11-4614-A2AE-4CC72E1209F2}"/>
              </a:ext>
            </a:extLst>
          </p:cNvPr>
          <p:cNvSpPr txBox="1">
            <a:spLocks noChangeArrowheads="1"/>
          </p:cNvSpPr>
          <p:nvPr/>
        </p:nvSpPr>
        <p:spPr bwMode="auto">
          <a:xfrm>
            <a:off x="1301655" y="343212"/>
            <a:ext cx="946150" cy="3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world</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80" name="Text Box 72">
            <a:extLst>
              <a:ext uri="{FF2B5EF4-FFF2-40B4-BE49-F238E27FC236}">
                <a16:creationId xmlns:a16="http://schemas.microsoft.com/office/drawing/2014/main" id="{3BF487C6-942B-42DD-A9A2-AB1F750BC4F6}"/>
              </a:ext>
            </a:extLst>
          </p:cNvPr>
          <p:cNvSpPr txBox="1">
            <a:spLocks noChangeArrowheads="1"/>
          </p:cNvSpPr>
          <p:nvPr/>
        </p:nvSpPr>
        <p:spPr bwMode="auto">
          <a:xfrm rot="16200000">
            <a:off x="385448" y="842944"/>
            <a:ext cx="1508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cross-cultural</a:t>
            </a: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2" name="Rectangle 102">
            <a:extLst>
              <a:ext uri="{FF2B5EF4-FFF2-40B4-BE49-F238E27FC236}">
                <a16:creationId xmlns:a16="http://schemas.microsoft.com/office/drawing/2014/main" id="{742B4A9F-9C09-4418-AE87-0FD6ACC05BBA}"/>
              </a:ext>
            </a:extLst>
          </p:cNvPr>
          <p:cNvSpPr>
            <a:spLocks noChangeArrowheads="1"/>
          </p:cNvSpPr>
          <p:nvPr/>
        </p:nvSpPr>
        <p:spPr bwMode="auto">
          <a:xfrm>
            <a:off x="114300" y="-104612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104">
            <a:extLst>
              <a:ext uri="{FF2B5EF4-FFF2-40B4-BE49-F238E27FC236}">
                <a16:creationId xmlns:a16="http://schemas.microsoft.com/office/drawing/2014/main" id="{9E720159-8C91-40BF-855F-4ED5FCD2F850}"/>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106">
            <a:extLst>
              <a:ext uri="{FF2B5EF4-FFF2-40B4-BE49-F238E27FC236}">
                <a16:creationId xmlns:a16="http://schemas.microsoft.com/office/drawing/2014/main" id="{D9ECF13F-BD26-4D0B-91AA-B88084E17E68}"/>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107">
            <a:extLst>
              <a:ext uri="{FF2B5EF4-FFF2-40B4-BE49-F238E27FC236}">
                <a16:creationId xmlns:a16="http://schemas.microsoft.com/office/drawing/2014/main" id="{CB5D746D-1752-4FC2-8EA7-BB817BA9B0C6}"/>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Rectangle 110">
            <a:extLst>
              <a:ext uri="{FF2B5EF4-FFF2-40B4-BE49-F238E27FC236}">
                <a16:creationId xmlns:a16="http://schemas.microsoft.com/office/drawing/2014/main" id="{4A447351-A071-41D6-8091-429AA3CA98CF}"/>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Rectangle 111">
            <a:extLst>
              <a:ext uri="{FF2B5EF4-FFF2-40B4-BE49-F238E27FC236}">
                <a16:creationId xmlns:a16="http://schemas.microsoft.com/office/drawing/2014/main" id="{BEC78D47-0772-433F-A99A-98B566D096BC}"/>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Rectangle 114">
            <a:extLst>
              <a:ext uri="{FF2B5EF4-FFF2-40B4-BE49-F238E27FC236}">
                <a16:creationId xmlns:a16="http://schemas.microsoft.com/office/drawing/2014/main" id="{BD56C11E-CB71-4C9C-AA00-760777869AA7}"/>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Rectangle 115">
            <a:extLst>
              <a:ext uri="{FF2B5EF4-FFF2-40B4-BE49-F238E27FC236}">
                <a16:creationId xmlns:a16="http://schemas.microsoft.com/office/drawing/2014/main" id="{851D91FF-910A-4295-82D0-FF0D6EE7E309}"/>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Rectangle 118">
            <a:extLst>
              <a:ext uri="{FF2B5EF4-FFF2-40B4-BE49-F238E27FC236}">
                <a16:creationId xmlns:a16="http://schemas.microsoft.com/office/drawing/2014/main" id="{6BE97E1F-2E9E-45C4-A45E-62E4EE86E9B4}"/>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Rectangle 119">
            <a:extLst>
              <a:ext uri="{FF2B5EF4-FFF2-40B4-BE49-F238E27FC236}">
                <a16:creationId xmlns:a16="http://schemas.microsoft.com/office/drawing/2014/main" id="{A304CF5B-67DA-430A-8844-D474096821D7}"/>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Rectangle 121">
            <a:extLst>
              <a:ext uri="{FF2B5EF4-FFF2-40B4-BE49-F238E27FC236}">
                <a16:creationId xmlns:a16="http://schemas.microsoft.com/office/drawing/2014/main" id="{20FF7D8C-A691-44AA-9790-B254531EE5F6}"/>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Rectangle 123">
            <a:extLst>
              <a:ext uri="{FF2B5EF4-FFF2-40B4-BE49-F238E27FC236}">
                <a16:creationId xmlns:a16="http://schemas.microsoft.com/office/drawing/2014/main" id="{575A3848-9D43-40C4-87D4-3AB0B1ADFE8B}"/>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Rectangle 124">
            <a:extLst>
              <a:ext uri="{FF2B5EF4-FFF2-40B4-BE49-F238E27FC236}">
                <a16:creationId xmlns:a16="http://schemas.microsoft.com/office/drawing/2014/main" id="{271C0ABA-3145-4C82-88CB-99E17471E667}"/>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Rectangle 127">
            <a:extLst>
              <a:ext uri="{FF2B5EF4-FFF2-40B4-BE49-F238E27FC236}">
                <a16:creationId xmlns:a16="http://schemas.microsoft.com/office/drawing/2014/main" id="{2CB0DC2C-4A43-4D00-A00E-00D00E239CA4}"/>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Rectangle 129">
            <a:extLst>
              <a:ext uri="{FF2B5EF4-FFF2-40B4-BE49-F238E27FC236}">
                <a16:creationId xmlns:a16="http://schemas.microsoft.com/office/drawing/2014/main" id="{7619B613-2427-41AC-9A21-9011670898F6}"/>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Rectangle 136">
            <a:extLst>
              <a:ext uri="{FF2B5EF4-FFF2-40B4-BE49-F238E27FC236}">
                <a16:creationId xmlns:a16="http://schemas.microsoft.com/office/drawing/2014/main" id="{E43422A0-8308-4673-A160-704AA619B61E}"/>
              </a:ext>
            </a:extLst>
          </p:cNvPr>
          <p:cNvSpPr>
            <a:spLocks noChangeArrowheads="1"/>
          </p:cNvSpPr>
          <p:nvPr/>
        </p:nvSpPr>
        <p:spPr bwMode="auto">
          <a:xfrm>
            <a:off x="114300" y="-5889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Text Box 74">
            <a:extLst>
              <a:ext uri="{FF2B5EF4-FFF2-40B4-BE49-F238E27FC236}">
                <a16:creationId xmlns:a16="http://schemas.microsoft.com/office/drawing/2014/main" id="{8533341E-6D05-483F-A7B4-5B190115548B}"/>
              </a:ext>
            </a:extLst>
          </p:cNvPr>
          <p:cNvSpPr txBox="1">
            <a:spLocks noChangeArrowheads="1"/>
          </p:cNvSpPr>
          <p:nvPr/>
        </p:nvSpPr>
        <p:spPr bwMode="auto">
          <a:xfrm>
            <a:off x="547904" y="2663336"/>
            <a:ext cx="2390249" cy="400110"/>
          </a:xfrm>
          <a:prstGeom prst="rect">
            <a:avLst/>
          </a:prstGeom>
          <a:solidFill>
            <a:srgbClr val="FFFFFF"/>
          </a:solidFill>
          <a:ln>
            <a:noFill/>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community/</a:t>
            </a:r>
            <a:r>
              <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network</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2" name="Text Box 73">
            <a:extLst>
              <a:ext uri="{FF2B5EF4-FFF2-40B4-BE49-F238E27FC236}">
                <a16:creationId xmlns:a16="http://schemas.microsoft.com/office/drawing/2014/main" id="{A07C2DC8-CABF-4CBA-A084-F11E3F8984A3}"/>
              </a:ext>
            </a:extLst>
          </p:cNvPr>
          <p:cNvSpPr txBox="1">
            <a:spLocks noChangeArrowheads="1"/>
          </p:cNvSpPr>
          <p:nvPr/>
        </p:nvSpPr>
        <p:spPr bwMode="auto">
          <a:xfrm>
            <a:off x="597575" y="3373486"/>
            <a:ext cx="216445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dirty="0">
                <a:solidFill>
                  <a:prstClr val="black"/>
                </a:solidFill>
                <a:latin typeface="Arial Narrow" panose="020B0606020202030204" pitchFamily="34" charset="0"/>
                <a:ea typeface="Times New Roman" panose="02020603050405020304" pitchFamily="18" charset="0"/>
              </a:rPr>
              <a:t>f</a:t>
            </a:r>
            <a:r>
              <a:rPr kumimoji="0" lang="en-GB" altLang="en-US" sz="2000" b="1" i="0" u="none" strike="noStrike" kern="1200" cap="none" spc="0" normalizeH="0" baseline="0" noProof="0" dirty="0" err="1">
                <a:ln>
                  <a:noFill/>
                </a:ln>
                <a:solidFill>
                  <a:prstClr val="black"/>
                </a:solidFill>
                <a:effectLst/>
                <a:uLnTx/>
                <a:uFillTx/>
                <a:latin typeface="Arial Narrow" panose="020B0606020202030204" pitchFamily="34" charset="0"/>
                <a:ea typeface="Times New Roman" panose="02020603050405020304" pitchFamily="18" charset="0"/>
                <a:cs typeface="+mn-cs"/>
              </a:rPr>
              <a:t>amily</a:t>
            </a: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/group</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3" name="Text Box 77">
            <a:extLst>
              <a:ext uri="{FF2B5EF4-FFF2-40B4-BE49-F238E27FC236}">
                <a16:creationId xmlns:a16="http://schemas.microsoft.com/office/drawing/2014/main" id="{2624D19A-8721-4669-9021-49F2A30D91AF}"/>
              </a:ext>
            </a:extLst>
          </p:cNvPr>
          <p:cNvSpPr txBox="1">
            <a:spLocks noChangeArrowheads="1"/>
          </p:cNvSpPr>
          <p:nvPr/>
        </p:nvSpPr>
        <p:spPr bwMode="auto">
          <a:xfrm>
            <a:off x="809366" y="4135141"/>
            <a:ext cx="159390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creator/maker</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4" name="Text Box 76">
            <a:extLst>
              <a:ext uri="{FF2B5EF4-FFF2-40B4-BE49-F238E27FC236}">
                <a16:creationId xmlns:a16="http://schemas.microsoft.com/office/drawing/2014/main" id="{C34E02E8-5A6D-4584-89AC-D747BEF1D55D}"/>
              </a:ext>
            </a:extLst>
          </p:cNvPr>
          <p:cNvSpPr txBox="1">
            <a:spLocks noChangeArrowheads="1"/>
          </p:cNvSpPr>
          <p:nvPr/>
        </p:nvSpPr>
        <p:spPr bwMode="auto">
          <a:xfrm>
            <a:off x="1365700" y="1144909"/>
            <a:ext cx="946151" cy="35083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society</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5" name="Text Box 75">
            <a:extLst>
              <a:ext uri="{FF2B5EF4-FFF2-40B4-BE49-F238E27FC236}">
                <a16:creationId xmlns:a16="http://schemas.microsoft.com/office/drawing/2014/main" id="{576705C7-78D1-42A5-99E1-6B751FFDCB37}"/>
              </a:ext>
            </a:extLst>
          </p:cNvPr>
          <p:cNvSpPr txBox="1">
            <a:spLocks noChangeArrowheads="1"/>
          </p:cNvSpPr>
          <p:nvPr/>
        </p:nvSpPr>
        <p:spPr bwMode="auto">
          <a:xfrm>
            <a:off x="1074048" y="1864538"/>
            <a:ext cx="1601473" cy="350837"/>
          </a:xfrm>
          <a:prstGeom prst="rect">
            <a:avLst/>
          </a:prstGeom>
          <a:solidFill>
            <a:srgbClr val="FFFFFF">
              <a:alpha val="76000"/>
            </a:srgb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field/domain</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8" name="Rectangle 107">
            <a:extLst>
              <a:ext uri="{FF2B5EF4-FFF2-40B4-BE49-F238E27FC236}">
                <a16:creationId xmlns:a16="http://schemas.microsoft.com/office/drawing/2014/main" id="{8CA637C0-0202-4DE6-853C-3DDC29D48C4D}"/>
              </a:ext>
            </a:extLst>
          </p:cNvPr>
          <p:cNvSpPr/>
          <p:nvPr/>
        </p:nvSpPr>
        <p:spPr>
          <a:xfrm>
            <a:off x="2204720" y="540048"/>
            <a:ext cx="1050288"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b="1" dirty="0">
                <a:solidFill>
                  <a:prstClr val="black"/>
                </a:solidFill>
                <a:latin typeface="Arial Narrow" panose="020B0606020202030204" pitchFamily="34" charset="0"/>
              </a:rPr>
              <a:t>little-c</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Text Box 75">
            <a:extLst>
              <a:ext uri="{FF2B5EF4-FFF2-40B4-BE49-F238E27FC236}">
                <a16:creationId xmlns:a16="http://schemas.microsoft.com/office/drawing/2014/main" id="{6C990DC5-08FA-4A37-B656-EC9B1D5A6AF4}"/>
              </a:ext>
            </a:extLst>
          </p:cNvPr>
          <p:cNvSpPr txBox="1">
            <a:spLocks noChangeArrowheads="1"/>
          </p:cNvSpPr>
          <p:nvPr/>
        </p:nvSpPr>
        <p:spPr bwMode="auto">
          <a:xfrm rot="16200000">
            <a:off x="1672117" y="4743712"/>
            <a:ext cx="1015661" cy="35083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NORMS</a:t>
            </a:r>
            <a:endParaRPr kumimoji="0" lang="en-GB" altLang="en-US" sz="2000"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12" name="Text Box 75">
            <a:extLst>
              <a:ext uri="{FF2B5EF4-FFF2-40B4-BE49-F238E27FC236}">
                <a16:creationId xmlns:a16="http://schemas.microsoft.com/office/drawing/2014/main" id="{88A2357C-3D2C-412E-BC74-E548981CBDE8}"/>
              </a:ext>
            </a:extLst>
          </p:cNvPr>
          <p:cNvSpPr txBox="1">
            <a:spLocks noChangeArrowheads="1"/>
          </p:cNvSpPr>
          <p:nvPr/>
        </p:nvSpPr>
        <p:spPr bwMode="auto">
          <a:xfrm>
            <a:off x="2493818" y="5246394"/>
            <a:ext cx="1358101" cy="350837"/>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CONTEXTS</a:t>
            </a:r>
            <a:endParaRPr kumimoji="0" lang="en-GB" altLang="en-US" sz="2000"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1" name="Oval 40">
            <a:extLst>
              <a:ext uri="{FF2B5EF4-FFF2-40B4-BE49-F238E27FC236}">
                <a16:creationId xmlns:a16="http://schemas.microsoft.com/office/drawing/2014/main" id="{969C5F68-44CB-4DF6-A4D4-DD734A4871F1}"/>
              </a:ext>
            </a:extLst>
          </p:cNvPr>
          <p:cNvSpPr/>
          <p:nvPr/>
        </p:nvSpPr>
        <p:spPr>
          <a:xfrm rot="19329445">
            <a:off x="2178013" y="3517811"/>
            <a:ext cx="3736284" cy="852719"/>
          </a:xfrm>
          <a:prstGeom prst="ellipse">
            <a:avLst/>
          </a:prstGeom>
          <a:solidFill>
            <a:srgbClr val="53F32D">
              <a:alpha val="74000"/>
            </a:srgbClr>
          </a:solidFill>
          <a:ln w="25400" cap="flat" cmpd="sng" algn="ctr">
            <a:solidFill>
              <a:srgbClr val="4F81BD">
                <a:shade val="50000"/>
                <a:alpha val="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E25C9AB-E65C-4517-81BD-2AD3312043D4}"/>
              </a:ext>
            </a:extLst>
          </p:cNvPr>
          <p:cNvPicPr>
            <a:picLocks noChangeAspect="1"/>
          </p:cNvPicPr>
          <p:nvPr/>
        </p:nvPicPr>
        <p:blipFill>
          <a:blip r:embed="rId3"/>
          <a:stretch>
            <a:fillRect/>
          </a:stretch>
        </p:blipFill>
        <p:spPr>
          <a:xfrm>
            <a:off x="2675522" y="3514619"/>
            <a:ext cx="2286042" cy="1561505"/>
          </a:xfrm>
          <a:prstGeom prst="rect">
            <a:avLst/>
          </a:prstGeom>
        </p:spPr>
      </p:pic>
    </p:spTree>
    <p:extLst>
      <p:ext uri="{BB962C8B-B14F-4D97-AF65-F5344CB8AC3E}">
        <p14:creationId xmlns:p14="http://schemas.microsoft.com/office/powerpoint/2010/main" val="1486497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0">
            <a:extLst>
              <a:ext uri="{FF2B5EF4-FFF2-40B4-BE49-F238E27FC236}">
                <a16:creationId xmlns:a16="http://schemas.microsoft.com/office/drawing/2014/main" id="{A102FCED-0363-473B-A484-F1604E9B74F7}"/>
              </a:ext>
            </a:extLst>
          </p:cNvPr>
          <p:cNvSpPr>
            <a:spLocks noChangeArrowheads="1"/>
          </p:cNvSpPr>
          <p:nvPr/>
        </p:nvSpPr>
        <p:spPr bwMode="auto">
          <a:xfrm>
            <a:off x="5883575" y="895784"/>
            <a:ext cx="2592387" cy="4803598"/>
          </a:xfrm>
          <a:prstGeom prst="roundRect">
            <a:avLst>
              <a:gd name="adj" fmla="val 16667"/>
            </a:avLst>
          </a:prstGeom>
          <a:gradFill rotWithShape="1">
            <a:gsLst>
              <a:gs pos="73000">
                <a:srgbClr val="FBA3F7"/>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491" name="AutoShape 22">
            <a:extLst>
              <a:ext uri="{FF2B5EF4-FFF2-40B4-BE49-F238E27FC236}">
                <a16:creationId xmlns:a16="http://schemas.microsoft.com/office/drawing/2014/main" id="{51A2D53E-7662-43E4-B327-0D5AEB7ABBF5}"/>
              </a:ext>
            </a:extLst>
          </p:cNvPr>
          <p:cNvSpPr>
            <a:spLocks noChangeArrowheads="1"/>
          </p:cNvSpPr>
          <p:nvPr/>
        </p:nvSpPr>
        <p:spPr bwMode="auto">
          <a:xfrm>
            <a:off x="480524" y="884614"/>
            <a:ext cx="2623688" cy="5352401"/>
          </a:xfrm>
          <a:prstGeom prst="roundRect">
            <a:avLst>
              <a:gd name="adj" fmla="val 16667"/>
            </a:avLst>
          </a:prstGeom>
          <a:solidFill>
            <a:srgbClr val="43F52B">
              <a:alpha val="42000"/>
            </a:srgbClr>
          </a:solid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Calibri"/>
                <a:ea typeface="MS PGothic" panose="020B0600070205080204" pitchFamily="34" charset="-128"/>
                <a:cs typeface="+mn-cs"/>
              </a:rPr>
              <a:t> </a:t>
            </a:r>
          </a:p>
        </p:txBody>
      </p:sp>
      <p:sp>
        <p:nvSpPr>
          <p:cNvPr id="63492" name="AutoShape 24">
            <a:extLst>
              <a:ext uri="{FF2B5EF4-FFF2-40B4-BE49-F238E27FC236}">
                <a16:creationId xmlns:a16="http://schemas.microsoft.com/office/drawing/2014/main" id="{4479D124-8D1F-4467-88D1-C5C14DB6C004}"/>
              </a:ext>
            </a:extLst>
          </p:cNvPr>
          <p:cNvSpPr>
            <a:spLocks noChangeArrowheads="1"/>
          </p:cNvSpPr>
          <p:nvPr/>
        </p:nvSpPr>
        <p:spPr bwMode="auto">
          <a:xfrm>
            <a:off x="3012246" y="2571159"/>
            <a:ext cx="3139654" cy="2337514"/>
          </a:xfrm>
          <a:prstGeom prst="roundRect">
            <a:avLst>
              <a:gd name="adj" fmla="val 16667"/>
            </a:avLst>
          </a:prstGeom>
          <a:gradFill rotWithShape="1">
            <a:gsLst>
              <a:gs pos="0">
                <a:srgbClr val="FFFF00"/>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493" name="Text Box 26">
            <a:extLst>
              <a:ext uri="{FF2B5EF4-FFF2-40B4-BE49-F238E27FC236}">
                <a16:creationId xmlns:a16="http://schemas.microsoft.com/office/drawing/2014/main" id="{35B75B31-A5B7-435C-8A30-498DE99F689E}"/>
              </a:ext>
            </a:extLst>
          </p:cNvPr>
          <p:cNvSpPr txBox="1">
            <a:spLocks noChangeArrowheads="1"/>
          </p:cNvSpPr>
          <p:nvPr/>
        </p:nvSpPr>
        <p:spPr bwMode="auto">
          <a:xfrm>
            <a:off x="6330987" y="4476558"/>
            <a:ext cx="1830388" cy="3693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rPr>
              <a:t>   work/research</a:t>
            </a:r>
          </a:p>
        </p:txBody>
      </p:sp>
      <p:sp>
        <p:nvSpPr>
          <p:cNvPr id="63494" name="Text Box 27">
            <a:extLst>
              <a:ext uri="{FF2B5EF4-FFF2-40B4-BE49-F238E27FC236}">
                <a16:creationId xmlns:a16="http://schemas.microsoft.com/office/drawing/2014/main" id="{E13C01F5-F221-4899-9AD5-23C297A6A3EA}"/>
              </a:ext>
            </a:extLst>
          </p:cNvPr>
          <p:cNvSpPr txBox="1">
            <a:spLocks noChangeArrowheads="1"/>
          </p:cNvSpPr>
          <p:nvPr/>
        </p:nvSpPr>
        <p:spPr bwMode="auto">
          <a:xfrm>
            <a:off x="1036048" y="920624"/>
            <a:ext cx="1714502" cy="369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rPr>
              <a:t>family &amp; home</a:t>
            </a:r>
          </a:p>
        </p:txBody>
      </p:sp>
      <p:sp>
        <p:nvSpPr>
          <p:cNvPr id="63495" name="Text Box 28">
            <a:extLst>
              <a:ext uri="{FF2B5EF4-FFF2-40B4-BE49-F238E27FC236}">
                <a16:creationId xmlns:a16="http://schemas.microsoft.com/office/drawing/2014/main" id="{11C82A6E-9064-46F6-BEBB-120F03D0FF14}"/>
              </a:ext>
            </a:extLst>
          </p:cNvPr>
          <p:cNvSpPr txBox="1">
            <a:spLocks noChangeArrowheads="1"/>
          </p:cNvSpPr>
          <p:nvPr/>
        </p:nvSpPr>
        <p:spPr bwMode="auto">
          <a:xfrm>
            <a:off x="3623409" y="2770953"/>
            <a:ext cx="941283"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hobbies</a:t>
            </a:r>
          </a:p>
        </p:txBody>
      </p:sp>
      <p:sp>
        <p:nvSpPr>
          <p:cNvPr id="63498" name="Text Box 10">
            <a:extLst>
              <a:ext uri="{FF2B5EF4-FFF2-40B4-BE49-F238E27FC236}">
                <a16:creationId xmlns:a16="http://schemas.microsoft.com/office/drawing/2014/main" id="{78F481E4-5FEE-455E-9CD2-1B73F3FB49B9}"/>
              </a:ext>
            </a:extLst>
          </p:cNvPr>
          <p:cNvSpPr txBox="1">
            <a:spLocks noChangeArrowheads="1"/>
          </p:cNvSpPr>
          <p:nvPr/>
        </p:nvSpPr>
        <p:spPr bwMode="auto">
          <a:xfrm>
            <a:off x="-360023" y="9150"/>
            <a:ext cx="9575800" cy="83026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icrosoft Sans Serif" pitchFamily="34" charset="0"/>
              </a:rPr>
              <a:t>CREATING MEANING EVERY DAY: LEARNING, DEVELOPING,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icrosoft Sans Serif" pitchFamily="34" charset="0"/>
              </a:rPr>
              <a:t>CREATING &amp; ACHIEVING ACROSS THE WHOLE OF OUR LIVES</a:t>
            </a:r>
          </a:p>
        </p:txBody>
      </p:sp>
      <p:pic>
        <p:nvPicPr>
          <p:cNvPr id="103441" name="Picture 1" descr="E:\DCIM\104_PANA\P1040835.JPG">
            <a:extLst>
              <a:ext uri="{FF2B5EF4-FFF2-40B4-BE49-F238E27FC236}">
                <a16:creationId xmlns:a16="http://schemas.microsoft.com/office/drawing/2014/main" id="{A5297740-FBE4-4891-A8FC-FCD894089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593" y="931255"/>
            <a:ext cx="1324076" cy="8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2" name="Picture 25" descr="NORMAN6">
            <a:extLst>
              <a:ext uri="{FF2B5EF4-FFF2-40B4-BE49-F238E27FC236}">
                <a16:creationId xmlns:a16="http://schemas.microsoft.com/office/drawing/2014/main" id="{346A2214-D7D8-424B-8705-4DE515233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484" y="2759846"/>
            <a:ext cx="1454470" cy="89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4" name="Picture 2" descr="C:\Users\norman\Pictures\LIFEWIDE EDUCATION\LWE Abstract Logo Final B&amp;G.jpg">
            <a:extLst>
              <a:ext uri="{FF2B5EF4-FFF2-40B4-BE49-F238E27FC236}">
                <a16:creationId xmlns:a16="http://schemas.microsoft.com/office/drawing/2014/main" id="{61ABE646-0460-46CD-9916-BAAAA9636E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3146" y="1923289"/>
            <a:ext cx="672728" cy="36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0" name="AutoShape 20">
            <a:extLst>
              <a:ext uri="{FF2B5EF4-FFF2-40B4-BE49-F238E27FC236}">
                <a16:creationId xmlns:a16="http://schemas.microsoft.com/office/drawing/2014/main" id="{018B3619-8E6C-4FB7-B7CE-ADA5E86093CB}"/>
              </a:ext>
            </a:extLst>
          </p:cNvPr>
          <p:cNvSpPr>
            <a:spLocks noChangeArrowheads="1"/>
          </p:cNvSpPr>
          <p:nvPr/>
        </p:nvSpPr>
        <p:spPr bwMode="auto">
          <a:xfrm>
            <a:off x="3044594" y="856263"/>
            <a:ext cx="3782809" cy="1933815"/>
          </a:xfrm>
          <a:prstGeom prst="roundRect">
            <a:avLst>
              <a:gd name="adj" fmla="val 16667"/>
            </a:avLst>
          </a:prstGeom>
          <a:gradFill rotWithShape="1">
            <a:gsLst>
              <a:gs pos="0">
                <a:srgbClr val="00B0F0">
                  <a:alpha val="16000"/>
                </a:srgbClr>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514" name="AutoShape 20">
            <a:extLst>
              <a:ext uri="{FF2B5EF4-FFF2-40B4-BE49-F238E27FC236}">
                <a16:creationId xmlns:a16="http://schemas.microsoft.com/office/drawing/2014/main" id="{D657B204-B3AA-44D7-8A08-3EC8A834D29E}"/>
              </a:ext>
            </a:extLst>
          </p:cNvPr>
          <p:cNvSpPr>
            <a:spLocks noChangeArrowheads="1"/>
          </p:cNvSpPr>
          <p:nvPr/>
        </p:nvSpPr>
        <p:spPr bwMode="auto">
          <a:xfrm>
            <a:off x="3044594" y="4906541"/>
            <a:ext cx="5431369" cy="1320831"/>
          </a:xfrm>
          <a:prstGeom prst="roundRect">
            <a:avLst>
              <a:gd name="adj" fmla="val 16667"/>
            </a:avLst>
          </a:prstGeom>
          <a:gradFill rotWithShape="1">
            <a:gsLst>
              <a:gs pos="0">
                <a:srgbClr val="FFC000">
                  <a:alpha val="59000"/>
                </a:srgbClr>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515" name="Text Box 28">
            <a:extLst>
              <a:ext uri="{FF2B5EF4-FFF2-40B4-BE49-F238E27FC236}">
                <a16:creationId xmlns:a16="http://schemas.microsoft.com/office/drawing/2014/main" id="{3D0095D5-5F49-4167-B9C1-8A6F56BAB921}"/>
              </a:ext>
            </a:extLst>
          </p:cNvPr>
          <p:cNvSpPr txBox="1">
            <a:spLocks noChangeArrowheads="1"/>
          </p:cNvSpPr>
          <p:nvPr/>
        </p:nvSpPr>
        <p:spPr bwMode="auto">
          <a:xfrm>
            <a:off x="5821855" y="4914076"/>
            <a:ext cx="753732"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rPr>
              <a:t>virtual</a:t>
            </a:r>
          </a:p>
        </p:txBody>
      </p:sp>
      <p:pic>
        <p:nvPicPr>
          <p:cNvPr id="103457" name="Picture 38" descr="C:\Users\norman\Documents\CHINA 2014\TALKS\LIFEWIDE LEARNING AND LEARNING ECOLOGIES\TRAVEL.jpg">
            <a:extLst>
              <a:ext uri="{FF2B5EF4-FFF2-40B4-BE49-F238E27FC236}">
                <a16:creationId xmlns:a16="http://schemas.microsoft.com/office/drawing/2014/main" id="{7F88842F-CDF4-41F7-8C86-C8D186BD7C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2980" y="1217426"/>
            <a:ext cx="2329730" cy="14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59" name="Picture 1" descr="F:\DCIM\101D5100\DSC_1011.JPG">
            <a:extLst>
              <a:ext uri="{FF2B5EF4-FFF2-40B4-BE49-F238E27FC236}">
                <a16:creationId xmlns:a16="http://schemas.microsoft.com/office/drawing/2014/main" id="{337E85B0-9B9F-4DC7-BFBE-E89C450549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6155" y="3791924"/>
            <a:ext cx="1300795" cy="72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60" name="Picture 2" descr="C:\Users\norman\Pictures\creative academic\LOGO\logo final.png">
            <a:extLst>
              <a:ext uri="{FF2B5EF4-FFF2-40B4-BE49-F238E27FC236}">
                <a16:creationId xmlns:a16="http://schemas.microsoft.com/office/drawing/2014/main" id="{C08B8AEF-3FAB-421F-A42D-31BD7038878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6821" y="4028760"/>
            <a:ext cx="875144" cy="35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61" name="Picture 40" descr="C:\Users\norman\Pictures\FREEWORLD\band.png">
            <a:extLst>
              <a:ext uri="{FF2B5EF4-FFF2-40B4-BE49-F238E27FC236}">
                <a16:creationId xmlns:a16="http://schemas.microsoft.com/office/drawing/2014/main" id="{A6D47AB2-4FD3-45E9-9A04-64AAE0BCEB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8971" y="3067247"/>
            <a:ext cx="2012381" cy="95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28">
            <a:extLst>
              <a:ext uri="{FF2B5EF4-FFF2-40B4-BE49-F238E27FC236}">
                <a16:creationId xmlns:a16="http://schemas.microsoft.com/office/drawing/2014/main" id="{2A0D1966-18EB-45F5-ACD6-E2CC1B48ECF3}"/>
              </a:ext>
            </a:extLst>
          </p:cNvPr>
          <p:cNvSpPr txBox="1">
            <a:spLocks noChangeArrowheads="1"/>
          </p:cNvSpPr>
          <p:nvPr/>
        </p:nvSpPr>
        <p:spPr bwMode="auto">
          <a:xfrm>
            <a:off x="3347864" y="836712"/>
            <a:ext cx="3583729" cy="3693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Arial Narrow" panose="020B0606020202030204" pitchFamily="34" charset="0"/>
                <a:ea typeface="MS PGothic" panose="020B0600070205080204" pitchFamily="34" charset="-128"/>
              </a:rPr>
              <a:t>t</a:t>
            </a: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rPr>
              <a:t>ravel – encountering other cultures</a:t>
            </a:r>
          </a:p>
        </p:txBody>
      </p:sp>
      <p:pic>
        <p:nvPicPr>
          <p:cNvPr id="103471" name="Picture 16">
            <a:extLst>
              <a:ext uri="{FF2B5EF4-FFF2-40B4-BE49-F238E27FC236}">
                <a16:creationId xmlns:a16="http://schemas.microsoft.com/office/drawing/2014/main" id="{7ACA3939-6E01-4FE4-97BB-ED5238D9EA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9868" y="4044121"/>
            <a:ext cx="1359618" cy="77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E49691A-97EA-4935-AB2B-7939F41FBAA0}"/>
              </a:ext>
            </a:extLst>
          </p:cNvPr>
          <p:cNvPicPr>
            <a:picLocks noChangeAspect="1"/>
          </p:cNvPicPr>
          <p:nvPr/>
        </p:nvPicPr>
        <p:blipFill>
          <a:blip r:embed="rId11"/>
          <a:stretch>
            <a:fillRect/>
          </a:stretch>
        </p:blipFill>
        <p:spPr>
          <a:xfrm>
            <a:off x="522134" y="1367356"/>
            <a:ext cx="2448776" cy="1626960"/>
          </a:xfrm>
          <a:prstGeom prst="rect">
            <a:avLst/>
          </a:prstGeom>
        </p:spPr>
      </p:pic>
      <p:pic>
        <p:nvPicPr>
          <p:cNvPr id="4" name="Picture 3">
            <a:extLst>
              <a:ext uri="{FF2B5EF4-FFF2-40B4-BE49-F238E27FC236}">
                <a16:creationId xmlns:a16="http://schemas.microsoft.com/office/drawing/2014/main" id="{9B47BEB0-9BA2-4544-B5CB-8F6C53C5982F}"/>
              </a:ext>
            </a:extLst>
          </p:cNvPr>
          <p:cNvPicPr>
            <a:picLocks noChangeAspect="1"/>
          </p:cNvPicPr>
          <p:nvPr/>
        </p:nvPicPr>
        <p:blipFill>
          <a:blip r:embed="rId12"/>
          <a:stretch>
            <a:fillRect/>
          </a:stretch>
        </p:blipFill>
        <p:spPr>
          <a:xfrm>
            <a:off x="7422506" y="5007178"/>
            <a:ext cx="1018786" cy="1178248"/>
          </a:xfrm>
          <a:prstGeom prst="rect">
            <a:avLst/>
          </a:prstGeom>
        </p:spPr>
      </p:pic>
      <p:pic>
        <p:nvPicPr>
          <p:cNvPr id="5" name="Picture 4">
            <a:extLst>
              <a:ext uri="{FF2B5EF4-FFF2-40B4-BE49-F238E27FC236}">
                <a16:creationId xmlns:a16="http://schemas.microsoft.com/office/drawing/2014/main" id="{741A8F7E-7E71-47BF-9E01-5D4F0FCB8017}"/>
              </a:ext>
            </a:extLst>
          </p:cNvPr>
          <p:cNvPicPr>
            <a:picLocks noChangeAspect="1"/>
          </p:cNvPicPr>
          <p:nvPr/>
        </p:nvPicPr>
        <p:blipFill>
          <a:blip r:embed="rId13"/>
          <a:stretch>
            <a:fillRect/>
          </a:stretch>
        </p:blipFill>
        <p:spPr>
          <a:xfrm>
            <a:off x="4427877" y="5144901"/>
            <a:ext cx="1202311" cy="1077401"/>
          </a:xfrm>
          <a:prstGeom prst="rect">
            <a:avLst/>
          </a:prstGeom>
        </p:spPr>
      </p:pic>
      <p:pic>
        <p:nvPicPr>
          <p:cNvPr id="51" name="Picture 60" descr="https://encrypted-tbn0.gstatic.com/images?q=tbn:ANd9GcQdXBDXRWo6DFs5IcQwV_5CUPpWSAWNoEC8D0azSY5kvQdebSGlpA">
            <a:extLst>
              <a:ext uri="{FF2B5EF4-FFF2-40B4-BE49-F238E27FC236}">
                <a16:creationId xmlns:a16="http://schemas.microsoft.com/office/drawing/2014/main" id="{E92BBC10-5401-47C3-9FE7-7669555219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145800">
            <a:off x="8045326" y="5011904"/>
            <a:ext cx="3286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85DC983-E967-41BE-8FC2-6BCFD605F67E}"/>
              </a:ext>
            </a:extLst>
          </p:cNvPr>
          <p:cNvPicPr>
            <a:picLocks noChangeAspect="1"/>
          </p:cNvPicPr>
          <p:nvPr/>
        </p:nvPicPr>
        <p:blipFill>
          <a:blip r:embed="rId15"/>
          <a:stretch>
            <a:fillRect/>
          </a:stretch>
        </p:blipFill>
        <p:spPr>
          <a:xfrm>
            <a:off x="5711960" y="5305718"/>
            <a:ext cx="1615647" cy="795203"/>
          </a:xfrm>
          <a:prstGeom prst="rect">
            <a:avLst/>
          </a:prstGeom>
        </p:spPr>
      </p:pic>
      <p:pic>
        <p:nvPicPr>
          <p:cNvPr id="53" name="Picture 6" descr="Facebook">
            <a:extLst>
              <a:ext uri="{FF2B5EF4-FFF2-40B4-BE49-F238E27FC236}">
                <a16:creationId xmlns:a16="http://schemas.microsoft.com/office/drawing/2014/main" id="{980C903E-AD2A-4B3E-9F5B-94685F7261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834386">
            <a:off x="6868389" y="5059481"/>
            <a:ext cx="458238" cy="37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2" descr="YouTube Teachers">
            <a:extLst>
              <a:ext uri="{FF2B5EF4-FFF2-40B4-BE49-F238E27FC236}">
                <a16:creationId xmlns:a16="http://schemas.microsoft.com/office/drawing/2014/main" id="{2D07F55D-C965-46CE-95C7-70B65A3EFB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430087">
            <a:off x="5113872" y="5117228"/>
            <a:ext cx="47368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0" descr="Twitter">
            <a:extLst>
              <a:ext uri="{FF2B5EF4-FFF2-40B4-BE49-F238E27FC236}">
                <a16:creationId xmlns:a16="http://schemas.microsoft.com/office/drawing/2014/main" id="{8D78DFD3-7EF5-4D48-9AF1-A12A097FFBC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65821" y="5881566"/>
            <a:ext cx="271553" cy="29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401E4C2-364D-4F0D-B54E-009E380612D1}"/>
              </a:ext>
            </a:extLst>
          </p:cNvPr>
          <p:cNvPicPr>
            <a:picLocks noChangeAspect="1"/>
          </p:cNvPicPr>
          <p:nvPr/>
        </p:nvPicPr>
        <p:blipFill>
          <a:blip r:embed="rId19"/>
          <a:stretch>
            <a:fillRect/>
          </a:stretch>
        </p:blipFill>
        <p:spPr>
          <a:xfrm>
            <a:off x="3250865" y="5092946"/>
            <a:ext cx="1116162" cy="1077401"/>
          </a:xfrm>
          <a:prstGeom prst="rect">
            <a:avLst/>
          </a:prstGeom>
        </p:spPr>
      </p:pic>
      <p:sp>
        <p:nvSpPr>
          <p:cNvPr id="57" name="Text Box 2">
            <a:extLst>
              <a:ext uri="{FF2B5EF4-FFF2-40B4-BE49-F238E27FC236}">
                <a16:creationId xmlns:a16="http://schemas.microsoft.com/office/drawing/2014/main" id="{8B3AA582-026D-41C2-B918-02B05913AA9D}"/>
              </a:ext>
            </a:extLst>
          </p:cNvPr>
          <p:cNvSpPr txBox="1">
            <a:spLocks noChangeArrowheads="1"/>
          </p:cNvSpPr>
          <p:nvPr/>
        </p:nvSpPr>
        <p:spPr bwMode="auto">
          <a:xfrm>
            <a:off x="3420914" y="4914076"/>
            <a:ext cx="680085" cy="4991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pic>
        <p:nvPicPr>
          <p:cNvPr id="58" name="Picture 57">
            <a:extLst>
              <a:ext uri="{FF2B5EF4-FFF2-40B4-BE49-F238E27FC236}">
                <a16:creationId xmlns:a16="http://schemas.microsoft.com/office/drawing/2014/main" id="{ED5CA8F2-BA4D-4D73-88AB-6DDC305625B1}"/>
              </a:ext>
            </a:extLst>
          </p:cNvPr>
          <p:cNvPicPr/>
          <p:nvPr/>
        </p:nvPicPr>
        <p:blipFill>
          <a:blip r:embed="rId20"/>
          <a:stretch>
            <a:fillRect/>
          </a:stretch>
        </p:blipFill>
        <p:spPr>
          <a:xfrm>
            <a:off x="3181015" y="5090389"/>
            <a:ext cx="388659" cy="359527"/>
          </a:xfrm>
          <a:prstGeom prst="rect">
            <a:avLst/>
          </a:prstGeom>
        </p:spPr>
      </p:pic>
      <p:pic>
        <p:nvPicPr>
          <p:cNvPr id="59" name="Picture 4" descr="LinkedIn">
            <a:extLst>
              <a:ext uri="{FF2B5EF4-FFF2-40B4-BE49-F238E27FC236}">
                <a16:creationId xmlns:a16="http://schemas.microsoft.com/office/drawing/2014/main" id="{E5BA3E52-C283-4BB1-9285-E88BECBB0AC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1006354">
            <a:off x="6861266" y="5931581"/>
            <a:ext cx="275559" cy="27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6">
            <a:extLst>
              <a:ext uri="{FF2B5EF4-FFF2-40B4-BE49-F238E27FC236}">
                <a16:creationId xmlns:a16="http://schemas.microsoft.com/office/drawing/2014/main" id="{F73F25A9-1AC9-487A-99B0-D6D9F2C8361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2150" y="4045340"/>
            <a:ext cx="2106960" cy="106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02C7A-1F0C-4C48-9578-875DCCA4BAC3}"/>
              </a:ext>
            </a:extLst>
          </p:cNvPr>
          <p:cNvPicPr>
            <a:picLocks noChangeAspect="1"/>
          </p:cNvPicPr>
          <p:nvPr/>
        </p:nvPicPr>
        <p:blipFill>
          <a:blip r:embed="rId23"/>
          <a:stretch>
            <a:fillRect/>
          </a:stretch>
        </p:blipFill>
        <p:spPr>
          <a:xfrm>
            <a:off x="7698078" y="2721392"/>
            <a:ext cx="697367" cy="1018524"/>
          </a:xfrm>
          <a:prstGeom prst="rect">
            <a:avLst/>
          </a:prstGeom>
          <a:ln w="19050">
            <a:solidFill>
              <a:schemeClr val="tx1"/>
            </a:solidFill>
          </a:ln>
        </p:spPr>
      </p:pic>
      <p:pic>
        <p:nvPicPr>
          <p:cNvPr id="10" name="Picture 9">
            <a:extLst>
              <a:ext uri="{FF2B5EF4-FFF2-40B4-BE49-F238E27FC236}">
                <a16:creationId xmlns:a16="http://schemas.microsoft.com/office/drawing/2014/main" id="{8357A0CC-CCCA-4596-9DF2-49E4463AD4D2}"/>
              </a:ext>
            </a:extLst>
          </p:cNvPr>
          <p:cNvPicPr>
            <a:picLocks noChangeAspect="1"/>
          </p:cNvPicPr>
          <p:nvPr/>
        </p:nvPicPr>
        <p:blipFill>
          <a:blip r:embed="rId24"/>
          <a:stretch>
            <a:fillRect/>
          </a:stretch>
        </p:blipFill>
        <p:spPr>
          <a:xfrm>
            <a:off x="5637301" y="1193648"/>
            <a:ext cx="1222449" cy="802653"/>
          </a:xfrm>
          <a:prstGeom prst="rect">
            <a:avLst/>
          </a:prstGeom>
        </p:spPr>
      </p:pic>
      <p:pic>
        <p:nvPicPr>
          <p:cNvPr id="64" name="Picture 3" descr="C:\Users\norman\Pictures\FREEWORLD\CD LABEL - Copy.jpg">
            <a:extLst>
              <a:ext uri="{FF2B5EF4-FFF2-40B4-BE49-F238E27FC236}">
                <a16:creationId xmlns:a16="http://schemas.microsoft.com/office/drawing/2014/main" id="{4E02A3DB-F64A-4E13-9C14-8CB647EDA5AF}"/>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595464" y="2799870"/>
            <a:ext cx="527649" cy="47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D075DAD-499F-4891-897C-547654DA566C}"/>
              </a:ext>
            </a:extLst>
          </p:cNvPr>
          <p:cNvPicPr>
            <a:picLocks noChangeAspect="1"/>
          </p:cNvPicPr>
          <p:nvPr/>
        </p:nvPicPr>
        <p:blipFill>
          <a:blip r:embed="rId26"/>
          <a:stretch>
            <a:fillRect/>
          </a:stretch>
        </p:blipFill>
        <p:spPr>
          <a:xfrm>
            <a:off x="2841492" y="4077094"/>
            <a:ext cx="1778385" cy="892508"/>
          </a:xfrm>
          <a:prstGeom prst="rect">
            <a:avLst/>
          </a:prstGeom>
        </p:spPr>
      </p:pic>
      <p:pic>
        <p:nvPicPr>
          <p:cNvPr id="12" name="Picture 11">
            <a:extLst>
              <a:ext uri="{FF2B5EF4-FFF2-40B4-BE49-F238E27FC236}">
                <a16:creationId xmlns:a16="http://schemas.microsoft.com/office/drawing/2014/main" id="{299B0646-6662-4C97-8D48-720233FF4EDE}"/>
              </a:ext>
            </a:extLst>
          </p:cNvPr>
          <p:cNvPicPr>
            <a:picLocks noChangeAspect="1"/>
          </p:cNvPicPr>
          <p:nvPr/>
        </p:nvPicPr>
        <p:blipFill>
          <a:blip r:embed="rId27"/>
          <a:stretch>
            <a:fillRect/>
          </a:stretch>
        </p:blipFill>
        <p:spPr>
          <a:xfrm>
            <a:off x="7670064" y="1572831"/>
            <a:ext cx="707548" cy="1035379"/>
          </a:xfrm>
          <a:prstGeom prst="rect">
            <a:avLst/>
          </a:prstGeom>
          <a:ln w="22225">
            <a:solidFill>
              <a:schemeClr val="tx1"/>
            </a:solidFill>
          </a:ln>
        </p:spPr>
      </p:pic>
      <p:pic>
        <p:nvPicPr>
          <p:cNvPr id="67" name="Picture 37">
            <a:extLst>
              <a:ext uri="{FF2B5EF4-FFF2-40B4-BE49-F238E27FC236}">
                <a16:creationId xmlns:a16="http://schemas.microsoft.com/office/drawing/2014/main" id="{3AA7EA27-14D6-4670-B859-CD19268600A8}"/>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412212" y="3303408"/>
            <a:ext cx="731377" cy="4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ECA8E6E8-E14D-45D6-BB18-223224675C18}"/>
              </a:ext>
            </a:extLst>
          </p:cNvPr>
          <p:cNvCxnSpPr>
            <a:cxnSpLocks/>
          </p:cNvCxnSpPr>
          <p:nvPr/>
        </p:nvCxnSpPr>
        <p:spPr>
          <a:xfrm>
            <a:off x="416263" y="6597352"/>
            <a:ext cx="8188078"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A44D345-FE60-42AD-A3F2-63547DF67627}"/>
              </a:ext>
            </a:extLst>
          </p:cNvPr>
          <p:cNvSpPr txBox="1"/>
          <p:nvPr/>
        </p:nvSpPr>
        <p:spPr>
          <a:xfrm>
            <a:off x="3631825" y="6310122"/>
            <a:ext cx="1592103" cy="523220"/>
          </a:xfrm>
          <a:prstGeom prst="rect">
            <a:avLst/>
          </a:prstGeom>
          <a:solidFill>
            <a:schemeClr val="bg1"/>
          </a:solidFill>
        </p:spPr>
        <p:txBody>
          <a:bodyPr wrap="none" rtlCol="0">
            <a:spAutoFit/>
          </a:bodyPr>
          <a:lstStyle/>
          <a:p>
            <a:r>
              <a:rPr lang="en-US" sz="2800" b="1" dirty="0">
                <a:latin typeface="Arial Narrow" panose="020B0606020202030204" pitchFamily="34" charset="0"/>
              </a:rPr>
              <a:t>LIFEWIDE</a:t>
            </a:r>
          </a:p>
        </p:txBody>
      </p:sp>
      <p:pic>
        <p:nvPicPr>
          <p:cNvPr id="17" name="Picture 16">
            <a:extLst>
              <a:ext uri="{FF2B5EF4-FFF2-40B4-BE49-F238E27FC236}">
                <a16:creationId xmlns:a16="http://schemas.microsoft.com/office/drawing/2014/main" id="{E90EC348-6943-4AC3-9656-9B53C0A81B7F}"/>
              </a:ext>
            </a:extLst>
          </p:cNvPr>
          <p:cNvPicPr>
            <a:picLocks noChangeAspect="1"/>
          </p:cNvPicPr>
          <p:nvPr/>
        </p:nvPicPr>
        <p:blipFill>
          <a:blip r:embed="rId29"/>
          <a:stretch>
            <a:fillRect/>
          </a:stretch>
        </p:blipFill>
        <p:spPr>
          <a:xfrm flipH="1">
            <a:off x="530792" y="2993005"/>
            <a:ext cx="917540" cy="2112724"/>
          </a:xfrm>
          <a:prstGeom prst="rect">
            <a:avLst/>
          </a:prstGeom>
        </p:spPr>
      </p:pic>
      <p:pic>
        <p:nvPicPr>
          <p:cNvPr id="18" name="Picture 17">
            <a:extLst>
              <a:ext uri="{FF2B5EF4-FFF2-40B4-BE49-F238E27FC236}">
                <a16:creationId xmlns:a16="http://schemas.microsoft.com/office/drawing/2014/main" id="{EAD79848-483A-486A-8519-95550B03C253}"/>
              </a:ext>
            </a:extLst>
          </p:cNvPr>
          <p:cNvPicPr>
            <a:picLocks noChangeAspect="1"/>
          </p:cNvPicPr>
          <p:nvPr/>
        </p:nvPicPr>
        <p:blipFill>
          <a:blip r:embed="rId30"/>
          <a:stretch>
            <a:fillRect/>
          </a:stretch>
        </p:blipFill>
        <p:spPr>
          <a:xfrm>
            <a:off x="1448332" y="2993005"/>
            <a:ext cx="1515635" cy="1096032"/>
          </a:xfrm>
          <a:prstGeom prst="rect">
            <a:avLst/>
          </a:prstGeom>
        </p:spPr>
      </p:pic>
      <p:pic>
        <p:nvPicPr>
          <p:cNvPr id="19" name="Picture 18">
            <a:extLst>
              <a:ext uri="{FF2B5EF4-FFF2-40B4-BE49-F238E27FC236}">
                <a16:creationId xmlns:a16="http://schemas.microsoft.com/office/drawing/2014/main" id="{B393E261-073C-4F79-A5E3-D422D973DDB0}"/>
              </a:ext>
            </a:extLst>
          </p:cNvPr>
          <p:cNvPicPr>
            <a:picLocks noChangeAspect="1"/>
          </p:cNvPicPr>
          <p:nvPr/>
        </p:nvPicPr>
        <p:blipFill>
          <a:blip r:embed="rId31"/>
          <a:stretch>
            <a:fillRect/>
          </a:stretch>
        </p:blipFill>
        <p:spPr>
          <a:xfrm>
            <a:off x="5648905" y="1971672"/>
            <a:ext cx="1066793" cy="755741"/>
          </a:xfrm>
          <a:prstGeom prst="rect">
            <a:avLst/>
          </a:prstGeom>
        </p:spPr>
      </p:pic>
      <p:pic>
        <p:nvPicPr>
          <p:cNvPr id="20" name="Picture 19">
            <a:extLst>
              <a:ext uri="{FF2B5EF4-FFF2-40B4-BE49-F238E27FC236}">
                <a16:creationId xmlns:a16="http://schemas.microsoft.com/office/drawing/2014/main" id="{EDD5F59E-31EE-44A6-B667-D11B66992E72}"/>
              </a:ext>
            </a:extLst>
          </p:cNvPr>
          <p:cNvPicPr>
            <a:picLocks noChangeAspect="1"/>
          </p:cNvPicPr>
          <p:nvPr/>
        </p:nvPicPr>
        <p:blipFill>
          <a:blip r:embed="rId32"/>
          <a:stretch>
            <a:fillRect/>
          </a:stretch>
        </p:blipFill>
        <p:spPr>
          <a:xfrm>
            <a:off x="1234968" y="5088152"/>
            <a:ext cx="1738086" cy="865751"/>
          </a:xfrm>
          <a:prstGeom prst="rect">
            <a:avLst/>
          </a:prstGeom>
        </p:spPr>
      </p:pic>
    </p:spTree>
  </p:cSld>
  <p:clrMapOvr>
    <a:masterClrMapping/>
  </p:clrMapOvr>
  <p:transition spd="med">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6">
            <a:extLst>
              <a:ext uri="{FF2B5EF4-FFF2-40B4-BE49-F238E27FC236}">
                <a16:creationId xmlns:a16="http://schemas.microsoft.com/office/drawing/2014/main" id="{299B923F-D980-46A1-A7E1-87DDF49584D0}"/>
              </a:ext>
            </a:extLst>
          </p:cNvPr>
          <p:cNvSpPr txBox="1">
            <a:spLocks noChangeArrowheads="1"/>
          </p:cNvSpPr>
          <p:nvPr/>
        </p:nvSpPr>
        <p:spPr bwMode="auto">
          <a:xfrm rot="-2439885">
            <a:off x="3960862" y="2406158"/>
            <a:ext cx="1618548" cy="350838"/>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600" b="1" i="1" dirty="0">
                <a:latin typeface="Arial Narrow" panose="020B0606020202030204" pitchFamily="34" charset="0"/>
                <a:ea typeface="Times New Roman" panose="02020603050405020304" pitchFamily="18" charset="0"/>
              </a:rPr>
              <a:t>m</a:t>
            </a:r>
            <a:r>
              <a:rPr kumimoji="0" lang="en-GB" altLang="en-US" sz="1600" b="1" i="1"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ini-c creation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1"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of new meaning </a:t>
            </a:r>
            <a:endParaRPr kumimoji="0" lang="en-GB"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 Box 2">
            <a:extLst>
              <a:ext uri="{FF2B5EF4-FFF2-40B4-BE49-F238E27FC236}">
                <a16:creationId xmlns:a16="http://schemas.microsoft.com/office/drawing/2014/main" id="{E08795CC-B258-4D79-9A92-682E37762E45}"/>
              </a:ext>
            </a:extLst>
          </p:cNvPr>
          <p:cNvSpPr txBox="1">
            <a:spLocks noChangeArrowheads="1"/>
          </p:cNvSpPr>
          <p:nvPr/>
        </p:nvSpPr>
        <p:spPr bwMode="auto">
          <a:xfrm>
            <a:off x="7062143" y="2829590"/>
            <a:ext cx="722630" cy="621030"/>
          </a:xfrm>
          <a:prstGeom prst="rect">
            <a:avLst/>
          </a:prstGeom>
          <a:no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sp>
        <p:nvSpPr>
          <p:cNvPr id="5" name="Text Box 2">
            <a:extLst>
              <a:ext uri="{FF2B5EF4-FFF2-40B4-BE49-F238E27FC236}">
                <a16:creationId xmlns:a16="http://schemas.microsoft.com/office/drawing/2014/main" id="{29A26632-B456-43DE-9469-14E262C9A033}"/>
              </a:ext>
            </a:extLst>
          </p:cNvPr>
          <p:cNvSpPr txBox="1">
            <a:spLocks noChangeArrowheads="1"/>
          </p:cNvSpPr>
          <p:nvPr/>
        </p:nvSpPr>
        <p:spPr bwMode="auto">
          <a:xfrm>
            <a:off x="5523538" y="4594890"/>
            <a:ext cx="722630" cy="102870"/>
          </a:xfrm>
          <a:prstGeom prst="rect">
            <a:avLst/>
          </a:prstGeom>
          <a:no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sp>
        <p:nvSpPr>
          <p:cNvPr id="6" name="Text Box 2">
            <a:extLst>
              <a:ext uri="{FF2B5EF4-FFF2-40B4-BE49-F238E27FC236}">
                <a16:creationId xmlns:a16="http://schemas.microsoft.com/office/drawing/2014/main" id="{4B343738-7874-4576-BA19-E8CF5FB38CAA}"/>
              </a:ext>
            </a:extLst>
          </p:cNvPr>
          <p:cNvSpPr txBox="1">
            <a:spLocks noChangeArrowheads="1"/>
          </p:cNvSpPr>
          <p:nvPr/>
        </p:nvSpPr>
        <p:spPr bwMode="auto">
          <a:xfrm>
            <a:off x="4286558" y="4333270"/>
            <a:ext cx="680085" cy="4991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sp>
        <p:nvSpPr>
          <p:cNvPr id="7" name="Text Box 2">
            <a:extLst>
              <a:ext uri="{FF2B5EF4-FFF2-40B4-BE49-F238E27FC236}">
                <a16:creationId xmlns:a16="http://schemas.microsoft.com/office/drawing/2014/main" id="{60C158D0-E1EE-4260-A2C2-D84621BD8B7C}"/>
              </a:ext>
            </a:extLst>
          </p:cNvPr>
          <p:cNvSpPr txBox="1">
            <a:spLocks noChangeArrowheads="1"/>
          </p:cNvSpPr>
          <p:nvPr/>
        </p:nvSpPr>
        <p:spPr bwMode="auto">
          <a:xfrm>
            <a:off x="7076748" y="4671725"/>
            <a:ext cx="626745" cy="424815"/>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sp>
        <p:nvSpPr>
          <p:cNvPr id="8" name="Text Box 2">
            <a:extLst>
              <a:ext uri="{FF2B5EF4-FFF2-40B4-BE49-F238E27FC236}">
                <a16:creationId xmlns:a16="http://schemas.microsoft.com/office/drawing/2014/main" id="{0B9D7750-41CF-4726-ACAA-B7A70DC17EE5}"/>
              </a:ext>
            </a:extLst>
          </p:cNvPr>
          <p:cNvSpPr txBox="1">
            <a:spLocks noChangeArrowheads="1"/>
          </p:cNvSpPr>
          <p:nvPr/>
        </p:nvSpPr>
        <p:spPr bwMode="auto">
          <a:xfrm>
            <a:off x="7341543" y="4669820"/>
            <a:ext cx="680085" cy="4991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sp>
        <p:nvSpPr>
          <p:cNvPr id="9" name="Text Box 2">
            <a:extLst>
              <a:ext uri="{FF2B5EF4-FFF2-40B4-BE49-F238E27FC236}">
                <a16:creationId xmlns:a16="http://schemas.microsoft.com/office/drawing/2014/main" id="{302E5309-2A8B-4306-8E51-44F0C74B1C1E}"/>
              </a:ext>
            </a:extLst>
          </p:cNvPr>
          <p:cNvSpPr txBox="1">
            <a:spLocks noChangeArrowheads="1"/>
          </p:cNvSpPr>
          <p:nvPr/>
        </p:nvSpPr>
        <p:spPr bwMode="auto">
          <a:xfrm>
            <a:off x="7051983" y="1696750"/>
            <a:ext cx="786765" cy="546735"/>
          </a:xfrm>
          <a:prstGeom prst="rect">
            <a:avLst/>
          </a:prstGeom>
          <a:no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sp>
        <p:nvSpPr>
          <p:cNvPr id="10" name="Text Box 2">
            <a:extLst>
              <a:ext uri="{FF2B5EF4-FFF2-40B4-BE49-F238E27FC236}">
                <a16:creationId xmlns:a16="http://schemas.microsoft.com/office/drawing/2014/main" id="{4D075054-11AE-4490-A67A-26F848848C1F}"/>
              </a:ext>
            </a:extLst>
          </p:cNvPr>
          <p:cNvSpPr txBox="1">
            <a:spLocks noChangeArrowheads="1"/>
          </p:cNvSpPr>
          <p:nvPr/>
        </p:nvSpPr>
        <p:spPr bwMode="auto">
          <a:xfrm>
            <a:off x="7136438" y="2228880"/>
            <a:ext cx="648335" cy="57404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sp>
        <p:nvSpPr>
          <p:cNvPr id="25" name="Rectangle 24">
            <a:extLst>
              <a:ext uri="{FF2B5EF4-FFF2-40B4-BE49-F238E27FC236}">
                <a16:creationId xmlns:a16="http://schemas.microsoft.com/office/drawing/2014/main" id="{558EE619-EE13-474E-B812-D1B23A7736D4}"/>
              </a:ext>
            </a:extLst>
          </p:cNvPr>
          <p:cNvSpPr/>
          <p:nvPr/>
        </p:nvSpPr>
        <p:spPr>
          <a:xfrm>
            <a:off x="2799388" y="3757325"/>
            <a:ext cx="1658620" cy="1539240"/>
          </a:xfrm>
          <a:prstGeom prst="rect">
            <a:avLst/>
          </a:prstGeom>
          <a:noFill/>
          <a:ln w="539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Rectangle 28">
            <a:extLst>
              <a:ext uri="{FF2B5EF4-FFF2-40B4-BE49-F238E27FC236}">
                <a16:creationId xmlns:a16="http://schemas.microsoft.com/office/drawing/2014/main" id="{22FE42EE-FB14-450D-9B47-6D58EA01AAAA}"/>
              </a:ext>
            </a:extLst>
          </p:cNvPr>
          <p:cNvSpPr/>
          <p:nvPr/>
        </p:nvSpPr>
        <p:spPr>
          <a:xfrm>
            <a:off x="2782970" y="2531621"/>
            <a:ext cx="3082925" cy="2750820"/>
          </a:xfrm>
          <a:prstGeom prst="rect">
            <a:avLst/>
          </a:prstGeom>
          <a:noFill/>
          <a:ln w="317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Text Box 37">
            <a:extLst>
              <a:ext uri="{FF2B5EF4-FFF2-40B4-BE49-F238E27FC236}">
                <a16:creationId xmlns:a16="http://schemas.microsoft.com/office/drawing/2014/main" id="{27341C61-55CA-4A1D-8D01-2296FF64EDB2}"/>
              </a:ext>
            </a:extLst>
          </p:cNvPr>
          <p:cNvSpPr txBox="1">
            <a:spLocks noChangeArrowheads="1"/>
          </p:cNvSpPr>
          <p:nvPr/>
        </p:nvSpPr>
        <p:spPr bwMode="auto">
          <a:xfrm>
            <a:off x="1441329" y="2025264"/>
            <a:ext cx="14035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    friends </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000" b="1" dirty="0">
                <a:latin typeface="Arial Narrow" panose="020B0606020202030204" pitchFamily="34" charset="0"/>
                <a:ea typeface="Times New Roman" panose="02020603050405020304" pitchFamily="18" charset="0"/>
              </a:rPr>
              <a:t>    </a:t>
            </a:r>
            <a:r>
              <a:rPr kumimoji="0" lang="en-GB" altLang="en-US" sz="2000" b="1"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&amp; family</a:t>
            </a:r>
            <a:endParaRPr kumimoji="0" lang="en-GB" altLang="en-US"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network</a:t>
            </a:r>
            <a:endParaRPr kumimoji="0" lang="en-GB" altLang="en-US" sz="2000" b="0" i="0" u="none" strike="noStrike" cap="none" normalizeH="0" baseline="0" dirty="0">
              <a:ln>
                <a:noFill/>
              </a:ln>
              <a:solidFill>
                <a:schemeClr val="tx1"/>
              </a:solidFill>
              <a:effectLst/>
            </a:endParaRPr>
          </a:p>
        </p:txBody>
      </p:sp>
      <p:sp>
        <p:nvSpPr>
          <p:cNvPr id="32" name="Rectangle 31">
            <a:extLst>
              <a:ext uri="{FF2B5EF4-FFF2-40B4-BE49-F238E27FC236}">
                <a16:creationId xmlns:a16="http://schemas.microsoft.com/office/drawing/2014/main" id="{5AE78640-BEB9-4857-BC10-86D2F089606C}"/>
              </a:ext>
            </a:extLst>
          </p:cNvPr>
          <p:cNvSpPr/>
          <p:nvPr/>
        </p:nvSpPr>
        <p:spPr>
          <a:xfrm>
            <a:off x="2775893" y="1185575"/>
            <a:ext cx="4371975" cy="4112260"/>
          </a:xfrm>
          <a:prstGeom prst="rect">
            <a:avLst/>
          </a:prstGeom>
          <a:noFill/>
          <a:ln w="539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Oval 32">
            <a:extLst>
              <a:ext uri="{FF2B5EF4-FFF2-40B4-BE49-F238E27FC236}">
                <a16:creationId xmlns:a16="http://schemas.microsoft.com/office/drawing/2014/main" id="{9D1145F9-CC9B-4DCE-9947-404E245AC9F8}"/>
              </a:ext>
            </a:extLst>
          </p:cNvPr>
          <p:cNvSpPr/>
          <p:nvPr/>
        </p:nvSpPr>
        <p:spPr>
          <a:xfrm rot="19105478">
            <a:off x="2267553" y="3056647"/>
            <a:ext cx="5271493" cy="701675"/>
          </a:xfrm>
          <a:prstGeom prst="ellipse">
            <a:avLst/>
          </a:prstGeom>
          <a:solidFill>
            <a:srgbClr val="53F32D">
              <a:alpha val="65000"/>
            </a:srgbClr>
          </a:solidFill>
          <a:ln w="25400" cap="flat" cmpd="sng" algn="ctr">
            <a:solidFill>
              <a:srgbClr val="4F81BD">
                <a:shade val="50000"/>
                <a:alpha val="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Box 22">
            <a:extLst>
              <a:ext uri="{FF2B5EF4-FFF2-40B4-BE49-F238E27FC236}">
                <a16:creationId xmlns:a16="http://schemas.microsoft.com/office/drawing/2014/main" id="{9554E1BC-EB82-4B50-BB30-4480E1BEE143}"/>
              </a:ext>
            </a:extLst>
          </p:cNvPr>
          <p:cNvSpPr txBox="1">
            <a:spLocks noChangeArrowheads="1"/>
          </p:cNvSpPr>
          <p:nvPr/>
        </p:nvSpPr>
        <p:spPr bwMode="auto">
          <a:xfrm>
            <a:off x="2844877" y="1215915"/>
            <a:ext cx="3741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little-c &amp; mini-c in action</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cxnSp>
        <p:nvCxnSpPr>
          <p:cNvPr id="35" name="Straight Arrow Connector 34">
            <a:extLst>
              <a:ext uri="{FF2B5EF4-FFF2-40B4-BE49-F238E27FC236}">
                <a16:creationId xmlns:a16="http://schemas.microsoft.com/office/drawing/2014/main" id="{09615527-83DE-430C-998F-239AB5541B8C}"/>
              </a:ext>
            </a:extLst>
          </p:cNvPr>
          <p:cNvCxnSpPr>
            <a:cxnSpLocks/>
          </p:cNvCxnSpPr>
          <p:nvPr/>
        </p:nvCxnSpPr>
        <p:spPr>
          <a:xfrm flipV="1">
            <a:off x="3895115" y="1792635"/>
            <a:ext cx="2814526" cy="2465029"/>
          </a:xfrm>
          <a:prstGeom prst="straightConnector1">
            <a:avLst/>
          </a:prstGeom>
          <a:noFill/>
          <a:ln w="41275" cap="flat" cmpd="sng" algn="ctr">
            <a:solidFill>
              <a:srgbClr val="8064A2">
                <a:shade val="95000"/>
                <a:satMod val="105000"/>
              </a:srgbClr>
            </a:solidFill>
            <a:prstDash val="solid"/>
            <a:tailEnd type="triangle"/>
          </a:ln>
          <a:effectLst/>
        </p:spPr>
      </p:cxnSp>
      <p:sp>
        <p:nvSpPr>
          <p:cNvPr id="36" name="Text Box 2">
            <a:extLst>
              <a:ext uri="{FF2B5EF4-FFF2-40B4-BE49-F238E27FC236}">
                <a16:creationId xmlns:a16="http://schemas.microsoft.com/office/drawing/2014/main" id="{A7290D5D-9A5D-4923-987A-3BC3CAFDE153}"/>
              </a:ext>
            </a:extLst>
          </p:cNvPr>
          <p:cNvSpPr txBox="1">
            <a:spLocks noChangeArrowheads="1"/>
          </p:cNvSpPr>
          <p:nvPr/>
        </p:nvSpPr>
        <p:spPr bwMode="auto">
          <a:xfrm>
            <a:off x="7020233" y="4039900"/>
            <a:ext cx="807720" cy="680085"/>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sp>
        <p:nvSpPr>
          <p:cNvPr id="37" name="Text Box 2">
            <a:extLst>
              <a:ext uri="{FF2B5EF4-FFF2-40B4-BE49-F238E27FC236}">
                <a16:creationId xmlns:a16="http://schemas.microsoft.com/office/drawing/2014/main" id="{3D2A00CD-9EEA-4238-A268-EABFB5604415}"/>
              </a:ext>
            </a:extLst>
          </p:cNvPr>
          <p:cNvSpPr txBox="1">
            <a:spLocks noChangeArrowheads="1"/>
          </p:cNvSpPr>
          <p:nvPr/>
        </p:nvSpPr>
        <p:spPr bwMode="auto">
          <a:xfrm>
            <a:off x="5473373" y="3830350"/>
            <a:ext cx="807720" cy="680085"/>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sp>
        <p:nvSpPr>
          <p:cNvPr id="26" name="Rectangle 44">
            <a:extLst>
              <a:ext uri="{FF2B5EF4-FFF2-40B4-BE49-F238E27FC236}">
                <a16:creationId xmlns:a16="http://schemas.microsoft.com/office/drawing/2014/main" id="{1C1E96F3-2C91-454E-A97F-3395DF5AF4D3}"/>
              </a:ext>
            </a:extLst>
          </p:cNvPr>
          <p:cNvSpPr>
            <a:spLocks noChangeArrowheads="1"/>
          </p:cNvSpPr>
          <p:nvPr/>
        </p:nvSpPr>
        <p:spPr bwMode="auto">
          <a:xfrm>
            <a:off x="683568" y="35436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8" name="Rectangle 48">
            <a:extLst>
              <a:ext uri="{FF2B5EF4-FFF2-40B4-BE49-F238E27FC236}">
                <a16:creationId xmlns:a16="http://schemas.microsoft.com/office/drawing/2014/main" id="{92B87E42-4AA0-4C7C-A59C-079F71D21589}"/>
              </a:ext>
            </a:extLst>
          </p:cNvPr>
          <p:cNvSpPr>
            <a:spLocks noChangeArrowheads="1"/>
          </p:cNvSpPr>
          <p:nvPr/>
        </p:nvSpPr>
        <p:spPr bwMode="auto">
          <a:xfrm>
            <a:off x="683568" y="80203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0" name="Rectangle 50">
            <a:extLst>
              <a:ext uri="{FF2B5EF4-FFF2-40B4-BE49-F238E27FC236}">
                <a16:creationId xmlns:a16="http://schemas.microsoft.com/office/drawing/2014/main" id="{DA98F3E4-3EA8-4398-B28C-A064323FA4C9}"/>
              </a:ext>
            </a:extLst>
          </p:cNvPr>
          <p:cNvSpPr>
            <a:spLocks noChangeArrowheads="1"/>
          </p:cNvSpPr>
          <p:nvPr/>
        </p:nvSpPr>
        <p:spPr bwMode="auto">
          <a:xfrm>
            <a:off x="683568"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1" name="Rectangle 52">
            <a:extLst>
              <a:ext uri="{FF2B5EF4-FFF2-40B4-BE49-F238E27FC236}">
                <a16:creationId xmlns:a16="http://schemas.microsoft.com/office/drawing/2014/main" id="{CE8A8F55-9596-4808-9864-1A8B7AF19131}"/>
              </a:ext>
            </a:extLst>
          </p:cNvPr>
          <p:cNvSpPr>
            <a:spLocks noChangeArrowheads="1"/>
          </p:cNvSpPr>
          <p:nvPr/>
        </p:nvSpPr>
        <p:spPr bwMode="auto">
          <a:xfrm>
            <a:off x="683568"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0" name="Rectangle 56">
            <a:extLst>
              <a:ext uri="{FF2B5EF4-FFF2-40B4-BE49-F238E27FC236}">
                <a16:creationId xmlns:a16="http://schemas.microsoft.com/office/drawing/2014/main" id="{40E27406-5371-498B-923B-1F9FAA34B2DE}"/>
              </a:ext>
            </a:extLst>
          </p:cNvPr>
          <p:cNvSpPr>
            <a:spLocks noChangeArrowheads="1"/>
          </p:cNvSpPr>
          <p:nvPr/>
        </p:nvSpPr>
        <p:spPr bwMode="auto">
          <a:xfrm>
            <a:off x="683568" y="126876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051" name="Rectangle 58">
            <a:extLst>
              <a:ext uri="{FF2B5EF4-FFF2-40B4-BE49-F238E27FC236}">
                <a16:creationId xmlns:a16="http://schemas.microsoft.com/office/drawing/2014/main" id="{E171B548-0C11-4112-861E-A2B54F2C9B9F}"/>
              </a:ext>
            </a:extLst>
          </p:cNvPr>
          <p:cNvSpPr>
            <a:spLocks noChangeArrowheads="1"/>
          </p:cNvSpPr>
          <p:nvPr/>
        </p:nvSpPr>
        <p:spPr bwMode="auto">
          <a:xfrm>
            <a:off x="683568" y="17926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3" name="Rectangle 61">
            <a:extLst>
              <a:ext uri="{FF2B5EF4-FFF2-40B4-BE49-F238E27FC236}">
                <a16:creationId xmlns:a16="http://schemas.microsoft.com/office/drawing/2014/main" id="{A1C8C123-B085-4BAB-8DA4-9D19EFF5EAE8}"/>
              </a:ext>
            </a:extLst>
          </p:cNvPr>
          <p:cNvSpPr>
            <a:spLocks noChangeArrowheads="1"/>
          </p:cNvSpPr>
          <p:nvPr/>
        </p:nvSpPr>
        <p:spPr bwMode="auto">
          <a:xfrm>
            <a:off x="683568" y="179263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059" name="Rectangle 66">
            <a:extLst>
              <a:ext uri="{FF2B5EF4-FFF2-40B4-BE49-F238E27FC236}">
                <a16:creationId xmlns:a16="http://schemas.microsoft.com/office/drawing/2014/main" id="{CD7996F2-0E79-457B-B2C2-AF8A2B2C6F75}"/>
              </a:ext>
            </a:extLst>
          </p:cNvPr>
          <p:cNvSpPr>
            <a:spLocks noChangeArrowheads="1"/>
          </p:cNvSpPr>
          <p:nvPr/>
        </p:nvSpPr>
        <p:spPr bwMode="auto">
          <a:xfrm>
            <a:off x="683568" y="237366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063" name="Rectangle 69">
            <a:extLst>
              <a:ext uri="{FF2B5EF4-FFF2-40B4-BE49-F238E27FC236}">
                <a16:creationId xmlns:a16="http://schemas.microsoft.com/office/drawing/2014/main" id="{C8D9903D-B36B-4D9E-8E2C-8FBC83671922}"/>
              </a:ext>
            </a:extLst>
          </p:cNvPr>
          <p:cNvSpPr>
            <a:spLocks noChangeArrowheads="1"/>
          </p:cNvSpPr>
          <p:nvPr/>
        </p:nvSpPr>
        <p:spPr bwMode="auto">
          <a:xfrm>
            <a:off x="683568" y="353571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066" name="Rectangle 71">
            <a:extLst>
              <a:ext uri="{FF2B5EF4-FFF2-40B4-BE49-F238E27FC236}">
                <a16:creationId xmlns:a16="http://schemas.microsoft.com/office/drawing/2014/main" id="{BA852B7F-7528-4ECC-9835-970B0C0F6510}"/>
              </a:ext>
            </a:extLst>
          </p:cNvPr>
          <p:cNvSpPr>
            <a:spLocks noChangeArrowheads="1"/>
          </p:cNvSpPr>
          <p:nvPr/>
        </p:nvSpPr>
        <p:spPr bwMode="auto">
          <a:xfrm>
            <a:off x="683568" y="41072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600" b="0" i="0" u="none" strike="noStrike" cap="none" normalizeH="0" baseline="0">
                <a:ln>
                  <a:noFill/>
                </a:ln>
                <a:solidFill>
                  <a:schemeClr val="tx1"/>
                </a:solidFill>
                <a:effectLst/>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7" name="Rectangle 72">
            <a:extLst>
              <a:ext uri="{FF2B5EF4-FFF2-40B4-BE49-F238E27FC236}">
                <a16:creationId xmlns:a16="http://schemas.microsoft.com/office/drawing/2014/main" id="{10FAA0CF-4DC6-467C-87D6-BF240D89E9B3}"/>
              </a:ext>
            </a:extLst>
          </p:cNvPr>
          <p:cNvSpPr>
            <a:spLocks noChangeArrowheads="1"/>
          </p:cNvSpPr>
          <p:nvPr/>
        </p:nvSpPr>
        <p:spPr bwMode="auto">
          <a:xfrm>
            <a:off x="683568" y="410721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070" name="Rectangle 75">
            <a:extLst>
              <a:ext uri="{FF2B5EF4-FFF2-40B4-BE49-F238E27FC236}">
                <a16:creationId xmlns:a16="http://schemas.microsoft.com/office/drawing/2014/main" id="{2AE91A49-EC1B-441C-A186-3945D9654A02}"/>
              </a:ext>
            </a:extLst>
          </p:cNvPr>
          <p:cNvSpPr>
            <a:spLocks noChangeArrowheads="1"/>
          </p:cNvSpPr>
          <p:nvPr/>
        </p:nvSpPr>
        <p:spPr bwMode="auto">
          <a:xfrm>
            <a:off x="683568" y="448821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071" name="Rectangle 77">
            <a:extLst>
              <a:ext uri="{FF2B5EF4-FFF2-40B4-BE49-F238E27FC236}">
                <a16:creationId xmlns:a16="http://schemas.microsoft.com/office/drawing/2014/main" id="{3E90EE17-0ABE-4E35-99CB-8C35189A4571}"/>
              </a:ext>
            </a:extLst>
          </p:cNvPr>
          <p:cNvSpPr>
            <a:spLocks noChangeArrowheads="1"/>
          </p:cNvSpPr>
          <p:nvPr/>
        </p:nvSpPr>
        <p:spPr bwMode="auto">
          <a:xfrm>
            <a:off x="683568" y="486921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074" name="Rectangle 80">
            <a:extLst>
              <a:ext uri="{FF2B5EF4-FFF2-40B4-BE49-F238E27FC236}">
                <a16:creationId xmlns:a16="http://schemas.microsoft.com/office/drawing/2014/main" id="{8ECB8295-4BBC-4A43-836B-B7ADCD66E13B}"/>
              </a:ext>
            </a:extLst>
          </p:cNvPr>
          <p:cNvSpPr>
            <a:spLocks noChangeArrowheads="1"/>
          </p:cNvSpPr>
          <p:nvPr/>
        </p:nvSpPr>
        <p:spPr bwMode="auto">
          <a:xfrm>
            <a:off x="683568" y="539308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70" name="Picture 306">
            <a:extLst>
              <a:ext uri="{FF2B5EF4-FFF2-40B4-BE49-F238E27FC236}">
                <a16:creationId xmlns:a16="http://schemas.microsoft.com/office/drawing/2014/main" id="{6A749E04-538C-4D4B-A274-D2D3F4D61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472" y="4017159"/>
            <a:ext cx="631219" cy="576276"/>
          </a:xfrm>
          <a:prstGeom prst="rect">
            <a:avLst/>
          </a:prstGeom>
          <a:noFill/>
          <a:extLst>
            <a:ext uri="{909E8E84-426E-40DD-AFC4-6F175D3DCCD1}">
              <a14:hiddenFill xmlns:a14="http://schemas.microsoft.com/office/drawing/2010/main">
                <a:solidFill>
                  <a:srgbClr val="FFFFFF"/>
                </a:solidFill>
              </a14:hiddenFill>
            </a:ext>
          </a:extLst>
        </p:spPr>
      </p:pic>
      <p:sp>
        <p:nvSpPr>
          <p:cNvPr id="72" name="Text Box 71">
            <a:extLst>
              <a:ext uri="{FF2B5EF4-FFF2-40B4-BE49-F238E27FC236}">
                <a16:creationId xmlns:a16="http://schemas.microsoft.com/office/drawing/2014/main" id="{281F0DA1-A3AE-4D6E-97BA-F32A7AFC3D59}"/>
              </a:ext>
            </a:extLst>
          </p:cNvPr>
          <p:cNvSpPr txBox="1">
            <a:spLocks noChangeArrowheads="1"/>
          </p:cNvSpPr>
          <p:nvPr/>
        </p:nvSpPr>
        <p:spPr bwMode="auto">
          <a:xfrm>
            <a:off x="1763688" y="5962028"/>
            <a:ext cx="6720328"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Where is originality, newness, novelty recognised &amp; evaluated?</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en-US" sz="2000" b="1" dirty="0">
                <a:solidFill>
                  <a:prstClr val="black"/>
                </a:solidFill>
                <a:latin typeface="Arial Narrow" panose="020B0606020202030204" pitchFamily="34" charset="0"/>
              </a:rPr>
              <a:t>NORMS FOR JUDGING CREATIVITY</a:t>
            </a: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34" name="TextBox 33">
            <a:extLst>
              <a:ext uri="{FF2B5EF4-FFF2-40B4-BE49-F238E27FC236}">
                <a16:creationId xmlns:a16="http://schemas.microsoft.com/office/drawing/2014/main" id="{E553F350-F692-4995-BF48-4CE15C22B4A7}"/>
              </a:ext>
            </a:extLst>
          </p:cNvPr>
          <p:cNvSpPr txBox="1"/>
          <p:nvPr/>
        </p:nvSpPr>
        <p:spPr>
          <a:xfrm rot="16200000">
            <a:off x="-1142583" y="2875277"/>
            <a:ext cx="3796195" cy="646331"/>
          </a:xfrm>
          <a:prstGeom prst="rect">
            <a:avLst/>
          </a:prstGeom>
          <a:noFill/>
        </p:spPr>
        <p:txBody>
          <a:bodyPr wrap="square" rtlCol="0">
            <a:spAutoFit/>
          </a:bodyPr>
          <a:lstStyle/>
          <a:p>
            <a:pPr algn="ctr"/>
            <a:r>
              <a:rPr lang="en-US" b="1" dirty="0">
                <a:solidFill>
                  <a:srgbClr val="F80ED7"/>
                </a:solidFill>
                <a:latin typeface="Arial Narrow" panose="020B0606020202030204" pitchFamily="34" charset="0"/>
              </a:rPr>
              <a:t>Daily commitment to creating a</a:t>
            </a:r>
          </a:p>
          <a:p>
            <a:pPr algn="ctr"/>
            <a:r>
              <a:rPr lang="en-US" b="1" dirty="0">
                <a:solidFill>
                  <a:srgbClr val="F80ED7"/>
                </a:solidFill>
                <a:latin typeface="Arial Narrow" panose="020B0606020202030204" pitchFamily="34" charset="0"/>
              </a:rPr>
              <a:t> meaningful picture on his porridge</a:t>
            </a:r>
          </a:p>
        </p:txBody>
      </p:sp>
      <p:cxnSp>
        <p:nvCxnSpPr>
          <p:cNvPr id="39" name="Straight Arrow Connector 38">
            <a:extLst>
              <a:ext uri="{FF2B5EF4-FFF2-40B4-BE49-F238E27FC236}">
                <a16:creationId xmlns:a16="http://schemas.microsoft.com/office/drawing/2014/main" id="{867F8B4D-032E-438C-BC81-FAEC087FB265}"/>
              </a:ext>
            </a:extLst>
          </p:cNvPr>
          <p:cNvCxnSpPr>
            <a:cxnSpLocks/>
          </p:cNvCxnSpPr>
          <p:nvPr/>
        </p:nvCxnSpPr>
        <p:spPr>
          <a:xfrm>
            <a:off x="4458008" y="4469160"/>
            <a:ext cx="1407887" cy="0"/>
          </a:xfrm>
          <a:prstGeom prst="straightConnector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0A44E5A-0AB1-4632-977A-9C38CADEE1CD}"/>
              </a:ext>
            </a:extLst>
          </p:cNvPr>
          <p:cNvCxnSpPr>
            <a:cxnSpLocks/>
          </p:cNvCxnSpPr>
          <p:nvPr/>
        </p:nvCxnSpPr>
        <p:spPr>
          <a:xfrm>
            <a:off x="5889704" y="4625864"/>
            <a:ext cx="10424" cy="860224"/>
          </a:xfrm>
          <a:prstGeom prst="straightConnector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8F9B7324-7805-407C-88CF-137C309515F7}"/>
              </a:ext>
            </a:extLst>
          </p:cNvPr>
          <p:cNvSpPr/>
          <p:nvPr/>
        </p:nvSpPr>
        <p:spPr>
          <a:xfrm>
            <a:off x="5510786" y="5414339"/>
            <a:ext cx="732894" cy="369332"/>
          </a:xfrm>
          <a:prstGeom prst="rect">
            <a:avLst/>
          </a:prstGeom>
        </p:spPr>
        <p:txBody>
          <a:bodyPr wrap="none">
            <a:spAutoFit/>
          </a:bodyPr>
          <a:lstStyle/>
          <a:p>
            <a:pPr lvl="0" algn="ctr" eaLnBrk="0" fontAlgn="base" hangingPunct="0">
              <a:spcBef>
                <a:spcPct val="0"/>
              </a:spcBef>
              <a:spcAft>
                <a:spcPct val="0"/>
              </a:spcAft>
            </a:pPr>
            <a:r>
              <a:rPr lang="en-GB" altLang="en-US" b="1" dirty="0">
                <a:latin typeface="Arial Narrow" panose="020B0606020202030204" pitchFamily="34" charset="0"/>
                <a:ea typeface="Times New Roman" panose="02020603050405020304" pitchFamily="18" charset="0"/>
              </a:rPr>
              <a:t>family</a:t>
            </a:r>
          </a:p>
        </p:txBody>
      </p:sp>
      <p:sp>
        <p:nvSpPr>
          <p:cNvPr id="93" name="Text Box 75">
            <a:extLst>
              <a:ext uri="{FF2B5EF4-FFF2-40B4-BE49-F238E27FC236}">
                <a16:creationId xmlns:a16="http://schemas.microsoft.com/office/drawing/2014/main" id="{8EF03477-A1A6-48BA-96F3-0D42765C425A}"/>
              </a:ext>
            </a:extLst>
          </p:cNvPr>
          <p:cNvSpPr txBox="1">
            <a:spLocks noChangeArrowheads="1"/>
          </p:cNvSpPr>
          <p:nvPr/>
        </p:nvSpPr>
        <p:spPr bwMode="auto">
          <a:xfrm rot="16200000">
            <a:off x="-2320287" y="3007831"/>
            <a:ext cx="5284353" cy="345814"/>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a:ln>
                  <a:noFill/>
                </a:ln>
                <a:effectLst/>
                <a:uLnTx/>
                <a:uFillTx/>
                <a:latin typeface="Arial Narrow" panose="020B0606020202030204" pitchFamily="34" charset="0"/>
                <a:ea typeface="+mn-ea"/>
                <a:cs typeface="+mn-cs"/>
              </a:rPr>
              <a:t> CONTEXTS FOR CREATING &amp; USING</a:t>
            </a:r>
            <a:endParaRPr kumimoji="0" lang="en-GB" altLang="en-US" sz="2000" b="0" i="0" u="none" strike="noStrike" kern="1200" cap="none" spc="0" normalizeH="0" baseline="0" noProof="0" dirty="0">
              <a:ln>
                <a:noFill/>
              </a:ln>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a:ln>
                <a:noFill/>
              </a:ln>
              <a:effectLst/>
              <a:uLnTx/>
              <a:uFillTx/>
              <a:latin typeface="Arial Narrow" panose="020B0606020202030204" pitchFamily="34" charset="0"/>
              <a:ea typeface="+mn-ea"/>
              <a:cs typeface="+mn-cs"/>
            </a:endParaRPr>
          </a:p>
        </p:txBody>
      </p:sp>
      <p:pic>
        <p:nvPicPr>
          <p:cNvPr id="13" name="Picture 12">
            <a:extLst>
              <a:ext uri="{FF2B5EF4-FFF2-40B4-BE49-F238E27FC236}">
                <a16:creationId xmlns:a16="http://schemas.microsoft.com/office/drawing/2014/main" id="{BCDE28FA-75B2-44C8-B186-EFA3A9DADC77}"/>
              </a:ext>
            </a:extLst>
          </p:cNvPr>
          <p:cNvPicPr>
            <a:picLocks noChangeAspect="1"/>
          </p:cNvPicPr>
          <p:nvPr/>
        </p:nvPicPr>
        <p:blipFill>
          <a:blip r:embed="rId4"/>
          <a:stretch>
            <a:fillRect/>
          </a:stretch>
        </p:blipFill>
        <p:spPr>
          <a:xfrm>
            <a:off x="7207788" y="1430095"/>
            <a:ext cx="1678941" cy="3873499"/>
          </a:xfrm>
          <a:prstGeom prst="rect">
            <a:avLst/>
          </a:prstGeom>
        </p:spPr>
      </p:pic>
      <p:pic>
        <p:nvPicPr>
          <p:cNvPr id="53" name="Picture 297">
            <a:extLst>
              <a:ext uri="{FF2B5EF4-FFF2-40B4-BE49-F238E27FC236}">
                <a16:creationId xmlns:a16="http://schemas.microsoft.com/office/drawing/2014/main" id="{B135B508-7499-482D-827F-0588842A2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043" y="4013887"/>
            <a:ext cx="601049" cy="591195"/>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Arrow Connector 53">
            <a:extLst>
              <a:ext uri="{FF2B5EF4-FFF2-40B4-BE49-F238E27FC236}">
                <a16:creationId xmlns:a16="http://schemas.microsoft.com/office/drawing/2014/main" id="{FAA9376E-17B3-4969-95FC-C9F21BBDDBDB}"/>
              </a:ext>
            </a:extLst>
          </p:cNvPr>
          <p:cNvCxnSpPr>
            <a:cxnSpLocks/>
          </p:cNvCxnSpPr>
          <p:nvPr/>
        </p:nvCxnSpPr>
        <p:spPr>
          <a:xfrm>
            <a:off x="7149747" y="4562288"/>
            <a:ext cx="10424" cy="860224"/>
          </a:xfrm>
          <a:prstGeom prst="straightConnector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6EC1E3FC-542F-4656-9CC7-A35F19DE89D3}"/>
              </a:ext>
            </a:extLst>
          </p:cNvPr>
          <p:cNvSpPr/>
          <p:nvPr/>
        </p:nvSpPr>
        <p:spPr>
          <a:xfrm>
            <a:off x="6281419" y="5330264"/>
            <a:ext cx="2862581" cy="646331"/>
          </a:xfrm>
          <a:prstGeom prst="rect">
            <a:avLst/>
          </a:prstGeom>
        </p:spPr>
        <p:txBody>
          <a:bodyPr wrap="square">
            <a:spAutoFit/>
          </a:bodyPr>
          <a:lstStyle/>
          <a:p>
            <a:pPr lvl="0" algn="ctr" eaLnBrk="0" fontAlgn="base" hangingPunct="0">
              <a:spcBef>
                <a:spcPct val="0"/>
              </a:spcBef>
              <a:spcAft>
                <a:spcPct val="0"/>
              </a:spcAft>
            </a:pPr>
            <a:r>
              <a:rPr lang="en-GB" altLang="en-US" b="1" dirty="0">
                <a:latin typeface="Arial Narrow" panose="020B0606020202030204" pitchFamily="34" charset="0"/>
              </a:rPr>
              <a:t>265 instagram &amp; 735 facebook followers</a:t>
            </a:r>
          </a:p>
        </p:txBody>
      </p:sp>
      <p:sp>
        <p:nvSpPr>
          <p:cNvPr id="56" name="Text Box 37">
            <a:extLst>
              <a:ext uri="{FF2B5EF4-FFF2-40B4-BE49-F238E27FC236}">
                <a16:creationId xmlns:a16="http://schemas.microsoft.com/office/drawing/2014/main" id="{1F18285A-F316-4EF3-BED9-D031C06A3CC5}"/>
              </a:ext>
            </a:extLst>
          </p:cNvPr>
          <p:cNvSpPr txBox="1">
            <a:spLocks noChangeArrowheads="1"/>
          </p:cNvSpPr>
          <p:nvPr/>
        </p:nvSpPr>
        <p:spPr bwMode="auto">
          <a:xfrm>
            <a:off x="1382032" y="965972"/>
            <a:ext cx="15769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b="1" dirty="0">
                <a:latin typeface="Arial Narrow" panose="020B0606020202030204" pitchFamily="34" charset="0"/>
                <a:ea typeface="Times New Roman" panose="02020603050405020304" pitchFamily="18" charset="0"/>
              </a:rPr>
              <a:t>other</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b="1" dirty="0">
                <a:latin typeface="Arial Narrow" panose="020B0606020202030204" pitchFamily="34" charset="0"/>
                <a:ea typeface="Times New Roman" panose="02020603050405020304" pitchFamily="18" charset="0"/>
              </a:rPr>
              <a:t>followers</a:t>
            </a:r>
            <a:endParaRPr kumimoji="0" lang="en-GB" altLang="en-US" sz="2000" b="1"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endParaRPr>
          </a:p>
        </p:txBody>
      </p:sp>
      <p:pic>
        <p:nvPicPr>
          <p:cNvPr id="14" name="Picture 13">
            <a:extLst>
              <a:ext uri="{FF2B5EF4-FFF2-40B4-BE49-F238E27FC236}">
                <a16:creationId xmlns:a16="http://schemas.microsoft.com/office/drawing/2014/main" id="{EBDAC125-FEA0-47FB-9F63-9017B1E387F6}"/>
              </a:ext>
            </a:extLst>
          </p:cNvPr>
          <p:cNvPicPr>
            <a:picLocks noChangeAspect="1"/>
          </p:cNvPicPr>
          <p:nvPr/>
        </p:nvPicPr>
        <p:blipFill>
          <a:blip r:embed="rId6"/>
          <a:stretch>
            <a:fillRect/>
          </a:stretch>
        </p:blipFill>
        <p:spPr>
          <a:xfrm>
            <a:off x="3157061" y="3336529"/>
            <a:ext cx="1737051" cy="1687670"/>
          </a:xfrm>
          <a:prstGeom prst="rect">
            <a:avLst/>
          </a:prstGeom>
        </p:spPr>
      </p:pic>
      <p:cxnSp>
        <p:nvCxnSpPr>
          <p:cNvPr id="58" name="Straight Arrow Connector 57">
            <a:extLst>
              <a:ext uri="{FF2B5EF4-FFF2-40B4-BE49-F238E27FC236}">
                <a16:creationId xmlns:a16="http://schemas.microsoft.com/office/drawing/2014/main" id="{9BE52599-13E7-4962-85A1-F2BD60B13C98}"/>
              </a:ext>
            </a:extLst>
          </p:cNvPr>
          <p:cNvCxnSpPr>
            <a:cxnSpLocks/>
          </p:cNvCxnSpPr>
          <p:nvPr/>
        </p:nvCxnSpPr>
        <p:spPr>
          <a:xfrm>
            <a:off x="2729758" y="3746789"/>
            <a:ext cx="794686" cy="593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51C379A-244F-4EC4-BB6C-6B4141A6B8EF}"/>
              </a:ext>
            </a:extLst>
          </p:cNvPr>
          <p:cNvCxnSpPr>
            <a:cxnSpLocks/>
          </p:cNvCxnSpPr>
          <p:nvPr/>
        </p:nvCxnSpPr>
        <p:spPr>
          <a:xfrm>
            <a:off x="4448008" y="4637576"/>
            <a:ext cx="21879" cy="848512"/>
          </a:xfrm>
          <a:prstGeom prst="straightConnector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 Box 37">
            <a:extLst>
              <a:ext uri="{FF2B5EF4-FFF2-40B4-BE49-F238E27FC236}">
                <a16:creationId xmlns:a16="http://schemas.microsoft.com/office/drawing/2014/main" id="{81595385-4405-4F9B-94AC-BFFD5FCAF0F3}"/>
              </a:ext>
            </a:extLst>
          </p:cNvPr>
          <p:cNvSpPr txBox="1">
            <a:spLocks noChangeArrowheads="1"/>
          </p:cNvSpPr>
          <p:nvPr/>
        </p:nvSpPr>
        <p:spPr bwMode="auto">
          <a:xfrm>
            <a:off x="7423458" y="696947"/>
            <a:ext cx="12936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b="1" dirty="0">
                <a:latin typeface="Arial Narrow" panose="020B0606020202030204" pitchFamily="34" charset="0"/>
                <a:ea typeface="Times New Roman" panose="02020603050405020304" pitchFamily="18" charset="0"/>
              </a:rPr>
              <a:t>curated </a:t>
            </a:r>
            <a:endParaRPr kumimoji="0" lang="en-GB" altLang="en-US" sz="2000" b="1"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chemeClr val="tx1"/>
                </a:solidFill>
                <a:effectLst/>
                <a:latin typeface="Arial Narrow" panose="020B0606020202030204" pitchFamily="34" charset="0"/>
                <a:ea typeface="Times New Roman" panose="02020603050405020304" pitchFamily="18" charset="0"/>
              </a:rPr>
              <a:t>artefacts</a:t>
            </a:r>
          </a:p>
        </p:txBody>
      </p:sp>
      <p:cxnSp>
        <p:nvCxnSpPr>
          <p:cNvPr id="65" name="Straight Arrow Connector 64">
            <a:extLst>
              <a:ext uri="{FF2B5EF4-FFF2-40B4-BE49-F238E27FC236}">
                <a16:creationId xmlns:a16="http://schemas.microsoft.com/office/drawing/2014/main" id="{C39DD5C2-136B-48E4-9AB6-CD329030FA07}"/>
              </a:ext>
            </a:extLst>
          </p:cNvPr>
          <p:cNvCxnSpPr>
            <a:cxnSpLocks/>
          </p:cNvCxnSpPr>
          <p:nvPr/>
        </p:nvCxnSpPr>
        <p:spPr>
          <a:xfrm flipV="1">
            <a:off x="4572000" y="5296566"/>
            <a:ext cx="2564438" cy="7028"/>
          </a:xfrm>
          <a:prstGeom prst="straightConnector1">
            <a:avLst/>
          </a:prstGeom>
          <a:ln w="666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012A00C-7747-44C9-9F9D-FDAFDCE165AF}"/>
              </a:ext>
            </a:extLst>
          </p:cNvPr>
          <p:cNvSpPr txBox="1"/>
          <p:nvPr/>
        </p:nvSpPr>
        <p:spPr>
          <a:xfrm>
            <a:off x="2038293" y="329652"/>
            <a:ext cx="5067413" cy="461665"/>
          </a:xfrm>
          <a:prstGeom prst="rect">
            <a:avLst/>
          </a:prstGeom>
          <a:noFill/>
        </p:spPr>
        <p:txBody>
          <a:bodyPr wrap="none" rtlCol="0">
            <a:spAutoFit/>
          </a:bodyPr>
          <a:lstStyle/>
          <a:p>
            <a:r>
              <a:rPr lang="en-US" sz="2400" b="1" dirty="0">
                <a:latin typeface="Arial Narrow" panose="020B0606020202030204" pitchFamily="34" charset="0"/>
              </a:rPr>
              <a:t>The art of making porridge with meaning</a:t>
            </a:r>
          </a:p>
        </p:txBody>
      </p:sp>
      <p:pic>
        <p:nvPicPr>
          <p:cNvPr id="12" name="Picture 11" descr="A person standing in front of a table&#10;&#10;Description automatically generated">
            <a:extLst>
              <a:ext uri="{FF2B5EF4-FFF2-40B4-BE49-F238E27FC236}">
                <a16:creationId xmlns:a16="http://schemas.microsoft.com/office/drawing/2014/main" id="{B2499E79-63F5-4D8E-ADCB-B514CB1C6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338" y="3181380"/>
            <a:ext cx="1606519" cy="2546921"/>
          </a:xfrm>
          <a:prstGeom prst="rect">
            <a:avLst/>
          </a:prstGeom>
        </p:spPr>
      </p:pic>
      <p:sp>
        <p:nvSpPr>
          <p:cNvPr id="57" name="Rectangle 56">
            <a:extLst>
              <a:ext uri="{FF2B5EF4-FFF2-40B4-BE49-F238E27FC236}">
                <a16:creationId xmlns:a16="http://schemas.microsoft.com/office/drawing/2014/main" id="{3F4158F8-8D67-4727-9064-FB9C2A7210C9}"/>
              </a:ext>
            </a:extLst>
          </p:cNvPr>
          <p:cNvSpPr/>
          <p:nvPr/>
        </p:nvSpPr>
        <p:spPr>
          <a:xfrm>
            <a:off x="3914473" y="5414339"/>
            <a:ext cx="848310" cy="369332"/>
          </a:xfrm>
          <a:prstGeom prst="rect">
            <a:avLst/>
          </a:prstGeom>
        </p:spPr>
        <p:txBody>
          <a:bodyPr wrap="none">
            <a:spAutoFit/>
          </a:bodyPr>
          <a:lstStyle/>
          <a:p>
            <a:pPr lvl="0" algn="ctr" eaLnBrk="0" fontAlgn="base" hangingPunct="0">
              <a:spcBef>
                <a:spcPct val="0"/>
              </a:spcBef>
              <a:spcAft>
                <a:spcPct val="0"/>
              </a:spcAft>
            </a:pPr>
            <a:r>
              <a:rPr lang="en-GB" altLang="en-US" b="1" dirty="0">
                <a:latin typeface="Arial Narrow" panose="020B0606020202030204" pitchFamily="34" charset="0"/>
                <a:ea typeface="Times New Roman" panose="02020603050405020304" pitchFamily="18" charset="0"/>
              </a:rPr>
              <a:t>himself</a:t>
            </a:r>
          </a:p>
        </p:txBody>
      </p:sp>
    </p:spTree>
    <p:extLst>
      <p:ext uri="{BB962C8B-B14F-4D97-AF65-F5344CB8AC3E}">
        <p14:creationId xmlns:p14="http://schemas.microsoft.com/office/powerpoint/2010/main" val="3367759681"/>
      </p:ext>
    </p:extLst>
  </p:cSld>
  <p:clrMapOvr>
    <a:masterClrMapping/>
  </p:clrMapOvr>
  <p:transition spd="med">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820FDC-8D72-4BAB-8CC8-7549417A8608}"/>
              </a:ext>
            </a:extLst>
          </p:cNvPr>
          <p:cNvSpPr txBox="1"/>
          <p:nvPr/>
        </p:nvSpPr>
        <p:spPr>
          <a:xfrm>
            <a:off x="210031" y="1059887"/>
            <a:ext cx="8723938" cy="5509200"/>
          </a:xfrm>
          <a:prstGeom prst="rect">
            <a:avLst/>
          </a:prstGeom>
          <a:noFill/>
        </p:spPr>
        <p:txBody>
          <a:bodyPr wrap="square" rtlCol="0">
            <a:spAutoFit/>
          </a:bodyPr>
          <a:lstStyle/>
          <a:p>
            <a:r>
              <a:rPr lang="en-US" sz="2800" b="1" dirty="0">
                <a:latin typeface="Arial Narrow" panose="020B0606020202030204" pitchFamily="34" charset="0"/>
              </a:rPr>
              <a:t>CREATIVITY IN EVERYDAY LIFE</a:t>
            </a:r>
          </a:p>
          <a:p>
            <a:endParaRPr lang="en-US" sz="2400" b="1" dirty="0">
              <a:latin typeface="Arial Narrow" panose="020B0606020202030204" pitchFamily="34" charset="0"/>
            </a:endParaRPr>
          </a:p>
          <a:p>
            <a:r>
              <a:rPr lang="en-US" sz="2800" b="1" dirty="0">
                <a:latin typeface="Arial Narrow" panose="020B0606020202030204" pitchFamily="34" charset="0"/>
              </a:rPr>
              <a:t>2mins each </a:t>
            </a:r>
          </a:p>
          <a:p>
            <a:r>
              <a:rPr lang="en-US" sz="2800" b="1" dirty="0">
                <a:latin typeface="Arial Narrow" panose="020B0606020202030204" pitchFamily="34" charset="0"/>
              </a:rPr>
              <a:t>Share</a:t>
            </a:r>
            <a:r>
              <a:rPr lang="en-US" sz="2400" b="1" dirty="0">
                <a:latin typeface="Arial Narrow" panose="020B0606020202030204" pitchFamily="34" charset="0"/>
              </a:rPr>
              <a:t> something that you do in your life </a:t>
            </a:r>
          </a:p>
          <a:p>
            <a:r>
              <a:rPr lang="en-US" sz="2400" b="1" dirty="0">
                <a:latin typeface="Arial Narrow" panose="020B0606020202030204" pitchFamily="34" charset="0"/>
              </a:rPr>
              <a:t>that enables you to be creative in your own way. </a:t>
            </a:r>
            <a:r>
              <a:rPr lang="en-US" sz="2400" b="1" i="1" dirty="0">
                <a:latin typeface="Arial Narrow" panose="020B0606020202030204" pitchFamily="34" charset="0"/>
              </a:rPr>
              <a:t>How does your creativity manifest itself? What are its effects and who feels them?</a:t>
            </a:r>
          </a:p>
          <a:p>
            <a:endParaRPr lang="en-US" sz="2400" b="1" dirty="0">
              <a:latin typeface="Arial Narrow" panose="020B0606020202030204" pitchFamily="34" charset="0"/>
            </a:endParaRPr>
          </a:p>
          <a:p>
            <a:r>
              <a:rPr lang="en-US" sz="2800" b="1" dirty="0">
                <a:latin typeface="Arial Narrow" panose="020B0606020202030204" pitchFamily="34" charset="0"/>
              </a:rPr>
              <a:t>2mins discussion</a:t>
            </a:r>
          </a:p>
          <a:p>
            <a:r>
              <a:rPr lang="en-US" sz="2400" b="1" dirty="0">
                <a:latin typeface="Arial Narrow" panose="020B0606020202030204" pitchFamily="34" charset="0"/>
              </a:rPr>
              <a:t>What is special about the contexts/situations in which you are able to be creative? </a:t>
            </a:r>
            <a:r>
              <a:rPr lang="en-US" sz="2400" b="1" i="1" dirty="0">
                <a:latin typeface="Arial Narrow" panose="020B0606020202030204" pitchFamily="34" charset="0"/>
              </a:rPr>
              <a:t>Why do you feel creative in the context? Who is judging your creativity?</a:t>
            </a:r>
          </a:p>
          <a:p>
            <a:endParaRPr lang="en-US" sz="2400" b="1" i="1" dirty="0">
              <a:latin typeface="Arial Narrow" panose="020B0606020202030204" pitchFamily="34" charset="0"/>
            </a:endParaRPr>
          </a:p>
          <a:p>
            <a:r>
              <a:rPr lang="en-US" sz="2400" b="1" dirty="0">
                <a:latin typeface="Arial Narrow" panose="020B0606020202030204" pitchFamily="34" charset="0"/>
              </a:rPr>
              <a:t>WHAT ARE THE IMPLICATIONS FOR ENCOURAGING AND ENABLING STUDENTS TO USE THEIR CREATIVITY IN HE?</a:t>
            </a:r>
          </a:p>
        </p:txBody>
      </p:sp>
      <p:pic>
        <p:nvPicPr>
          <p:cNvPr id="5" name="Picture 4">
            <a:extLst>
              <a:ext uri="{FF2B5EF4-FFF2-40B4-BE49-F238E27FC236}">
                <a16:creationId xmlns:a16="http://schemas.microsoft.com/office/drawing/2014/main" id="{AA292B26-66FC-44EC-B287-5DC4B1EFF942}"/>
              </a:ext>
            </a:extLst>
          </p:cNvPr>
          <p:cNvPicPr>
            <a:picLocks noChangeAspect="1"/>
          </p:cNvPicPr>
          <p:nvPr/>
        </p:nvPicPr>
        <p:blipFill>
          <a:blip r:embed="rId3"/>
          <a:stretch>
            <a:fillRect/>
          </a:stretch>
        </p:blipFill>
        <p:spPr>
          <a:xfrm>
            <a:off x="289066" y="357109"/>
            <a:ext cx="3532522" cy="498898"/>
          </a:xfrm>
          <a:prstGeom prst="rect">
            <a:avLst/>
          </a:prstGeom>
        </p:spPr>
      </p:pic>
      <p:pic>
        <p:nvPicPr>
          <p:cNvPr id="6" name="Picture 5" descr="A close up of a logo&#10;&#10;Description automatically generated">
            <a:extLst>
              <a:ext uri="{FF2B5EF4-FFF2-40B4-BE49-F238E27FC236}">
                <a16:creationId xmlns:a16="http://schemas.microsoft.com/office/drawing/2014/main" id="{486F9EBC-23E1-4E71-8A0E-B78522D2C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986" y="27717"/>
            <a:ext cx="2697486" cy="2697486"/>
          </a:xfrm>
          <a:prstGeom prst="rect">
            <a:avLst/>
          </a:prstGeom>
        </p:spPr>
      </p:pic>
    </p:spTree>
    <p:extLst>
      <p:ext uri="{BB962C8B-B14F-4D97-AF65-F5344CB8AC3E}">
        <p14:creationId xmlns:p14="http://schemas.microsoft.com/office/powerpoint/2010/main" val="3321054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5AE1D7A-6DDC-4DD3-B261-99881D9F0558}"/>
              </a:ext>
            </a:extLst>
          </p:cNvPr>
          <p:cNvSpPr/>
          <p:nvPr/>
        </p:nvSpPr>
        <p:spPr>
          <a:xfrm>
            <a:off x="93663" y="836712"/>
            <a:ext cx="8918575" cy="532859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46435" name="Rectangle 21">
            <a:extLst>
              <a:ext uri="{FF2B5EF4-FFF2-40B4-BE49-F238E27FC236}">
                <a16:creationId xmlns:a16="http://schemas.microsoft.com/office/drawing/2014/main" id="{37AADB57-5F78-4CB8-89C0-28A26E2302B1}"/>
              </a:ext>
            </a:extLst>
          </p:cNvPr>
          <p:cNvSpPr>
            <a:spLocks noChangeArrowheads="1"/>
          </p:cNvSpPr>
          <p:nvPr/>
        </p:nvSpPr>
        <p:spPr bwMode="auto">
          <a:xfrm>
            <a:off x="147638" y="998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36" name="Rectangle 22">
            <a:extLst>
              <a:ext uri="{FF2B5EF4-FFF2-40B4-BE49-F238E27FC236}">
                <a16:creationId xmlns:a16="http://schemas.microsoft.com/office/drawing/2014/main" id="{9E96A6C3-33A3-48CF-8102-D2CB1E914BF2}"/>
              </a:ext>
            </a:extLst>
          </p:cNvPr>
          <p:cNvSpPr>
            <a:spLocks noChangeArrowheads="1"/>
          </p:cNvSpPr>
          <p:nvPr/>
        </p:nvSpPr>
        <p:spPr bwMode="auto">
          <a:xfrm>
            <a:off x="158750" y="2424113"/>
            <a:ext cx="29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  </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37" name="Text Box 32">
            <a:extLst>
              <a:ext uri="{FF2B5EF4-FFF2-40B4-BE49-F238E27FC236}">
                <a16:creationId xmlns:a16="http://schemas.microsoft.com/office/drawing/2014/main" id="{9C5C69BF-A459-4DFE-8941-E44808210235}"/>
              </a:ext>
            </a:extLst>
          </p:cNvPr>
          <p:cNvSpPr txBox="1">
            <a:spLocks noChangeArrowheads="1"/>
          </p:cNvSpPr>
          <p:nvPr/>
        </p:nvSpPr>
        <p:spPr bwMode="auto">
          <a:xfrm>
            <a:off x="1387475" y="4337050"/>
            <a:ext cx="1100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 name="AutoShape 16">
            <a:extLst>
              <a:ext uri="{FF2B5EF4-FFF2-40B4-BE49-F238E27FC236}">
                <a16:creationId xmlns:a16="http://schemas.microsoft.com/office/drawing/2014/main" id="{83B8E0FF-378E-41D6-9E69-94DEE92EFB14}"/>
              </a:ext>
            </a:extLst>
          </p:cNvPr>
          <p:cNvSpPr>
            <a:spLocks noChangeArrowheads="1"/>
          </p:cNvSpPr>
          <p:nvPr/>
        </p:nvSpPr>
        <p:spPr bwMode="auto">
          <a:xfrm>
            <a:off x="1847850" y="1774825"/>
            <a:ext cx="1503363" cy="3076575"/>
          </a:xfrm>
          <a:prstGeom prst="roundRect">
            <a:avLst>
              <a:gd name="adj" fmla="val 16667"/>
            </a:avLst>
          </a:prstGeom>
          <a:solidFill>
            <a:srgbClr val="F80ED7">
              <a:alpha val="68000"/>
            </a:srgbClr>
          </a:solidFill>
          <a:ln w="38100">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92D050"/>
              </a:solidFill>
              <a:effectLst/>
              <a:uLnTx/>
              <a:uFillTx/>
              <a:latin typeface="Arial" panose="020B0604020202020204" pitchFamily="34" charset="0"/>
              <a:ea typeface="MS PGothic" panose="020B0600070205080204" pitchFamily="34" charset="-128"/>
              <a:cs typeface="+mn-cs"/>
            </a:endParaRPr>
          </a:p>
        </p:txBody>
      </p:sp>
      <p:sp>
        <p:nvSpPr>
          <p:cNvPr id="146439" name="TextBox 34">
            <a:extLst>
              <a:ext uri="{FF2B5EF4-FFF2-40B4-BE49-F238E27FC236}">
                <a16:creationId xmlns:a16="http://schemas.microsoft.com/office/drawing/2014/main" id="{177FF524-A60C-4E9B-99FD-0CA0FCE2C133}"/>
              </a:ext>
            </a:extLst>
          </p:cNvPr>
          <p:cNvSpPr txBox="1">
            <a:spLocks noChangeArrowheads="1"/>
          </p:cNvSpPr>
          <p:nvPr/>
        </p:nvSpPr>
        <p:spPr bwMode="auto">
          <a:xfrm>
            <a:off x="2041525" y="1874838"/>
            <a:ext cx="1209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Academic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curriculum</a:t>
            </a:r>
          </a:p>
        </p:txBody>
      </p:sp>
      <p:sp>
        <p:nvSpPr>
          <p:cNvPr id="146440" name="AutoShape 20">
            <a:extLst>
              <a:ext uri="{FF2B5EF4-FFF2-40B4-BE49-F238E27FC236}">
                <a16:creationId xmlns:a16="http://schemas.microsoft.com/office/drawing/2014/main" id="{7BF22530-6D4C-4E2C-B87B-5F3DCF2E8AB2}"/>
              </a:ext>
            </a:extLst>
          </p:cNvPr>
          <p:cNvSpPr>
            <a:spLocks noChangeArrowheads="1"/>
          </p:cNvSpPr>
          <p:nvPr/>
        </p:nvSpPr>
        <p:spPr bwMode="auto">
          <a:xfrm>
            <a:off x="352425" y="2620963"/>
            <a:ext cx="1382713" cy="1423987"/>
          </a:xfrm>
          <a:prstGeom prst="roundRect">
            <a:avLst>
              <a:gd name="adj" fmla="val 16667"/>
            </a:avLst>
          </a:prstGeom>
          <a:solidFill>
            <a:srgbClr val="FFFF00"/>
          </a:solidFill>
          <a:ln w="254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endParaRPr>
          </a:p>
        </p:txBody>
      </p:sp>
      <p:sp>
        <p:nvSpPr>
          <p:cNvPr id="146441" name="Text Box 5" descr="Wide upward diagonal">
            <a:extLst>
              <a:ext uri="{FF2B5EF4-FFF2-40B4-BE49-F238E27FC236}">
                <a16:creationId xmlns:a16="http://schemas.microsoft.com/office/drawing/2014/main" id="{1268AD3B-8C70-4ED8-BFCF-103CC04C02D9}"/>
              </a:ext>
            </a:extLst>
          </p:cNvPr>
          <p:cNvSpPr txBox="1">
            <a:spLocks noChangeArrowheads="1"/>
          </p:cNvSpPr>
          <p:nvPr/>
        </p:nvSpPr>
        <p:spPr bwMode="auto">
          <a:xfrm>
            <a:off x="373063" y="2822575"/>
            <a:ext cx="13430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Work-related  curriculum</a:t>
            </a:r>
            <a:endPar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 Placement Internship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Apprenticeship</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42" name="AutoShape 24">
            <a:extLst>
              <a:ext uri="{FF2B5EF4-FFF2-40B4-BE49-F238E27FC236}">
                <a16:creationId xmlns:a16="http://schemas.microsoft.com/office/drawing/2014/main" id="{2D425165-0FD0-4CAC-987C-F1828A17C662}"/>
              </a:ext>
            </a:extLst>
          </p:cNvPr>
          <p:cNvSpPr>
            <a:spLocks noChangeArrowheads="1"/>
          </p:cNvSpPr>
          <p:nvPr/>
        </p:nvSpPr>
        <p:spPr bwMode="auto">
          <a:xfrm>
            <a:off x="3388405" y="2493963"/>
            <a:ext cx="1947863" cy="2303462"/>
          </a:xfrm>
          <a:prstGeom prst="roundRect">
            <a:avLst>
              <a:gd name="adj" fmla="val 16667"/>
            </a:avLst>
          </a:prstGeom>
          <a:solidFill>
            <a:srgbClr val="FF9933"/>
          </a:solidFill>
          <a:ln w="19050">
            <a:solidFill>
              <a:schemeClr val="tx1"/>
            </a:solidFill>
            <a:prstDash val="dash"/>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Co-curriculum</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Organised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learning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outside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formal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curriculum</a:t>
            </a:r>
            <a:endParaRPr kumimoji="0" lang="en-US" altLang="en-US" sz="1400" b="1" i="0" u="none" strike="noStrike" kern="1200" cap="none" spc="0" normalizeH="0" baseline="0" noProof="0">
              <a:ln>
                <a:noFill/>
              </a:ln>
              <a:solidFill>
                <a:srgbClr val="92D050"/>
              </a:solidFill>
              <a:effectLst/>
              <a:uLnTx/>
              <a:uFillTx/>
              <a:latin typeface="Arial" panose="020B0604020202020204" pitchFamily="34" charset="0"/>
              <a:ea typeface="MS PGothic" panose="020B0600070205080204" pitchFamily="34" charset="-128"/>
              <a:cs typeface="Times New Roman" panose="02020603050405020304" pitchFamily="18" charset="0"/>
            </a:endParaRPr>
          </a:p>
        </p:txBody>
      </p:sp>
      <p:sp>
        <p:nvSpPr>
          <p:cNvPr id="146443" name="Rectangle 23">
            <a:extLst>
              <a:ext uri="{FF2B5EF4-FFF2-40B4-BE49-F238E27FC236}">
                <a16:creationId xmlns:a16="http://schemas.microsoft.com/office/drawing/2014/main" id="{BCA7F588-157D-4776-866E-CE3E7628305C}"/>
              </a:ext>
            </a:extLst>
          </p:cNvPr>
          <p:cNvSpPr>
            <a:spLocks noChangeArrowheads="1"/>
          </p:cNvSpPr>
          <p:nvPr/>
        </p:nvSpPr>
        <p:spPr bwMode="auto">
          <a:xfrm>
            <a:off x="1819275" y="2522538"/>
            <a:ext cx="145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Study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programme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Flowchart: Alternate Process 17">
            <a:extLst>
              <a:ext uri="{FF2B5EF4-FFF2-40B4-BE49-F238E27FC236}">
                <a16:creationId xmlns:a16="http://schemas.microsoft.com/office/drawing/2014/main" id="{23CB0FF3-CB4B-45F0-9C73-C7895BF9A23F}"/>
              </a:ext>
            </a:extLst>
          </p:cNvPr>
          <p:cNvSpPr/>
          <p:nvPr/>
        </p:nvSpPr>
        <p:spPr>
          <a:xfrm>
            <a:off x="5410200" y="1741488"/>
            <a:ext cx="3208338" cy="3268662"/>
          </a:xfrm>
          <a:prstGeom prst="flowChartAlternateProcess">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46445" name="Text Box 23">
            <a:extLst>
              <a:ext uri="{FF2B5EF4-FFF2-40B4-BE49-F238E27FC236}">
                <a16:creationId xmlns:a16="http://schemas.microsoft.com/office/drawing/2014/main" id="{B1ADBA3E-BF09-42B0-9C26-680D9DFD864B}"/>
              </a:ext>
            </a:extLst>
          </p:cNvPr>
          <p:cNvSpPr txBox="1">
            <a:spLocks noChangeArrowheads="1"/>
          </p:cNvSpPr>
          <p:nvPr/>
        </p:nvSpPr>
        <p:spPr bwMode="auto">
          <a:xfrm>
            <a:off x="6224588" y="1774825"/>
            <a:ext cx="1874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Extra-curriculum </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446" name="Text Box 14">
            <a:extLst>
              <a:ext uri="{FF2B5EF4-FFF2-40B4-BE49-F238E27FC236}">
                <a16:creationId xmlns:a16="http://schemas.microsoft.com/office/drawing/2014/main" id="{CBD5E43C-D39E-4229-BDB2-E7B2726869AC}"/>
              </a:ext>
            </a:extLst>
          </p:cNvPr>
          <p:cNvSpPr txBox="1">
            <a:spLocks noChangeArrowheads="1"/>
          </p:cNvSpPr>
          <p:nvPr/>
        </p:nvSpPr>
        <p:spPr bwMode="auto">
          <a:xfrm>
            <a:off x="5045075" y="2155825"/>
            <a:ext cx="23764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Part-time work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and internships</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47" name="Text Box 13">
            <a:extLst>
              <a:ext uri="{FF2B5EF4-FFF2-40B4-BE49-F238E27FC236}">
                <a16:creationId xmlns:a16="http://schemas.microsoft.com/office/drawing/2014/main" id="{11895E10-3139-4EA9-AAD1-DD4B21A519C1}"/>
              </a:ext>
            </a:extLst>
          </p:cNvPr>
          <p:cNvSpPr txBox="1">
            <a:spLocks noChangeArrowheads="1"/>
          </p:cNvSpPr>
          <p:nvPr/>
        </p:nvSpPr>
        <p:spPr bwMode="auto">
          <a:xfrm>
            <a:off x="6731000" y="2487613"/>
            <a:ext cx="19446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Caring for others</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48" name="Text Box 9">
            <a:extLst>
              <a:ext uri="{FF2B5EF4-FFF2-40B4-BE49-F238E27FC236}">
                <a16:creationId xmlns:a16="http://schemas.microsoft.com/office/drawing/2014/main" id="{4156E0D9-C335-4CD1-8C5E-A3CBE4B8E296}"/>
              </a:ext>
            </a:extLst>
          </p:cNvPr>
          <p:cNvSpPr txBox="1">
            <a:spLocks noChangeArrowheads="1"/>
          </p:cNvSpPr>
          <p:nvPr/>
        </p:nvSpPr>
        <p:spPr bwMode="auto">
          <a:xfrm>
            <a:off x="6570663" y="4473575"/>
            <a:ext cx="21129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AN MORE!!!</a:t>
            </a:r>
          </a:p>
        </p:txBody>
      </p:sp>
      <p:sp>
        <p:nvSpPr>
          <p:cNvPr id="146449" name="Text Box 11">
            <a:extLst>
              <a:ext uri="{FF2B5EF4-FFF2-40B4-BE49-F238E27FC236}">
                <a16:creationId xmlns:a16="http://schemas.microsoft.com/office/drawing/2014/main" id="{8CF9D49D-4B9E-45C0-A2CF-2312A4211354}"/>
              </a:ext>
            </a:extLst>
          </p:cNvPr>
          <p:cNvSpPr txBox="1">
            <a:spLocks noChangeArrowheads="1"/>
          </p:cNvSpPr>
          <p:nvPr/>
        </p:nvSpPr>
        <p:spPr bwMode="auto">
          <a:xfrm>
            <a:off x="7126288" y="3495675"/>
            <a:ext cx="863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Travel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0" name="Text Box 11">
            <a:extLst>
              <a:ext uri="{FF2B5EF4-FFF2-40B4-BE49-F238E27FC236}">
                <a16:creationId xmlns:a16="http://schemas.microsoft.com/office/drawing/2014/main" id="{4F9D14B9-AD14-4744-8972-0A97A661942B}"/>
              </a:ext>
            </a:extLst>
          </p:cNvPr>
          <p:cNvSpPr txBox="1">
            <a:spLocks noChangeArrowheads="1"/>
          </p:cNvSpPr>
          <p:nvPr/>
        </p:nvSpPr>
        <p:spPr bwMode="auto">
          <a:xfrm>
            <a:off x="6832600" y="2166938"/>
            <a:ext cx="18653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Managing own life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1" name="Text Box 11">
            <a:extLst>
              <a:ext uri="{FF2B5EF4-FFF2-40B4-BE49-F238E27FC236}">
                <a16:creationId xmlns:a16="http://schemas.microsoft.com/office/drawing/2014/main" id="{ADA6CEC7-7A27-4391-A488-7D3B1C7F8F16}"/>
              </a:ext>
            </a:extLst>
          </p:cNvPr>
          <p:cNvSpPr txBox="1">
            <a:spLocks noChangeArrowheads="1"/>
          </p:cNvSpPr>
          <p:nvPr/>
        </p:nvSpPr>
        <p:spPr bwMode="auto">
          <a:xfrm>
            <a:off x="6927850" y="2886075"/>
            <a:ext cx="14271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Participating in Sport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2" name="Text Box 10">
            <a:extLst>
              <a:ext uri="{FF2B5EF4-FFF2-40B4-BE49-F238E27FC236}">
                <a16:creationId xmlns:a16="http://schemas.microsoft.com/office/drawing/2014/main" id="{92CEF1D7-BCB0-4F02-9B8B-EA4837C824AC}"/>
              </a:ext>
            </a:extLst>
          </p:cNvPr>
          <p:cNvSpPr txBox="1">
            <a:spLocks noChangeArrowheads="1"/>
          </p:cNvSpPr>
          <p:nvPr/>
        </p:nvSpPr>
        <p:spPr bwMode="auto">
          <a:xfrm>
            <a:off x="5407025" y="4005263"/>
            <a:ext cx="1727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Student Representation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&amp; Societies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3" name="Text Box 9">
            <a:extLst>
              <a:ext uri="{FF2B5EF4-FFF2-40B4-BE49-F238E27FC236}">
                <a16:creationId xmlns:a16="http://schemas.microsoft.com/office/drawing/2014/main" id="{81767313-FABB-4251-A6B6-20014E0FCCA6}"/>
              </a:ext>
            </a:extLst>
          </p:cNvPr>
          <p:cNvSpPr txBox="1">
            <a:spLocks noChangeArrowheads="1"/>
          </p:cNvSpPr>
          <p:nvPr/>
        </p:nvSpPr>
        <p:spPr bwMode="auto">
          <a:xfrm>
            <a:off x="6702425" y="3798888"/>
            <a:ext cx="2112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Creative activity </a:t>
            </a:r>
          </a:p>
        </p:txBody>
      </p:sp>
      <p:sp>
        <p:nvSpPr>
          <p:cNvPr id="146454" name="Text Box 12">
            <a:extLst>
              <a:ext uri="{FF2B5EF4-FFF2-40B4-BE49-F238E27FC236}">
                <a16:creationId xmlns:a16="http://schemas.microsoft.com/office/drawing/2014/main" id="{C6D224F1-A60D-4718-B88C-F52BA8FD875C}"/>
              </a:ext>
            </a:extLst>
          </p:cNvPr>
          <p:cNvSpPr txBox="1">
            <a:spLocks noChangeArrowheads="1"/>
          </p:cNvSpPr>
          <p:nvPr/>
        </p:nvSpPr>
        <p:spPr bwMode="auto">
          <a:xfrm>
            <a:off x="5475288" y="2641600"/>
            <a:ext cx="15113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Running own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business</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5" name="Text Box 8">
            <a:extLst>
              <a:ext uri="{FF2B5EF4-FFF2-40B4-BE49-F238E27FC236}">
                <a16:creationId xmlns:a16="http://schemas.microsoft.com/office/drawing/2014/main" id="{E64A23B9-86D7-4EDB-88C6-BBAB03A16802}"/>
              </a:ext>
            </a:extLst>
          </p:cNvPr>
          <p:cNvSpPr txBox="1">
            <a:spLocks noChangeArrowheads="1"/>
          </p:cNvSpPr>
          <p:nvPr/>
        </p:nvSpPr>
        <p:spPr bwMode="auto">
          <a:xfrm>
            <a:off x="5092700" y="3149600"/>
            <a:ext cx="22320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Volunteering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social enterprise</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6" name="Text Box 15">
            <a:extLst>
              <a:ext uri="{FF2B5EF4-FFF2-40B4-BE49-F238E27FC236}">
                <a16:creationId xmlns:a16="http://schemas.microsoft.com/office/drawing/2014/main" id="{E4114488-714F-4B22-A01B-63657F2A88C2}"/>
              </a:ext>
            </a:extLst>
          </p:cNvPr>
          <p:cNvSpPr txBox="1">
            <a:spLocks noChangeArrowheads="1"/>
          </p:cNvSpPr>
          <p:nvPr/>
        </p:nvSpPr>
        <p:spPr bwMode="auto">
          <a:xfrm>
            <a:off x="5564188" y="3698875"/>
            <a:ext cx="121602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Mentoring</a:t>
            </a:r>
            <a:endParaRPr kumimoji="0" lang="en-GB"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7" name="Text Box 12">
            <a:extLst>
              <a:ext uri="{FF2B5EF4-FFF2-40B4-BE49-F238E27FC236}">
                <a16:creationId xmlns:a16="http://schemas.microsoft.com/office/drawing/2014/main" id="{B68E12CC-1A36-4699-8EC2-3CB21BBFA5E7}"/>
              </a:ext>
            </a:extLst>
          </p:cNvPr>
          <p:cNvSpPr txBox="1">
            <a:spLocks noChangeArrowheads="1"/>
          </p:cNvSpPr>
          <p:nvPr/>
        </p:nvSpPr>
        <p:spPr bwMode="auto">
          <a:xfrm>
            <a:off x="7021513" y="4152900"/>
            <a:ext cx="1511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Study abroad</a:t>
            </a:r>
          </a:p>
        </p:txBody>
      </p:sp>
      <p:sp>
        <p:nvSpPr>
          <p:cNvPr id="32" name="Rectangle 31">
            <a:extLst>
              <a:ext uri="{FF2B5EF4-FFF2-40B4-BE49-F238E27FC236}">
                <a16:creationId xmlns:a16="http://schemas.microsoft.com/office/drawing/2014/main" id="{D5798469-29AD-479D-93E0-0783D4993738}"/>
              </a:ext>
            </a:extLst>
          </p:cNvPr>
          <p:cNvSpPr/>
          <p:nvPr/>
        </p:nvSpPr>
        <p:spPr>
          <a:xfrm>
            <a:off x="1751013" y="1689100"/>
            <a:ext cx="3335337" cy="3321050"/>
          </a:xfrm>
          <a:prstGeom prst="rect">
            <a:avLst/>
          </a:prstGeom>
          <a:noFill/>
          <a:ln w="444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46459" name="Text Box 23">
            <a:extLst>
              <a:ext uri="{FF2B5EF4-FFF2-40B4-BE49-F238E27FC236}">
                <a16:creationId xmlns:a16="http://schemas.microsoft.com/office/drawing/2014/main" id="{DD976990-BCC6-4DBA-AF42-9AA74AAFBB99}"/>
              </a:ext>
            </a:extLst>
          </p:cNvPr>
          <p:cNvSpPr txBox="1">
            <a:spLocks noChangeArrowheads="1"/>
          </p:cNvSpPr>
          <p:nvPr/>
        </p:nvSpPr>
        <p:spPr bwMode="auto">
          <a:xfrm>
            <a:off x="3427413" y="1819275"/>
            <a:ext cx="17145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UNIVERSITY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ECOSYSTEM</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460" name="TextBox 33">
            <a:extLst>
              <a:ext uri="{FF2B5EF4-FFF2-40B4-BE49-F238E27FC236}">
                <a16:creationId xmlns:a16="http://schemas.microsoft.com/office/drawing/2014/main" id="{5297A96C-1FE0-414C-8DEC-6232FC41311F}"/>
              </a:ext>
            </a:extLst>
          </p:cNvPr>
          <p:cNvSpPr txBox="1">
            <a:spLocks noChangeArrowheads="1"/>
          </p:cNvSpPr>
          <p:nvPr/>
        </p:nvSpPr>
        <p:spPr bwMode="auto">
          <a:xfrm>
            <a:off x="1930524" y="3413704"/>
            <a:ext cx="1346200" cy="1384300"/>
          </a:xfrm>
          <a:prstGeom prst="rect">
            <a:avLst/>
          </a:prstGeom>
          <a:solidFill>
            <a:srgbClr val="FF99CC"/>
          </a:solidFill>
          <a:ln>
            <a:noFill/>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May include fieldwork,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projects 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real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study abroad, community projects</a:t>
            </a:r>
          </a:p>
        </p:txBody>
      </p:sp>
      <p:sp>
        <p:nvSpPr>
          <p:cNvPr id="146461" name="Rectangle 34">
            <a:extLst>
              <a:ext uri="{FF2B5EF4-FFF2-40B4-BE49-F238E27FC236}">
                <a16:creationId xmlns:a16="http://schemas.microsoft.com/office/drawing/2014/main" id="{5E667348-457C-485E-A10F-2C910DC4F1DD}"/>
              </a:ext>
            </a:extLst>
          </p:cNvPr>
          <p:cNvSpPr>
            <a:spLocks noChangeArrowheads="1"/>
          </p:cNvSpPr>
          <p:nvPr/>
        </p:nvSpPr>
        <p:spPr bwMode="auto">
          <a:xfrm>
            <a:off x="1803693" y="5183674"/>
            <a:ext cx="5880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400" b="1" dirty="0">
                <a:solidFill>
                  <a:srgbClr val="000000"/>
                </a:solidFill>
                <a:latin typeface="Arial Narrow" panose="020B0606020202030204" pitchFamily="34" charset="0"/>
                <a:cs typeface="Calibri" panose="020F0502020204030204" pitchFamily="34" charset="0"/>
              </a:rPr>
              <a:t>World of</a:t>
            </a:r>
            <a:r>
              <a:rPr kumimoji="0" lang="en-US" altLang="en-US" sz="2400" b="1" i="0" u="none" strike="noStrike" kern="1200" cap="none" spc="0" normalizeH="0" baseline="0" noProof="0" dirty="0">
                <a:ln>
                  <a:noFill/>
                </a:ln>
                <a:solidFill>
                  <a:srgbClr val="000000"/>
                </a:solidFill>
                <a:effectLst/>
                <a:uLnTx/>
                <a:uFillTx/>
                <a:latin typeface="Arial Narrow" panose="020B0606020202030204" pitchFamily="34" charset="0"/>
                <a:cs typeface="Calibri" panose="020F0502020204030204" pitchFamily="34" charset="0"/>
              </a:rPr>
              <a:t> infinite possibilities for being creative </a:t>
            </a:r>
          </a:p>
        </p:txBody>
      </p:sp>
      <p:sp>
        <p:nvSpPr>
          <p:cNvPr id="146462" name="TextBox 35">
            <a:extLst>
              <a:ext uri="{FF2B5EF4-FFF2-40B4-BE49-F238E27FC236}">
                <a16:creationId xmlns:a16="http://schemas.microsoft.com/office/drawing/2014/main" id="{75B8A6C7-DA72-4166-81E0-C1CDA9B1BB23}"/>
              </a:ext>
            </a:extLst>
          </p:cNvPr>
          <p:cNvSpPr txBox="1">
            <a:spLocks noChangeArrowheads="1"/>
          </p:cNvSpPr>
          <p:nvPr/>
        </p:nvSpPr>
        <p:spPr bwMode="auto">
          <a:xfrm>
            <a:off x="845680" y="32950"/>
            <a:ext cx="78522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400" b="1" dirty="0">
                <a:solidFill>
                  <a:srgbClr val="000000"/>
                </a:solidFill>
                <a:latin typeface="Arial Narrow" panose="020B0606020202030204" pitchFamily="34" charset="0"/>
              </a:rPr>
              <a:t>EDUCATIONAL IMPLICATIONS OF RECOGNISING PERSONAL CREATIVTY IN ALL DOMAINS OF EVERYDAY LIFE</a:t>
            </a:r>
          </a:p>
        </p:txBody>
      </p:sp>
      <p:cxnSp>
        <p:nvCxnSpPr>
          <p:cNvPr id="33" name="Straight Arrow Connector 32">
            <a:extLst>
              <a:ext uri="{FF2B5EF4-FFF2-40B4-BE49-F238E27FC236}">
                <a16:creationId xmlns:a16="http://schemas.microsoft.com/office/drawing/2014/main" id="{166BC79E-F25C-4099-BAD6-682C77113C89}"/>
              </a:ext>
            </a:extLst>
          </p:cNvPr>
          <p:cNvCxnSpPr>
            <a:cxnSpLocks/>
          </p:cNvCxnSpPr>
          <p:nvPr/>
        </p:nvCxnSpPr>
        <p:spPr>
          <a:xfrm flipV="1">
            <a:off x="416263" y="6548833"/>
            <a:ext cx="8399125" cy="48519"/>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7EA09A1-5EC1-417A-9330-BB77DA17A283}"/>
              </a:ext>
            </a:extLst>
          </p:cNvPr>
          <p:cNvSpPr/>
          <p:nvPr/>
        </p:nvSpPr>
        <p:spPr>
          <a:xfrm>
            <a:off x="1243436" y="6318001"/>
            <a:ext cx="6735340" cy="461665"/>
          </a:xfrm>
          <a:prstGeom prst="rect">
            <a:avLst/>
          </a:prstGeom>
          <a:solidFill>
            <a:schemeClr val="bg1"/>
          </a:solidFill>
        </p:spPr>
        <p:txBody>
          <a:bodyPr wrap="square">
            <a:spAutoFit/>
          </a:bodyPr>
          <a:lstStyle/>
          <a:p>
            <a:pPr lvl="0" eaLnBrk="0" fontAlgn="base" hangingPunct="0">
              <a:spcBef>
                <a:spcPct val="0"/>
              </a:spcBef>
              <a:spcAft>
                <a:spcPct val="0"/>
              </a:spcAft>
              <a:defRPr/>
            </a:pPr>
            <a:r>
              <a:rPr lang="en-US" altLang="en-US" sz="2400" b="1" dirty="0">
                <a:solidFill>
                  <a:srgbClr val="000000"/>
                </a:solidFill>
                <a:latin typeface="Arial Narrow" panose="020B0606020202030204" pitchFamily="34" charset="0"/>
              </a:rPr>
              <a:t>The infinite creative potential of a Lifewide Curriculum</a:t>
            </a:r>
          </a:p>
        </p:txBody>
      </p:sp>
    </p:spTree>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8801E4-97BA-403F-A97B-064B838B8B37}"/>
              </a:ext>
            </a:extLst>
          </p:cNvPr>
          <p:cNvSpPr txBox="1"/>
          <p:nvPr/>
        </p:nvSpPr>
        <p:spPr>
          <a:xfrm>
            <a:off x="107504" y="3795092"/>
            <a:ext cx="280722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latin typeface="Arial Narrow" panose="020B0606020202030204" pitchFamily="34" charset="0"/>
                <a:ea typeface="+mj-ea"/>
                <a:cs typeface="+mj-cs"/>
              </a:rPr>
              <a:t>A thousand tiny universities – Barbara Grant</a:t>
            </a:r>
          </a:p>
        </p:txBody>
      </p:sp>
      <p:pic>
        <p:nvPicPr>
          <p:cNvPr id="6" name="Picture 5" descr="A close up of a logo&#10;&#10;Description automatically generated">
            <a:extLst>
              <a:ext uri="{FF2B5EF4-FFF2-40B4-BE49-F238E27FC236}">
                <a16:creationId xmlns:a16="http://schemas.microsoft.com/office/drawing/2014/main" id="{351A9AF9-68F7-4714-A7AC-1E67C6A25784}"/>
              </a:ext>
            </a:extLst>
          </p:cNvPr>
          <p:cNvPicPr>
            <a:picLocks noChangeAspect="1"/>
          </p:cNvPicPr>
          <p:nvPr/>
        </p:nvPicPr>
        <p:blipFill rotWithShape="1">
          <a:blip r:embed="rId3">
            <a:extLst>
              <a:ext uri="{28A0092B-C50C-407E-A947-70E740481C1C}">
                <a14:useLocalDpi xmlns:a14="http://schemas.microsoft.com/office/drawing/2010/main" val="0"/>
              </a:ext>
            </a:extLst>
          </a:blip>
          <a:srcRect t="11952" b="14601"/>
          <a:stretch/>
        </p:blipFill>
        <p:spPr>
          <a:xfrm>
            <a:off x="20" y="10"/>
            <a:ext cx="9143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a:extLst>
              <a:ext uri="{FF2B5EF4-FFF2-40B4-BE49-F238E27FC236}">
                <a16:creationId xmlns:a16="http://schemas.microsoft.com/office/drawing/2014/main" id="{32979BE0-C977-456A-B141-0D91B9AC6A03}"/>
              </a:ext>
            </a:extLst>
          </p:cNvPr>
          <p:cNvSpPr txBox="1"/>
          <p:nvPr/>
        </p:nvSpPr>
        <p:spPr>
          <a:xfrm>
            <a:off x="3131840" y="3680499"/>
            <a:ext cx="5614060" cy="2452687"/>
          </a:xfrm>
          <a:prstGeom prst="rect">
            <a:avLst/>
          </a:prstGeom>
        </p:spPr>
        <p:txBody>
          <a:bodyPr vert="horz" lIns="91440" tIns="45720" rIns="91440" bIns="45720" rtlCol="0" anchor="ctr">
            <a:noAutofit/>
          </a:bodyPr>
          <a:lstStyle/>
          <a:p>
            <a:pPr>
              <a:lnSpc>
                <a:spcPct val="90000"/>
              </a:lnSpc>
              <a:spcAft>
                <a:spcPts val="600"/>
              </a:spcAft>
            </a:pPr>
            <a:endParaRPr lang="en-US" sz="2400" dirty="0">
              <a:latin typeface="Arial Narrow" panose="020B0606020202030204" pitchFamily="34" charset="0"/>
            </a:endParaRPr>
          </a:p>
          <a:p>
            <a:pPr>
              <a:lnSpc>
                <a:spcPct val="90000"/>
              </a:lnSpc>
              <a:spcAft>
                <a:spcPts val="600"/>
              </a:spcAft>
            </a:pPr>
            <a:endParaRPr lang="en-US" sz="2400" dirty="0">
              <a:latin typeface="Arial Narrow" panose="020B0606020202030204" pitchFamily="34" charset="0"/>
            </a:endParaRPr>
          </a:p>
          <a:p>
            <a:pPr>
              <a:lnSpc>
                <a:spcPct val="90000"/>
              </a:lnSpc>
              <a:spcAft>
                <a:spcPts val="600"/>
              </a:spcAft>
            </a:pPr>
            <a:r>
              <a:rPr lang="en-US" sz="2400" dirty="0">
                <a:latin typeface="Arial Narrow" panose="020B0606020202030204" pitchFamily="34" charset="0"/>
              </a:rPr>
              <a:t>“How can we [be] alert to the daily possibilities for transformation towards our imagined future university. I propose the idea of a thousand tiny universities as one that offers a … basis for continually proposing and enacting in the present the kind of university we cherish.” </a:t>
            </a:r>
            <a:r>
              <a:rPr lang="en-US" sz="2400" i="1" dirty="0">
                <a:latin typeface="Arial Narrow" panose="020B0606020202030204" pitchFamily="34" charset="0"/>
              </a:rPr>
              <a:t>Philosophy and Theory in HE (2019)</a:t>
            </a:r>
          </a:p>
        </p:txBody>
      </p:sp>
    </p:spTree>
    <p:extLst>
      <p:ext uri="{BB962C8B-B14F-4D97-AF65-F5344CB8AC3E}">
        <p14:creationId xmlns:p14="http://schemas.microsoft.com/office/powerpoint/2010/main" val="1757072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099C224-A663-4366-86F8-B94376708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763" y="188640"/>
            <a:ext cx="5022473" cy="5688632"/>
          </a:xfrm>
          <a:prstGeom prst="rect">
            <a:avLst/>
          </a:prstGeom>
        </p:spPr>
      </p:pic>
      <p:pic>
        <p:nvPicPr>
          <p:cNvPr id="2" name="Picture 1">
            <a:extLst>
              <a:ext uri="{FF2B5EF4-FFF2-40B4-BE49-F238E27FC236}">
                <a16:creationId xmlns:a16="http://schemas.microsoft.com/office/drawing/2014/main" id="{2A7E6EDD-E76E-4188-A7AD-1EE0695584C9}"/>
              </a:ext>
            </a:extLst>
          </p:cNvPr>
          <p:cNvPicPr>
            <a:picLocks noChangeAspect="1"/>
          </p:cNvPicPr>
          <p:nvPr/>
        </p:nvPicPr>
        <p:blipFill>
          <a:blip r:embed="rId4"/>
          <a:stretch>
            <a:fillRect/>
          </a:stretch>
        </p:blipFill>
        <p:spPr>
          <a:xfrm>
            <a:off x="1978442" y="2704728"/>
            <a:ext cx="4649624" cy="498174"/>
          </a:xfrm>
          <a:prstGeom prst="rect">
            <a:avLst/>
          </a:prstGeom>
        </p:spPr>
      </p:pic>
      <p:pic>
        <p:nvPicPr>
          <p:cNvPr id="5" name="Picture 4">
            <a:extLst>
              <a:ext uri="{FF2B5EF4-FFF2-40B4-BE49-F238E27FC236}">
                <a16:creationId xmlns:a16="http://schemas.microsoft.com/office/drawing/2014/main" id="{C9EB5AC1-975E-43E4-BBC3-9CFE9FE15963}"/>
              </a:ext>
            </a:extLst>
          </p:cNvPr>
          <p:cNvPicPr>
            <a:picLocks noChangeAspect="1"/>
          </p:cNvPicPr>
          <p:nvPr/>
        </p:nvPicPr>
        <p:blipFill>
          <a:blip r:embed="rId5"/>
          <a:stretch>
            <a:fillRect/>
          </a:stretch>
        </p:blipFill>
        <p:spPr>
          <a:xfrm>
            <a:off x="2339752" y="3367878"/>
            <a:ext cx="3927005" cy="432048"/>
          </a:xfrm>
          <a:prstGeom prst="rect">
            <a:avLst/>
          </a:prstGeom>
        </p:spPr>
      </p:pic>
      <p:pic>
        <p:nvPicPr>
          <p:cNvPr id="7" name="Picture 6">
            <a:extLst>
              <a:ext uri="{FF2B5EF4-FFF2-40B4-BE49-F238E27FC236}">
                <a16:creationId xmlns:a16="http://schemas.microsoft.com/office/drawing/2014/main" id="{13C51ECB-138F-4639-8D97-8D3C37450149}"/>
              </a:ext>
            </a:extLst>
          </p:cNvPr>
          <p:cNvPicPr>
            <a:picLocks noChangeAspect="1"/>
          </p:cNvPicPr>
          <p:nvPr/>
        </p:nvPicPr>
        <p:blipFill>
          <a:blip r:embed="rId6"/>
          <a:stretch>
            <a:fillRect/>
          </a:stretch>
        </p:blipFill>
        <p:spPr>
          <a:xfrm>
            <a:off x="3347864" y="5659723"/>
            <a:ext cx="2209800" cy="600075"/>
          </a:xfrm>
          <a:prstGeom prst="rect">
            <a:avLst/>
          </a:prstGeom>
        </p:spPr>
      </p:pic>
    </p:spTree>
    <p:extLst>
      <p:ext uri="{BB962C8B-B14F-4D97-AF65-F5344CB8AC3E}">
        <p14:creationId xmlns:p14="http://schemas.microsoft.com/office/powerpoint/2010/main" val="3505749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2C5F5BC4-280B-4313-9066-1A7537CA9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4" y="-33164"/>
            <a:ext cx="9187254" cy="689116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4EADF28-7009-4C79-8192-D9E87C99B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692696"/>
            <a:ext cx="8116162" cy="5647329"/>
          </a:xfrm>
          <a:prstGeom prst="rect">
            <a:avLst/>
          </a:prstGeom>
        </p:spPr>
      </p:pic>
      <p:sp>
        <p:nvSpPr>
          <p:cNvPr id="8" name="TextBox 7">
            <a:extLst>
              <a:ext uri="{FF2B5EF4-FFF2-40B4-BE49-F238E27FC236}">
                <a16:creationId xmlns:a16="http://schemas.microsoft.com/office/drawing/2014/main" id="{90F5E431-25EB-46BB-9262-999A28CB1BB1}"/>
              </a:ext>
            </a:extLst>
          </p:cNvPr>
          <p:cNvSpPr txBox="1"/>
          <p:nvPr/>
        </p:nvSpPr>
        <p:spPr>
          <a:xfrm>
            <a:off x="5162098" y="1131668"/>
            <a:ext cx="2515432" cy="400110"/>
          </a:xfrm>
          <a:prstGeom prst="rect">
            <a:avLst/>
          </a:prstGeom>
          <a:solidFill>
            <a:schemeClr val="bg1">
              <a:alpha val="9000"/>
            </a:schemeClr>
          </a:solidFill>
        </p:spPr>
        <p:txBody>
          <a:bodyPr wrap="none" rtlCol="0">
            <a:spAutoFit/>
          </a:bodyPr>
          <a:lstStyle/>
          <a:p>
            <a:r>
              <a:rPr lang="en-US" sz="2000" b="1" dirty="0">
                <a:latin typeface="Abadi" panose="020B0604020104020204" pitchFamily="34" charset="0"/>
              </a:rPr>
              <a:t>Non-routine cognitive</a:t>
            </a:r>
          </a:p>
        </p:txBody>
      </p:sp>
      <p:sp>
        <p:nvSpPr>
          <p:cNvPr id="2" name="Rectangle 1">
            <a:extLst>
              <a:ext uri="{FF2B5EF4-FFF2-40B4-BE49-F238E27FC236}">
                <a16:creationId xmlns:a16="http://schemas.microsoft.com/office/drawing/2014/main" id="{55D6B4C2-DB91-4BE7-B7B7-D0F165D568E4}"/>
              </a:ext>
            </a:extLst>
          </p:cNvPr>
          <p:cNvSpPr/>
          <p:nvPr/>
        </p:nvSpPr>
        <p:spPr>
          <a:xfrm>
            <a:off x="3429700" y="3244334"/>
            <a:ext cx="2284600" cy="369332"/>
          </a:xfrm>
          <a:prstGeom prst="rect">
            <a:avLst/>
          </a:prstGeom>
        </p:spPr>
        <p:txBody>
          <a:bodyPr wrap="none">
            <a:spAutoFit/>
          </a:bodyPr>
          <a:lstStyle/>
          <a:p>
            <a:r>
              <a:rPr lang="en-US" b="1" dirty="0">
                <a:latin typeface="Abadi" panose="020B0604020104020204" pitchFamily="34" charset="0"/>
              </a:rPr>
              <a:t>Non-routine cognitive</a:t>
            </a:r>
          </a:p>
        </p:txBody>
      </p:sp>
      <p:sp>
        <p:nvSpPr>
          <p:cNvPr id="9" name="TextBox 8">
            <a:extLst>
              <a:ext uri="{FF2B5EF4-FFF2-40B4-BE49-F238E27FC236}">
                <a16:creationId xmlns:a16="http://schemas.microsoft.com/office/drawing/2014/main" id="{B9404554-DE64-4F42-969A-0AD59323AD09}"/>
              </a:ext>
            </a:extLst>
          </p:cNvPr>
          <p:cNvSpPr txBox="1"/>
          <p:nvPr/>
        </p:nvSpPr>
        <p:spPr>
          <a:xfrm>
            <a:off x="246718" y="292586"/>
            <a:ext cx="184731" cy="400110"/>
          </a:xfrm>
          <a:prstGeom prst="rect">
            <a:avLst/>
          </a:prstGeom>
          <a:solidFill>
            <a:schemeClr val="bg1">
              <a:alpha val="9000"/>
            </a:schemeClr>
          </a:solidFill>
        </p:spPr>
        <p:txBody>
          <a:bodyPr wrap="none" rtlCol="0">
            <a:spAutoFit/>
          </a:bodyPr>
          <a:lstStyle/>
          <a:p>
            <a:endParaRPr lang="en-US" sz="2000" b="1" dirty="0">
              <a:latin typeface="Abadi" panose="020B0604020104020204" pitchFamily="34" charset="0"/>
            </a:endParaRPr>
          </a:p>
        </p:txBody>
      </p:sp>
      <p:sp>
        <p:nvSpPr>
          <p:cNvPr id="6" name="TextBox 5">
            <a:extLst>
              <a:ext uri="{FF2B5EF4-FFF2-40B4-BE49-F238E27FC236}">
                <a16:creationId xmlns:a16="http://schemas.microsoft.com/office/drawing/2014/main" id="{5B6D40D3-4A46-475B-9374-A726FAF75852}"/>
              </a:ext>
            </a:extLst>
          </p:cNvPr>
          <p:cNvSpPr txBox="1"/>
          <p:nvPr/>
        </p:nvSpPr>
        <p:spPr>
          <a:xfrm>
            <a:off x="1504855" y="1351508"/>
            <a:ext cx="3076483" cy="4001095"/>
          </a:xfrm>
          <a:prstGeom prst="rect">
            <a:avLst/>
          </a:prstGeom>
          <a:solidFill>
            <a:schemeClr val="bg1"/>
          </a:solidFill>
        </p:spPr>
        <p:txBody>
          <a:bodyPr wrap="none" rtlCol="0">
            <a:spAutoFit/>
          </a:bodyPr>
          <a:lstStyle/>
          <a:p>
            <a:r>
              <a:rPr lang="en-US" sz="2000" b="1" dirty="0">
                <a:latin typeface="Arial Narrow" panose="020B0606020202030204" pitchFamily="34" charset="0"/>
              </a:rPr>
              <a:t>Non-routine cognitive work</a:t>
            </a:r>
            <a:endParaRPr lang="en-US" b="1" dirty="0">
              <a:latin typeface="Arial Narrow" panose="020B0606020202030204" pitchFamily="34" charset="0"/>
            </a:endParaRPr>
          </a:p>
          <a:p>
            <a:r>
              <a:rPr lang="en-US" b="1" dirty="0">
                <a:latin typeface="Arial Narrow" panose="020B0606020202030204" pitchFamily="34" charset="0"/>
              </a:rPr>
              <a:t>Management</a:t>
            </a:r>
          </a:p>
          <a:p>
            <a:r>
              <a:rPr lang="en-US" b="1" dirty="0">
                <a:latin typeface="Arial Narrow" panose="020B0606020202030204" pitchFamily="34" charset="0"/>
              </a:rPr>
              <a:t>Business &amp; Finance</a:t>
            </a:r>
          </a:p>
          <a:p>
            <a:r>
              <a:rPr lang="en-US" b="1" dirty="0">
                <a:latin typeface="Arial Narrow" panose="020B0606020202030204" pitchFamily="34" charset="0"/>
              </a:rPr>
              <a:t>Computer &amp; Mathematical</a:t>
            </a:r>
          </a:p>
          <a:p>
            <a:r>
              <a:rPr lang="en-US" b="1" dirty="0">
                <a:latin typeface="Arial Narrow" panose="020B0606020202030204" pitchFamily="34" charset="0"/>
              </a:rPr>
              <a:t>Architecture</a:t>
            </a:r>
          </a:p>
          <a:p>
            <a:r>
              <a:rPr lang="en-US" b="1" dirty="0">
                <a:latin typeface="Arial Narrow" panose="020B0606020202030204" pitchFamily="34" charset="0"/>
              </a:rPr>
              <a:t>Engineering</a:t>
            </a:r>
          </a:p>
          <a:p>
            <a:r>
              <a:rPr lang="en-US" b="1" dirty="0">
                <a:latin typeface="Arial Narrow" panose="020B0606020202030204" pitchFamily="34" charset="0"/>
              </a:rPr>
              <a:t>Life, Physical &amp; Social Sciences</a:t>
            </a:r>
          </a:p>
          <a:p>
            <a:r>
              <a:rPr lang="en-US" b="1" dirty="0">
                <a:latin typeface="Arial Narrow" panose="020B0606020202030204" pitchFamily="34" charset="0"/>
              </a:rPr>
              <a:t>Law</a:t>
            </a:r>
          </a:p>
          <a:p>
            <a:r>
              <a:rPr lang="en-US" b="1" dirty="0">
                <a:latin typeface="Arial Narrow" panose="020B0606020202030204" pitchFamily="34" charset="0"/>
              </a:rPr>
              <a:t>Medicine &amp; Health/Social Care</a:t>
            </a:r>
          </a:p>
          <a:p>
            <a:r>
              <a:rPr lang="en-US" b="1" dirty="0">
                <a:latin typeface="Arial Narrow" panose="020B0606020202030204" pitchFamily="34" charset="0"/>
              </a:rPr>
              <a:t>Education</a:t>
            </a:r>
          </a:p>
          <a:p>
            <a:r>
              <a:rPr lang="en-US" b="1" dirty="0">
                <a:latin typeface="Arial Narrow" panose="020B0606020202030204" pitchFamily="34" charset="0"/>
              </a:rPr>
              <a:t>Arts, Design, Entertainment</a:t>
            </a:r>
          </a:p>
          <a:p>
            <a:r>
              <a:rPr lang="en-US" b="1" dirty="0">
                <a:latin typeface="Arial Narrow" panose="020B0606020202030204" pitchFamily="34" charset="0"/>
              </a:rPr>
              <a:t>Sports</a:t>
            </a:r>
          </a:p>
          <a:p>
            <a:r>
              <a:rPr lang="en-US" b="1" dirty="0">
                <a:latin typeface="Arial Narrow" panose="020B0606020202030204" pitchFamily="34" charset="0"/>
              </a:rPr>
              <a:t>Media</a:t>
            </a:r>
          </a:p>
          <a:p>
            <a:r>
              <a:rPr lang="en-US" b="1" dirty="0">
                <a:latin typeface="Arial Narrow" panose="020B0606020202030204" pitchFamily="34" charset="0"/>
              </a:rPr>
              <a:t>And more</a:t>
            </a:r>
          </a:p>
        </p:txBody>
      </p:sp>
    </p:spTree>
    <p:extLst>
      <p:ext uri="{BB962C8B-B14F-4D97-AF65-F5344CB8AC3E}">
        <p14:creationId xmlns:p14="http://schemas.microsoft.com/office/powerpoint/2010/main" val="3116003136"/>
      </p:ext>
    </p:extLst>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2C5F5BC4-280B-4313-9066-1A7537CA9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4" y="-33164"/>
            <a:ext cx="9187254" cy="6891164"/>
          </a:xfrm>
          <a:prstGeom prst="rect">
            <a:avLst/>
          </a:prstGeom>
        </p:spPr>
      </p:pic>
      <p:pic>
        <p:nvPicPr>
          <p:cNvPr id="9" name="Picture 8">
            <a:extLst>
              <a:ext uri="{FF2B5EF4-FFF2-40B4-BE49-F238E27FC236}">
                <a16:creationId xmlns:a16="http://schemas.microsoft.com/office/drawing/2014/main" id="{18B73B01-766E-4822-9AE0-172857FC1C1A}"/>
              </a:ext>
            </a:extLst>
          </p:cNvPr>
          <p:cNvPicPr>
            <a:picLocks noChangeAspect="1"/>
          </p:cNvPicPr>
          <p:nvPr/>
        </p:nvPicPr>
        <p:blipFill>
          <a:blip r:embed="rId4"/>
          <a:stretch>
            <a:fillRect/>
          </a:stretch>
        </p:blipFill>
        <p:spPr>
          <a:xfrm>
            <a:off x="827584" y="1412776"/>
            <a:ext cx="7643585" cy="4968552"/>
          </a:xfrm>
          <a:prstGeom prst="rect">
            <a:avLst/>
          </a:prstGeom>
        </p:spPr>
      </p:pic>
    </p:spTree>
    <p:extLst>
      <p:ext uri="{BB962C8B-B14F-4D97-AF65-F5344CB8AC3E}">
        <p14:creationId xmlns:p14="http://schemas.microsoft.com/office/powerpoint/2010/main" val="3092519924"/>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54A4CAD5-E282-4686-B1A4-3A6A3018D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58" y="1696126"/>
            <a:ext cx="8505083" cy="3672408"/>
          </a:xfrm>
          <a:prstGeom prst="rect">
            <a:avLst/>
          </a:prstGeom>
        </p:spPr>
      </p:pic>
      <p:sp>
        <p:nvSpPr>
          <p:cNvPr id="4" name="TextBox 3">
            <a:extLst>
              <a:ext uri="{FF2B5EF4-FFF2-40B4-BE49-F238E27FC236}">
                <a16:creationId xmlns:a16="http://schemas.microsoft.com/office/drawing/2014/main" id="{234C13ED-2350-46B3-BE37-B6ECF78A7458}"/>
              </a:ext>
            </a:extLst>
          </p:cNvPr>
          <p:cNvSpPr txBox="1"/>
          <p:nvPr/>
        </p:nvSpPr>
        <p:spPr>
          <a:xfrm>
            <a:off x="319458" y="422813"/>
            <a:ext cx="7991290" cy="1200329"/>
          </a:xfrm>
          <a:prstGeom prst="rect">
            <a:avLst/>
          </a:prstGeom>
          <a:noFill/>
        </p:spPr>
        <p:txBody>
          <a:bodyPr wrap="none" rtlCol="0">
            <a:spAutoFit/>
          </a:bodyPr>
          <a:lstStyle/>
          <a:p>
            <a:r>
              <a:rPr lang="en-US" sz="2400" dirty="0"/>
              <a:t>The essence of creativity is ecological thinking – taking in</a:t>
            </a:r>
          </a:p>
          <a:p>
            <a:r>
              <a:rPr lang="en-US" sz="2400" dirty="0"/>
              <a:t>information from our environment, creating new meaning </a:t>
            </a:r>
          </a:p>
          <a:p>
            <a:r>
              <a:rPr lang="en-US" sz="2400" dirty="0"/>
              <a:t>and making use of what we have learnt</a:t>
            </a:r>
          </a:p>
        </p:txBody>
      </p:sp>
      <p:sp>
        <p:nvSpPr>
          <p:cNvPr id="10" name="TextBox 9">
            <a:extLst>
              <a:ext uri="{FF2B5EF4-FFF2-40B4-BE49-F238E27FC236}">
                <a16:creationId xmlns:a16="http://schemas.microsoft.com/office/drawing/2014/main" id="{B523B80B-B6A0-4FFC-A8EC-67DCFD2DB600}"/>
              </a:ext>
            </a:extLst>
          </p:cNvPr>
          <p:cNvSpPr txBox="1"/>
          <p:nvPr/>
        </p:nvSpPr>
        <p:spPr>
          <a:xfrm>
            <a:off x="410904" y="5445224"/>
            <a:ext cx="8733096" cy="461665"/>
          </a:xfrm>
          <a:prstGeom prst="rect">
            <a:avLst/>
          </a:prstGeom>
          <a:noFill/>
        </p:spPr>
        <p:txBody>
          <a:bodyPr wrap="none" rtlCol="0">
            <a:spAutoFit/>
          </a:bodyPr>
          <a:lstStyle/>
          <a:p>
            <a:r>
              <a:rPr lang="en-US" sz="2400" dirty="0"/>
              <a:t>PERCEPTION            REASONING   IMAGINATION  INSIGHT</a:t>
            </a:r>
          </a:p>
        </p:txBody>
      </p:sp>
    </p:spTree>
    <p:extLst>
      <p:ext uri="{BB962C8B-B14F-4D97-AF65-F5344CB8AC3E}">
        <p14:creationId xmlns:p14="http://schemas.microsoft.com/office/powerpoint/2010/main" val="3026503808"/>
      </p:ext>
    </p:extLst>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BB1711-26BD-4BBD-89DA-3BB45470DD10}"/>
              </a:ext>
            </a:extLst>
          </p:cNvPr>
          <p:cNvPicPr>
            <a:picLocks noChangeAspect="1"/>
          </p:cNvPicPr>
          <p:nvPr/>
        </p:nvPicPr>
        <p:blipFill>
          <a:blip r:embed="rId2"/>
          <a:stretch>
            <a:fillRect/>
          </a:stretch>
        </p:blipFill>
        <p:spPr>
          <a:xfrm>
            <a:off x="1619672" y="923925"/>
            <a:ext cx="6210300" cy="5010150"/>
          </a:xfrm>
          <a:prstGeom prst="rect">
            <a:avLst/>
          </a:prstGeom>
        </p:spPr>
      </p:pic>
      <p:pic>
        <p:nvPicPr>
          <p:cNvPr id="10" name="Picture 9" descr="A close up of a logo&#10;&#10;Description automatically generated">
            <a:extLst>
              <a:ext uri="{FF2B5EF4-FFF2-40B4-BE49-F238E27FC236}">
                <a16:creationId xmlns:a16="http://schemas.microsoft.com/office/drawing/2014/main" id="{EA1C402D-7D8E-4714-8B06-F6C38D1B9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0" y="820034"/>
            <a:ext cx="8630050" cy="5217931"/>
          </a:xfrm>
          <a:prstGeom prst="rect">
            <a:avLst/>
          </a:prstGeom>
          <a:solidFill>
            <a:schemeClr val="bg1">
              <a:alpha val="60000"/>
            </a:schemeClr>
          </a:solidFill>
        </p:spPr>
      </p:pic>
      <p:sp>
        <p:nvSpPr>
          <p:cNvPr id="11" name="TextBox 10">
            <a:extLst>
              <a:ext uri="{FF2B5EF4-FFF2-40B4-BE49-F238E27FC236}">
                <a16:creationId xmlns:a16="http://schemas.microsoft.com/office/drawing/2014/main" id="{BB052462-4248-4308-80BA-BC285CA6AE48}"/>
              </a:ext>
            </a:extLst>
          </p:cNvPr>
          <p:cNvSpPr txBox="1"/>
          <p:nvPr/>
        </p:nvSpPr>
        <p:spPr>
          <a:xfrm>
            <a:off x="1115616" y="260648"/>
            <a:ext cx="6290505" cy="830997"/>
          </a:xfrm>
          <a:prstGeom prst="rect">
            <a:avLst/>
          </a:prstGeom>
          <a:noFill/>
        </p:spPr>
        <p:txBody>
          <a:bodyPr wrap="none" rtlCol="0">
            <a:spAutoFit/>
          </a:bodyPr>
          <a:lstStyle/>
          <a:p>
            <a:r>
              <a:rPr lang="en-US" sz="2400" b="1" dirty="0">
                <a:latin typeface="Arial Narrow" panose="020B0606020202030204" pitchFamily="34" charset="0"/>
              </a:rPr>
              <a:t>The cognitive continuum – ‘pragmatic imagination’</a:t>
            </a:r>
          </a:p>
          <a:p>
            <a:r>
              <a:rPr lang="en-US" sz="2400" b="1" dirty="0">
                <a:latin typeface="Arial Narrow" panose="020B0606020202030204" pitchFamily="34" charset="0"/>
              </a:rPr>
              <a:t> Pendleton-Julian and Brown (2016)</a:t>
            </a:r>
          </a:p>
        </p:txBody>
      </p:sp>
    </p:spTree>
    <p:extLst>
      <p:ext uri="{BB962C8B-B14F-4D97-AF65-F5344CB8AC3E}">
        <p14:creationId xmlns:p14="http://schemas.microsoft.com/office/powerpoint/2010/main" val="2306439893"/>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2C5F5BC4-280B-4313-9066-1A7537CA9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4" y="-33164"/>
            <a:ext cx="9187254" cy="6891164"/>
          </a:xfrm>
          <a:prstGeom prst="rect">
            <a:avLst/>
          </a:prstGeom>
        </p:spPr>
      </p:pic>
      <p:sp>
        <p:nvSpPr>
          <p:cNvPr id="6" name="TextBox 5">
            <a:extLst>
              <a:ext uri="{FF2B5EF4-FFF2-40B4-BE49-F238E27FC236}">
                <a16:creationId xmlns:a16="http://schemas.microsoft.com/office/drawing/2014/main" id="{CA3DEC59-EC45-4FDD-AC5D-19E335746057}"/>
              </a:ext>
            </a:extLst>
          </p:cNvPr>
          <p:cNvSpPr txBox="1"/>
          <p:nvPr/>
        </p:nvSpPr>
        <p:spPr>
          <a:xfrm>
            <a:off x="611560" y="1628800"/>
            <a:ext cx="8064896" cy="4401205"/>
          </a:xfrm>
          <a:prstGeom prst="rect">
            <a:avLst/>
          </a:prstGeom>
          <a:solidFill>
            <a:schemeClr val="bg1">
              <a:lumMod val="85000"/>
              <a:alpha val="49000"/>
            </a:schemeClr>
          </a:solidFill>
        </p:spPr>
        <p:txBody>
          <a:bodyPr wrap="square">
            <a:spAutoFit/>
          </a:bodyPr>
          <a:lstStyle/>
          <a:p>
            <a:pPr algn="l">
              <a:spcBef>
                <a:spcPct val="50000"/>
              </a:spcBef>
              <a:defRPr/>
            </a:pPr>
            <a:r>
              <a:rPr lang="en-US" sz="2800" b="1" dirty="0">
                <a:latin typeface="Arial" charset="0"/>
                <a:cs typeface="Times New Roman" pitchFamily="18" charset="0"/>
              </a:rPr>
              <a:t>What is the problem with creativity in HE?</a:t>
            </a:r>
            <a:r>
              <a:rPr lang="en-US" sz="2800" dirty="0">
                <a:latin typeface="Arial" charset="0"/>
                <a:cs typeface="Times New Roman" pitchFamily="18" charset="0"/>
              </a:rPr>
              <a:t>                                  </a:t>
            </a:r>
          </a:p>
          <a:p>
            <a:pPr algn="l">
              <a:defRPr/>
            </a:pPr>
            <a:r>
              <a:rPr lang="en-US" sz="2800" dirty="0">
                <a:latin typeface="Arial" charset="0"/>
                <a:cs typeface="Times New Roman" pitchFamily="18" charset="0"/>
              </a:rPr>
              <a:t>1 not seen as chronic within the academy                                                                    2 difficult to understand and explain                             3 disciplinary context gives it meaning                                         4 rarely explicit outcome in education                                                                                           5 many constraints</a:t>
            </a:r>
          </a:p>
          <a:p>
            <a:pPr algn="l">
              <a:defRPr/>
            </a:pPr>
            <a:endParaRPr lang="en-US" sz="2800" dirty="0">
              <a:latin typeface="Arial" charset="0"/>
              <a:cs typeface="Times New Roman" pitchFamily="18" charset="0"/>
            </a:endParaRPr>
          </a:p>
          <a:p>
            <a:pPr algn="l">
              <a:defRPr/>
            </a:pPr>
            <a:r>
              <a:rPr lang="en-US" sz="2800" dirty="0">
                <a:latin typeface="Arial" charset="0"/>
                <a:cs typeface="Times New Roman" pitchFamily="18" charset="0"/>
              </a:rPr>
              <a:t>PROBLEM IS AN OPPORTUNITY TO DO MORE</a:t>
            </a:r>
          </a:p>
          <a:p>
            <a:pPr algn="l">
              <a:defRPr/>
            </a:pPr>
            <a:r>
              <a:rPr lang="en-US" sz="2800" dirty="0">
                <a:latin typeface="Arial" charset="0"/>
                <a:cs typeface="Times New Roman" pitchFamily="18" charset="0"/>
              </a:rPr>
              <a:t>AND A MORAL OBLIGATION TO DO MORE GIVEN THE WAY THE WORLD IS DEVELOPING                                                                       </a:t>
            </a:r>
          </a:p>
        </p:txBody>
      </p:sp>
    </p:spTree>
    <p:extLst>
      <p:ext uri="{BB962C8B-B14F-4D97-AF65-F5344CB8AC3E}">
        <p14:creationId xmlns:p14="http://schemas.microsoft.com/office/powerpoint/2010/main" val="260927825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920530" y="620688"/>
            <a:ext cx="4755926" cy="6237312"/>
          </a:xfrm>
          <a:prstGeom prst="rect">
            <a:avLst/>
          </a:prstGeom>
          <a:noFill/>
          <a:ln w="9525">
            <a:noFill/>
            <a:miter lim="800000"/>
            <a:headEnd/>
            <a:tailEnd/>
          </a:ln>
        </p:spPr>
      </p:pic>
      <p:sp>
        <p:nvSpPr>
          <p:cNvPr id="4" name="Rectangle 3"/>
          <p:cNvSpPr/>
          <p:nvPr/>
        </p:nvSpPr>
        <p:spPr>
          <a:xfrm>
            <a:off x="0" y="764704"/>
            <a:ext cx="4572000" cy="646331"/>
          </a:xfrm>
          <a:prstGeom prst="rect">
            <a:avLst/>
          </a:prstGeom>
        </p:spPr>
        <p:txBody>
          <a:bodyPr>
            <a:spAutoFit/>
          </a:bodyPr>
          <a:lstStyle/>
          <a:p>
            <a:r>
              <a:rPr lang="en-GB" b="1" dirty="0"/>
              <a:t>Creativity is a rare gift that </a:t>
            </a:r>
          </a:p>
          <a:p>
            <a:r>
              <a:rPr lang="en-GB" b="1" dirty="0"/>
              <a:t>only a few people have</a:t>
            </a:r>
            <a:endParaRPr lang="en-GB" dirty="0"/>
          </a:p>
        </p:txBody>
      </p:sp>
      <p:sp>
        <p:nvSpPr>
          <p:cNvPr id="5" name="Rectangle 4"/>
          <p:cNvSpPr/>
          <p:nvPr/>
        </p:nvSpPr>
        <p:spPr>
          <a:xfrm>
            <a:off x="0" y="1556792"/>
            <a:ext cx="4572000" cy="646331"/>
          </a:xfrm>
          <a:prstGeom prst="rect">
            <a:avLst/>
          </a:prstGeom>
        </p:spPr>
        <p:txBody>
          <a:bodyPr>
            <a:spAutoFit/>
          </a:bodyPr>
          <a:lstStyle/>
          <a:p>
            <a:r>
              <a:rPr lang="en-GB" b="1" dirty="0"/>
              <a:t>Some people are naturally </a:t>
            </a:r>
          </a:p>
          <a:p>
            <a:r>
              <a:rPr lang="en-GB" b="1" dirty="0"/>
              <a:t>more creative than others</a:t>
            </a:r>
            <a:endParaRPr lang="en-GB" dirty="0"/>
          </a:p>
        </p:txBody>
      </p:sp>
      <p:sp>
        <p:nvSpPr>
          <p:cNvPr id="6" name="TextBox 5"/>
          <p:cNvSpPr txBox="1"/>
          <p:nvPr/>
        </p:nvSpPr>
        <p:spPr>
          <a:xfrm>
            <a:off x="6156176" y="116632"/>
            <a:ext cx="2412712" cy="523220"/>
          </a:xfrm>
          <a:prstGeom prst="rect">
            <a:avLst/>
          </a:prstGeom>
          <a:noFill/>
        </p:spPr>
        <p:txBody>
          <a:bodyPr wrap="none" rtlCol="0">
            <a:spAutoFit/>
          </a:bodyPr>
          <a:lstStyle/>
          <a:p>
            <a:r>
              <a:rPr lang="en-GB" sz="2800" b="1" dirty="0"/>
              <a:t>#</a:t>
            </a:r>
            <a:r>
              <a:rPr lang="en-GB" sz="2800" b="1" dirty="0" err="1"/>
              <a:t>lthechat</a:t>
            </a:r>
            <a:r>
              <a:rPr lang="en-GB" sz="2800" b="1" dirty="0"/>
              <a:t> n=40</a:t>
            </a:r>
          </a:p>
        </p:txBody>
      </p:sp>
      <p:sp>
        <p:nvSpPr>
          <p:cNvPr id="7" name="Rectangle 6"/>
          <p:cNvSpPr/>
          <p:nvPr/>
        </p:nvSpPr>
        <p:spPr>
          <a:xfrm>
            <a:off x="0" y="2204864"/>
            <a:ext cx="4572000" cy="923330"/>
          </a:xfrm>
          <a:prstGeom prst="rect">
            <a:avLst/>
          </a:prstGeom>
        </p:spPr>
        <p:txBody>
          <a:bodyPr wrap="square">
            <a:spAutoFit/>
          </a:bodyPr>
          <a:lstStyle/>
          <a:p>
            <a:r>
              <a:rPr lang="en-GB" b="1" dirty="0">
                <a:solidFill>
                  <a:srgbClr val="FF0000"/>
                </a:solidFill>
              </a:rPr>
              <a:t>Most people can develop their </a:t>
            </a:r>
          </a:p>
          <a:p>
            <a:r>
              <a:rPr lang="en-GB" b="1" dirty="0">
                <a:solidFill>
                  <a:srgbClr val="FF0000"/>
                </a:solidFill>
              </a:rPr>
              <a:t>creativity if they are given the </a:t>
            </a:r>
          </a:p>
          <a:p>
            <a:r>
              <a:rPr lang="en-GB" b="1" dirty="0">
                <a:solidFill>
                  <a:srgbClr val="FF0000"/>
                </a:solidFill>
              </a:rPr>
              <a:t>opportunity to do so</a:t>
            </a:r>
            <a:endParaRPr lang="en-GB" dirty="0">
              <a:solidFill>
                <a:srgbClr val="FF0000"/>
              </a:solidFill>
            </a:endParaRPr>
          </a:p>
        </p:txBody>
      </p:sp>
      <p:sp>
        <p:nvSpPr>
          <p:cNvPr id="1027" name="Rectangle 3"/>
          <p:cNvSpPr>
            <a:spLocks noChangeArrowheads="1"/>
          </p:cNvSpPr>
          <p:nvPr/>
        </p:nvSpPr>
        <p:spPr bwMode="auto">
          <a:xfrm>
            <a:off x="0" y="3140968"/>
            <a:ext cx="3318922" cy="9233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rgbClr val="FF0000"/>
                </a:solidFill>
                <a:effectLst/>
                <a:latin typeface="+mj-lt"/>
                <a:ea typeface="Times New Roman" pitchFamily="18" charset="0"/>
                <a:cs typeface="Arial" pitchFamily="34" charset="0"/>
              </a:rPr>
              <a:t>Developing students' creativity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rgbClr val="FF0000"/>
                </a:solidFill>
                <a:effectLst/>
                <a:latin typeface="+mj-lt"/>
                <a:ea typeface="Times New Roman" pitchFamily="18" charset="0"/>
                <a:cs typeface="Arial" pitchFamily="34" charset="0"/>
              </a:rPr>
              <a:t>should be integral to their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a:ln>
                  <a:noFill/>
                </a:ln>
                <a:solidFill>
                  <a:srgbClr val="FF0000"/>
                </a:solidFill>
                <a:effectLst/>
                <a:latin typeface="+mj-lt"/>
                <a:ea typeface="Times New Roman" pitchFamily="18" charset="0"/>
                <a:cs typeface="Arial" pitchFamily="34" charset="0"/>
              </a:rPr>
              <a:t>development while at university</a:t>
            </a:r>
            <a:r>
              <a:rPr kumimoji="0" lang="en-GB" b="0" i="0" u="none" strike="noStrike" cap="none" normalizeH="0" baseline="0" dirty="0">
                <a:ln>
                  <a:noFill/>
                </a:ln>
                <a:solidFill>
                  <a:srgbClr val="FF0000"/>
                </a:solidFill>
                <a:effectLst/>
                <a:latin typeface="+mj-lt"/>
                <a:cs typeface="Arial" pitchFamily="34" charset="0"/>
              </a:rPr>
              <a:t> </a:t>
            </a:r>
          </a:p>
        </p:txBody>
      </p:sp>
      <p:cxnSp>
        <p:nvCxnSpPr>
          <p:cNvPr id="12" name="Straight Connector 11"/>
          <p:cNvCxnSpPr/>
          <p:nvPr/>
        </p:nvCxnSpPr>
        <p:spPr>
          <a:xfrm>
            <a:off x="7668344" y="692696"/>
            <a:ext cx="72008" cy="5688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4077072"/>
            <a:ext cx="4572000" cy="923330"/>
          </a:xfrm>
          <a:prstGeom prst="rect">
            <a:avLst/>
          </a:prstGeom>
        </p:spPr>
        <p:txBody>
          <a:bodyPr>
            <a:spAutoFit/>
          </a:bodyPr>
          <a:lstStyle/>
          <a:p>
            <a:r>
              <a:rPr lang="en-GB" b="1" dirty="0"/>
              <a:t>Students' programmes are </a:t>
            </a:r>
          </a:p>
          <a:p>
            <a:r>
              <a:rPr lang="en-GB" b="1" dirty="0"/>
              <a:t>designed to encourage students' </a:t>
            </a:r>
          </a:p>
          <a:p>
            <a:r>
              <a:rPr lang="en-GB" b="1" dirty="0"/>
              <a:t>to use and develop their creativity</a:t>
            </a:r>
            <a:endParaRPr lang="en-GB" dirty="0"/>
          </a:p>
        </p:txBody>
      </p:sp>
      <p:sp>
        <p:nvSpPr>
          <p:cNvPr id="14" name="Rectangle 13"/>
          <p:cNvSpPr/>
          <p:nvPr/>
        </p:nvSpPr>
        <p:spPr>
          <a:xfrm>
            <a:off x="0" y="4941168"/>
            <a:ext cx="4572000" cy="646331"/>
          </a:xfrm>
          <a:prstGeom prst="rect">
            <a:avLst/>
          </a:prstGeom>
        </p:spPr>
        <p:txBody>
          <a:bodyPr>
            <a:spAutoFit/>
          </a:bodyPr>
          <a:lstStyle/>
          <a:p>
            <a:r>
              <a:rPr lang="en-GB" b="1" dirty="0"/>
              <a:t>HE </a:t>
            </a:r>
            <a:r>
              <a:rPr lang="en-GB" b="1" i="1" dirty="0"/>
              <a:t>could </a:t>
            </a:r>
            <a:r>
              <a:rPr lang="en-GB" b="1" dirty="0"/>
              <a:t>do more to encourage  &amp;</a:t>
            </a:r>
          </a:p>
          <a:p>
            <a:r>
              <a:rPr lang="en-GB" b="1" dirty="0"/>
              <a:t>support students' creative development</a:t>
            </a:r>
            <a:endParaRPr lang="en-GB" dirty="0"/>
          </a:p>
        </p:txBody>
      </p:sp>
      <p:sp>
        <p:nvSpPr>
          <p:cNvPr id="16" name="Rectangle 15"/>
          <p:cNvSpPr/>
          <p:nvPr/>
        </p:nvSpPr>
        <p:spPr>
          <a:xfrm>
            <a:off x="0" y="5589240"/>
            <a:ext cx="4572000" cy="646331"/>
          </a:xfrm>
          <a:prstGeom prst="rect">
            <a:avLst/>
          </a:prstGeom>
        </p:spPr>
        <p:txBody>
          <a:bodyPr>
            <a:spAutoFit/>
          </a:bodyPr>
          <a:lstStyle/>
          <a:p>
            <a:r>
              <a:rPr lang="en-GB" b="1" dirty="0">
                <a:solidFill>
                  <a:srgbClr val="FF0000"/>
                </a:solidFill>
              </a:rPr>
              <a:t>HE </a:t>
            </a:r>
            <a:r>
              <a:rPr lang="en-GB" b="1" i="1" dirty="0">
                <a:solidFill>
                  <a:srgbClr val="FF0000"/>
                </a:solidFill>
              </a:rPr>
              <a:t>should </a:t>
            </a:r>
            <a:r>
              <a:rPr lang="en-GB" b="1" dirty="0">
                <a:solidFill>
                  <a:srgbClr val="FF0000"/>
                </a:solidFill>
              </a:rPr>
              <a:t>do more to encourage  &amp;</a:t>
            </a:r>
          </a:p>
          <a:p>
            <a:r>
              <a:rPr lang="en-GB" b="1" dirty="0">
                <a:solidFill>
                  <a:srgbClr val="FF0000"/>
                </a:solidFill>
              </a:rPr>
              <a:t>support students' creative development</a:t>
            </a:r>
            <a:endParaRPr lang="en-GB" dirty="0">
              <a:solidFill>
                <a:srgbClr val="FF0000"/>
              </a:solidFill>
            </a:endParaRPr>
          </a:p>
        </p:txBody>
      </p:sp>
      <p:sp>
        <p:nvSpPr>
          <p:cNvPr id="17" name="Rectangle 16"/>
          <p:cNvSpPr/>
          <p:nvPr/>
        </p:nvSpPr>
        <p:spPr>
          <a:xfrm>
            <a:off x="4065868" y="6284547"/>
            <a:ext cx="1368152" cy="646331"/>
          </a:xfrm>
          <a:prstGeom prst="rect">
            <a:avLst/>
          </a:prstGeom>
          <a:solidFill>
            <a:schemeClr val="bg1"/>
          </a:solidFill>
        </p:spPr>
        <p:txBody>
          <a:bodyPr wrap="square">
            <a:spAutoFit/>
          </a:bodyPr>
          <a:lstStyle/>
          <a:p>
            <a:r>
              <a:rPr lang="en-GB" b="1" dirty="0">
                <a:latin typeface="Arial Narrow" panose="020B0606020202030204" pitchFamily="34" charset="0"/>
              </a:rPr>
              <a:t>STRONGLY DISAGREE</a:t>
            </a:r>
          </a:p>
        </p:txBody>
      </p:sp>
      <p:sp>
        <p:nvSpPr>
          <p:cNvPr id="18" name="Rectangle 17"/>
          <p:cNvSpPr/>
          <p:nvPr/>
        </p:nvSpPr>
        <p:spPr>
          <a:xfrm>
            <a:off x="7676348" y="6272004"/>
            <a:ext cx="1368152" cy="646331"/>
          </a:xfrm>
          <a:prstGeom prst="rect">
            <a:avLst/>
          </a:prstGeom>
          <a:solidFill>
            <a:schemeClr val="bg1"/>
          </a:solidFill>
        </p:spPr>
        <p:txBody>
          <a:bodyPr wrap="square">
            <a:spAutoFit/>
          </a:bodyPr>
          <a:lstStyle/>
          <a:p>
            <a:pPr algn="ctr"/>
            <a:r>
              <a:rPr lang="en-GB" b="1" dirty="0">
                <a:latin typeface="Arial Narrow" panose="020B0606020202030204" pitchFamily="34" charset="0"/>
              </a:rPr>
              <a:t>STRONGLY AGREE</a:t>
            </a:r>
          </a:p>
        </p:txBody>
      </p:sp>
      <p:pic>
        <p:nvPicPr>
          <p:cNvPr id="12290" name="Picture 2"/>
          <p:cNvPicPr>
            <a:picLocks noChangeAspect="1" noChangeArrowheads="1"/>
          </p:cNvPicPr>
          <p:nvPr/>
        </p:nvPicPr>
        <p:blipFill>
          <a:blip r:embed="rId4" cstate="print"/>
          <a:srcRect/>
          <a:stretch>
            <a:fillRect/>
          </a:stretch>
        </p:blipFill>
        <p:spPr bwMode="auto">
          <a:xfrm>
            <a:off x="107504" y="188640"/>
            <a:ext cx="4236318" cy="414744"/>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dirty="0" smtClean="0"/>
        </a:defPPr>
      </a:lstStyle>
    </a:spDef>
  </a:objectDefaults>
  <a:extraClrScheme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dirty="0" smtClean="0"/>
        </a:defPPr>
      </a:lstStyle>
    </a:spDef>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9457</TotalTime>
  <Words>4305</Words>
  <Application>Microsoft Office PowerPoint</Application>
  <PresentationFormat>On-screen Show (4:3)</PresentationFormat>
  <Paragraphs>696</Paragraphs>
  <Slides>37</Slides>
  <Notes>35</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37</vt:i4>
      </vt:variant>
    </vt:vector>
  </HeadingPairs>
  <TitlesOfParts>
    <vt:vector size="50" baseType="lpstr">
      <vt:lpstr>Abadi</vt:lpstr>
      <vt:lpstr>Arial</vt:lpstr>
      <vt:lpstr>Arial Narrow</vt:lpstr>
      <vt:lpstr>Calibri</vt:lpstr>
      <vt:lpstr>Calibri Light</vt:lpstr>
      <vt:lpstr>Microsoft Sans Serif</vt:lpstr>
      <vt:lpstr>Times New Roman</vt:lpstr>
      <vt:lpstr>Office Theme</vt:lpstr>
      <vt:lpstr>Default Design</vt:lpstr>
      <vt:lpstr>4_Office Theme</vt:lpstr>
      <vt:lpstr>6_Office Theme</vt:lpstr>
      <vt:lpstr>3_Office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 jackson</dc:creator>
  <cp:lastModifiedBy>norman jackson</cp:lastModifiedBy>
  <cp:revision>84</cp:revision>
  <cp:lastPrinted>2019-06-13T12:38:54Z</cp:lastPrinted>
  <dcterms:created xsi:type="dcterms:W3CDTF">2019-05-31T15:21:54Z</dcterms:created>
  <dcterms:modified xsi:type="dcterms:W3CDTF">2019-06-13T12:39:39Z</dcterms:modified>
</cp:coreProperties>
</file>