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Default Extension="emf" ContentType="image/x-emf"/>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Default Extension="sldx" ContentType="application/vnd.openxmlformats-officedocument.presentationml.slide"/>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60"/>
  </p:notesMasterIdLst>
  <p:handoutMasterIdLst>
    <p:handoutMasterId r:id="rId61"/>
  </p:handoutMasterIdLst>
  <p:sldIdLst>
    <p:sldId id="645" r:id="rId2"/>
    <p:sldId id="691" r:id="rId3"/>
    <p:sldId id="513" r:id="rId4"/>
    <p:sldId id="651" r:id="rId5"/>
    <p:sldId id="650" r:id="rId6"/>
    <p:sldId id="725" r:id="rId7"/>
    <p:sldId id="730" r:id="rId8"/>
    <p:sldId id="728" r:id="rId9"/>
    <p:sldId id="729" r:id="rId10"/>
    <p:sldId id="504" r:id="rId11"/>
    <p:sldId id="614" r:id="rId12"/>
    <p:sldId id="344" r:id="rId13"/>
    <p:sldId id="484" r:id="rId14"/>
    <p:sldId id="736" r:id="rId15"/>
    <p:sldId id="459" r:id="rId16"/>
    <p:sldId id="487" r:id="rId17"/>
    <p:sldId id="705" r:id="rId18"/>
    <p:sldId id="733" r:id="rId19"/>
    <p:sldId id="703" r:id="rId20"/>
    <p:sldId id="721" r:id="rId21"/>
    <p:sldId id="720" r:id="rId22"/>
    <p:sldId id="696" r:id="rId23"/>
    <p:sldId id="719" r:id="rId24"/>
    <p:sldId id="717" r:id="rId25"/>
    <p:sldId id="722" r:id="rId26"/>
    <p:sldId id="569" r:id="rId27"/>
    <p:sldId id="732" r:id="rId28"/>
    <p:sldId id="715" r:id="rId29"/>
    <p:sldId id="735" r:id="rId30"/>
    <p:sldId id="710" r:id="rId31"/>
    <p:sldId id="731" r:id="rId32"/>
    <p:sldId id="657" r:id="rId33"/>
    <p:sldId id="658" r:id="rId34"/>
    <p:sldId id="571" r:id="rId35"/>
    <p:sldId id="524" r:id="rId36"/>
    <p:sldId id="581" r:id="rId37"/>
    <p:sldId id="686" r:id="rId38"/>
    <p:sldId id="684" r:id="rId39"/>
    <p:sldId id="714" r:id="rId40"/>
    <p:sldId id="734" r:id="rId41"/>
    <p:sldId id="724" r:id="rId42"/>
    <p:sldId id="699" r:id="rId43"/>
    <p:sldId id="700" r:id="rId44"/>
    <p:sldId id="701" r:id="rId45"/>
    <p:sldId id="671" r:id="rId46"/>
    <p:sldId id="662" r:id="rId47"/>
    <p:sldId id="688" r:id="rId48"/>
    <p:sldId id="665" r:id="rId49"/>
    <p:sldId id="666" r:id="rId50"/>
    <p:sldId id="667" r:id="rId51"/>
    <p:sldId id="668" r:id="rId52"/>
    <p:sldId id="669" r:id="rId53"/>
    <p:sldId id="670" r:id="rId54"/>
    <p:sldId id="639" r:id="rId55"/>
    <p:sldId id="640" r:id="rId56"/>
    <p:sldId id="711" r:id="rId57"/>
    <p:sldId id="706" r:id="rId58"/>
    <p:sldId id="685" r:id="rId5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CC9900"/>
    <a:srgbClr val="6600CC"/>
    <a:srgbClr val="FF0000"/>
    <a:srgbClr val="D81898"/>
    <a:srgbClr val="FF66FF"/>
    <a:srgbClr val="FFFA06"/>
    <a:srgbClr val="28F8F8"/>
    <a:srgbClr val="3095F0"/>
    <a:srgbClr val="648CBC"/>
    <a:srgbClr val="36EA47"/>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55" autoAdjust="0"/>
    <p:restoredTop sz="74897" autoAdjust="0"/>
  </p:normalViewPr>
  <p:slideViewPr>
    <p:cSldViewPr>
      <p:cViewPr>
        <p:scale>
          <a:sx n="66" d="100"/>
          <a:sy n="66" d="100"/>
        </p:scale>
        <p:origin x="-1818" y="-222"/>
      </p:cViewPr>
      <p:guideLst>
        <p:guide orient="horz" pos="2160"/>
        <p:guide pos="2880"/>
      </p:guideLst>
    </p:cSldViewPr>
  </p:slideViewPr>
  <p:outlineViewPr>
    <p:cViewPr>
      <p:scale>
        <a:sx n="50" d="100"/>
        <a:sy n="50" d="100"/>
      </p:scale>
      <p:origin x="0" y="1164"/>
    </p:cViewPr>
  </p:outlineViewPr>
  <p:notesTextViewPr>
    <p:cViewPr>
      <p:scale>
        <a:sx n="75" d="100"/>
        <a:sy n="75"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D05242BF-706C-4331-9C76-4C1A874E7A08}" type="datetimeFigureOut">
              <a:rPr lang="en-GB" smtClean="0"/>
              <a:pPr/>
              <a:t>29/04/2015</a:t>
            </a:fld>
            <a:endParaRPr lang="en-GB"/>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B5F18F0-859D-4CBB-B780-21121DCFC20F}" type="slidenum">
              <a:rPr lang="en-GB" smtClean="0"/>
              <a:pPr/>
              <a:t>‹#›</a:t>
            </a:fld>
            <a:endParaRPr lang="en-GB"/>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0B06F47-1A19-4FB0-9BC0-0DFD1B08FE83}" type="datetimeFigureOut">
              <a:rPr lang="en-GB" smtClean="0"/>
              <a:pPr/>
              <a:t>29/04/2015</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7276ED11-2604-4095-AF03-0690F2612382}"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ognexus.or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lifewideebook.co.uk/conceptual.html" TargetMode="External"/><Relationship Id="rId2" Type="http://schemas.openxmlformats.org/officeDocument/2006/relationships/slide" Target="../slides/slide35.xml"/><Relationship Id="rId1" Type="http://schemas.openxmlformats.org/officeDocument/2006/relationships/notesMaster" Target="../notesMasters/notesMaster1.xml"/><Relationship Id="rId5" Type="http://schemas.openxmlformats.org/officeDocument/2006/relationships/hyperlink" Target="http://www.learninglives.co.uk/e-book.html" TargetMode="External"/><Relationship Id="rId4" Type="http://schemas.openxmlformats.org/officeDocument/2006/relationships/hyperlink" Target="http://www.lifewideebook.co.uk/research.html"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surreylifewideaward.ne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youtube.com/watch?v=gECPBQ3J_PU"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smtClean="0"/>
          </a:p>
        </p:txBody>
      </p:sp>
      <p:sp>
        <p:nvSpPr>
          <p:cNvPr id="49156" name="Slide Number Placeholder 3"/>
          <p:cNvSpPr>
            <a:spLocks noGrp="1"/>
          </p:cNvSpPr>
          <p:nvPr>
            <p:ph type="sldNum" sz="quarter" idx="5"/>
          </p:nvPr>
        </p:nvSpPr>
        <p:spPr>
          <a:noFill/>
        </p:spPr>
        <p:txBody>
          <a:bodyPr/>
          <a:lstStyle/>
          <a:p>
            <a:fld id="{8E22F011-404A-43C0-9FBD-C5DDA71BE9F0}" type="slidenum">
              <a:rPr lang="en-GB" smtClean="0">
                <a:latin typeface="Arial" charset="0"/>
              </a:rPr>
              <a:pPr/>
              <a:t>1</a:t>
            </a:fld>
            <a:endParaRPr lang="en-GB"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Out</a:t>
            </a:r>
            <a:r>
              <a:rPr lang="en-GB" baseline="0" dirty="0" smtClean="0"/>
              <a:t> of the many possible </a:t>
            </a:r>
            <a:r>
              <a:rPr lang="en-GB" dirty="0" smtClean="0"/>
              <a:t>perspectives we could choose</a:t>
            </a:r>
            <a:r>
              <a:rPr lang="en-GB" baseline="0" dirty="0" smtClean="0"/>
              <a:t> to examine I want to offer 7 perspectives that are useful when we consider inclusive forms of creativity in the context of learning, development and achievement in higher education. These perspectives provide us with a set of tools to help share understandings about creativity.</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11</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i="1" kern="1200" dirty="0" smtClean="0">
                <a:solidFill>
                  <a:schemeClr val="tx1"/>
                </a:solidFill>
                <a:latin typeface="+mn-lt"/>
                <a:ea typeface="+mn-ea"/>
                <a:cs typeface="+mn-cs"/>
              </a:rPr>
              <a:t>Scale and influence of individual's creativity</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Some people believe that they are just not creative: a belief that stems from comparing themselves with people they perceive as being highly creative (</a:t>
            </a:r>
            <a:r>
              <a:rPr lang="en-GB" sz="1200" kern="1200" dirty="0" err="1" smtClean="0">
                <a:solidFill>
                  <a:schemeClr val="tx1"/>
                </a:solidFill>
                <a:latin typeface="+mn-lt"/>
                <a:ea typeface="+mn-ea"/>
                <a:cs typeface="+mn-cs"/>
              </a:rPr>
              <a:t>ie</a:t>
            </a:r>
            <a:r>
              <a:rPr lang="en-GB" sz="1200" kern="1200" dirty="0" smtClean="0">
                <a:solidFill>
                  <a:schemeClr val="tx1"/>
                </a:solidFill>
                <a:latin typeface="+mn-lt"/>
                <a:ea typeface="+mn-ea"/>
                <a:cs typeface="+mn-cs"/>
              </a:rPr>
              <a:t> 'compared to her I am not creative'). Individuals' creative development will be hindered unless they believe that they have potential to be creative in their ways and circumstances. One approach is use the 'scale and significance' diagram to explain the nature, scope and influence of individuals' creativity (slide)</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Kaufman and </a:t>
            </a:r>
            <a:r>
              <a:rPr lang="en-GB" sz="1200" kern="1200" dirty="0" err="1" smtClean="0">
                <a:solidFill>
                  <a:schemeClr val="tx1"/>
                </a:solidFill>
                <a:latin typeface="+mn-lt"/>
                <a:ea typeface="+mn-ea"/>
                <a:cs typeface="+mn-cs"/>
              </a:rPr>
              <a:t>Beghetto</a:t>
            </a:r>
            <a:r>
              <a:rPr lang="en-GB" sz="1200" kern="1200" dirty="0" smtClean="0">
                <a:solidFill>
                  <a:schemeClr val="tx1"/>
                </a:solidFill>
                <a:latin typeface="+mn-lt"/>
                <a:ea typeface="+mn-ea"/>
                <a:cs typeface="+mn-cs"/>
              </a:rPr>
              <a:t> suggest that human creativity can be categorised into </a:t>
            </a:r>
            <a:r>
              <a:rPr lang="en-GB" sz="1200" i="1" kern="1200" dirty="0" smtClean="0">
                <a:solidFill>
                  <a:schemeClr val="tx1"/>
                </a:solidFill>
                <a:latin typeface="+mn-lt"/>
                <a:ea typeface="+mn-ea"/>
                <a:cs typeface="+mn-cs"/>
              </a:rPr>
              <a:t>'Big-C'</a:t>
            </a:r>
            <a:r>
              <a:rPr lang="en-GB" sz="1200" kern="1200" dirty="0" smtClean="0">
                <a:solidFill>
                  <a:schemeClr val="tx1"/>
                </a:solidFill>
                <a:latin typeface="+mn-lt"/>
                <a:ea typeface="+mn-ea"/>
                <a:cs typeface="+mn-cs"/>
              </a:rPr>
              <a:t> creativity that brings about significant change in a domain; </a:t>
            </a:r>
            <a:r>
              <a:rPr lang="en-GB" sz="1200" i="1" kern="1200" dirty="0" smtClean="0">
                <a:solidFill>
                  <a:schemeClr val="tx1"/>
                </a:solidFill>
                <a:latin typeface="+mn-lt"/>
                <a:ea typeface="+mn-ea"/>
                <a:cs typeface="+mn-cs"/>
              </a:rPr>
              <a:t>'Pro-c'</a:t>
            </a:r>
            <a:r>
              <a:rPr lang="en-GB" sz="1200" kern="1200" dirty="0" smtClean="0">
                <a:solidFill>
                  <a:schemeClr val="tx1"/>
                </a:solidFill>
                <a:latin typeface="+mn-lt"/>
                <a:ea typeface="+mn-ea"/>
                <a:cs typeface="+mn-cs"/>
              </a:rPr>
              <a:t> creativity associated with the creative acts of experts or people who have mastered a field, including but not only people involved in professional activity; </a:t>
            </a:r>
            <a:r>
              <a:rPr lang="en-GB" sz="1200" i="1" kern="1200" dirty="0" smtClean="0">
                <a:solidFill>
                  <a:schemeClr val="tx1"/>
                </a:solidFill>
                <a:latin typeface="+mn-lt"/>
                <a:ea typeface="+mn-ea"/>
                <a:cs typeface="+mn-cs"/>
              </a:rPr>
              <a:t>'little-c' </a:t>
            </a:r>
            <a:r>
              <a:rPr lang="en-GB" sz="1200" kern="1200" dirty="0" smtClean="0">
                <a:solidFill>
                  <a:schemeClr val="tx1"/>
                </a:solidFill>
                <a:latin typeface="+mn-lt"/>
                <a:ea typeface="+mn-ea"/>
                <a:cs typeface="+mn-cs"/>
              </a:rPr>
              <a:t>creativity - the everyday creative acts of individuals who are not particularly expert in a situation and </a:t>
            </a:r>
            <a:r>
              <a:rPr lang="en-GB" sz="1200" i="1" kern="1200" dirty="0" smtClean="0">
                <a:solidFill>
                  <a:schemeClr val="tx1"/>
                </a:solidFill>
                <a:latin typeface="+mn-lt"/>
                <a:ea typeface="+mn-ea"/>
                <a:cs typeface="+mn-cs"/>
              </a:rPr>
              <a:t>'mini-c'</a:t>
            </a:r>
            <a:r>
              <a:rPr lang="en-GB" sz="1200" kern="1200" dirty="0" smtClean="0">
                <a:solidFill>
                  <a:schemeClr val="tx1"/>
                </a:solidFill>
                <a:latin typeface="+mn-lt"/>
                <a:ea typeface="+mn-ea"/>
                <a:cs typeface="+mn-cs"/>
              </a:rPr>
              <a:t>  the novel and personally meaningful interpretation of experiences, actions and events made by individuals. Central to the definition of mini-c creativity is the dynamic, interpretative process of constructing personal knowledge and understanding within a particular socio-cultural context.</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Both mini-c and little-c forms of creativity are relevant to higher education learning and curriculum designs, teaching and learning strategies could usefully encourage and facilitate these. One might speculate that participation in these forms of creativity are pre-requisite for Pro-c and Big-C creativity in later life: if we want creative professionals then we should be encouraging our students to be creative. It is however important to note that 'everyday creativity can extend from mini-c to little-c through Pro-c. It is only Big-C that remains </a:t>
            </a:r>
            <a:r>
              <a:rPr lang="en-GB" sz="1200" i="1" kern="1200" dirty="0" smtClean="0">
                <a:solidFill>
                  <a:schemeClr val="tx1"/>
                </a:solidFill>
                <a:latin typeface="+mn-lt"/>
                <a:ea typeface="+mn-ea"/>
                <a:cs typeface="+mn-cs"/>
              </a:rPr>
              <a:t>eminent</a:t>
            </a:r>
            <a:r>
              <a:rPr lang="en-GB" sz="1200" kern="1200" dirty="0" smtClean="0">
                <a:solidFill>
                  <a:schemeClr val="tx1"/>
                </a:solidFill>
                <a:latin typeface="+mn-lt"/>
                <a:ea typeface="+mn-ea"/>
                <a:cs typeface="+mn-cs"/>
              </a:rPr>
              <a:t> creativity (ibid:6) beyond the reach of most of us. From an educational perspective it might be reasoned that by encouraging and empowering students to use, develop and make claims for mini-c and little-c forms of creativity, we are better preparing them not only for using these forms of creativity in later life but for engaging in more expert-based forms of creativity that emerges through sustained engagement with a particular domain or field of activity.</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Armed with these tools to aid thinking about personal creativity we will now consider three different dimensions of the developing students' creativity puzzle - the pedagogic challenge, the disciplinary context and the wider context of students' everyday lives.</a:t>
            </a:r>
          </a:p>
          <a:p>
            <a:r>
              <a:rPr lang="en-GB" sz="1200" kern="1200" dirty="0" smtClean="0">
                <a:solidFill>
                  <a:schemeClr val="tx1"/>
                </a:solidFill>
                <a:latin typeface="+mn-lt"/>
                <a:ea typeface="+mn-ea"/>
                <a:cs typeface="+mn-cs"/>
              </a:rPr>
              <a:t>Kaufman, J.C., and </a:t>
            </a:r>
            <a:r>
              <a:rPr lang="en-GB" sz="1200" kern="1200" dirty="0" err="1" smtClean="0">
                <a:solidFill>
                  <a:schemeClr val="tx1"/>
                </a:solidFill>
                <a:latin typeface="+mn-lt"/>
                <a:ea typeface="+mn-ea"/>
                <a:cs typeface="+mn-cs"/>
              </a:rPr>
              <a:t>Beghetto</a:t>
            </a:r>
            <a:r>
              <a:rPr lang="en-GB" sz="1200" kern="1200" dirty="0" smtClean="0">
                <a:solidFill>
                  <a:schemeClr val="tx1"/>
                </a:solidFill>
                <a:latin typeface="+mn-lt"/>
                <a:ea typeface="+mn-ea"/>
                <a:cs typeface="+mn-cs"/>
              </a:rPr>
              <a:t>, R.A. (2009) Beyond Big and Little: The Four C Model of Creativity. </a:t>
            </a:r>
            <a:r>
              <a:rPr lang="en-GB" sz="1200" i="1" kern="1200" dirty="0" smtClean="0">
                <a:solidFill>
                  <a:schemeClr val="tx1"/>
                </a:solidFill>
                <a:latin typeface="+mn-lt"/>
                <a:ea typeface="+mn-ea"/>
                <a:cs typeface="+mn-cs"/>
              </a:rPr>
              <a:t>Review of General Psychology</a:t>
            </a:r>
            <a:r>
              <a:rPr lang="en-GB" sz="1200" kern="1200" dirty="0" smtClean="0">
                <a:solidFill>
                  <a:schemeClr val="tx1"/>
                </a:solidFill>
                <a:latin typeface="+mn-lt"/>
                <a:ea typeface="+mn-ea"/>
                <a:cs typeface="+mn-cs"/>
              </a:rPr>
              <a:t> 13, 1, 1-12.</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12</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400" b="1" dirty="0" smtClean="0">
                <a:latin typeface="Arial" pitchFamily="34" charset="0"/>
                <a:cs typeface="Arial" pitchFamily="34" charset="0"/>
              </a:rPr>
              <a:t>Development </a:t>
            </a:r>
            <a:r>
              <a:rPr lang="en-GB" sz="1200" dirty="0" smtClean="0">
                <a:latin typeface="Arial" pitchFamily="34" charset="0"/>
                <a:cs typeface="Arial" pitchFamily="34" charset="0"/>
              </a:rPr>
              <a:t>is intentional movement towards something different that has potential to be better than what currently exists or to add value to what exists</a:t>
            </a:r>
          </a:p>
          <a:p>
            <a:endParaRPr lang="en-GB" sz="1200" dirty="0" smtClean="0">
              <a:latin typeface="Arial" pitchFamily="34" charset="0"/>
              <a:cs typeface="Arial" pitchFamily="34" charset="0"/>
            </a:endParaRPr>
          </a:p>
          <a:p>
            <a:r>
              <a:rPr lang="en-GB" sz="1200" dirty="0" smtClean="0">
                <a:latin typeface="Arial" pitchFamily="34" charset="0"/>
                <a:cs typeface="Arial" pitchFamily="34" charset="0"/>
              </a:rPr>
              <a:t>Development</a:t>
            </a:r>
            <a:r>
              <a:rPr lang="en-GB" sz="1200" baseline="0" dirty="0" smtClean="0">
                <a:latin typeface="Arial" pitchFamily="34" charset="0"/>
                <a:cs typeface="Arial" pitchFamily="34" charset="0"/>
              </a:rPr>
              <a:t> is the process by which we convert novel ideas into something more tangible. </a:t>
            </a:r>
          </a:p>
          <a:p>
            <a:r>
              <a:rPr lang="en-GB" sz="1200" baseline="0" dirty="0" smtClean="0">
                <a:latin typeface="Arial" pitchFamily="34" charset="0"/>
                <a:cs typeface="Arial" pitchFamily="34" charset="0"/>
              </a:rPr>
              <a:t>Development is a vehicle for creativity – we might have a good idea at the start of the process but through development we are likely to have/need many more.</a:t>
            </a:r>
            <a:endParaRPr lang="en-GB" sz="1200" dirty="0" smtClean="0">
              <a:latin typeface="Arial" pitchFamily="34" charset="0"/>
              <a:cs typeface="Arial" pitchFamily="34" charset="0"/>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13</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baseline="0" dirty="0" smtClean="0"/>
              <a:t>A creativity narrative that integrates novel ideas, with the process of bringing the idea into existence.</a:t>
            </a:r>
          </a:p>
          <a:p>
            <a:endParaRPr lang="en-GB" baseline="0" dirty="0" smtClean="0"/>
          </a:p>
          <a:p>
            <a:r>
              <a:rPr lang="en-GB" baseline="0" dirty="0" smtClean="0"/>
              <a:t>A young man who enjoys listening to music and eating cakes is standing in front of a bakers shop looking at the cakes while listening to his favourite singer on his </a:t>
            </a:r>
            <a:r>
              <a:rPr lang="en-GB" baseline="0" dirty="0" err="1" smtClean="0"/>
              <a:t>ipod</a:t>
            </a:r>
            <a:r>
              <a:rPr lang="en-GB" baseline="0" dirty="0" smtClean="0"/>
              <a:t>. He has the novel idea of a cake that plays music when you eat it. The idea is new to him and although other people may have thought about it before no musical cake has ever been brought into existence. This part of the story illustrates the initial creative thought.</a:t>
            </a:r>
          </a:p>
          <a:p>
            <a:endParaRPr lang="en-GB" baseline="0" dirty="0" smtClean="0"/>
          </a:p>
          <a:p>
            <a:r>
              <a:rPr lang="en-GB" baseline="0" dirty="0" smtClean="0"/>
              <a:t>The young man is highly motivated by his idea and is convinced that he could make such a cake. So he sets about developing his idea. He explores the possible ways in which he might create the music mindful of the costs and the potential health risks of integrating electrical devices into a cake. He hits on the idea of a small chip in the base of the cake that is not eaten which sends a pre-recorded message or tune to a mobile phone which plays the recording.</a:t>
            </a:r>
          </a:p>
          <a:p>
            <a:endParaRPr lang="en-GB" baseline="0" dirty="0" smtClean="0"/>
          </a:p>
          <a:p>
            <a:r>
              <a:rPr lang="en-GB" baseline="0" dirty="0" smtClean="0"/>
              <a:t>He starts designing and making his musical cake. It requires much experimentation and involves many setbacks. He enlists the help of the local bakery and a small electronics company who are both willing to help build a prototype which can then be pitched to potential investors. The whole developmental process involves continuously solving problems and seeing opportunities in which the young man’s creative and analytical thinking comes into play. Every new idea or possible solution is evaluated and judged in the search for possible right answers. Creativity flourishes is a developmental process where individuals and groups are inspired to bring something new into existence.</a:t>
            </a:r>
          </a:p>
          <a:p>
            <a:endParaRPr lang="en-GB" baseline="0" dirty="0" smtClean="0"/>
          </a:p>
          <a:p>
            <a:r>
              <a:rPr lang="en-GB" baseline="0" dirty="0" smtClean="0"/>
              <a:t>While the initial idea might be truly original the hard work of creativity is to turn an idea that inspires into something real and concrete – whether it be a process, product, virtual object or performance. This normally requires a process through which ideas are questioned, problems are solved and obstacles are overcome. This development process provides scope for further creativity and if the result creates something tangible that is of value to the individual or others then it might be deemed an innovation if it is significantly different to anything that has existed before.</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14</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GB" dirty="0" smtClean="0"/>
              <a:t>The assumption underlying my</a:t>
            </a:r>
            <a:r>
              <a:rPr lang="en-GB" baseline="0" dirty="0" smtClean="0"/>
              <a:t> work on creativity is we are all creative and we all have potential to be creative.</a:t>
            </a:r>
            <a:endParaRPr lang="en-GB" dirty="0" smtClean="0"/>
          </a:p>
          <a:p>
            <a:pPr>
              <a:defRPr/>
            </a:pPr>
            <a:endParaRPr lang="en-GB" dirty="0" smtClean="0"/>
          </a:p>
          <a:p>
            <a:pPr>
              <a:defRPr/>
            </a:pPr>
            <a:r>
              <a:rPr lang="en-GB" dirty="0" smtClean="0"/>
              <a:t>But</a:t>
            </a:r>
            <a:r>
              <a:rPr lang="en-GB" baseline="0" dirty="0" smtClean="0"/>
              <a:t> many people</a:t>
            </a:r>
            <a:r>
              <a:rPr lang="en-GB" dirty="0" smtClean="0"/>
              <a:t> do</a:t>
            </a:r>
            <a:r>
              <a:rPr lang="en-GB" baseline="0" dirty="0" smtClean="0"/>
              <a:t> not believe they are creative and they </a:t>
            </a:r>
            <a:r>
              <a:rPr lang="en-GB" dirty="0" smtClean="0"/>
              <a:t>need reassurance that they are creative. They need conceptions of creativity that they can readily relate to in their own lives.</a:t>
            </a:r>
          </a:p>
          <a:p>
            <a:pPr>
              <a:defRPr/>
            </a:pPr>
            <a:endParaRPr lang="en-GB" baseline="0" dirty="0" smtClean="0">
              <a:latin typeface="Microsoft Sans Serif" pitchFamily="34" charset="0"/>
              <a:cs typeface="Microsoft Sans Serif" pitchFamily="34" charset="0"/>
            </a:endParaRPr>
          </a:p>
          <a:p>
            <a:pPr>
              <a:defRPr/>
            </a:pPr>
            <a:r>
              <a:rPr lang="en-GB" dirty="0" smtClean="0"/>
              <a:t>If we accept his conception then we are all creative and all more or less continuously creating. It is a fundamentally human characteristic.</a:t>
            </a:r>
          </a:p>
          <a:p>
            <a:pPr>
              <a:defRPr/>
            </a:pPr>
            <a:endParaRPr lang="en-GB" dirty="0" smtClean="0"/>
          </a:p>
          <a:p>
            <a:pPr>
              <a:defRPr/>
            </a:pPr>
            <a:r>
              <a:rPr lang="en-GB" dirty="0" smtClean="0"/>
              <a:t>Rogers provides a useful definition of personal creativity that we can all relate to and which can explain our creative acts.</a:t>
            </a:r>
          </a:p>
          <a:p>
            <a:pPr>
              <a:defRPr/>
            </a:pPr>
            <a:endParaRPr lang="en-GB" dirty="0" smtClean="0"/>
          </a:p>
          <a:p>
            <a:pPr>
              <a:defRPr/>
            </a:pPr>
            <a:endParaRPr lang="en-GB" dirty="0"/>
          </a:p>
        </p:txBody>
      </p:sp>
      <p:sp>
        <p:nvSpPr>
          <p:cNvPr id="44036" name="Slide Number Placeholder 3"/>
          <p:cNvSpPr>
            <a:spLocks noGrp="1"/>
          </p:cNvSpPr>
          <p:nvPr>
            <p:ph type="sldNum" sz="quarter" idx="5"/>
          </p:nvPr>
        </p:nvSpPr>
        <p:spPr>
          <a:noFill/>
        </p:spPr>
        <p:txBody>
          <a:bodyPr/>
          <a:lstStyle/>
          <a:p>
            <a:fld id="{01D7D021-1731-4F3F-8055-541903626B40}" type="slidenum">
              <a:rPr lang="en-GB" smtClean="0">
                <a:ea typeface="MS PGothic" pitchFamily="34" charset="-128"/>
              </a:rPr>
              <a:pPr/>
              <a:t>15</a:t>
            </a:fld>
            <a:endParaRPr lang="en-GB" smtClean="0">
              <a:ea typeface="MS PGothic"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GB" sz="1200" kern="1200" dirty="0" smtClean="0">
                <a:solidFill>
                  <a:schemeClr val="tx1"/>
                </a:solidFill>
                <a:latin typeface="+mn-lt"/>
                <a:ea typeface="+mn-ea"/>
                <a:cs typeface="+mn-cs"/>
              </a:rPr>
              <a:t>There are many models of human creativity including for example the multiple models of Greene (2006). For the purpose of trying to make sense of creativity in the context of educational development </a:t>
            </a:r>
            <a:r>
              <a:rPr lang="en-GB" sz="1200" kern="1200" dirty="0" err="1" smtClean="0">
                <a:solidFill>
                  <a:schemeClr val="tx1"/>
                </a:solidFill>
                <a:latin typeface="+mn-lt"/>
                <a:ea typeface="+mn-ea"/>
                <a:cs typeface="+mn-cs"/>
              </a:rPr>
              <a:t>Amabile's</a:t>
            </a:r>
            <a:r>
              <a:rPr lang="en-GB" sz="1200" kern="1200" dirty="0" smtClean="0">
                <a:solidFill>
                  <a:schemeClr val="tx1"/>
                </a:solidFill>
                <a:latin typeface="+mn-lt"/>
                <a:ea typeface="+mn-ea"/>
                <a:cs typeface="+mn-cs"/>
              </a:rPr>
              <a:t> model (</a:t>
            </a:r>
            <a:r>
              <a:rPr lang="en-GB" sz="1200" kern="1200" dirty="0" err="1" smtClean="0">
                <a:solidFill>
                  <a:schemeClr val="tx1"/>
                </a:solidFill>
                <a:latin typeface="+mn-lt"/>
                <a:ea typeface="+mn-ea"/>
                <a:cs typeface="+mn-cs"/>
              </a:rPr>
              <a:t>Amabile</a:t>
            </a:r>
            <a:r>
              <a:rPr lang="en-GB" sz="1200" kern="1200" dirty="0" smtClean="0">
                <a:solidFill>
                  <a:schemeClr val="tx1"/>
                </a:solidFill>
                <a:latin typeface="+mn-lt"/>
                <a:ea typeface="+mn-ea"/>
                <a:cs typeface="+mn-cs"/>
              </a:rPr>
              <a:t> 1983) is as useful as any. The model has three components all of which are necessary for creativity in any domain</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namely, domain relevant </a:t>
            </a:r>
            <a:r>
              <a:rPr lang="en-GB" sz="1200" i="1" kern="1200" dirty="0" smtClean="0">
                <a:solidFill>
                  <a:schemeClr val="tx1"/>
                </a:solidFill>
                <a:latin typeface="+mn-lt"/>
                <a:ea typeface="+mn-ea"/>
                <a:cs typeface="+mn-cs"/>
              </a:rPr>
              <a:t>expertise</a:t>
            </a:r>
            <a:r>
              <a:rPr lang="en-GB" sz="1200" kern="1200" dirty="0" smtClean="0">
                <a:solidFill>
                  <a:schemeClr val="tx1"/>
                </a:solidFill>
                <a:latin typeface="+mn-lt"/>
                <a:ea typeface="+mn-ea"/>
                <a:cs typeface="+mn-cs"/>
              </a:rPr>
              <a:t>, the ability to </a:t>
            </a:r>
            <a:r>
              <a:rPr lang="en-GB" sz="1200" i="1" kern="1200" dirty="0" smtClean="0">
                <a:solidFill>
                  <a:schemeClr val="tx1"/>
                </a:solidFill>
                <a:latin typeface="+mn-lt"/>
                <a:ea typeface="+mn-ea"/>
                <a:cs typeface="+mn-cs"/>
              </a:rPr>
              <a:t>think creatively</a:t>
            </a:r>
            <a:r>
              <a:rPr lang="en-GB" sz="1200" kern="1200" dirty="0" smtClean="0">
                <a:solidFill>
                  <a:schemeClr val="tx1"/>
                </a:solidFill>
                <a:latin typeface="+mn-lt"/>
                <a:ea typeface="+mn-ea"/>
                <a:cs typeface="+mn-cs"/>
              </a:rPr>
              <a:t> about domain relevant problems and opportunities, and the</a:t>
            </a:r>
            <a:r>
              <a:rPr lang="en-GB" sz="1200" i="1" kern="1200" dirty="0" smtClean="0">
                <a:solidFill>
                  <a:schemeClr val="tx1"/>
                </a:solidFill>
                <a:latin typeface="+mn-lt"/>
                <a:ea typeface="+mn-ea"/>
                <a:cs typeface="+mn-cs"/>
              </a:rPr>
              <a:t> will </a:t>
            </a:r>
            <a:r>
              <a:rPr lang="en-GB" sz="1200" kern="1200" dirty="0" smtClean="0">
                <a:solidFill>
                  <a:schemeClr val="tx1"/>
                </a:solidFill>
                <a:latin typeface="+mn-lt"/>
                <a:ea typeface="+mn-ea"/>
                <a:cs typeface="+mn-cs"/>
              </a:rPr>
              <a:t>to engage with a domain relevant problem or opportunity and persist until the job is done.</a:t>
            </a:r>
          </a:p>
          <a:p>
            <a:r>
              <a:rPr lang="en-GB" sz="1200" b="1"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Expertise in a domain </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The expertise of educational professionals includes their talent for imagining and thinking about the problems, challenges and opportunities for improving students' learning, for helping them to learn certain things in certain ways and for enabling them to demonstrate their learning and development. Their knowledge includes domain specific knowledge of subject disciplines and pedagogic knowledge and knowing relating to teaching and learning. Both teachers and educational developers also have knowledge of how their university works and the people who make it work. Educational developers will also have the process knowledge required for working across and upwards through the structures and personalities of their university - knowledge of how to bring about change in context.</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Expertise is the foundation for all creative work. This component includes memory for factual knowledge, technical proficiency, and special talents in the target work domain .....This component can be viewed as the set of cognitive pathways  that may be followed for solving a given problem or doing a given task. As Newell and Simon (1972) poetically describe it, this component  can be considered  the problem  solver's  "network  of possible wanderings" (p. 82) (</a:t>
            </a:r>
            <a:r>
              <a:rPr lang="en-GB" sz="1200" kern="1200" dirty="0" err="1" smtClean="0">
                <a:solidFill>
                  <a:schemeClr val="tx1"/>
                </a:solidFill>
                <a:latin typeface="+mn-lt"/>
                <a:ea typeface="+mn-ea"/>
                <a:cs typeface="+mn-cs"/>
              </a:rPr>
              <a:t>Amabile</a:t>
            </a:r>
            <a:r>
              <a:rPr lang="en-GB" sz="1200" kern="1200" dirty="0" smtClean="0">
                <a:solidFill>
                  <a:schemeClr val="tx1"/>
                </a:solidFill>
                <a:latin typeface="+mn-lt"/>
                <a:ea typeface="+mn-ea"/>
                <a:cs typeface="+mn-cs"/>
              </a:rPr>
              <a:t> 1996:5)</a:t>
            </a:r>
          </a:p>
          <a:p>
            <a:r>
              <a:rPr lang="en-GB" sz="1200" b="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Creative ways of thinking</a:t>
            </a:r>
            <a:endParaRPr lang="en-GB" sz="1200" kern="1200" dirty="0" smtClean="0">
              <a:solidFill>
                <a:schemeClr val="tx1"/>
              </a:solidFill>
              <a:latin typeface="+mn-lt"/>
              <a:ea typeface="+mn-ea"/>
              <a:cs typeface="+mn-cs"/>
            </a:endParaRPr>
          </a:p>
          <a:p>
            <a:r>
              <a:rPr lang="en-GB" sz="1200" i="1"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Creative thinking provides the source of creative ideas. According to </a:t>
            </a:r>
            <a:r>
              <a:rPr lang="en-GB" sz="1200" kern="1200" dirty="0" err="1" smtClean="0">
                <a:solidFill>
                  <a:schemeClr val="tx1"/>
                </a:solidFill>
                <a:latin typeface="+mn-lt"/>
                <a:ea typeface="+mn-ea"/>
                <a:cs typeface="+mn-cs"/>
              </a:rPr>
              <a:t>Amabile</a:t>
            </a:r>
            <a:r>
              <a:rPr lang="en-GB" sz="1200" kern="1200" dirty="0" smtClean="0">
                <a:solidFill>
                  <a:schemeClr val="tx1"/>
                </a:solidFill>
                <a:latin typeface="+mn-lt"/>
                <a:ea typeface="+mn-ea"/>
                <a:cs typeface="+mn-cs"/>
              </a:rPr>
              <a:t> (1996) this type of thinking includes a cognitive style favourable to taking new perspectives on problems, an application of techniques (or "heuristics")  for  the  exploration  of  new  cognitive  pathways,  and  a  working  style  conducive  to persistent, energetic pursuit of one's work. Creative thinking skill depends  to some extent on personality  characteristics related to independence, self-discipline, orientation toward risk-taking, tolerance for ambiguity, perseverance in the face of frustration,  and  a relative unconcern  for social approval  (</a:t>
            </a:r>
            <a:r>
              <a:rPr lang="en-GB" sz="1200" kern="1200" dirty="0" err="1" smtClean="0">
                <a:solidFill>
                  <a:schemeClr val="tx1"/>
                </a:solidFill>
                <a:latin typeface="+mn-lt"/>
                <a:ea typeface="+mn-ea"/>
                <a:cs typeface="+mn-cs"/>
              </a:rPr>
              <a:t>Amabile</a:t>
            </a:r>
            <a:r>
              <a:rPr lang="en-GB" sz="1200" kern="1200" dirty="0" smtClean="0">
                <a:solidFill>
                  <a:schemeClr val="tx1"/>
                </a:solidFill>
                <a:latin typeface="+mn-lt"/>
                <a:ea typeface="+mn-ea"/>
                <a:cs typeface="+mn-cs"/>
              </a:rPr>
              <a:t> 1996: 5)</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A teacher's application of creative thinking might involve challenging assumptions about the relevance of what they are teaching to the world outside higher education. By changing their perspective they might change their whole approach to what and how they are teaching. The educational developer may be called upon to assist their colleague in the development process adding their expertise and creative thoughts to the mix. Alternatively, they might be pursuing a developmental agenda provided by their university. Their immersion in a challenge, like 'how do we encourage more higher education teachers to utilise enquiry-rich approaches to learning?' provides the context and stimulation for their imagination and creative ideas. Typically, they are likely to draw on knowledge and expertise from their own affordance networks  (</a:t>
            </a:r>
            <a:r>
              <a:rPr lang="en-GB" sz="1200" kern="1200" dirty="0" err="1" smtClean="0">
                <a:solidFill>
                  <a:schemeClr val="tx1"/>
                </a:solidFill>
                <a:latin typeface="+mn-lt"/>
                <a:ea typeface="+mn-ea"/>
                <a:cs typeface="+mn-cs"/>
              </a:rPr>
              <a:t>Barab</a:t>
            </a:r>
            <a:r>
              <a:rPr lang="en-GB" sz="1200" kern="1200" dirty="0" smtClean="0">
                <a:solidFill>
                  <a:schemeClr val="tx1"/>
                </a:solidFill>
                <a:latin typeface="+mn-lt"/>
                <a:ea typeface="+mn-ea"/>
                <a:cs typeface="+mn-cs"/>
              </a:rPr>
              <a:t> and Roth 2006)  and from these, the seeds of entirely new institutional practices and communities may be born.</a:t>
            </a:r>
          </a:p>
          <a:p>
            <a:r>
              <a:rPr lang="en-GB" sz="1200" kern="1200" dirty="0" smtClean="0">
                <a:solidFill>
                  <a:schemeClr val="tx1"/>
                </a:solidFill>
                <a:latin typeface="+mn-lt"/>
                <a:ea typeface="+mn-ea"/>
                <a:cs typeface="+mn-cs"/>
              </a:rPr>
              <a:t> </a:t>
            </a:r>
          </a:p>
          <a:p>
            <a:r>
              <a:rPr lang="en-GB" sz="1200" i="1" kern="1200" dirty="0" smtClean="0">
                <a:solidFill>
                  <a:schemeClr val="tx1"/>
                </a:solidFill>
                <a:latin typeface="+mn-lt"/>
                <a:ea typeface="+mn-ea"/>
                <a:cs typeface="+mn-cs"/>
              </a:rPr>
              <a:t>Intrinsic motivation to engage with and accomplish a task</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While the two skill components  determine  what  an individual is capable of doing  in a  domain, without the will to approach a task in a particular way, creativity will not emerge. It is the task motivation component  that determines what that person actually will do (</a:t>
            </a:r>
            <a:r>
              <a:rPr lang="en-GB" sz="1200" kern="1200" dirty="0" err="1" smtClean="0">
                <a:solidFill>
                  <a:schemeClr val="tx1"/>
                </a:solidFill>
                <a:latin typeface="+mn-lt"/>
                <a:ea typeface="+mn-ea"/>
                <a:cs typeface="+mn-cs"/>
              </a:rPr>
              <a:t>Amabile</a:t>
            </a:r>
            <a:r>
              <a:rPr lang="en-GB" sz="1200" kern="1200" dirty="0" smtClean="0">
                <a:solidFill>
                  <a:schemeClr val="tx1"/>
                </a:solidFill>
                <a:latin typeface="+mn-lt"/>
                <a:ea typeface="+mn-ea"/>
                <a:cs typeface="+mn-cs"/>
              </a:rPr>
              <a:t> 1996:7). </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Motivation can be either intrinsically driven by deep interest or passion and involvement in the work, by curiosity and enjoyment, by dissatisfaction with what currently exists, by a sense of challenge or a strong conviction or belief. It can also be nurtured by beliefs in a different future stimulated by a sense of purpose </a:t>
            </a:r>
            <a:r>
              <a:rPr lang="en-GB" sz="1200" kern="1200" dirty="0" err="1" smtClean="0">
                <a:solidFill>
                  <a:schemeClr val="tx1"/>
                </a:solidFill>
                <a:latin typeface="+mn-lt"/>
                <a:ea typeface="+mn-ea"/>
                <a:cs typeface="+mn-cs"/>
              </a:rPr>
              <a:t>ie</a:t>
            </a:r>
            <a:r>
              <a:rPr lang="en-GB" sz="1200" kern="1200" dirty="0" smtClean="0">
                <a:solidFill>
                  <a:schemeClr val="tx1"/>
                </a:solidFill>
                <a:latin typeface="+mn-lt"/>
                <a:ea typeface="+mn-ea"/>
                <a:cs typeface="+mn-cs"/>
              </a:rPr>
              <a:t> the important life projects we pursue (Miller and Brickman 2004:14). Extrinsic motivation to achieve more concrete goals  is driven by  rewards, threats or performance measures that are outside the control of the individual such as managerial praise, meeting someone's deadline or gaining a bonus or promotion as a result of the work.</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A person can have no motivation  for doing a task, a primarily intrinsic motivation, or a primarily extrinsic motivation; obviously, intrinsic and extrinsic motivation for the same task may coexist. However, one is likely to be primary. A number of studies have shown that a primarily intrinsic motivation will be more conducive to creativity than a primarily extrinsic motivation (</a:t>
            </a:r>
            <a:r>
              <a:rPr lang="en-GB" sz="1200" kern="1200" dirty="0" err="1" smtClean="0">
                <a:solidFill>
                  <a:schemeClr val="tx1"/>
                </a:solidFill>
                <a:latin typeface="+mn-lt"/>
                <a:ea typeface="+mn-ea"/>
                <a:cs typeface="+mn-cs"/>
              </a:rPr>
              <a:t>Amabile</a:t>
            </a:r>
            <a:r>
              <a:rPr lang="en-GB" sz="1200" kern="1200" dirty="0" smtClean="0">
                <a:solidFill>
                  <a:schemeClr val="tx1"/>
                </a:solidFill>
                <a:latin typeface="+mn-lt"/>
                <a:ea typeface="+mn-ea"/>
                <a:cs typeface="+mn-cs"/>
              </a:rPr>
              <a:t> 1996:7).</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Task motivation  makes  the difference between  what  a teacher or educational developer are capable of doing and what they will actually do. All too often development work requires people to do more than might be reasonably be expected of them particularly in the academic environment - you do your teaching, administration and research </a:t>
            </a:r>
            <a:r>
              <a:rPr lang="en-GB" sz="1200" i="1" kern="1200" dirty="0" smtClean="0">
                <a:solidFill>
                  <a:schemeClr val="tx1"/>
                </a:solidFill>
                <a:latin typeface="+mn-lt"/>
                <a:ea typeface="+mn-ea"/>
                <a:cs typeface="+mn-cs"/>
              </a:rPr>
              <a:t>and then you do your development work. </a:t>
            </a:r>
            <a:r>
              <a:rPr lang="en-GB" sz="1200" kern="1200" dirty="0" smtClean="0">
                <a:solidFill>
                  <a:schemeClr val="tx1"/>
                </a:solidFill>
                <a:latin typeface="+mn-lt"/>
                <a:ea typeface="+mn-ea"/>
                <a:cs typeface="+mn-cs"/>
              </a:rPr>
              <a:t>To go the extra mile required of developer innovators requires the deep beliefs and convictions that are associated with intrinsic value-driven motives.  Such values are most likely to be held in the long term goals (individual's life projects or purposes) discussed under the theme of self-regulation (p17-18).</a:t>
            </a:r>
          </a:p>
          <a:p>
            <a:r>
              <a:rPr lang="en-GB" sz="1200" kern="1200" dirty="0" smtClean="0">
                <a:solidFill>
                  <a:schemeClr val="tx1"/>
                </a:solidFill>
                <a:latin typeface="+mn-lt"/>
                <a:ea typeface="+mn-ea"/>
                <a:cs typeface="+mn-cs"/>
              </a:rPr>
              <a:t> </a:t>
            </a:r>
          </a:p>
          <a:p>
            <a:r>
              <a:rPr lang="en-GB" sz="1200" kern="1200" dirty="0" err="1" smtClean="0">
                <a:solidFill>
                  <a:schemeClr val="tx1"/>
                </a:solidFill>
                <a:latin typeface="+mn-lt"/>
                <a:ea typeface="+mn-ea"/>
                <a:cs typeface="+mn-cs"/>
              </a:rPr>
              <a:t>Amabile's</a:t>
            </a:r>
            <a:r>
              <a:rPr lang="en-GB" sz="1200" kern="1200" dirty="0" smtClean="0">
                <a:solidFill>
                  <a:schemeClr val="tx1"/>
                </a:solidFill>
                <a:latin typeface="+mn-lt"/>
                <a:ea typeface="+mn-ea"/>
                <a:cs typeface="+mn-cs"/>
              </a:rPr>
              <a:t> componential  theory suggests that creativity is most likely to occur when people take on willingly a developmental challenge and their expertise and thinking skills align to their values and beliefs and their deepest  interests and passions.</a:t>
            </a:r>
          </a:p>
          <a:p>
            <a:endParaRPr lang="en-GB" dirty="0" smtClean="0"/>
          </a:p>
          <a:p>
            <a:r>
              <a:rPr lang="en-GB" dirty="0" smtClean="0"/>
              <a:t>Studies of innovators also</a:t>
            </a:r>
            <a:r>
              <a:rPr lang="en-GB" baseline="0" dirty="0" smtClean="0"/>
              <a:t> reveal that they have certain personal character traits that enables them to engage with challenges in the way they do. For example they are </a:t>
            </a:r>
            <a:r>
              <a:rPr lang="en-GB" sz="1200" baseline="0" dirty="0" smtClean="0"/>
              <a:t>c</a:t>
            </a:r>
            <a:r>
              <a:rPr lang="en-GB" sz="1200" dirty="0" smtClean="0"/>
              <a:t>ommitted, ambitious, driven, energetic, enthusiastic, integrity, honest, open, confident, self-belief, positive and optimistic, willing to take on risks and to engage with challenge</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16</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GB" dirty="0" smtClean="0"/>
              <a:t>Here</a:t>
            </a:r>
            <a:r>
              <a:rPr lang="en-GB" baseline="0" dirty="0" smtClean="0"/>
              <a:t> is an example of creative thinking and action which integrates the different perspectives that have been illustrated.</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Opportunity Driven Problem Solving described by Jeff Conklin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study in the 1980’s at the Microelectronics and Computer Technology Corporation (MCC) looked into how people solve problems. The study focused on design, but the results apply to virtually any other</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kind of problem solving or decision-making activity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kinds projects are fraught with.</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number of designers participated in an experiment in which the exercise was to design an elevator control system for an office building. All of the participants in the study were experienced and expert integrated- circuit designers, but they had never worked on </a:t>
            </a:r>
            <a:r>
              <a:rPr lang="en-US" sz="1200" kern="1200" dirty="0" err="1" smtClean="0">
                <a:solidFill>
                  <a:schemeClr val="tx1"/>
                </a:solidFill>
                <a:latin typeface="+mn-lt"/>
                <a:ea typeface="+mn-ea"/>
                <a:cs typeface="+mn-cs"/>
              </a:rPr>
              <a:t>eleva</a:t>
            </a:r>
            <a:r>
              <a:rPr lang="en-US" sz="1200" kern="1200" dirty="0" smtClean="0">
                <a:solidFill>
                  <a:schemeClr val="tx1"/>
                </a:solidFill>
                <a:latin typeface="+mn-lt"/>
                <a:ea typeface="+mn-ea"/>
                <a:cs typeface="+mn-cs"/>
              </a:rPr>
              <a:t>- tor systems before. Indeed, their only experience with elevator systems came from riding in elevators. Each participant was asked to think out loud while they worked on the problem. The sessions were videotaped and analyzed in great detail.</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The analysis showed, not surprisingly, that these designers worked simultaneously </a:t>
            </a:r>
            <a:r>
              <a:rPr lang="en-US" sz="1200" i="1" kern="1200" dirty="0" smtClean="0">
                <a:solidFill>
                  <a:schemeClr val="tx1"/>
                </a:solidFill>
                <a:latin typeface="+mn-lt"/>
                <a:ea typeface="+mn-ea"/>
                <a:cs typeface="+mn-cs"/>
              </a:rPr>
              <a:t>on understanding the problem </a:t>
            </a:r>
            <a:r>
              <a:rPr lang="en-US" sz="1200" kern="1200" dirty="0" smtClean="0">
                <a:solidFill>
                  <a:schemeClr val="tx1"/>
                </a:solidFill>
                <a:latin typeface="+mn-lt"/>
                <a:ea typeface="+mn-ea"/>
                <a:cs typeface="+mn-cs"/>
              </a:rPr>
              <a:t>and </a:t>
            </a:r>
            <a:r>
              <a:rPr lang="en-US" sz="1200" i="1" kern="1200" dirty="0" smtClean="0">
                <a:solidFill>
                  <a:schemeClr val="tx1"/>
                </a:solidFill>
                <a:latin typeface="+mn-lt"/>
                <a:ea typeface="+mn-ea"/>
                <a:cs typeface="+mn-cs"/>
              </a:rPr>
              <a:t>formulating a solution</a:t>
            </a:r>
            <a:r>
              <a:rPr lang="en-US" sz="1200" kern="1200" dirty="0" smtClean="0">
                <a:solidFill>
                  <a:schemeClr val="tx1"/>
                </a:solidFill>
                <a:latin typeface="+mn-lt"/>
                <a:ea typeface="+mn-ea"/>
                <a:cs typeface="+mn-cs"/>
              </a:rPr>
              <a:t>. They exhibited two ways of trying to understand the problem:</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efforts to understand the requirements for the system (from a one page problem statement they were given at the beginning of the session); and</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mental simulations (e.g. “Let’s see, I’m on the second floor and the elevator is on the third floor and I push the ’Up’ button. That’s going to create this situation....”).</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 the solution side, their activities were classified into high, medium, and low levels of design, with high-level design being general ideas, and low being details at the implementation level. These levels are analogous to an architect’s sketch, working drawings,</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a detailed blueprint and materials list for a house.</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Traditional thinking, cognitive studies, and the pre- </a:t>
            </a:r>
            <a:r>
              <a:rPr lang="en-US" sz="1200" kern="1200" dirty="0" err="1" smtClean="0">
                <a:solidFill>
                  <a:schemeClr val="tx1"/>
                </a:solidFill>
                <a:latin typeface="+mn-lt"/>
                <a:ea typeface="+mn-ea"/>
                <a:cs typeface="+mn-cs"/>
              </a:rPr>
              <a:t>vailing</a:t>
            </a:r>
            <a:r>
              <a:rPr lang="en-US" sz="1200" kern="1200" dirty="0" smtClean="0">
                <a:solidFill>
                  <a:schemeClr val="tx1"/>
                </a:solidFill>
                <a:latin typeface="+mn-lt"/>
                <a:ea typeface="+mn-ea"/>
                <a:cs typeface="+mn-cs"/>
              </a:rPr>
              <a:t> design methods all predicted that the best way to work on a problem like this was to follow an orderly and linear ‘top down’ process, working from the problem to the solution. This logic is familiar to all of us. You begin by understanding the problem. This often includes gathering and analyzing ‘require- </a:t>
            </a:r>
            <a:r>
              <a:rPr lang="en-US" sz="1200" kern="1200" dirty="0" err="1" smtClean="0">
                <a:solidFill>
                  <a:schemeClr val="tx1"/>
                </a:solidFill>
                <a:latin typeface="+mn-lt"/>
                <a:ea typeface="+mn-ea"/>
                <a:cs typeface="+mn-cs"/>
              </a:rPr>
              <a:t>ments</a:t>
            </a:r>
            <a:r>
              <a:rPr lang="en-US" sz="1200" kern="1200" dirty="0" smtClean="0">
                <a:solidFill>
                  <a:schemeClr val="tx1"/>
                </a:solidFill>
                <a:latin typeface="+mn-lt"/>
                <a:ea typeface="+mn-ea"/>
                <a:cs typeface="+mn-cs"/>
              </a:rPr>
              <a:t>’ from customers or users. Once you have the</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problem specified and the requirements analyzed, you</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are ready to formulate a solution, and eventually to implement that solution. This is illustrated by the</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‘waterfall’ line in the</a:t>
            </a:r>
            <a:r>
              <a:rPr lang="en-US" sz="1200" kern="1200" baseline="0" dirty="0" smtClean="0">
                <a:solidFill>
                  <a:schemeClr val="tx1"/>
                </a:solidFill>
                <a:latin typeface="+mn-lt"/>
                <a:ea typeface="+mn-ea"/>
                <a:cs typeface="+mn-cs"/>
              </a:rPr>
              <a:t> slide.</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is the pattern of thinking that everyone attempts to follow when they are faced with a problem, and it is widely understood that the more complex the problem is, the more important it is to follow this orderly flow. If you work in a large organization, you will recognize this linear pattern as being enshrined in</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policy manuals, textbooks, internal standards for project management, and even the most advanced tools and methods being used and taught in the organization. In the software industry it is known as the ‘waterfall model,’ because it suggests the image of a waterfall as the project ‘flows’ down the steps towards</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completion.</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However, the subjects in the elevator experiment did not follow a waterfall. They would start by trying to understand the problem, but they would immediately jump into formulating potential solutions. Then they would jump back up to refining their understanding of the problem. Rather than being orderly and linear, the line plotting the course of their thinking looks more like a seismograph for a major earthquake, as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illustrated in Figure 2. We will refer to this jagged-line pattern as opportunity-driven, because in each moment the designers are seeking the best opportunity for progress toward a solution.</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designers are not being irrational. They are not poorly trained or inexperienced. Their thought process was something like: “Let’s see, idle elevators should return to the first floor, but then, you only need one elevator on the first floor, so the others could move to an even distribution among the floors. But the elevators need to be vacuumed regularly. I</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suppose we could add a switch that brought idle elevators down to the first floor. But then what happens in an emergency?” In other words, what is driving the flow of thought is some marvelous internal drive to make the most headway possible, regard- less of where the headway happens, by making opportunity-driven leaps in the focus of attention. It is precisely because these expert designers are being creative and because they are learning rapidly that the trace of their thinking pattern is full of unpredictable leaps.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particular, the experiment showed that, faced with a novel and complex problem, human beings do not simply start by gathering and analyzing data about the problem. Cognition does not naturally form a pure and abstract understanding of ‘the problem.’ The subjects in the elevator experiment jumped </a:t>
            </a:r>
            <a:r>
              <a:rPr lang="en-US" sz="1200" kern="1200" dirty="0" err="1" smtClean="0">
                <a:solidFill>
                  <a:schemeClr val="tx1"/>
                </a:solidFill>
                <a:latin typeface="+mn-lt"/>
                <a:ea typeface="+mn-ea"/>
                <a:cs typeface="+mn-cs"/>
              </a:rPr>
              <a:t>immedi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ately</a:t>
            </a:r>
            <a:r>
              <a:rPr lang="en-US" sz="1200" kern="1200" dirty="0" smtClean="0">
                <a:solidFill>
                  <a:schemeClr val="tx1"/>
                </a:solidFill>
                <a:latin typeface="+mn-lt"/>
                <a:ea typeface="+mn-ea"/>
                <a:cs typeface="+mn-cs"/>
              </a:rPr>
              <a:t> into thinking about what kind of processors to use in the elevator controller, and how to connect them, and how to deal with unexpected situations, such as if one processor failed. These are detailed solution elements.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experienced designers illustrated that problem understanding can only come from creating possible solutions and considering how they might work. Indeed, the problem often can best be described in terms of solution elements. A requirement in the problem statement calling for ‘high reliability’ was quickly translated into the idea of using a network of distributed processors – a high-level solution that drove the rest of the design process.</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slide </a:t>
            </a:r>
            <a:r>
              <a:rPr lang="en-US" sz="1200" kern="1200" dirty="0" smtClean="0">
                <a:solidFill>
                  <a:schemeClr val="tx1"/>
                </a:solidFill>
                <a:latin typeface="+mn-lt"/>
                <a:ea typeface="+mn-ea"/>
                <a:cs typeface="+mn-cs"/>
              </a:rPr>
              <a:t>illustrates another striking observation: problem understanding continues to evolve until the very end of the experiment. Even late in the </a:t>
            </a:r>
            <a:r>
              <a:rPr lang="en-US" sz="1200" kern="1200" dirty="0" err="1" smtClean="0">
                <a:solidFill>
                  <a:schemeClr val="tx1"/>
                </a:solidFill>
                <a:latin typeface="+mn-lt"/>
                <a:ea typeface="+mn-ea"/>
                <a:cs typeface="+mn-cs"/>
              </a:rPr>
              <a:t>experi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ments</a:t>
            </a:r>
            <a:r>
              <a:rPr lang="en-US" sz="1200" kern="1200" dirty="0" smtClean="0">
                <a:solidFill>
                  <a:schemeClr val="tx1"/>
                </a:solidFill>
                <a:latin typeface="+mn-lt"/>
                <a:ea typeface="+mn-ea"/>
                <a:cs typeface="+mn-cs"/>
              </a:rPr>
              <a:t> the designer subjects returned to problem understanding, the upper part of the graph. Our experience in observing individuals and groups working on design and planning problems is that, indeed, their understanding of the problem continues to evolve -- forever! Even well into the implementation of the design or plan, the understanding of the problem, the ‘real issue,’ is changing and growing.</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natural pattern of problem solving behavior may appear chaotic on the surface, but it is the chaos of an earthquake or the breaking of an ocean wave – it reflects a deeper order in the cognitive process. The non-linear pattern of activity that expert designers go through gives us fresh insight into what is happening when we are working on a complex and novel </a:t>
            </a:r>
            <a:r>
              <a:rPr lang="en-US" sz="1200" kern="1200" dirty="0" err="1" smtClean="0">
                <a:solidFill>
                  <a:schemeClr val="tx1"/>
                </a:solidFill>
                <a:latin typeface="+mn-lt"/>
                <a:ea typeface="+mn-ea"/>
                <a:cs typeface="+mn-cs"/>
              </a:rPr>
              <a:t>prob</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lem</a:t>
            </a:r>
            <a:r>
              <a:rPr lang="en-US" sz="1200" kern="1200" dirty="0" smtClean="0">
                <a:solidFill>
                  <a:schemeClr val="tx1"/>
                </a:solidFill>
                <a:latin typeface="+mn-lt"/>
                <a:ea typeface="+mn-ea"/>
                <a:cs typeface="+mn-cs"/>
              </a:rPr>
              <a:t>. It reveals that the feeling that we are ‘wandering all over’ is not a mark of stupidity or lack of training. This non-linear process is not a defect, but rather the mark of an intelligent and creative learning process.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fact, this non-linear pattern does not come as a surprise to most people. Anyone who has ever worked on a complex project has the intuition that this jagged</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line process is what is really going on. But the </a:t>
            </a:r>
            <a:r>
              <a:rPr lang="en-US" sz="1200" kern="1200" dirty="0" err="1" smtClean="0">
                <a:solidFill>
                  <a:schemeClr val="tx1"/>
                </a:solidFill>
                <a:latin typeface="+mn-lt"/>
                <a:ea typeface="+mn-ea"/>
                <a:cs typeface="+mn-cs"/>
              </a:rPr>
              <a:t>experi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ment</a:t>
            </a:r>
            <a:r>
              <a:rPr lang="en-US" sz="1200" kern="1200" dirty="0" smtClean="0">
                <a:solidFill>
                  <a:schemeClr val="tx1"/>
                </a:solidFill>
                <a:latin typeface="+mn-lt"/>
                <a:ea typeface="+mn-ea"/>
                <a:cs typeface="+mn-cs"/>
              </a:rPr>
              <a:t> is significant because it gives us a real picture of the process that people follow when they really think about novel problems, and it is not the orderly and linear process we have been taught is proper!</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From another perspective, the jagged line of opportunity-driven problem solving is a picture of learning (AND CREATIVITY). The more novel the problem, the more the problem solving process involves learning about the problem domain. In this sense the waterfall is a picture of already knowing – you already know about the problem and its domain, you know about the right process and tools to solve it, and you know what a solution will look like. As much as we might wish it were otherwise, most projects in the knowledge economy operate much more in the realm of learning than already knowing. You still have experts, but it’s no longer possible for them to guide the project down</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linear waterfall process. In the current business environment, problem solving and learning are tightly intertwined, and the flow of this learning process is opportunity-driven.</a:t>
            </a:r>
            <a:endParaRPr lang="en-GB" sz="1200" kern="1200" dirty="0" smtClean="0">
              <a:solidFill>
                <a:schemeClr val="tx1"/>
              </a:solidFill>
              <a:latin typeface="+mn-lt"/>
              <a:ea typeface="+mn-ea"/>
              <a:cs typeface="+mn-cs"/>
            </a:endParaRP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Wicked</a:t>
            </a:r>
            <a:r>
              <a:rPr lang="en-US" sz="1200" kern="1200" baseline="0" dirty="0" smtClean="0">
                <a:solidFill>
                  <a:schemeClr val="tx1"/>
                </a:solidFill>
                <a:latin typeface="+mn-lt"/>
                <a:ea typeface="+mn-ea"/>
                <a:cs typeface="+mn-cs"/>
              </a:rPr>
              <a:t> Problems and Social Complexity</a:t>
            </a:r>
            <a:r>
              <a:rPr lang="en-US" sz="1200" kern="1200" dirty="0" smtClean="0">
                <a:solidFill>
                  <a:schemeClr val="tx1"/>
                </a:solidFill>
                <a:latin typeface="+mn-lt"/>
                <a:ea typeface="+mn-ea"/>
                <a:cs typeface="+mn-cs"/>
              </a:rPr>
              <a:t> Chapter 1 of </a:t>
            </a:r>
            <a:r>
              <a:rPr lang="en-US" sz="1200" i="1" kern="1200" dirty="0" smtClean="0">
                <a:solidFill>
                  <a:schemeClr val="tx1"/>
                </a:solidFill>
                <a:latin typeface="+mn-lt"/>
                <a:ea typeface="+mn-ea"/>
                <a:cs typeface="+mn-cs"/>
              </a:rPr>
              <a:t>Dialogue Mapping: Building Shared Understanding  of Wicked Problems</a:t>
            </a:r>
            <a:r>
              <a:rPr lang="en-US" sz="1200" kern="1200" dirty="0" smtClean="0">
                <a:solidFill>
                  <a:schemeClr val="tx1"/>
                </a:solidFill>
                <a:latin typeface="+mn-lt"/>
                <a:ea typeface="+mn-ea"/>
                <a:cs typeface="+mn-cs"/>
              </a:rPr>
              <a:t>, by Jeff Conklin, Ph.D., Wiley, October 2005. For more information see the </a:t>
            </a:r>
            <a:r>
              <a:rPr lang="en-US" sz="1200" kern="1200" dirty="0" err="1" smtClean="0">
                <a:solidFill>
                  <a:schemeClr val="tx1"/>
                </a:solidFill>
                <a:latin typeface="+mn-lt"/>
                <a:ea typeface="+mn-ea"/>
                <a:cs typeface="+mn-cs"/>
              </a:rPr>
              <a:t>CogNexus</a:t>
            </a:r>
            <a:r>
              <a:rPr lang="en-US" sz="1200" kern="1200" dirty="0" smtClean="0">
                <a:solidFill>
                  <a:schemeClr val="tx1"/>
                </a:solidFill>
                <a:latin typeface="+mn-lt"/>
                <a:ea typeface="+mn-ea"/>
                <a:cs typeface="+mn-cs"/>
              </a:rPr>
              <a:t> Institute website at </a:t>
            </a:r>
            <a:r>
              <a:rPr lang="en-US" sz="1200" u="none" strike="noStrike" kern="1200" dirty="0" smtClean="0">
                <a:solidFill>
                  <a:schemeClr val="tx1"/>
                </a:solidFill>
                <a:latin typeface="+mn-lt"/>
                <a:ea typeface="+mn-ea"/>
                <a:cs typeface="+mn-cs"/>
                <a:hlinkClick r:id="rId3"/>
              </a:rPr>
              <a:t>http://www.cognexus.org. </a:t>
            </a:r>
            <a:r>
              <a:rPr lang="en-US" sz="1200" kern="1200" dirty="0" smtClean="0">
                <a:solidFill>
                  <a:schemeClr val="tx1"/>
                </a:solidFill>
                <a:latin typeface="+mn-lt"/>
                <a:ea typeface="+mn-ea"/>
                <a:cs typeface="+mn-cs"/>
              </a:rPr>
              <a:t>© 2001-2008 </a:t>
            </a:r>
            <a:r>
              <a:rPr lang="en-US" sz="1200" kern="1200" dirty="0" err="1" smtClean="0">
                <a:solidFill>
                  <a:schemeClr val="tx1"/>
                </a:solidFill>
                <a:latin typeface="+mn-lt"/>
                <a:ea typeface="+mn-ea"/>
                <a:cs typeface="+mn-cs"/>
              </a:rPr>
              <a:t>CogNexus</a:t>
            </a:r>
            <a:r>
              <a:rPr lang="en-US" sz="1200" kern="1200" dirty="0" smtClean="0">
                <a:solidFill>
                  <a:schemeClr val="tx1"/>
                </a:solidFill>
                <a:latin typeface="+mn-lt"/>
                <a:ea typeface="+mn-ea"/>
                <a:cs typeface="+mn-cs"/>
              </a:rPr>
              <a:t> Institute. Rev. Oct 2008.</a:t>
            </a:r>
            <a:endParaRPr lang="en-GB" sz="1200" kern="1200" dirty="0" smtClean="0">
              <a:solidFill>
                <a:schemeClr val="tx1"/>
              </a:solidFill>
              <a:latin typeface="+mn-lt"/>
              <a:ea typeface="+mn-ea"/>
              <a:cs typeface="+mn-cs"/>
            </a:endParaRP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18</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smtClean="0">
                <a:solidFill>
                  <a:schemeClr val="tx1"/>
                </a:solidFill>
                <a:latin typeface="+mn-lt"/>
                <a:ea typeface="+mn-ea"/>
                <a:cs typeface="+mn-cs"/>
              </a:rPr>
              <a:t>Drawing Inspiration From the Discipline</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Creativity is a social and cultural phenomenon and we need to understand how it is understood in the different cultural domains (disciplines) and the field (teachers and others who practice in the discipline). creativity results from the interaction of a system composed of three elements: a culture that contains symbolic rules, a person who brings novelty into the symbolic domain, and a field of experts who recognise and validate innovation. All three are necessary for a creative idea, product or discovery to take place</a:t>
            </a:r>
            <a:r>
              <a:rPr lang="en-GB" sz="1200" kern="1200" baseline="30000" dirty="0" smtClean="0">
                <a:solidFill>
                  <a:schemeClr val="tx1"/>
                </a:solidFill>
                <a:latin typeface="+mn-lt"/>
                <a:ea typeface="+mn-ea"/>
                <a:cs typeface="+mn-cs"/>
              </a:rPr>
              <a:t>p6 </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One way in which universities could encourage students to develop their understandings of what being creative means is to help them appreciate what creativity means in disciplinary practices and in the achievements of disciplinary practitioners. What does it mean to be a creative engineer, doctor, historian, teacher or any other practitioner in a discipline? Surveys show that faculty share similar perceptions of what being creative means in their discipline and sites for creative thinking that relate to these characteristics appear to be available in most aspects of disciplinary practice. Growing understanding and making explicit what creativity means in the academy is the first step in engaging the academy with this challenge. </a:t>
            </a:r>
          </a:p>
          <a:p>
            <a:endParaRPr lang="en-US" sz="1200" kern="1200" dirty="0" smtClean="0">
              <a:solidFill>
                <a:schemeClr val="tx1"/>
              </a:solidFill>
              <a:latin typeface="+mn-lt"/>
              <a:ea typeface="+mn-ea"/>
              <a:cs typeface="+mn-cs"/>
            </a:endParaRPr>
          </a:p>
          <a:p>
            <a:r>
              <a:rPr lang="en-US" sz="1200" kern="1200" dirty="0" err="1" smtClean="0">
                <a:solidFill>
                  <a:schemeClr val="tx1"/>
                </a:solidFill>
                <a:latin typeface="+mn-lt"/>
                <a:ea typeface="+mn-ea"/>
                <a:cs typeface="+mn-cs"/>
              </a:rPr>
              <a:t>Csikszentmihalyi</a:t>
            </a:r>
            <a:r>
              <a:rPr lang="en-US" sz="1200" kern="1200" dirty="0" smtClean="0">
                <a:solidFill>
                  <a:schemeClr val="tx1"/>
                </a:solidFill>
                <a:latin typeface="+mn-lt"/>
                <a:ea typeface="+mn-ea"/>
                <a:cs typeface="+mn-cs"/>
              </a:rPr>
              <a:t> M (1997) Creativity: Flow and the Psychology of Discovery and Invention. New York Harper Adams</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19</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GB" sz="1200" b="1" kern="1200" dirty="0" smtClean="0">
                <a:solidFill>
                  <a:schemeClr val="tx1"/>
                </a:solidFill>
                <a:latin typeface="+mn-lt"/>
                <a:ea typeface="+mn-ea"/>
                <a:cs typeface="+mn-cs"/>
              </a:rPr>
              <a:t>Where Does Creativity Reside in the Discipline?</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Surveys of academic teachers in different disciplines</a:t>
            </a:r>
            <a:r>
              <a:rPr lang="en-GB" sz="1200" kern="1200" baseline="30000" dirty="0" smtClean="0">
                <a:solidFill>
                  <a:schemeClr val="tx1"/>
                </a:solidFill>
                <a:latin typeface="+mn-lt"/>
                <a:ea typeface="+mn-ea"/>
                <a:cs typeface="+mn-cs"/>
              </a:rPr>
              <a:t>24 </a:t>
            </a:r>
            <a:r>
              <a:rPr lang="en-GB" sz="1200" kern="1200" dirty="0" smtClean="0">
                <a:solidFill>
                  <a:schemeClr val="tx1"/>
                </a:solidFill>
                <a:latin typeface="+mn-lt"/>
                <a:ea typeface="+mn-ea"/>
                <a:cs typeface="+mn-cs"/>
              </a:rPr>
              <a:t>reveal that sites for creative thinking and action appear to be available in most aspects of disciplinary practice. Sites for creativity can be connected through the idea of disciplinary enquiry and problem solving.</a:t>
            </a:r>
          </a:p>
          <a:p>
            <a:endParaRPr lang="en-GB" sz="1200" b="1" i="1" kern="1200" dirty="0" smtClean="0">
              <a:solidFill>
                <a:schemeClr val="tx1"/>
              </a:solidFill>
              <a:latin typeface="+mn-lt"/>
              <a:ea typeface="+mn-ea"/>
              <a:cs typeface="+mn-cs"/>
            </a:endParaRPr>
          </a:p>
          <a:p>
            <a:r>
              <a:rPr lang="en-GB" sz="1200" b="1" i="1" kern="1200" dirty="0" smtClean="0">
                <a:solidFill>
                  <a:schemeClr val="tx1"/>
                </a:solidFill>
                <a:latin typeface="+mn-lt"/>
                <a:ea typeface="+mn-ea"/>
                <a:cs typeface="+mn-cs"/>
              </a:rPr>
              <a:t>Being original – </a:t>
            </a:r>
            <a:r>
              <a:rPr lang="en-GB" sz="1200" kern="1200" dirty="0" smtClean="0">
                <a:solidFill>
                  <a:schemeClr val="tx1"/>
                </a:solidFill>
                <a:latin typeface="+mn-lt"/>
                <a:ea typeface="+mn-ea"/>
                <a:cs typeface="+mn-cs"/>
              </a:rPr>
              <a:t>is understood as creating something new and useful to the discipline. For most academics this is embodied in the processes and products of research many of whom are active contributors. The idea is also connected to invention and innovation. For example in history this could mean: new approaches to solving historical problems; new techniques to gather and analyse data; new approaches to validate evidence;  new interpretations of evidence; new forms of history and new forms of communicating historical information.</a:t>
            </a:r>
          </a:p>
          <a:p>
            <a:endParaRPr lang="en-GB" sz="1200" b="1" i="1" kern="1200" dirty="0" smtClean="0">
              <a:solidFill>
                <a:schemeClr val="tx1"/>
              </a:solidFill>
              <a:latin typeface="+mn-lt"/>
              <a:ea typeface="+mn-ea"/>
              <a:cs typeface="+mn-cs"/>
            </a:endParaRPr>
          </a:p>
          <a:p>
            <a:r>
              <a:rPr lang="en-GB" sz="1200" b="1" i="1" kern="1200" dirty="0" smtClean="0">
                <a:solidFill>
                  <a:schemeClr val="tx1"/>
                </a:solidFill>
                <a:latin typeface="+mn-lt"/>
                <a:ea typeface="+mn-ea"/>
                <a:cs typeface="+mn-cs"/>
              </a:rPr>
              <a:t>Making use of imagination </a:t>
            </a:r>
            <a:r>
              <a:rPr lang="en-GB" sz="1200" kern="1200" dirty="0" smtClean="0">
                <a:solidFill>
                  <a:schemeClr val="tx1"/>
                </a:solidFill>
                <a:latin typeface="+mn-lt"/>
                <a:ea typeface="+mn-ea"/>
                <a:cs typeface="+mn-cs"/>
              </a:rPr>
              <a:t>– is focused on the use of mental models in disciplinary thinking. It is a source of inspiration, stimulates curiosity and sustains motivation. It generates ideas for creative solutions and facilitates interpretation in situations which cannot be understood by facts or observations alone. Disciplinary problems and concerns provide an essential context for the use of imagination. </a:t>
            </a:r>
          </a:p>
          <a:p>
            <a:endParaRPr lang="en-GB" sz="1200" b="1" i="1" kern="1200" dirty="0" smtClean="0">
              <a:solidFill>
                <a:schemeClr val="tx1"/>
              </a:solidFill>
              <a:latin typeface="+mn-lt"/>
              <a:ea typeface="+mn-ea"/>
              <a:cs typeface="+mn-cs"/>
            </a:endParaRPr>
          </a:p>
          <a:p>
            <a:r>
              <a:rPr lang="en-GB" sz="1200" b="1" i="1" kern="1200" dirty="0" smtClean="0">
                <a:solidFill>
                  <a:schemeClr val="tx1"/>
                </a:solidFill>
                <a:latin typeface="+mn-lt"/>
                <a:ea typeface="+mn-ea"/>
                <a:cs typeface="+mn-cs"/>
              </a:rPr>
              <a:t>Finding and thinking about complex problems –  </a:t>
            </a:r>
            <a:r>
              <a:rPr lang="en-GB" sz="1200" kern="1200" dirty="0" smtClean="0">
                <a:solidFill>
                  <a:schemeClr val="tx1"/>
                </a:solidFill>
                <a:latin typeface="+mn-lt"/>
                <a:ea typeface="+mn-ea"/>
                <a:cs typeface="+mn-cs"/>
              </a:rPr>
              <a:t>the engine of academic creativity is intellectual curiosity – the desire to find out, understand, explain, prove or disprove something. Curiosity leads academics to find questions that are worth answering and problems that are worth solving. </a:t>
            </a:r>
          </a:p>
          <a:p>
            <a:endParaRPr lang="en-GB" sz="1200" b="1" i="1" kern="1200" dirty="0" smtClean="0">
              <a:solidFill>
                <a:schemeClr val="tx1"/>
              </a:solidFill>
              <a:latin typeface="+mn-lt"/>
              <a:ea typeface="+mn-ea"/>
              <a:cs typeface="+mn-cs"/>
            </a:endParaRPr>
          </a:p>
          <a:p>
            <a:r>
              <a:rPr lang="en-GB" sz="1200" b="1" i="1" kern="1200" dirty="0" smtClean="0">
                <a:solidFill>
                  <a:schemeClr val="tx1"/>
                </a:solidFill>
                <a:latin typeface="+mn-lt"/>
                <a:ea typeface="+mn-ea"/>
                <a:cs typeface="+mn-cs"/>
              </a:rPr>
              <a:t>Making sense of complexity, synthesising, connecting and seeing relationships </a:t>
            </a:r>
            <a:r>
              <a:rPr lang="en-GB" sz="1200" i="1" kern="1200" dirty="0" smtClean="0">
                <a:solidFill>
                  <a:schemeClr val="tx1"/>
                </a:solidFill>
                <a:latin typeface="+mn-lt"/>
                <a:ea typeface="+mn-ea"/>
                <a:cs typeface="+mn-cs"/>
              </a:rPr>
              <a:t>–  </a:t>
            </a:r>
            <a:r>
              <a:rPr lang="en-GB" sz="1200" kern="1200" dirty="0" smtClean="0">
                <a:solidFill>
                  <a:schemeClr val="tx1"/>
                </a:solidFill>
                <a:latin typeface="+mn-lt"/>
                <a:ea typeface="+mn-ea"/>
                <a:cs typeface="+mn-cs"/>
              </a:rPr>
              <a:t>Because working with complex problems often involves working with multiple and incomplete data sets, the capacity to synthesise, make connections and see new patterns and relationships is important in sense-making (interpreting and creating new mental models) and working towards better understandings and possible solutions to difficult problems.</a:t>
            </a:r>
          </a:p>
          <a:p>
            <a:endParaRPr lang="en-GB" sz="1200" b="1" i="1" kern="1200" dirty="0" smtClean="0">
              <a:solidFill>
                <a:schemeClr val="tx1"/>
              </a:solidFill>
              <a:latin typeface="+mn-lt"/>
              <a:ea typeface="+mn-ea"/>
              <a:cs typeface="+mn-cs"/>
            </a:endParaRPr>
          </a:p>
          <a:p>
            <a:r>
              <a:rPr lang="en-GB" sz="1200" b="1" i="1" kern="1200" dirty="0" smtClean="0">
                <a:solidFill>
                  <a:schemeClr val="tx1"/>
                </a:solidFill>
                <a:latin typeface="+mn-lt"/>
                <a:ea typeface="+mn-ea"/>
                <a:cs typeface="+mn-cs"/>
              </a:rPr>
              <a:t>Communication</a:t>
            </a:r>
            <a:r>
              <a:rPr lang="en-GB" sz="1200" kern="1200" dirty="0" smtClean="0">
                <a:solidFill>
                  <a:schemeClr val="tx1"/>
                </a:solidFill>
                <a:latin typeface="+mn-lt"/>
                <a:ea typeface="+mn-ea"/>
                <a:cs typeface="+mn-cs"/>
              </a:rPr>
              <a:t> -  the communication of ideas, knowledge and deeper understandings are important dimensions of creativity in the discipline. The symbolic language and tools and vehicles for communicating are all part of the disciplinary heritage. Story telling is an important dimension of communication. Disciplinary cultures are largely based on writing using the conceptual and symbolic language and images that have been developed to communicate complex information. Story-telling and story-writing are important sites for academics’ creativity.</a:t>
            </a:r>
          </a:p>
          <a:p>
            <a:endParaRPr lang="en-GB" sz="1200" b="1" i="1" kern="1200" dirty="0" smtClean="0">
              <a:solidFill>
                <a:schemeClr val="tx1"/>
              </a:solidFill>
              <a:latin typeface="+mn-lt"/>
              <a:ea typeface="+mn-ea"/>
              <a:cs typeface="+mn-cs"/>
            </a:endParaRPr>
          </a:p>
          <a:p>
            <a:r>
              <a:rPr lang="en-GB" sz="1200" b="1" i="1" kern="1200" dirty="0" smtClean="0">
                <a:solidFill>
                  <a:schemeClr val="tx1"/>
                </a:solidFill>
                <a:latin typeface="+mn-lt"/>
                <a:ea typeface="+mn-ea"/>
                <a:cs typeface="+mn-cs"/>
              </a:rPr>
              <a:t>Resourcefulness</a:t>
            </a:r>
            <a:r>
              <a:rPr lang="en-GB" sz="1200" kern="1200" dirty="0" smtClean="0">
                <a:solidFill>
                  <a:schemeClr val="tx1"/>
                </a:solidFill>
                <a:latin typeface="+mn-lt"/>
                <a:ea typeface="+mn-ea"/>
                <a:cs typeface="+mn-cs"/>
              </a:rPr>
              <a:t> – in the professional disciplines many roles involve solving difficult problems requiring ingenuity and resourcefulness. For example, a social worker or medic might need all their resourcefulness to access and acquire the resources to solve a client or patient’s problem.</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Amabile</a:t>
            </a:r>
            <a:r>
              <a:rPr lang="en-GB" sz="1200" kern="1200" baseline="30000" dirty="0" smtClean="0">
                <a:solidFill>
                  <a:schemeClr val="tx1"/>
                </a:solidFill>
                <a:latin typeface="+mn-lt"/>
                <a:ea typeface="+mn-ea"/>
                <a:cs typeface="+mn-cs"/>
              </a:rPr>
              <a:t>6</a:t>
            </a:r>
            <a:r>
              <a:rPr lang="en-GB" sz="1200" kern="1200" dirty="0" smtClean="0">
                <a:solidFill>
                  <a:schemeClr val="tx1"/>
                </a:solidFill>
                <a:latin typeface="+mn-lt"/>
                <a:ea typeface="+mn-ea"/>
                <a:cs typeface="+mn-cs"/>
              </a:rPr>
              <a:t> reveals how these characteristics of disciplinary creativity might be integrated into her model of creativity (Figure 3) through the example of a bio-engineer utilising his expertise, creative thinking and motivations to find and solve problems (contexts) that motivate him. In this scenario we are dealing with the Pro-c versions of creativity recognised by Kaufman and Beghetto</a:t>
            </a:r>
            <a:r>
              <a:rPr lang="en-GB" sz="1200" kern="1200" baseline="30000" dirty="0" smtClean="0">
                <a:solidFill>
                  <a:schemeClr val="tx1"/>
                </a:solidFill>
                <a:latin typeface="+mn-lt"/>
                <a:ea typeface="+mn-ea"/>
                <a:cs typeface="+mn-cs"/>
              </a:rPr>
              <a:t>16</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 bio-engineer's  expertise  includes his innate talent for imagining and thinking about complex scientific problems as well as sensing out the important  problems in that domain, his factual knowledge of biochemistry  and the techniques of genetic  engineering,   his  familiarity  with  past  and  current   work  in  the  area,  and  the  technical laboratory skill he has acquired. This component can be viewed as the set of cognitive pathways that may be followed for solving a given problem or doing a given task </a:t>
            </a:r>
            <a:r>
              <a:rPr lang="en-GB" sz="1200" kern="1200" baseline="30000" dirty="0" smtClean="0">
                <a:solidFill>
                  <a:schemeClr val="tx1"/>
                </a:solidFill>
                <a:latin typeface="+mn-lt"/>
                <a:ea typeface="+mn-ea"/>
                <a:cs typeface="+mn-cs"/>
              </a:rPr>
              <a:t>6 p5</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Our bio-engineer's arsenal of creativity skills might include his ability to break out of a preconceived   perception  or  expectation  when  observing  experimental   results,  his  tolerance  for ambiguity in the process of deciding on the appropriate interpretation for puzzling  data, his ability to suspend   judgment  as  he  considers  different  approaches,  and  his  ability  to  break  out  of strict algorithms  for attacking  a problem</a:t>
            </a:r>
            <a:r>
              <a:rPr lang="en-GB" sz="1200" kern="1200" baseline="30000" dirty="0" smtClean="0">
                <a:solidFill>
                  <a:schemeClr val="tx1"/>
                </a:solidFill>
                <a:latin typeface="+mn-lt"/>
                <a:ea typeface="+mn-ea"/>
                <a:cs typeface="+mn-cs"/>
              </a:rPr>
              <a:t>6 p5</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Task motivation makes the difference between what our bio-engineer can do and what he will do. The former depends on his levels of domain-relevant skills and creativity-relevant skills. But it is his task motivation that determines the extent to which he will fully engage his domain-relevant skills and creativity-relevant skills in the service of creative performance.</a:t>
            </a:r>
            <a:r>
              <a:rPr lang="en-GB" sz="1200" kern="1200" baseline="30000" dirty="0" smtClean="0">
                <a:solidFill>
                  <a:schemeClr val="tx1"/>
                </a:solidFill>
                <a:latin typeface="+mn-lt"/>
                <a:ea typeface="+mn-ea"/>
                <a:cs typeface="+mn-cs"/>
              </a:rPr>
              <a:t>6p7</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For many people, simply having the intellectual challenge of a problem they care about is all they need to motivate themselves and increase their potential for creativity.</a:t>
            </a:r>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21</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 have conducted many surveys</a:t>
            </a:r>
            <a:r>
              <a:rPr lang="en-GB" baseline="0" dirty="0" smtClean="0"/>
              <a:t> in universities and they all show the same pattern – regardless of discipline academics support the idea that there is a core set of skills/capabilities and attitudes that are relevant to creativity. This is a survey of 28 course tutors in one university.</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22</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r>
              <a:rPr lang="en-GB" sz="1200" kern="1200" dirty="0" smtClean="0">
                <a:solidFill>
                  <a:schemeClr val="tx1"/>
                </a:solidFill>
                <a:latin typeface="+mn-lt"/>
                <a:ea typeface="+mn-ea"/>
                <a:cs typeface="+mn-cs"/>
              </a:rPr>
              <a:t>Inclusivity is the intention, policy and practice to include people in social practices who might be excluded or marginalised on grounds of gender, race, age, class, sexuality, class, </a:t>
            </a:r>
            <a:r>
              <a:rPr lang="en-GB" sz="1200" kern="1200" dirty="0" err="1" smtClean="0">
                <a:solidFill>
                  <a:schemeClr val="tx1"/>
                </a:solidFill>
                <a:latin typeface="+mn-lt"/>
                <a:ea typeface="+mn-ea"/>
                <a:cs typeface="+mn-cs"/>
              </a:rPr>
              <a:t>disabilty</a:t>
            </a:r>
            <a:r>
              <a:rPr lang="en-GB" sz="1200" kern="1200" dirty="0" smtClean="0">
                <a:solidFill>
                  <a:schemeClr val="tx1"/>
                </a:solidFill>
                <a:latin typeface="+mn-lt"/>
                <a:ea typeface="+mn-ea"/>
                <a:cs typeface="+mn-cs"/>
              </a:rPr>
              <a:t> or any other characteristic..</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Inclusive Education is all about developing intention, policy, practice and the supporting infrastructures and cultures to achieve this. For example in</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1 Developing educational cultures, policies and practices so that they can respond effectively to an increasingly diverse range of learners</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2 Developing the education system so that it is flexible enough to involve and meet the needs of anyone who wants to learn</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3  Developing the education system so that it can embrace all forms of learning and all environments within which a diverse range of learners can learn and develop and be able to recognise diverse forms of learning and achievements</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In my talk I'm going to focus primarily on the third of these possibilities and engage with five themes:</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1 The inclusive challenge facing all universities &amp; teachers</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2 </a:t>
            </a:r>
            <a:r>
              <a:rPr lang="en-GB" sz="1200" kern="1200" dirty="0" err="1" smtClean="0">
                <a:solidFill>
                  <a:schemeClr val="tx1"/>
                </a:solidFill>
                <a:latin typeface="+mn-lt"/>
                <a:ea typeface="+mn-ea"/>
                <a:cs typeface="+mn-cs"/>
              </a:rPr>
              <a:t>Lifewide</a:t>
            </a:r>
            <a:r>
              <a:rPr lang="en-GB" sz="1200" kern="1200" dirty="0" smtClean="0">
                <a:solidFill>
                  <a:schemeClr val="tx1"/>
                </a:solidFill>
                <a:latin typeface="+mn-lt"/>
                <a:ea typeface="+mn-ea"/>
                <a:cs typeface="+mn-cs"/>
              </a:rPr>
              <a:t> learning - the most inclusive concept of learning, development and achievement</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3 </a:t>
            </a:r>
            <a:r>
              <a:rPr lang="en-GB" sz="1200" kern="1200" dirty="0" err="1" smtClean="0">
                <a:solidFill>
                  <a:schemeClr val="tx1"/>
                </a:solidFill>
                <a:latin typeface="+mn-lt"/>
                <a:ea typeface="+mn-ea"/>
                <a:cs typeface="+mn-cs"/>
              </a:rPr>
              <a:t>Lifewide</a:t>
            </a:r>
            <a:r>
              <a:rPr lang="en-GB" sz="1200" kern="1200" dirty="0" smtClean="0">
                <a:solidFill>
                  <a:schemeClr val="tx1"/>
                </a:solidFill>
                <a:latin typeface="+mn-lt"/>
                <a:ea typeface="+mn-ea"/>
                <a:cs typeface="+mn-cs"/>
              </a:rPr>
              <a:t> Curriculum / </a:t>
            </a:r>
            <a:r>
              <a:rPr lang="en-GB" sz="1200" kern="1200" dirty="0" err="1" smtClean="0">
                <a:solidFill>
                  <a:schemeClr val="tx1"/>
                </a:solidFill>
                <a:latin typeface="+mn-lt"/>
                <a:ea typeface="+mn-ea"/>
                <a:cs typeface="+mn-cs"/>
              </a:rPr>
              <a:t>Lifewide</a:t>
            </a:r>
            <a:r>
              <a:rPr lang="en-GB" sz="1200" kern="1200" dirty="0" smtClean="0">
                <a:solidFill>
                  <a:schemeClr val="tx1"/>
                </a:solidFill>
                <a:latin typeface="+mn-lt"/>
                <a:ea typeface="+mn-ea"/>
                <a:cs typeface="+mn-cs"/>
              </a:rPr>
              <a:t> Education –  approaches used in formal education  that can embrace the most inclusive concept of learning, development and achievement</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4 Inclusive concepts of personal creativity - concepts that can include everyone in their everyday life</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5 Ecologies for learning, development &amp; achievement within which  inclusive concepts of learning and achievement, including creative achievements, can be embedded and realised</a:t>
            </a:r>
          </a:p>
          <a:p>
            <a:r>
              <a:rPr lang="en-GB" sz="1200" kern="1200" dirty="0" smtClean="0">
                <a:solidFill>
                  <a:schemeClr val="tx1"/>
                </a:solidFill>
                <a:latin typeface="+mn-lt"/>
                <a:ea typeface="+mn-ea"/>
                <a:cs typeface="+mn-cs"/>
              </a:rPr>
              <a:t> </a:t>
            </a:r>
          </a:p>
          <a:p>
            <a:endParaRPr lang="en-US" dirty="0" smtClean="0"/>
          </a:p>
        </p:txBody>
      </p:sp>
      <p:sp>
        <p:nvSpPr>
          <p:cNvPr id="49156" name="Slide Number Placeholder 3"/>
          <p:cNvSpPr>
            <a:spLocks noGrp="1"/>
          </p:cNvSpPr>
          <p:nvPr>
            <p:ph type="sldNum" sz="quarter" idx="5"/>
          </p:nvPr>
        </p:nvSpPr>
        <p:spPr>
          <a:noFill/>
        </p:spPr>
        <p:txBody>
          <a:bodyPr/>
          <a:lstStyle/>
          <a:p>
            <a:fld id="{8E22F011-404A-43C0-9FBD-C5DDA71BE9F0}" type="slidenum">
              <a:rPr lang="en-GB" smtClean="0">
                <a:latin typeface="Arial" charset="0"/>
              </a:rPr>
              <a:pPr/>
              <a:t>2</a:t>
            </a:fld>
            <a:endParaRPr lang="en-GB"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 have conducted many surveys</a:t>
            </a:r>
            <a:r>
              <a:rPr lang="en-GB" baseline="0" dirty="0" smtClean="0"/>
              <a:t> in universities and they all show the same pattern – regardless of discipline academics support the idea that there is a core set of skills/capabilities and attitudes that are relevant to creativity. This is a survey of 28 course tutors in one university.</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23</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85000" lnSpcReduction="10000"/>
          </a:bodyPr>
          <a:lstStyle/>
          <a:p>
            <a:pPr>
              <a:defRPr/>
            </a:pPr>
            <a:r>
              <a:rPr lang="en-GB" b="1" dirty="0" smtClean="0"/>
              <a:t>The importance of context</a:t>
            </a:r>
            <a:endParaRPr lang="en-GB" dirty="0" smtClean="0"/>
          </a:p>
          <a:p>
            <a:pPr>
              <a:defRPr/>
            </a:pPr>
            <a:r>
              <a:rPr lang="en-GB" dirty="0" smtClean="0"/>
              <a:t>Situations can be categorised according to whether the context is familiar or unfamiliar and whether the problem (challenge or opportunity) is familiar or unfamiliar. John Stevenson (1998) developed a simple 2x2 matrix to explain how we utilise our capability (including our creativity) within this conceptual framework.</a:t>
            </a:r>
          </a:p>
          <a:p>
            <a:pPr>
              <a:defRPr/>
            </a:pPr>
            <a:r>
              <a:rPr lang="en-GB" dirty="0" smtClean="0"/>
              <a:t> </a:t>
            </a:r>
          </a:p>
          <a:p>
            <a:pPr>
              <a:defRPr/>
            </a:pPr>
            <a:r>
              <a:rPr lang="en-GB" dirty="0" smtClean="0"/>
              <a:t>Much of our life is spent in familiar situations where we don’t have to pay too much attention to what we are doing and we can reproduce our responses without really thinking deeply about our actions. Stephenson considered this space to be one in which we practised dependent capability and he related this to traditional teaching approaches adopted in higher education. We can, if we choose, adopt and perform the routines we have learnt in these situations with little or no need to invent.</a:t>
            </a:r>
          </a:p>
          <a:p>
            <a:pPr>
              <a:defRPr/>
            </a:pPr>
            <a:r>
              <a:rPr lang="en-GB" dirty="0" smtClean="0"/>
              <a:t>Our personal creativity in this domain is not focused on mastering new contexts and difficult problems, rather we can choose to use our creativity to transform the ordinary into something which has extraordinary meaning for ourselves. Indeed our capacity to see, value and utilise the ordinary in new or unusual ways is a feature of our creativity in all domains of this conceptual territory.</a:t>
            </a:r>
          </a:p>
          <a:p>
            <a:pPr>
              <a:defRPr/>
            </a:pPr>
            <a:r>
              <a:rPr lang="en-GB" dirty="0" smtClean="0"/>
              <a:t> </a:t>
            </a:r>
          </a:p>
          <a:p>
            <a:pPr>
              <a:defRPr/>
            </a:pPr>
            <a:r>
              <a:rPr lang="en-GB" dirty="0" smtClean="0"/>
              <a:t>Moving to the other domains we can appreciate that if we are confronted with a problem, challenge or opportunity, or we enter a context that is unfamiliar we have to develop new contextual understandings and / or invent and try out new practices and ways of behaving. Through this process we are creating new understandings and new ways of performing or producing. These are the situations in which we develop (invent) new knowledge and capability.</a:t>
            </a:r>
          </a:p>
          <a:p>
            <a:pPr>
              <a:defRPr/>
            </a:pPr>
            <a:r>
              <a:rPr lang="en-GB" dirty="0" smtClean="0"/>
              <a:t> </a:t>
            </a:r>
          </a:p>
          <a:p>
            <a:pPr>
              <a:defRPr/>
            </a:pPr>
            <a:endParaRPr lang="en-GB" dirty="0"/>
          </a:p>
        </p:txBody>
      </p:sp>
      <p:sp>
        <p:nvSpPr>
          <p:cNvPr id="64516" name="Slide Number Placeholder 3"/>
          <p:cNvSpPr>
            <a:spLocks noGrp="1"/>
          </p:cNvSpPr>
          <p:nvPr>
            <p:ph type="sldNum" sz="quarter" idx="5"/>
          </p:nvPr>
        </p:nvSpPr>
        <p:spPr>
          <a:noFill/>
        </p:spPr>
        <p:txBody>
          <a:bodyPr/>
          <a:lstStyle/>
          <a:p>
            <a:fld id="{955333C2-4FE5-4AA8-AAEF-47BA423CF593}" type="slidenum">
              <a:rPr lang="en-GB" altLang="en-US" smtClean="0">
                <a:latin typeface="Arial" charset="0"/>
              </a:rPr>
              <a:pPr/>
              <a:t>26</a:t>
            </a:fld>
            <a:endParaRPr lang="en-GB" alt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smtClean="0">
                <a:solidFill>
                  <a:schemeClr val="tx1"/>
                </a:solidFill>
                <a:latin typeface="+mn-lt"/>
                <a:ea typeface="+mn-ea"/>
                <a:cs typeface="+mn-cs"/>
              </a:rPr>
              <a:t>The context in which people work, study, play and socialise includes the medium through which they are able to express themselves through what they do and how they do it. The medium is an agency or means of doing and accomplishing something. In the context of personal creativity it is the means or mode of creative expression. </a:t>
            </a:r>
          </a:p>
          <a:p>
            <a:r>
              <a:rPr lang="en-GB"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If you’re doing something creative, you have to be working in a medium. My experience is that the most creative people love the medium that they work in. Musicians love the sounds they make. Writers love words. Mathematicians love the abstractions that numbers make possible. Engineers and architects love building things (Robinson  2007).</a:t>
            </a:r>
            <a:endParaRPr lang="en-GB"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For an artist the medium includes his artistic</a:t>
            </a:r>
            <a:r>
              <a:rPr lang="en-GB" sz="1200" kern="1200" baseline="0" dirty="0" smtClean="0">
                <a:solidFill>
                  <a:schemeClr val="tx1"/>
                </a:solidFill>
                <a:latin typeface="+mn-lt"/>
                <a:ea typeface="+mn-ea"/>
                <a:cs typeface="+mn-cs"/>
              </a:rPr>
              <a:t> expression (drawing, painting, sculpture, performance, film or other </a:t>
            </a:r>
            <a:r>
              <a:rPr lang="en-GB" sz="1200" kern="1200" baseline="0" dirty="0" err="1" smtClean="0">
                <a:solidFill>
                  <a:schemeClr val="tx1"/>
                </a:solidFill>
                <a:latin typeface="+mn-lt"/>
                <a:ea typeface="+mn-ea"/>
                <a:cs typeface="+mn-cs"/>
              </a:rPr>
              <a:t>artform</a:t>
            </a:r>
            <a:r>
              <a:rPr lang="en-GB" sz="1200" kern="1200" baseline="0" dirty="0" smtClean="0">
                <a:solidFill>
                  <a:schemeClr val="tx1"/>
                </a:solidFill>
                <a:latin typeface="+mn-lt"/>
                <a:ea typeface="+mn-ea"/>
                <a:cs typeface="+mn-cs"/>
              </a:rPr>
              <a:t>) and it includes the</a:t>
            </a:r>
            <a:r>
              <a:rPr lang="en-GB" sz="1200" kern="1200" dirty="0" smtClean="0">
                <a:solidFill>
                  <a:schemeClr val="tx1"/>
                </a:solidFill>
                <a:latin typeface="+mn-lt"/>
                <a:ea typeface="+mn-ea"/>
                <a:cs typeface="+mn-cs"/>
              </a:rPr>
              <a:t> materials and tools he uses to create his art.</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For a writer his medium for self-expression is the words he writes be with</a:t>
            </a:r>
            <a:r>
              <a:rPr lang="en-GB" sz="1200" kern="1200" baseline="0" dirty="0" smtClean="0">
                <a:solidFill>
                  <a:schemeClr val="tx1"/>
                </a:solidFill>
                <a:latin typeface="+mn-lt"/>
                <a:ea typeface="+mn-ea"/>
                <a:cs typeface="+mn-cs"/>
              </a:rPr>
              <a:t> a pen and paper (old technology) or a computer / </a:t>
            </a:r>
            <a:r>
              <a:rPr lang="en-GB" sz="1200" kern="1200" baseline="0" dirty="0" err="1" smtClean="0">
                <a:solidFill>
                  <a:schemeClr val="tx1"/>
                </a:solidFill>
                <a:latin typeface="+mn-lt"/>
                <a:ea typeface="+mn-ea"/>
                <a:cs typeface="+mn-cs"/>
              </a:rPr>
              <a:t>wordprocesseor</a:t>
            </a:r>
            <a:r>
              <a:rPr lang="en-GB" sz="1200" kern="1200" baseline="0" dirty="0" smtClean="0">
                <a:solidFill>
                  <a:schemeClr val="tx1"/>
                </a:solidFill>
                <a:latin typeface="+mn-lt"/>
                <a:ea typeface="+mn-ea"/>
                <a:cs typeface="+mn-cs"/>
              </a:rPr>
              <a:t> or perhaps a blog on a website (new technologies) </a:t>
            </a:r>
            <a:r>
              <a:rPr lang="en-GB" sz="1200" kern="1200" dirty="0" smtClean="0">
                <a:solidFill>
                  <a:schemeClr val="tx1"/>
                </a:solidFill>
                <a:latin typeface="+mn-lt"/>
                <a:ea typeface="+mn-ea"/>
                <a:cs typeface="+mn-cs"/>
              </a:rPr>
              <a:t>which are the</a:t>
            </a:r>
            <a:r>
              <a:rPr lang="en-GB" sz="1200" kern="1200" baseline="0" dirty="0" smtClean="0">
                <a:solidFill>
                  <a:schemeClr val="tx1"/>
                </a:solidFill>
                <a:latin typeface="+mn-lt"/>
                <a:ea typeface="+mn-ea"/>
                <a:cs typeface="+mn-cs"/>
              </a:rPr>
              <a:t> means to writing</a:t>
            </a:r>
            <a:r>
              <a:rPr lang="en-GB" sz="1200" kern="1200" dirty="0" smtClean="0">
                <a:solidFill>
                  <a:schemeClr val="tx1"/>
                </a:solidFill>
                <a:latin typeface="+mn-lt"/>
                <a:ea typeface="+mn-ea"/>
                <a:cs typeface="+mn-cs"/>
              </a:rPr>
              <a:t>. </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For a performer like a footballer, his medium is the football field and the game of football which enables him to interpret and interact with the ebb and flow of the game</a:t>
            </a:r>
            <a:r>
              <a:rPr lang="en-GB" sz="1200" kern="1200" baseline="0" dirty="0" smtClean="0">
                <a:solidFill>
                  <a:schemeClr val="tx1"/>
                </a:solidFill>
                <a:latin typeface="+mn-lt"/>
                <a:ea typeface="+mn-ea"/>
                <a:cs typeface="+mn-cs"/>
              </a:rPr>
              <a:t> to utilise his talents and skills to play football.</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Finding the medium or media for creative self-expression is an important and continuous search across and through all the spaces and opportunities in our life if we want to find joy and live a fulfilled and meaningful life. </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27</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t>So</a:t>
            </a:r>
            <a:r>
              <a:rPr lang="en-GB" b="0" baseline="0" dirty="0" smtClean="0"/>
              <a:t> the trick is to enable learners to find and create experiences that enable learners to </a:t>
            </a:r>
            <a:r>
              <a:rPr lang="en-GB" b="0" dirty="0" smtClean="0"/>
              <a:t>finds their 'element': the particular contexts  and challenges in which they can fully utilise their aptitudes, abilities, talent and enthusiasm for doing something, because they care deeply about what they are doing and are motivated to perform in a committed and inspired way to achieve things they value.</a:t>
            </a:r>
          </a:p>
          <a:p>
            <a:endParaRPr lang="en-GB" dirty="0"/>
          </a:p>
        </p:txBody>
      </p:sp>
      <p:sp>
        <p:nvSpPr>
          <p:cNvPr id="4" name="Slide Number Placeholder 3"/>
          <p:cNvSpPr>
            <a:spLocks noGrp="1"/>
          </p:cNvSpPr>
          <p:nvPr>
            <p:ph type="sldNum" sz="quarter" idx="10"/>
          </p:nvPr>
        </p:nvSpPr>
        <p:spPr/>
        <p:txBody>
          <a:bodyPr/>
          <a:lstStyle/>
          <a:p>
            <a:fld id="{36BFB83D-1812-4148-9FF7-98BE7D96A5B2}" type="slidenum">
              <a:rPr lang="en-GB" smtClean="0"/>
              <a:pPr/>
              <a:t>28</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This idea</a:t>
            </a:r>
            <a:r>
              <a:rPr lang="en-GB" baseline="0" dirty="0" smtClean="0"/>
              <a:t> is born out by student surveys</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29</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GB" dirty="0" smtClean="0"/>
              <a:t>There are two dimensions to our learning and development enterprise. Lifelong – continuous journey from cradle to grave and </a:t>
            </a:r>
            <a:r>
              <a:rPr lang="en-GB" dirty="0" err="1" smtClean="0"/>
              <a:t>lifewide</a:t>
            </a:r>
            <a:r>
              <a:rPr lang="en-GB" dirty="0" smtClean="0"/>
              <a:t>.</a:t>
            </a:r>
          </a:p>
          <a:p>
            <a:pPr>
              <a:defRPr/>
            </a:pPr>
            <a:endParaRPr lang="en-GB" dirty="0" smtClean="0"/>
          </a:p>
          <a:p>
            <a:pPr>
              <a:defRPr/>
            </a:pPr>
            <a:r>
              <a:rPr lang="en-GB" dirty="0" err="1" smtClean="0"/>
              <a:t>Lifewide</a:t>
            </a:r>
            <a:r>
              <a:rPr lang="en-GB" dirty="0" smtClean="0"/>
              <a:t> learning adds important detail to the broad pattern of human development by recognising that most people, no matter what their age or circumstances, simultaneously inhabit a number of different spaces . </a:t>
            </a:r>
          </a:p>
          <a:p>
            <a:pPr>
              <a:defRPr/>
            </a:pPr>
            <a:r>
              <a:rPr lang="en-GB" dirty="0" smtClean="0"/>
              <a:t> </a:t>
            </a:r>
          </a:p>
          <a:p>
            <a:pPr>
              <a:defRPr/>
            </a:pPr>
            <a:r>
              <a:rPr lang="en-GB" dirty="0" smtClean="0"/>
              <a:t>It does this by recognising that most people, no matter what their age or circumstances, simultaneously inhabit a number of different spaces - like work or education, being a member of a family, being involved clubs or societies, travelling and taking holidays and looking after their own wellbeing mentally, physically and spiritually. So the </a:t>
            </a:r>
            <a:r>
              <a:rPr lang="en-GB" i="1" dirty="0" smtClean="0"/>
              <a:t>timeframes</a:t>
            </a:r>
            <a:r>
              <a:rPr lang="en-GB" dirty="0" smtClean="0"/>
              <a:t> of lifelong learning and the multiple </a:t>
            </a:r>
            <a:r>
              <a:rPr lang="en-GB" i="1" dirty="0" smtClean="0"/>
              <a:t>spaces </a:t>
            </a:r>
            <a:r>
              <a:rPr lang="en-GB" dirty="0" smtClean="0"/>
              <a:t>of </a:t>
            </a:r>
            <a:r>
              <a:rPr lang="en-GB" dirty="0" err="1" smtClean="0"/>
              <a:t>lifewide</a:t>
            </a:r>
            <a:r>
              <a:rPr lang="en-GB" dirty="0" smtClean="0"/>
              <a:t> learning will characteristically intermingle and who we are and who we are becoming are the consequences of this intermingling.</a:t>
            </a:r>
          </a:p>
          <a:p>
            <a:pPr>
              <a:defRPr/>
            </a:pPr>
            <a:r>
              <a:rPr lang="en-GB" dirty="0" smtClean="0"/>
              <a:t> </a:t>
            </a:r>
          </a:p>
          <a:p>
            <a:pPr>
              <a:defRPr/>
            </a:pPr>
            <a:r>
              <a:rPr lang="en-GB" dirty="0" smtClean="0"/>
              <a:t>We live out our lives in these different spaces and most people have the freedom to choose which spaces we want to occupy and how we want to occupy them. In these spaces we make decisions about what to be involved in, we meet and interact with different people, have different sorts of relationships, adopt different roles and identities, and think, behave and communicate in different ways. In these different spaces we encounter different sorts of challenges and problems, seize, create or miss opportunities, and aspire to live and achieve our ambitions. It is in these spaces that we create the meaning that is our life. </a:t>
            </a:r>
          </a:p>
          <a:p>
            <a:pPr>
              <a:defRPr/>
            </a:pPr>
            <a:endParaRPr lang="en-GB" dirty="0" smtClean="0"/>
          </a:p>
          <a:p>
            <a:pPr>
              <a:defRPr/>
            </a:pPr>
            <a:endParaRPr lang="en-GB" b="1" dirty="0" smtClean="0"/>
          </a:p>
          <a:p>
            <a:pPr>
              <a:defRPr/>
            </a:pPr>
            <a:r>
              <a:rPr lang="en-GB" b="1" dirty="0" smtClean="0"/>
              <a:t>Different spaces, different temporal rhythms, managing our lives</a:t>
            </a:r>
            <a:endParaRPr lang="en-GB" dirty="0" smtClean="0"/>
          </a:p>
          <a:p>
            <a:pPr>
              <a:defRPr/>
            </a:pPr>
            <a:r>
              <a:rPr lang="en-GB" dirty="0" smtClean="0"/>
              <a:t> </a:t>
            </a:r>
          </a:p>
          <a:p>
            <a:pPr>
              <a:defRPr/>
            </a:pPr>
            <a:r>
              <a:rPr lang="en-GB" dirty="0" smtClean="0"/>
              <a:t>The learning experiences that an individual undergoes simultaneously will themselves be associated not only with different timeframes but with forms and spaces of learning that have different rhythms. For example in the space of 24 hours we might  inhabit spaces relating to work, the classroom or self-study, we might inhabit a family environment or our own home, we might go shopping,  socialise with friends, travel on public transport or by car, play some sport and do any number of things in different sorts of spaces, not to mention the virtual spaces we access through our smart phones, computers or other devices.</a:t>
            </a:r>
          </a:p>
          <a:p>
            <a:pPr>
              <a:defRPr/>
            </a:pPr>
            <a:r>
              <a:rPr lang="en-GB" dirty="0" smtClean="0"/>
              <a:t> </a:t>
            </a:r>
          </a:p>
          <a:p>
            <a:pPr>
              <a:defRPr/>
            </a:pPr>
            <a:r>
              <a:rPr lang="en-GB" dirty="0" smtClean="0"/>
              <a:t>Each of these activities has its own rhythm; fast and slow time jostle and compete and we have to manage our time and determine priorities as the various responsibilities are heeded. So </a:t>
            </a:r>
            <a:r>
              <a:rPr lang="en-GB" dirty="0" err="1" smtClean="0"/>
              <a:t>lifewide</a:t>
            </a:r>
            <a:r>
              <a:rPr lang="en-GB" dirty="0" smtClean="0"/>
              <a:t> learning helps us develop capability to manage ourselves and our lives.  Banks et al in a report for the NSF Funded Life Centre Learning In and Out of School (2007) tell us that </a:t>
            </a:r>
            <a:r>
              <a:rPr lang="en-GB" dirty="0" err="1" smtClean="0"/>
              <a:t>lifewide</a:t>
            </a:r>
            <a:r>
              <a:rPr lang="en-GB" dirty="0" smtClean="0"/>
              <a:t> learning includes </a:t>
            </a:r>
          </a:p>
          <a:p>
            <a:pPr>
              <a:defRPr/>
            </a:pPr>
            <a:r>
              <a:rPr lang="en-GB" dirty="0" smtClean="0"/>
              <a:t> </a:t>
            </a:r>
          </a:p>
          <a:p>
            <a:pPr>
              <a:defRPr/>
            </a:pPr>
            <a:r>
              <a:rPr lang="en-GB" dirty="0" smtClean="0"/>
              <a:t>'experience in management of ourselves and others, of time and space, and of unexpected circumstances, turns of events, and crises. This learning brings skill and attitudinal frames for adaptation. Here we figure out how to adapt, to transport knowledge and skills gained in one situation to another, and to transform direct experience into strategies and tactics for future use.'  </a:t>
            </a:r>
          </a:p>
          <a:p>
            <a:pPr>
              <a:defRPr/>
            </a:pPr>
            <a:r>
              <a:rPr lang="en-GB" dirty="0" smtClean="0"/>
              <a:t> </a:t>
            </a:r>
          </a:p>
          <a:p>
            <a:pPr>
              <a:defRPr/>
            </a:pPr>
            <a:r>
              <a:rPr lang="en-GB" dirty="0" smtClean="0"/>
              <a:t>So it is through our </a:t>
            </a:r>
            <a:r>
              <a:rPr lang="en-GB" dirty="0" err="1" smtClean="0"/>
              <a:t>lifewide</a:t>
            </a:r>
            <a:r>
              <a:rPr lang="en-GB" dirty="0" smtClean="0"/>
              <a:t> activity and experiences that we learn to manage our busy lives, cope with the unexpected, adapt to situations as they emerge and transfer our understandings and capabilities between different contexts, and use this self-knowledge in planning for the future.</a:t>
            </a:r>
          </a:p>
          <a:p>
            <a:pPr>
              <a:defRPr/>
            </a:pPr>
            <a:endParaRPr lang="en-GB" dirty="0" smtClean="0"/>
          </a:p>
          <a:p>
            <a:pPr>
              <a:defRPr/>
            </a:pPr>
            <a:r>
              <a:rPr lang="en-GB" dirty="0" smtClean="0"/>
              <a:t>So the </a:t>
            </a:r>
            <a:r>
              <a:rPr lang="en-GB" i="1" dirty="0" smtClean="0"/>
              <a:t>timeframes</a:t>
            </a:r>
            <a:r>
              <a:rPr lang="en-GB" dirty="0" smtClean="0"/>
              <a:t> of lifelong learning and the multiple </a:t>
            </a:r>
            <a:r>
              <a:rPr lang="en-GB" i="1" dirty="0" smtClean="0"/>
              <a:t>spaces </a:t>
            </a:r>
            <a:r>
              <a:rPr lang="en-GB" dirty="0" smtClean="0"/>
              <a:t>of </a:t>
            </a:r>
            <a:r>
              <a:rPr lang="en-GB" dirty="0" err="1" smtClean="0"/>
              <a:t>lifewide</a:t>
            </a:r>
            <a:r>
              <a:rPr lang="en-GB" dirty="0" smtClean="0"/>
              <a:t> learning will intermingle and who we are and who we are becoming are the consequences of this intermingling. </a:t>
            </a:r>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r>
              <a:rPr lang="en-GB" dirty="0" smtClean="0">
                <a:latin typeface="+mn-lt"/>
                <a:ea typeface="+mn-ea"/>
                <a:cs typeface="+mn-cs"/>
              </a:rPr>
              <a:t> </a:t>
            </a:r>
          </a:p>
          <a:p>
            <a:pPr>
              <a:defRPr/>
            </a:pPr>
            <a:r>
              <a:rPr lang="en-GB" dirty="0" smtClean="0">
                <a:latin typeface="+mn-lt"/>
                <a:ea typeface="+mn-ea"/>
                <a:cs typeface="+mn-cs"/>
              </a:rPr>
              <a:t> </a:t>
            </a:r>
          </a:p>
          <a:p>
            <a:pPr>
              <a:defRPr/>
            </a:pPr>
            <a:endParaRPr lang="en-GB" dirty="0" smtClean="0"/>
          </a:p>
          <a:p>
            <a:pPr>
              <a:defRPr/>
            </a:pPr>
            <a:endParaRPr lang="en-GB" dirty="0" smtClean="0"/>
          </a:p>
          <a:p>
            <a:pPr>
              <a:defRPr/>
            </a:pPr>
            <a:endParaRPr lang="en-GB" dirty="0" smtClean="0"/>
          </a:p>
          <a:p>
            <a:pPr>
              <a:defRPr/>
            </a:pPr>
            <a:endParaRPr lang="en-GB" dirty="0" smtClean="0"/>
          </a:p>
        </p:txBody>
      </p:sp>
      <p:sp>
        <p:nvSpPr>
          <p:cNvPr id="68612" name="Slide Number Placeholder 3"/>
          <p:cNvSpPr>
            <a:spLocks noGrp="1"/>
          </p:cNvSpPr>
          <p:nvPr>
            <p:ph type="sldNum" sz="quarter" idx="5"/>
          </p:nvPr>
        </p:nvSpPr>
        <p:spPr>
          <a:noFill/>
        </p:spPr>
        <p:txBody>
          <a:bodyPr/>
          <a:lstStyle/>
          <a:p>
            <a:fld id="{6907E6B3-0AB7-4420-AA45-B03F9EF81FBC}" type="slidenum">
              <a:rPr lang="en-GB" smtClean="0">
                <a:latin typeface="Arial" charset="0"/>
              </a:rPr>
              <a:pPr/>
              <a:t>30</a:t>
            </a:fld>
            <a:endParaRPr lang="en-GB" smtClean="0">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GB" dirty="0" smtClean="0"/>
              <a:t>The important characteristic of </a:t>
            </a:r>
            <a:r>
              <a:rPr lang="en-GB" dirty="0" err="1" smtClean="0"/>
              <a:t>lifewide</a:t>
            </a:r>
            <a:r>
              <a:rPr lang="en-GB" dirty="0" smtClean="0"/>
              <a:t> learning is that it embraces a comprehensive understanding of learning, development , knowledge and knowing and achievement. </a:t>
            </a:r>
            <a:r>
              <a:rPr lang="en-GB" dirty="0" err="1" smtClean="0"/>
              <a:t>Lifewide</a:t>
            </a:r>
            <a:r>
              <a:rPr lang="en-GB" dirty="0" smtClean="0"/>
              <a:t> learning includes all types of learning – learning that is developed in formal educational environments which is directed or self managed.. Intentional or unintended. Interest or needs driven and learning which emerges during the course of activity. But all this only has meaning when you personalise it so here is an example of personalised learning, development and achievement</a:t>
            </a:r>
            <a:endParaRPr lang="en-GB" b="1" dirty="0" smtClean="0"/>
          </a:p>
          <a:p>
            <a:pPr>
              <a:defRPr/>
            </a:pPr>
            <a:endParaRPr lang="en-GB" b="1" dirty="0" smtClean="0"/>
          </a:p>
          <a:p>
            <a:pPr>
              <a:defRPr/>
            </a:pPr>
            <a:r>
              <a:rPr lang="en-GB" b="1" dirty="0" smtClean="0"/>
              <a:t>5min VIDEO  WHEN YOU WATCH THE VIDEO</a:t>
            </a:r>
            <a:r>
              <a:rPr lang="en-GB" b="1" baseline="0" dirty="0" smtClean="0"/>
              <a:t> </a:t>
            </a:r>
            <a:r>
              <a:rPr lang="en-GB" b="1" dirty="0" smtClean="0"/>
              <a:t>TRY TO IDENTIFY</a:t>
            </a:r>
            <a:r>
              <a:rPr lang="en-GB" b="1" baseline="0" dirty="0" smtClean="0"/>
              <a:t> THIS STUDENT’S OUTLETS FOR CREATIVE SELF EXPRESSION</a:t>
            </a:r>
            <a:endParaRPr lang="en-GB" dirty="0" smtClean="0"/>
          </a:p>
          <a:p>
            <a:pPr>
              <a:defRPr/>
            </a:pPr>
            <a:r>
              <a:rPr lang="en-GB" b="1" dirty="0" smtClean="0"/>
              <a:t> </a:t>
            </a:r>
            <a:endParaRPr lang="en-GB" dirty="0" smtClean="0"/>
          </a:p>
          <a:p>
            <a:pPr>
              <a:defRPr/>
            </a:pPr>
            <a:r>
              <a:rPr lang="en-GB" b="1" dirty="0" smtClean="0"/>
              <a:t>What does </a:t>
            </a:r>
            <a:r>
              <a:rPr lang="en-GB" b="1" dirty="0" err="1" smtClean="0"/>
              <a:t>lifewide</a:t>
            </a:r>
            <a:r>
              <a:rPr lang="en-GB" b="1" dirty="0" smtClean="0"/>
              <a:t> learning mean to this psychology student called Sarah who summarises six years of her life between leaving school and starting a doctoral programme?</a:t>
            </a:r>
            <a:endParaRPr lang="en-GB" dirty="0" smtClean="0"/>
          </a:p>
          <a:p>
            <a:pPr>
              <a:defRPr/>
            </a:pPr>
            <a:endParaRPr lang="en-GB" dirty="0"/>
          </a:p>
        </p:txBody>
      </p:sp>
      <p:sp>
        <p:nvSpPr>
          <p:cNvPr id="69636" name="Slide Number Placeholder 3"/>
          <p:cNvSpPr>
            <a:spLocks noGrp="1"/>
          </p:cNvSpPr>
          <p:nvPr>
            <p:ph type="sldNum" sz="quarter" idx="5"/>
          </p:nvPr>
        </p:nvSpPr>
        <p:spPr>
          <a:noFill/>
        </p:spPr>
        <p:txBody>
          <a:bodyPr/>
          <a:lstStyle/>
          <a:p>
            <a:fld id="{19179E23-0C44-48E4-93E6-5E05638EB7D3}" type="slidenum">
              <a:rPr lang="en-GB" smtClean="0">
                <a:latin typeface="Arial" charset="0"/>
              </a:rPr>
              <a:pPr/>
              <a:t>31</a:t>
            </a:fld>
            <a:endParaRPr lang="en-GB"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GB" dirty="0" smtClean="0"/>
              <a:t>Because we are the integration of all of our experiences past and present, I believe that the concept of </a:t>
            </a:r>
            <a:r>
              <a:rPr lang="en-GB" dirty="0" err="1" smtClean="0"/>
              <a:t>lifewide</a:t>
            </a:r>
            <a:r>
              <a:rPr lang="en-GB" dirty="0" smtClean="0"/>
              <a:t> is the most comprehensive and inclusive framework within which we can understand learning and therefore personal development.</a:t>
            </a:r>
          </a:p>
          <a:p>
            <a:pPr>
              <a:defRPr/>
            </a:pPr>
            <a:endParaRPr lang="en-GB" dirty="0" smtClean="0"/>
          </a:p>
          <a:p>
            <a:pPr>
              <a:defRPr/>
            </a:pPr>
            <a:r>
              <a:rPr lang="en-GB" dirty="0" smtClean="0"/>
              <a:t>A</a:t>
            </a:r>
            <a:r>
              <a:rPr lang="en-GB" baseline="0" dirty="0" smtClean="0"/>
              <a:t> </a:t>
            </a:r>
            <a:r>
              <a:rPr lang="en-GB" baseline="0" dirty="0" err="1" smtClean="0"/>
              <a:t>lifewide</a:t>
            </a:r>
            <a:r>
              <a:rPr lang="en-GB" baseline="0" dirty="0" smtClean="0"/>
              <a:t> map of the places and spaces we inhabit also helps us reveal the affordances for creative self-expression across our life.</a:t>
            </a:r>
          </a:p>
          <a:p>
            <a:pPr>
              <a:defRPr/>
            </a:pPr>
            <a:endParaRPr lang="en-GB" dirty="0" smtClean="0"/>
          </a:p>
          <a:p>
            <a:pPr>
              <a:defRPr/>
            </a:pPr>
            <a:endParaRPr lang="en-GB" dirty="0" smtClean="0"/>
          </a:p>
        </p:txBody>
      </p:sp>
      <p:sp>
        <p:nvSpPr>
          <p:cNvPr id="65540" name="Slide Number Placeholder 3"/>
          <p:cNvSpPr>
            <a:spLocks noGrp="1"/>
          </p:cNvSpPr>
          <p:nvPr>
            <p:ph type="sldNum" sz="quarter" idx="5"/>
          </p:nvPr>
        </p:nvSpPr>
        <p:spPr>
          <a:noFill/>
        </p:spPr>
        <p:txBody>
          <a:bodyPr/>
          <a:lstStyle/>
          <a:p>
            <a:fld id="{BD4C85BA-55FF-420D-BEE1-3A8CE53E622C}" type="slidenum">
              <a:rPr lang="en-GB" smtClean="0">
                <a:latin typeface="Arial" charset="0"/>
              </a:rPr>
              <a:pPr/>
              <a:t>32</a:t>
            </a:fld>
            <a:endParaRPr lang="en-GB" smtClean="0">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r>
              <a:rPr lang="en-GB" dirty="0" smtClean="0"/>
              <a:t>Because we are the integration of all of our experiences past and present, I believe that the concept of </a:t>
            </a:r>
            <a:r>
              <a:rPr lang="en-GB" dirty="0" err="1" smtClean="0"/>
              <a:t>lifewide</a:t>
            </a:r>
            <a:r>
              <a:rPr lang="en-GB" dirty="0" smtClean="0"/>
              <a:t> is the most comprehensive and inclusive framework within which we can understand learning and therefore personal development.</a:t>
            </a:r>
          </a:p>
          <a:p>
            <a:pPr>
              <a:defRPr/>
            </a:pPr>
            <a:endParaRPr lang="en-GB" dirty="0" smtClean="0"/>
          </a:p>
          <a:p>
            <a:pPr>
              <a:defRPr/>
            </a:pPr>
            <a:r>
              <a:rPr lang="en-GB" dirty="0" smtClean="0"/>
              <a:t>Our planning and aspirations for personal and professional development and our reflections on how we have developed lie in the lifelong dimension but our actual personal and professional development lies in our day to day, thinking, activities and experiences -</a:t>
            </a:r>
          </a:p>
          <a:p>
            <a:pPr>
              <a:defRPr/>
            </a:pPr>
            <a:endParaRPr lang="en-GB" dirty="0" smtClean="0"/>
          </a:p>
          <a:p>
            <a:pPr>
              <a:defRPr/>
            </a:pPr>
            <a:endParaRPr lang="en-GB" dirty="0" smtClean="0"/>
          </a:p>
          <a:p>
            <a:pPr>
              <a:defRPr/>
            </a:pPr>
            <a:r>
              <a:rPr lang="en-GB" dirty="0" smtClean="0">
                <a:latin typeface="+mn-lt"/>
                <a:ea typeface="+mn-ea"/>
                <a:cs typeface="+mn-cs"/>
              </a:rPr>
              <a:t> </a:t>
            </a:r>
          </a:p>
          <a:p>
            <a:pPr>
              <a:defRPr/>
            </a:pPr>
            <a:r>
              <a:rPr lang="en-GB" dirty="0" smtClean="0">
                <a:latin typeface="+mn-lt"/>
                <a:ea typeface="+mn-ea"/>
                <a:cs typeface="+mn-cs"/>
              </a:rPr>
              <a:t> </a:t>
            </a:r>
          </a:p>
          <a:p>
            <a:pPr>
              <a:defRPr/>
            </a:pPr>
            <a:endParaRPr lang="en-GB" dirty="0" smtClean="0"/>
          </a:p>
          <a:p>
            <a:pPr>
              <a:defRPr/>
            </a:pPr>
            <a:endParaRPr lang="en-GB" dirty="0" smtClean="0"/>
          </a:p>
          <a:p>
            <a:pPr>
              <a:defRPr/>
            </a:pPr>
            <a:endParaRPr lang="en-GB" dirty="0" smtClean="0"/>
          </a:p>
          <a:p>
            <a:pPr>
              <a:defRPr/>
            </a:pPr>
            <a:endParaRPr lang="en-GB" dirty="0" smtClean="0"/>
          </a:p>
        </p:txBody>
      </p:sp>
      <p:sp>
        <p:nvSpPr>
          <p:cNvPr id="71684" name="Slide Number Placeholder 3"/>
          <p:cNvSpPr>
            <a:spLocks noGrp="1"/>
          </p:cNvSpPr>
          <p:nvPr>
            <p:ph type="sldNum" sz="quarter" idx="5"/>
          </p:nvPr>
        </p:nvSpPr>
        <p:spPr>
          <a:noFill/>
        </p:spPr>
        <p:txBody>
          <a:bodyPr/>
          <a:lstStyle/>
          <a:p>
            <a:fld id="{DF4B3827-2957-45C5-B178-7B3EDE78F51C}" type="slidenum">
              <a:rPr lang="en-GB" smtClean="0"/>
              <a:pPr/>
              <a:t>33</a:t>
            </a:fld>
            <a:endParaRPr lang="en-GB"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r>
              <a:rPr lang="en-GB" altLang="en-US" dirty="0" smtClean="0"/>
              <a:t>Within the </a:t>
            </a:r>
            <a:r>
              <a:rPr lang="en-GB" altLang="en-US" dirty="0" err="1" smtClean="0"/>
              <a:t>ecosocial</a:t>
            </a:r>
            <a:r>
              <a:rPr lang="en-GB" altLang="en-US" dirty="0" smtClean="0"/>
              <a:t> systems we inhabit everyday we create our own ecologies for learning, development and achievement</a:t>
            </a:r>
          </a:p>
          <a:p>
            <a:endParaRPr lang="en-GB" altLang="en-US" dirty="0" smtClean="0"/>
          </a:p>
          <a:p>
            <a:r>
              <a:rPr lang="en-GB" altLang="en-US" dirty="0" smtClean="0"/>
              <a:t>An individual's learning ecology comprises their processes and contexts, relationships, networks, interactions tools, technologies and activities that provides them with opportunities and resources for learning, development and achievement. Organised educational settings provide ecologies for learning into which learners fit themselves but outside formal education settings self-created learning ecologies are essential to the way we learn and develop in work, family and other social settings. The ability to create our own processes for learning and development is perhaps the most important capability we need for sustaining ourselves in a complex, ever changing and often disruptive world and for maintaining our sense of wellbeing.</a:t>
            </a:r>
          </a:p>
          <a:p>
            <a:endParaRPr lang="en-GB" altLang="en-US" dirty="0" smtClean="0"/>
          </a:p>
        </p:txBody>
      </p:sp>
      <p:sp>
        <p:nvSpPr>
          <p:cNvPr id="67588" name="Slide Number Placeholder 3"/>
          <p:cNvSpPr>
            <a:spLocks noGrp="1"/>
          </p:cNvSpPr>
          <p:nvPr>
            <p:ph type="sldNum" sz="quarter" idx="5"/>
          </p:nvPr>
        </p:nvSpPr>
        <p:spPr>
          <a:noFill/>
        </p:spPr>
        <p:txBody>
          <a:bodyPr/>
          <a:lstStyle/>
          <a:p>
            <a:fld id="{71152BF1-2161-42FE-981F-409C6FCC861E}" type="slidenum">
              <a:rPr lang="en-GB" altLang="en-US" smtClean="0">
                <a:latin typeface="Arial" charset="0"/>
              </a:rPr>
              <a:pPr/>
              <a:t>34</a:t>
            </a:fld>
            <a:endParaRPr lang="en-GB" altLang="en-US"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r>
              <a:rPr lang="en-GB" sz="1200" b="1" kern="1200" dirty="0" smtClean="0">
                <a:solidFill>
                  <a:schemeClr val="tx1"/>
                </a:solidFill>
                <a:latin typeface="+mn-lt"/>
                <a:ea typeface="+mn-ea"/>
                <a:cs typeface="+mn-cs"/>
              </a:rPr>
              <a:t>The  question of inclusivity in education and the question</a:t>
            </a:r>
            <a:r>
              <a:rPr lang="en-GB" sz="1200" b="1" kern="1200" baseline="0" dirty="0" smtClean="0">
                <a:solidFill>
                  <a:schemeClr val="tx1"/>
                </a:solidFill>
                <a:latin typeface="+mn-lt"/>
                <a:ea typeface="+mn-ea"/>
                <a:cs typeface="+mn-cs"/>
              </a:rPr>
              <a:t> of creativity are bound up with the</a:t>
            </a:r>
            <a:endParaRPr lang="en-GB" sz="1200" b="1" kern="1200" dirty="0" smtClean="0">
              <a:solidFill>
                <a:schemeClr val="tx1"/>
              </a:solidFill>
              <a:latin typeface="+mn-lt"/>
              <a:ea typeface="+mn-ea"/>
              <a:cs typeface="+mn-cs"/>
            </a:endParaRPr>
          </a:p>
          <a:p>
            <a:r>
              <a:rPr lang="en-GB" sz="1200" b="1" kern="1200" dirty="0" smtClean="0">
                <a:solidFill>
                  <a:schemeClr val="tx1"/>
                </a:solidFill>
                <a:latin typeface="+mn-lt"/>
                <a:ea typeface="+mn-ea"/>
                <a:cs typeface="+mn-cs"/>
              </a:rPr>
              <a:t>fundamental challenge that everyone working in higher education faces.</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For teachers it is associated with a question like ‘ how do we prepare people with diverse educational</a:t>
            </a:r>
            <a:r>
              <a:rPr lang="en-GB" sz="1200" kern="1200" baseline="0" dirty="0" smtClean="0">
                <a:solidFill>
                  <a:schemeClr val="tx1"/>
                </a:solidFill>
                <a:latin typeface="+mn-lt"/>
                <a:ea typeface="+mn-ea"/>
                <a:cs typeface="+mn-cs"/>
              </a:rPr>
              <a:t>, cultural and social backgrounds,</a:t>
            </a:r>
            <a:r>
              <a:rPr lang="en-GB" sz="1200" kern="1200" dirty="0" smtClean="0">
                <a:solidFill>
                  <a:schemeClr val="tx1"/>
                </a:solidFill>
                <a:latin typeface="+mn-lt"/>
                <a:ea typeface="+mn-ea"/>
                <a:cs typeface="+mn-cs"/>
              </a:rPr>
              <a:t> for an ever more complex and diverse world?’… I don’t just mean preparing students for their first job when they leave university I mean how do we prepare them so that they can face and adapt to the many challenges they will encounter over a lifetime of working, learning and living.</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From the students’ perspective the same challenge is expressed in the question ‘ How do I prepare myself for the rest of my life?’… what sorts of things do I need to learn, what sorts of skills, qualities, dispositions and values do I need to develop, and what sorts of experiences do I need to have.. Personal and professional development needs to be so much more than simply studying and learning an academic curriculum. </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This picture, which we drew on the wall of our Centre at the University of Surrey, symbolically represents some of the complexity embedded in this wicked problem – which is a problem that is very difficult to define, is nested in other problems and has many perspectives on it, has no right or wrong answers, and no clear resolving actions. </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These are all ingredients for a challenge and an opportunity that is</a:t>
            </a:r>
            <a:r>
              <a:rPr lang="en-GB" sz="1200" kern="1200" baseline="0" dirty="0" smtClean="0">
                <a:solidFill>
                  <a:schemeClr val="tx1"/>
                </a:solidFill>
                <a:latin typeface="+mn-lt"/>
                <a:ea typeface="+mn-ea"/>
                <a:cs typeface="+mn-cs"/>
              </a:rPr>
              <a:t> guaranteed to</a:t>
            </a:r>
            <a:r>
              <a:rPr lang="en-GB" sz="1200" kern="1200" dirty="0" smtClean="0">
                <a:solidFill>
                  <a:schemeClr val="tx1"/>
                </a:solidFill>
                <a:latin typeface="+mn-lt"/>
                <a:ea typeface="+mn-ea"/>
                <a:cs typeface="+mn-cs"/>
              </a:rPr>
              <a:t> stimulate creativity.</a:t>
            </a:r>
            <a:r>
              <a:rPr lang="en-GB" sz="1200" kern="1200" baseline="0" dirty="0" smtClean="0">
                <a:solidFill>
                  <a:schemeClr val="tx1"/>
                </a:solidFill>
                <a:latin typeface="+mn-lt"/>
                <a:ea typeface="+mn-ea"/>
                <a:cs typeface="+mn-cs"/>
              </a:rPr>
              <a:t> </a:t>
            </a:r>
            <a:r>
              <a:rPr lang="en-GB" sz="1200" b="1" kern="1200" dirty="0" smtClean="0">
                <a:solidFill>
                  <a:schemeClr val="tx1"/>
                </a:solidFill>
                <a:latin typeface="+mn-lt"/>
                <a:ea typeface="+mn-ea"/>
                <a:cs typeface="+mn-cs"/>
              </a:rPr>
              <a:t>Ultimately, this set of challenges is the DRIVER for much of the creative effort in higher education.</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 </a:t>
            </a:r>
          </a:p>
          <a:p>
            <a:endParaRPr lang="en-GB" sz="1200" kern="1200" dirty="0" smtClean="0">
              <a:solidFill>
                <a:schemeClr val="tx1"/>
              </a:solidFill>
              <a:latin typeface="+mn-lt"/>
              <a:ea typeface="+mn-ea"/>
              <a:cs typeface="+mn-cs"/>
            </a:endParaRPr>
          </a:p>
          <a:p>
            <a:pPr eaLnBrk="1" hangingPunct="1">
              <a:spcBef>
                <a:spcPct val="0"/>
              </a:spcBef>
            </a:pPr>
            <a:r>
              <a:rPr lang="en-GB" dirty="0" smtClean="0">
                <a:latin typeface="Calibri" pitchFamily="34" charset="0"/>
                <a:ea typeface="Times New Roman" pitchFamily="18" charset="0"/>
                <a:cs typeface="Calibri" pitchFamily="34" charset="0"/>
              </a:rPr>
              <a:t>It can be argued that creativity itself is an issue of inclusivity in that it is often</a:t>
            </a:r>
            <a:r>
              <a:rPr lang="en-GB" baseline="0" dirty="0" smtClean="0">
                <a:latin typeface="Calibri" pitchFamily="34" charset="0"/>
                <a:ea typeface="Times New Roman" pitchFamily="18" charset="0"/>
                <a:cs typeface="Calibri" pitchFamily="34" charset="0"/>
              </a:rPr>
              <a:t> and neglected and marginalised when it comes to the design of higher education programmes and student experiences. </a:t>
            </a:r>
            <a:r>
              <a:rPr lang="en-GB" baseline="0" dirty="0" err="1" smtClean="0">
                <a:latin typeface="Calibri" pitchFamily="34" charset="0"/>
                <a:ea typeface="Times New Roman" pitchFamily="18" charset="0"/>
                <a:cs typeface="Calibri" pitchFamily="34" charset="0"/>
              </a:rPr>
              <a:t>Jackon</a:t>
            </a:r>
            <a:r>
              <a:rPr lang="en-GB" baseline="0" dirty="0" smtClean="0">
                <a:latin typeface="Calibri" pitchFamily="34" charset="0"/>
                <a:ea typeface="Times New Roman" pitchFamily="18" charset="0"/>
                <a:cs typeface="Calibri" pitchFamily="34" charset="0"/>
              </a:rPr>
              <a:t> and Shaw demonstrated this in an analysis of subject benchmark statements.</a:t>
            </a:r>
          </a:p>
          <a:p>
            <a:pPr eaLnBrk="1" hangingPunct="1">
              <a:spcBef>
                <a:spcPct val="0"/>
              </a:spcBef>
            </a:pPr>
            <a:endParaRPr lang="en-GB" baseline="0" dirty="0" smtClean="0">
              <a:latin typeface="Calibri" pitchFamily="34" charset="0"/>
              <a:ea typeface="Times New Roman" pitchFamily="18" charset="0"/>
              <a:cs typeface="Calibri" pitchFamily="34" charset="0"/>
            </a:endParaRPr>
          </a:p>
          <a:p>
            <a:pPr eaLnBrk="1" hangingPunct="1">
              <a:spcBef>
                <a:spcPct val="0"/>
              </a:spcBef>
            </a:pPr>
            <a:r>
              <a:rPr lang="en-GB" baseline="0" dirty="0" smtClean="0">
                <a:latin typeface="Calibri" pitchFamily="34" charset="0"/>
                <a:ea typeface="Times New Roman" pitchFamily="18" charset="0"/>
                <a:cs typeface="Calibri" pitchFamily="34" charset="0"/>
              </a:rPr>
              <a:t> </a:t>
            </a:r>
            <a:endParaRPr lang="en-GB" dirty="0" smtClean="0">
              <a:latin typeface="Calibri" pitchFamily="34" charset="0"/>
              <a:ea typeface="Times New Roman" pitchFamily="18" charset="0"/>
              <a:cs typeface="Calibri" pitchFamily="34" charset="0"/>
            </a:endParaRPr>
          </a:p>
          <a:p>
            <a:pPr eaLnBrk="1" hangingPunct="1">
              <a:spcBef>
                <a:spcPct val="0"/>
              </a:spcBef>
            </a:pPr>
            <a:endParaRPr lang="en-GB" dirty="0" smtClean="0">
              <a:latin typeface="Calibri" pitchFamily="34" charset="0"/>
              <a:ea typeface="Times New Roman" pitchFamily="18" charset="0"/>
              <a:cs typeface="Calibri" pitchFamily="34" charset="0"/>
            </a:endParaRPr>
          </a:p>
          <a:p>
            <a:pPr eaLnBrk="1" hangingPunct="1">
              <a:spcBef>
                <a:spcPct val="0"/>
              </a:spcBef>
            </a:pPr>
            <a:endParaRPr lang="en-GB" dirty="0" smtClean="0">
              <a:latin typeface="Calibri" pitchFamily="34" charset="0"/>
              <a:ea typeface="Times New Roman" pitchFamily="18" charset="0"/>
              <a:cs typeface="Calibri" pitchFamily="34" charset="0"/>
            </a:endParaRPr>
          </a:p>
          <a:p>
            <a:pPr eaLnBrk="1" hangingPunct="1">
              <a:spcBef>
                <a:spcPct val="0"/>
              </a:spcBef>
            </a:pPr>
            <a:endParaRPr lang="en-GB" dirty="0" smtClean="0">
              <a:latin typeface="Calibri" pitchFamily="34" charset="0"/>
              <a:ea typeface="Times New Roman" pitchFamily="18" charset="0"/>
              <a:cs typeface="Calibri" pitchFamily="34" charset="0"/>
            </a:endParaRPr>
          </a:p>
        </p:txBody>
      </p:sp>
      <p:sp>
        <p:nvSpPr>
          <p:cNvPr id="41988" name="Slide Number Placeholder 3"/>
          <p:cNvSpPr>
            <a:spLocks noGrp="1"/>
          </p:cNvSpPr>
          <p:nvPr>
            <p:ph type="sldNum" sz="quarter" idx="5"/>
          </p:nvPr>
        </p:nvSpPr>
        <p:spPr>
          <a:noFill/>
        </p:spPr>
        <p:txBody>
          <a:bodyPr/>
          <a:lstStyle/>
          <a:p>
            <a:fld id="{CA4B2032-3868-4728-AAF3-E2692A3D0562}" type="slidenum">
              <a:rPr lang="en-GB" smtClean="0">
                <a:ea typeface="MS PGothic" pitchFamily="34" charset="-128"/>
              </a:rPr>
              <a:pPr/>
              <a:t>3</a:t>
            </a:fld>
            <a:endParaRPr lang="en-GB" smtClean="0">
              <a:ea typeface="MS PGothic"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r>
              <a:rPr lang="en-GB" sz="1200" b="1" kern="1200" dirty="0" smtClean="0">
                <a:solidFill>
                  <a:schemeClr val="tx1"/>
                </a:solidFill>
                <a:latin typeface="+mn-lt"/>
                <a:ea typeface="+mn-ea"/>
                <a:cs typeface="+mn-cs"/>
              </a:rPr>
              <a:t>An Ecological Perspective on Creativity</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We tend to think of creativity in the context of a specific thing - a sudden insight that helps solve a problem. But at an entirely different scale we might speculate that individuals' creativity is paramount to their creation of entire ecologies for learning and achieving. This is a particularly useful concept for students to grasp as it helps them make sense of the way in which they structure and orchestrate their learning lives. It's also important for teachers to realise that students have rich learning lives beyond their study programme.</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An individual's learning ecology comprises their processes and set of contexts, relationships and interactions that provides them with opportunities and resources for learning, development and achievement . Organised educational settings create their own ecologies for learning into which learners have to fit themselves but outside these settings self-created learning ecologies are an essential component of the way we learn and develop in work, family and other social settings. They are the means by which we connect and integrate our experiences from the past to the present and the means by which we create meaning from the whole of our life. Because they are an act of unfolding creation they are an important focus for our personal creativity.</a:t>
            </a:r>
          </a:p>
          <a:p>
            <a:endParaRPr lang="en-GB" dirty="0" smtClean="0">
              <a:latin typeface="Arial" pitchFamily="34" charset="0"/>
            </a:endParaRPr>
          </a:p>
          <a:p>
            <a:r>
              <a:rPr lang="en-GB" b="1" dirty="0" smtClean="0">
                <a:latin typeface="Arial" pitchFamily="34" charset="0"/>
              </a:rPr>
              <a:t>Components of a learning ecology</a:t>
            </a:r>
          </a:p>
          <a:p>
            <a:endParaRPr lang="en-GB" dirty="0" smtClean="0">
              <a:latin typeface="Arial" pitchFamily="34" charset="0"/>
            </a:endParaRPr>
          </a:p>
          <a:p>
            <a:r>
              <a:rPr lang="en-GB" dirty="0" smtClean="0">
                <a:latin typeface="Arial" pitchFamily="34" charset="0"/>
              </a:rPr>
              <a:t>Learning ecologies (Jackson 2013a:14) 'the process(</a:t>
            </a:r>
            <a:r>
              <a:rPr lang="en-GB" dirty="0" err="1" smtClean="0">
                <a:latin typeface="Arial" pitchFamily="34" charset="0"/>
              </a:rPr>
              <a:t>es</a:t>
            </a:r>
            <a:r>
              <a:rPr lang="en-GB" dirty="0" smtClean="0">
                <a:latin typeface="Arial" pitchFamily="34" charset="0"/>
              </a:rPr>
              <a:t>) we create in a particular context for a particular purpose that provides us with opportunities, relationships and resources for learning, development and achievement'.   </a:t>
            </a:r>
          </a:p>
          <a:p>
            <a:endParaRPr lang="en-US" dirty="0" smtClean="0">
              <a:latin typeface="Arial" pitchFamily="34" charset="0"/>
            </a:endParaRPr>
          </a:p>
          <a:p>
            <a:r>
              <a:rPr lang="en-US" dirty="0" smtClean="0">
                <a:latin typeface="Arial" pitchFamily="34" charset="0"/>
              </a:rPr>
              <a:t>This definition represents the integration and interdependence of the elements of learning and achievement which include the contexts and spaces we inhabit, including our history, relationships and resources, (the most important being knowledge and tools to aid thinking), and our will and capability to create a learning process or learning ecology for a particular purpose.</a:t>
            </a:r>
          </a:p>
          <a:p>
            <a:endParaRPr lang="en-US" dirty="0" smtClean="0">
              <a:latin typeface="Arial" pitchFamily="34" charset="0"/>
            </a:endParaRPr>
          </a:p>
          <a:p>
            <a:r>
              <a:rPr lang="en-US" dirty="0" smtClean="0">
                <a:latin typeface="Arial" pitchFamily="34" charset="0"/>
              </a:rPr>
              <a:t>Such actions may be directed explicitly to learning or mastering something but more likely they will be primarily concerned with performing a task, resolving an issue, solving a problem, or making the most of a new opportunity. </a:t>
            </a:r>
          </a:p>
          <a:p>
            <a:endParaRPr lang="en-GB" dirty="0" smtClean="0">
              <a:latin typeface="Arial" pitchFamily="34" charset="0"/>
            </a:endParaRPr>
          </a:p>
          <a:p>
            <a:r>
              <a:rPr lang="en-GB" dirty="0" smtClean="0">
                <a:latin typeface="Arial" pitchFamily="34" charset="0"/>
              </a:rPr>
              <a:t>Learning ecologies have temporal dimensions as well as spatial and contextual dimensions: they have the capability to connect different spaces and contexts existing simultaneously across a person's life-course, as well as different spaces and contexts existing in different time periods throughout their life-course. </a:t>
            </a:r>
          </a:p>
          <a:p>
            <a:endParaRPr lang="en-GB" dirty="0" smtClean="0">
              <a:latin typeface="Arial" pitchFamily="34" charset="0"/>
            </a:endParaRPr>
          </a:p>
          <a:p>
            <a:endParaRPr lang="en-GB" dirty="0" smtClean="0">
              <a:latin typeface="Arial" pitchFamily="34" charset="0"/>
            </a:endParaRPr>
          </a:p>
          <a:p>
            <a:r>
              <a:rPr lang="en-GB" dirty="0" smtClean="0">
                <a:latin typeface="Arial" pitchFamily="34" charset="0"/>
              </a:rPr>
              <a:t>Jackson, N. J. (2013a) The Concept of Learning Ecologies, in N. J. Jackson and G.B. Cooper (</a:t>
            </a:r>
            <a:r>
              <a:rPr lang="en-GB" dirty="0" err="1" smtClean="0">
                <a:latin typeface="Arial" pitchFamily="34" charset="0"/>
              </a:rPr>
              <a:t>eds</a:t>
            </a:r>
            <a:r>
              <a:rPr lang="en-GB" dirty="0" smtClean="0">
                <a:latin typeface="Arial" pitchFamily="34" charset="0"/>
              </a:rPr>
              <a:t>) </a:t>
            </a:r>
            <a:r>
              <a:rPr lang="en-GB" i="1" dirty="0" err="1" smtClean="0">
                <a:latin typeface="Arial" pitchFamily="34" charset="0"/>
              </a:rPr>
              <a:t>Lifewide</a:t>
            </a:r>
            <a:r>
              <a:rPr lang="en-GB" i="1" dirty="0" smtClean="0">
                <a:latin typeface="Arial" pitchFamily="34" charset="0"/>
              </a:rPr>
              <a:t> Learning, Education and Personal Development E-book</a:t>
            </a:r>
            <a:r>
              <a:rPr lang="en-GB" dirty="0" smtClean="0">
                <a:latin typeface="Arial" pitchFamily="34" charset="0"/>
              </a:rPr>
              <a:t>  Chapter A5 available on-line at </a:t>
            </a:r>
            <a:r>
              <a:rPr lang="en-GB" u="sng" dirty="0" smtClean="0">
                <a:latin typeface="Arial" pitchFamily="34" charset="0"/>
                <a:hlinkClick r:id="rId3"/>
              </a:rPr>
              <a:t>http://www.lifewideebook.co.uk/conceptual.html</a:t>
            </a:r>
            <a:endParaRPr lang="en-GB" dirty="0" smtClean="0">
              <a:latin typeface="Arial" pitchFamily="34" charset="0"/>
            </a:endParaRPr>
          </a:p>
          <a:p>
            <a:r>
              <a:rPr lang="en-GB" dirty="0" smtClean="0">
                <a:latin typeface="Arial" pitchFamily="34" charset="0"/>
              </a:rPr>
              <a:t>Jackson, N. J. (2013b) Learning Ecology Narratives, in N. J. Jackson and G. B. Cooper (</a:t>
            </a:r>
            <a:r>
              <a:rPr lang="en-GB" dirty="0" err="1" smtClean="0">
                <a:latin typeface="Arial" pitchFamily="34" charset="0"/>
              </a:rPr>
              <a:t>eds</a:t>
            </a:r>
            <a:r>
              <a:rPr lang="en-GB" dirty="0" smtClean="0">
                <a:latin typeface="Arial" pitchFamily="34" charset="0"/>
              </a:rPr>
              <a:t>) </a:t>
            </a:r>
            <a:r>
              <a:rPr lang="en-GB" i="1" dirty="0" err="1" smtClean="0">
                <a:latin typeface="Arial" pitchFamily="34" charset="0"/>
              </a:rPr>
              <a:t>Lifewide</a:t>
            </a:r>
            <a:r>
              <a:rPr lang="en-GB" i="1" dirty="0" smtClean="0">
                <a:latin typeface="Arial" pitchFamily="34" charset="0"/>
              </a:rPr>
              <a:t> Learning, Education and Personal Development E-book</a:t>
            </a:r>
            <a:r>
              <a:rPr lang="en-GB" dirty="0" smtClean="0">
                <a:latin typeface="Arial" pitchFamily="34" charset="0"/>
              </a:rPr>
              <a:t> Chapter C4 available on line at: </a:t>
            </a:r>
            <a:r>
              <a:rPr lang="en-GB" u="sng" dirty="0" smtClean="0">
                <a:latin typeface="Arial" pitchFamily="34" charset="0"/>
                <a:hlinkClick r:id="rId4"/>
              </a:rPr>
              <a:t>http://www.lifewideebook.co.uk/research.html</a:t>
            </a:r>
            <a:endParaRPr lang="en-GB" dirty="0" smtClean="0">
              <a:latin typeface="Arial" pitchFamily="34" charset="0"/>
            </a:endParaRPr>
          </a:p>
          <a:p>
            <a:r>
              <a:rPr lang="en-GB" dirty="0" smtClean="0">
                <a:latin typeface="Arial" pitchFamily="34" charset="0"/>
              </a:rPr>
              <a:t>Jackson, N.J. (2014) </a:t>
            </a:r>
            <a:r>
              <a:rPr lang="en-GB" dirty="0" err="1" smtClean="0">
                <a:latin typeface="Arial" pitchFamily="34" charset="0"/>
              </a:rPr>
              <a:t>Lifewide</a:t>
            </a:r>
            <a:r>
              <a:rPr lang="en-GB" dirty="0" smtClean="0">
                <a:latin typeface="Arial" pitchFamily="34" charset="0"/>
              </a:rPr>
              <a:t> Learning and Education in Universities &amp; Colleges: Concepts and Conceptual Aids in N Jackson and J Willis (</a:t>
            </a:r>
            <a:r>
              <a:rPr lang="en-GB" dirty="0" err="1" smtClean="0">
                <a:latin typeface="Arial" pitchFamily="34" charset="0"/>
              </a:rPr>
              <a:t>eds</a:t>
            </a:r>
            <a:r>
              <a:rPr lang="en-GB" dirty="0" smtClean="0">
                <a:latin typeface="Arial" pitchFamily="34" charset="0"/>
              </a:rPr>
              <a:t>) </a:t>
            </a:r>
            <a:r>
              <a:rPr lang="en-GB" i="1" dirty="0" err="1" smtClean="0">
                <a:latin typeface="Arial" pitchFamily="34" charset="0"/>
              </a:rPr>
              <a:t>Lifewide</a:t>
            </a:r>
            <a:r>
              <a:rPr lang="en-GB" i="1" dirty="0" smtClean="0">
                <a:latin typeface="Arial" pitchFamily="34" charset="0"/>
              </a:rPr>
              <a:t> Learning and Education in Universities and Colleges </a:t>
            </a:r>
            <a:r>
              <a:rPr lang="en-GB" dirty="0" smtClean="0">
                <a:latin typeface="Arial" pitchFamily="34" charset="0"/>
              </a:rPr>
              <a:t>Chapter 1 available at: </a:t>
            </a:r>
            <a:r>
              <a:rPr lang="en-GB" u="sng" dirty="0" smtClean="0">
                <a:latin typeface="Arial" pitchFamily="34" charset="0"/>
                <a:hlinkClick r:id="rId5"/>
              </a:rPr>
              <a:t>http://www.learninglives.co.uk/e-book.html</a:t>
            </a:r>
            <a:endParaRPr lang="en-GB" dirty="0" smtClean="0">
              <a:latin typeface="Arial" pitchFamily="34" charset="0"/>
            </a:endParaRPr>
          </a:p>
          <a:p>
            <a:endParaRPr lang="en-GB" dirty="0" smtClean="0">
              <a:latin typeface="Arial" pitchFamily="34" charset="0"/>
            </a:endParaRPr>
          </a:p>
          <a:p>
            <a:endParaRPr lang="en-US" dirty="0" smtClean="0">
              <a:latin typeface="Arial" pitchFamily="34" charset="0"/>
            </a:endParaRPr>
          </a:p>
        </p:txBody>
      </p:sp>
      <p:sp>
        <p:nvSpPr>
          <p:cNvPr id="70660" name="Slide Number Placeholder 3"/>
          <p:cNvSpPr>
            <a:spLocks noGrp="1"/>
          </p:cNvSpPr>
          <p:nvPr>
            <p:ph type="sldNum" sz="quarter" idx="5"/>
          </p:nvPr>
        </p:nvSpPr>
        <p:spPr>
          <a:noFill/>
        </p:spPr>
        <p:txBody>
          <a:bodyPr/>
          <a:lstStyle/>
          <a:p>
            <a:fld id="{75E637DD-2937-4F6B-8DA6-EC8AB3537D38}" type="slidenum">
              <a:rPr lang="en-GB" smtClean="0"/>
              <a:pPr/>
              <a:t>35</a:t>
            </a:fld>
            <a:endParaRPr lang="en-GB"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We</a:t>
            </a:r>
            <a:r>
              <a:rPr lang="en-GB" baseline="0" dirty="0" smtClean="0"/>
              <a:t> can integrate these different perspectives on creativity into a model of how creativity works in the work environment. </a:t>
            </a:r>
          </a:p>
          <a:p>
            <a:endParaRPr lang="en-GB" baseline="0" dirty="0" smtClean="0"/>
          </a:p>
          <a:p>
            <a:r>
              <a:rPr lang="en-GB" baseline="0" dirty="0" smtClean="0"/>
              <a:t>This is a model of self-directed learning.</a:t>
            </a:r>
          </a:p>
          <a:p>
            <a:endParaRPr lang="en-GB" baseline="0" dirty="0" smtClean="0"/>
          </a:p>
          <a:p>
            <a:r>
              <a:rPr lang="en-GB" baseline="0" dirty="0" smtClean="0"/>
              <a:t>Individuals with all their expertise, capabilities and unique ways of thinking about their world are motivated to engage with a challenge or opportunity that might be familiar or unfamiliar to them. Assuming they have the capability to tackle the issue they use their imaginations to consider possibilities and eventually through deliberation and imagination, ideas are brought into existence which they refine and put into action by creating a process to achieve their goals that is appropriate for their contexts. They draw on resources and relationships that are available and create new resources and relationships to achieve their purpose. Through their relationships they form alliances and collaborations with people who share their interests and goals. The culture of the environment may or may not be supportive but even if the enterprise is hindered the forces that drive it may enable those who participate to overcome obstacles and difficulties they encounter. The whole enterprise might be framed within the idea of an ecology for learning, creativity, development and achievement.</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36</a:t>
            </a:fld>
            <a:endParaRPr 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Teachers</a:t>
            </a:r>
            <a:r>
              <a:rPr lang="en-GB" baseline="0" dirty="0" smtClean="0"/>
              <a:t> also create ecologies for the purpose of learning. They are the designers and implementers of the set of conditions to encourage certain forms of learning and achievement. Effectively they are controlling or directing the learning ecologies of learners.</a:t>
            </a:r>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37</a:t>
            </a:fld>
            <a:endParaRPr 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i="1" kern="1200" dirty="0" smtClean="0">
                <a:solidFill>
                  <a:schemeClr val="tx1"/>
                </a:solidFill>
                <a:latin typeface="+mn-lt"/>
                <a:ea typeface="+mn-ea"/>
                <a:cs typeface="+mn-cs"/>
              </a:rPr>
              <a:t>An appropriate pedagogic stance</a:t>
            </a:r>
            <a:endParaRPr lang="en-GB"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Critical to students' creative development is the teachers' pedagogic stance which </a:t>
            </a:r>
            <a:r>
              <a:rPr lang="en-US" sz="1200" kern="1200" dirty="0" err="1" smtClean="0">
                <a:solidFill>
                  <a:schemeClr val="tx1"/>
                </a:solidFill>
                <a:latin typeface="+mn-lt"/>
                <a:ea typeface="+mn-ea"/>
                <a:cs typeface="+mn-cs"/>
              </a:rPr>
              <a:t>McWilliam</a:t>
            </a:r>
            <a:r>
              <a:rPr lang="en-US" sz="1200" kern="1200" dirty="0" smtClean="0">
                <a:solidFill>
                  <a:schemeClr val="tx1"/>
                </a:solidFill>
                <a:latin typeface="+mn-lt"/>
                <a:ea typeface="+mn-ea"/>
                <a:cs typeface="+mn-cs"/>
              </a:rPr>
              <a:t> (2009) </a:t>
            </a:r>
            <a:r>
              <a:rPr lang="en-US" sz="1200" kern="1200" dirty="0" err="1" smtClean="0">
                <a:solidFill>
                  <a:schemeClr val="tx1"/>
                </a:solidFill>
                <a:latin typeface="+mn-lt"/>
                <a:ea typeface="+mn-ea"/>
                <a:cs typeface="+mn-cs"/>
              </a:rPr>
              <a:t>categorises</a:t>
            </a:r>
            <a:r>
              <a:rPr lang="en-US" sz="1200" kern="1200" dirty="0" smtClean="0">
                <a:solidFill>
                  <a:schemeClr val="tx1"/>
                </a:solidFill>
                <a:latin typeface="+mn-lt"/>
                <a:ea typeface="+mn-ea"/>
                <a:cs typeface="+mn-cs"/>
              </a:rPr>
              <a:t> into one of three types - 'sage on the stage' (knowledge transmitter), 'guide on the side' (facilitator), and 'meddler-in-the-middle' (an involved co-learner/co-producer in the learning process).  In her view the promotion of students' creativity is best served by teacher as 'meddler'  (ibid: 290):</a:t>
            </a:r>
          </a:p>
          <a:p>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Meddlers have clear intentions about what they do, and they are energetically up and doing it. “Command-and-control” is not the ethos that drives their actions, nor is their teaching by any means laissez-faire. They provide support and direction through structure- rich activity in which they themselves are highly involved. They do not take over the work of thinking and doing....</a:t>
            </a:r>
            <a:endParaRPr lang="en-GB"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teacher who “meddles-in-the-middle” is active and engaged. They have high expectations and provide a high level of support, in the knowledge that neither of these dispositions by themselves will make for better learning outcomes. Meddlers anticipate that they have a responsibility to induct their students into communities of creative practice...</a:t>
            </a:r>
            <a:r>
              <a:rPr lang="en-GB" dirty="0" smtClean="0"/>
              <a:t> </a:t>
            </a:r>
            <a:r>
              <a:rPr lang="en-US" sz="1200" kern="1200" dirty="0" smtClean="0">
                <a:solidFill>
                  <a:schemeClr val="tx1"/>
                </a:solidFill>
                <a:latin typeface="+mn-lt"/>
                <a:ea typeface="+mn-ea"/>
                <a:cs typeface="+mn-cs"/>
              </a:rPr>
              <a:t>Meddlers create opportunities for hands-on, minds-on and, where appropriate, plugged-in learning collaborations. They challenge more long-term notions of “good” teaching in a number of ways. Specifically, their pedagogy involves:</a:t>
            </a:r>
            <a:endParaRPr lang="en-GB"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less time spent on transmission and more time spent on working through problems in a way that puts everyone in the thick of the action;</a:t>
            </a:r>
            <a:endParaRPr lang="en-GB"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less time spent on risk minimization and more time spent on experimentation, risk- taking and co-learning;</a:t>
            </a:r>
            <a:endParaRPr lang="en-GB"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less emphasis on teaching as forensic classroom auditing and more time spent on designing, editing and assembling knowledge;</a:t>
            </a:r>
            <a:endParaRPr lang="en-GB"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less  time  spent  on  testing  memorization  and  more  time  spent  on  designing alternative forms of authentic assessment; </a:t>
            </a:r>
            <a:endParaRPr lang="en-GB" sz="1200" kern="1200" dirty="0" smtClean="0">
              <a:solidFill>
                <a:schemeClr val="tx1"/>
              </a:solidFill>
              <a:latin typeface="+mn-lt"/>
              <a:ea typeface="+mn-ea"/>
              <a:cs typeface="+mn-cs"/>
            </a:endParaRPr>
          </a:p>
          <a:p>
            <a:pPr lvl="0"/>
            <a:r>
              <a:rPr lang="en-US" sz="1200" kern="1200" dirty="0" smtClean="0">
                <a:solidFill>
                  <a:schemeClr val="tx1"/>
                </a:solidFill>
                <a:latin typeface="+mn-lt"/>
                <a:ea typeface="+mn-ea"/>
                <a:cs typeface="+mn-cs"/>
              </a:rPr>
              <a:t>less time spent on psychological counseling and more time spent on collaborative criticality and authentic evaluation.</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pedagogic task for teachers who intend to develop students' creativity is threefold. Firstly, it is one of developing learners' understandings of their own creativity by facilitating </a:t>
            </a:r>
            <a:r>
              <a:rPr lang="en-US" sz="1200" kern="1200" dirty="0" err="1" smtClean="0">
                <a:solidFill>
                  <a:schemeClr val="tx1"/>
                </a:solidFill>
                <a:latin typeface="+mn-lt"/>
                <a:ea typeface="+mn-ea"/>
                <a:cs typeface="+mn-cs"/>
              </a:rPr>
              <a:t>metacognitive</a:t>
            </a:r>
            <a:r>
              <a:rPr lang="en-US" sz="1200" kern="1200" dirty="0" smtClean="0">
                <a:solidFill>
                  <a:schemeClr val="tx1"/>
                </a:solidFill>
                <a:latin typeface="+mn-lt"/>
                <a:ea typeface="+mn-ea"/>
                <a:cs typeface="+mn-cs"/>
              </a:rPr>
              <a:t> development through self-observation, recording of experience, and reflection and self-inquiry. Understanding one's own creativity is through the development of a narrative that describes the process and the points at which creative thoughts and acts emerge. The development of insights is aided by the sharing of perspectives and understandings within the group of learners including the teacher.</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Secondly, it is about enriching their understandings with knowledge about creativity and its role in human </a:t>
            </a:r>
            <a:r>
              <a:rPr lang="en-US" sz="1200" kern="1200" dirty="0" err="1" smtClean="0">
                <a:solidFill>
                  <a:schemeClr val="tx1"/>
                </a:solidFill>
                <a:latin typeface="+mn-lt"/>
                <a:ea typeface="+mn-ea"/>
                <a:cs typeface="+mn-cs"/>
              </a:rPr>
              <a:t>endeavour</a:t>
            </a:r>
            <a:r>
              <a:rPr lang="en-US" sz="1200" kern="1200" dirty="0" smtClean="0">
                <a:solidFill>
                  <a:schemeClr val="tx1"/>
                </a:solidFill>
                <a:latin typeface="+mn-lt"/>
                <a:ea typeface="+mn-ea"/>
                <a:cs typeface="+mn-cs"/>
              </a:rPr>
              <a:t> and achievement. This knowledge is likely to include: 1) the conceptual tools that will enable learners to appreciate and make sense of their own creativity, 2) their own personal knowledge and understandings of creativity derived from trying to achieve something they value and 3) the personal </a:t>
            </a:r>
            <a:r>
              <a:rPr lang="en-US" sz="1200" kern="1200" dirty="0" err="1" smtClean="0">
                <a:solidFill>
                  <a:schemeClr val="tx1"/>
                </a:solidFill>
                <a:latin typeface="+mn-lt"/>
                <a:ea typeface="+mn-ea"/>
                <a:cs typeface="+mn-cs"/>
              </a:rPr>
              <a:t>knowledges</a:t>
            </a:r>
            <a:r>
              <a:rPr lang="en-US" sz="1200" kern="1200" dirty="0" smtClean="0">
                <a:solidFill>
                  <a:schemeClr val="tx1"/>
                </a:solidFill>
                <a:latin typeface="+mn-lt"/>
                <a:ea typeface="+mn-ea"/>
                <a:cs typeface="+mn-cs"/>
              </a:rPr>
              <a:t> of creativity shared by peers and teachers with whom they are connected in collaborative learning projects.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Thirdly, from a teaching and learning perspective, it is about providing novel and challenging opportunities and situations for the learner to use and develop their creativity.</a:t>
            </a:r>
            <a:r>
              <a:rPr lang="en-US" sz="1200" kern="1200" baseline="0" dirty="0" smtClean="0">
                <a:solidFill>
                  <a:schemeClr val="tx1"/>
                </a:solidFill>
                <a:latin typeface="+mn-lt"/>
                <a:ea typeface="+mn-ea"/>
                <a:cs typeface="+mn-cs"/>
              </a:rPr>
              <a:t> A</a:t>
            </a:r>
            <a:r>
              <a:rPr lang="en-US" sz="1200" kern="1200" dirty="0" smtClean="0">
                <a:solidFill>
                  <a:schemeClr val="tx1"/>
                </a:solidFill>
                <a:latin typeface="+mn-lt"/>
                <a:ea typeface="+mn-ea"/>
                <a:cs typeface="+mn-cs"/>
              </a:rPr>
              <a:t>ffordances for student creativity within the academic curriculum are greatly enhanced if teachers adopt pedagogic stances that are facilitative, enabling and empowering, open and responsive to possibilities, collaborative and mutually co-creative and which value learners' own learning processes as well as the outcomes from such processes.  Pedagogies that encourage active (rather than passive) learning, and which encourage creative responses include social learning in contexts such as problem-based, enquiry-led, work- based, context-based, making, enterprise-led, game-play and role-play. </a:t>
            </a:r>
            <a:endParaRPr lang="en-GB"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p>
          <a:p>
            <a:endParaRPr lang="en-GB" sz="1200" kern="1200" dirty="0" smtClean="0">
              <a:solidFill>
                <a:schemeClr val="tx1"/>
              </a:solidFill>
              <a:latin typeface="+mn-lt"/>
              <a:ea typeface="+mn-ea"/>
              <a:cs typeface="+mn-cs"/>
            </a:endParaRPr>
          </a:p>
          <a:p>
            <a:r>
              <a:rPr lang="en-GB" dirty="0" smtClean="0"/>
              <a:t>There</a:t>
            </a:r>
            <a:r>
              <a:rPr lang="en-GB" baseline="0" dirty="0" smtClean="0"/>
              <a:t> is a fourth pedagogic position which is where the educator tries to relinquish control and encourage and support (through mentoring/coaching) students’ self-directed learning. This is perhaps easiest to achieve in project based work or in contexts and situations that extend outside the academic curriculum. Potentially, this approach provides the greatest affordances for creativity and creative development since motivations are likely to be intrinsic and decisions and judgements about what to do and how to do it are being made by the learner themselves.</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6BFB83D-1812-4148-9FF7-98BE7D96A5B2}" type="slidenum">
              <a:rPr lang="en-GB" smtClean="0"/>
              <a:pPr/>
              <a:t>38</a:t>
            </a:fld>
            <a:endParaRPr 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mn-lt"/>
                <a:ea typeface="+mn-ea"/>
                <a:cs typeface="+mn-cs"/>
              </a:rPr>
              <a:t>Above and beyond the pedagogic</a:t>
            </a:r>
            <a:r>
              <a:rPr lang="en-US" sz="1200" kern="1200" baseline="0" dirty="0" smtClean="0">
                <a:solidFill>
                  <a:schemeClr val="tx1"/>
                </a:solidFill>
                <a:latin typeface="+mn-lt"/>
                <a:ea typeface="+mn-ea"/>
                <a:cs typeface="+mn-cs"/>
              </a:rPr>
              <a:t> task of developing learners’ subject knowledge and skills.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pedagogic task for teachers who intend to develop students' involves</a:t>
            </a:r>
            <a:r>
              <a:rPr lang="en-US" sz="1200" kern="1200" baseline="0" dirty="0" smtClean="0">
                <a:solidFill>
                  <a:schemeClr val="tx1"/>
                </a:solidFill>
                <a:latin typeface="+mn-lt"/>
                <a:ea typeface="+mn-ea"/>
                <a:cs typeface="+mn-cs"/>
              </a:rPr>
              <a:t> doing four things.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Firstly, it is about enriching their understandings with knowledge about creativity and its role in human </a:t>
            </a:r>
            <a:r>
              <a:rPr lang="en-US" sz="1200" kern="1200" dirty="0" err="1" smtClean="0">
                <a:solidFill>
                  <a:schemeClr val="tx1"/>
                </a:solidFill>
                <a:latin typeface="+mn-lt"/>
                <a:ea typeface="+mn-ea"/>
                <a:cs typeface="+mn-cs"/>
              </a:rPr>
              <a:t>endeavour</a:t>
            </a:r>
            <a:r>
              <a:rPr lang="en-US" sz="1200" kern="1200" dirty="0" smtClean="0">
                <a:solidFill>
                  <a:schemeClr val="tx1"/>
                </a:solidFill>
                <a:latin typeface="+mn-lt"/>
                <a:ea typeface="+mn-ea"/>
                <a:cs typeface="+mn-cs"/>
              </a:rPr>
              <a:t> and achievement. This knowledge is likely to include: 1) the conceptual tools provided in Guide 2 which will enable learners to appreciate and make sense of their own creativity, 2) their own personal knowledge and understandings of creativity derived from trying to achieve something they value and 3) the personal </a:t>
            </a:r>
            <a:r>
              <a:rPr lang="en-US" sz="1200" kern="1200" dirty="0" err="1" smtClean="0">
                <a:solidFill>
                  <a:schemeClr val="tx1"/>
                </a:solidFill>
                <a:latin typeface="+mn-lt"/>
                <a:ea typeface="+mn-ea"/>
                <a:cs typeface="+mn-cs"/>
              </a:rPr>
              <a:t>knowledges</a:t>
            </a:r>
            <a:r>
              <a:rPr lang="en-US" sz="1200" kern="1200" dirty="0" smtClean="0">
                <a:solidFill>
                  <a:schemeClr val="tx1"/>
                </a:solidFill>
                <a:latin typeface="+mn-lt"/>
                <a:ea typeface="+mn-ea"/>
                <a:cs typeface="+mn-cs"/>
              </a:rPr>
              <a:t> of creativity shared by peers and teachers with whom they are connected in collaborative learning projects.</a:t>
            </a:r>
            <a:endParaRPr lang="en-GB"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Secondly, it is one of developing learners' understandings of their own creativity by facilitating </a:t>
            </a:r>
            <a:r>
              <a:rPr lang="en-US" sz="1200" kern="1200" dirty="0" err="1" smtClean="0">
                <a:solidFill>
                  <a:schemeClr val="tx1"/>
                </a:solidFill>
                <a:latin typeface="+mn-lt"/>
                <a:ea typeface="+mn-ea"/>
                <a:cs typeface="+mn-cs"/>
              </a:rPr>
              <a:t>metacognitive</a:t>
            </a:r>
            <a:r>
              <a:rPr lang="en-US" sz="1200" kern="1200" dirty="0" smtClean="0">
                <a:solidFill>
                  <a:schemeClr val="tx1"/>
                </a:solidFill>
                <a:latin typeface="+mn-lt"/>
                <a:ea typeface="+mn-ea"/>
                <a:cs typeface="+mn-cs"/>
              </a:rPr>
              <a:t> development through self-observation, recording of experience, and reflection and self-inquiry. Understanding one's own creativity is through the development of a narrative that describes the process and the points at which creative thoughts and acts emerge. The development of insights is aided by the sharing of perspectives and understandings within the group of learners including the teacher.</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Thirdly, from a teaching and learning perspective, it is about providing novel and challenging opportunities and situations for the learner to use and develop their creativity.</a:t>
            </a:r>
          </a:p>
          <a:p>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Fourthly – its about creating the means to assess and </a:t>
            </a:r>
            <a:r>
              <a:rPr lang="en-US" sz="1200" kern="1200" dirty="0" err="1" smtClean="0">
                <a:solidFill>
                  <a:schemeClr val="tx1"/>
                </a:solidFill>
                <a:latin typeface="+mn-lt"/>
                <a:ea typeface="+mn-ea"/>
                <a:cs typeface="+mn-cs"/>
              </a:rPr>
              <a:t>recognise</a:t>
            </a:r>
            <a:r>
              <a:rPr lang="en-US" sz="1200" kern="1200" dirty="0" smtClean="0">
                <a:solidFill>
                  <a:schemeClr val="tx1"/>
                </a:solidFill>
                <a:latin typeface="+mn-lt"/>
                <a:ea typeface="+mn-ea"/>
                <a:cs typeface="+mn-cs"/>
              </a:rPr>
              <a:t> learners’ creativity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Affordances for student creativity within the academic curriculum are greatly enhanced if teachers adopt pedagogic stances that are facilitative, enabling and empowering, open and responsive to possibilities, collaborative and mutually co-creative and which value learners' own learning processes as well as the outcomes from such processes.  Pedagogies that encourage active (rather than passive) learning, and which encourage creative responses include social learning in contexts such as problem-based, enquiry-led, work- based, context-based, making, enterprise-led, game-play and role-play. </a:t>
            </a:r>
            <a:endParaRPr lang="en-GB" sz="1200" kern="1200" dirty="0" smtClean="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6BFB83D-1812-4148-9FF7-98BE7D96A5B2}" type="slidenum">
              <a:rPr lang="en-GB" smtClean="0"/>
              <a:pPr/>
              <a:t>39</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smtClean="0">
                <a:solidFill>
                  <a:schemeClr val="tx1"/>
                </a:solidFill>
                <a:latin typeface="+mn-lt"/>
                <a:ea typeface="+mn-ea"/>
                <a:cs typeface="+mn-cs"/>
              </a:rPr>
              <a:t>Evidence suggests that involving undergraduate students in Inquiry-Based Learning and research-type activities promotes the development of research ‘mindedness’, enhances learner motivation and engagement, develops graduate attributes and complex achievements, supports progression and retention, and prepares students for an uncertain and complex future (e.g. Brew 2006, Healey &amp; Jenkins 2009; Levy et al. 2011). There is also evidence that this approach creates an environment conducive to collaborative learning, empowering students to engage in learner-led, peer-supported learning activities and to become co-creators of their own learning </a:t>
            </a:r>
            <a:r>
              <a:rPr lang="en-US" sz="1200" kern="1200" dirty="0" err="1" smtClean="0">
                <a:solidFill>
                  <a:schemeClr val="tx1"/>
                </a:solidFill>
                <a:latin typeface="+mn-lt"/>
                <a:ea typeface="+mn-ea"/>
                <a:cs typeface="+mn-cs"/>
              </a:rPr>
              <a:t>experience.Inquiry</a:t>
            </a:r>
            <a:r>
              <a:rPr lang="en-US" sz="1200" kern="1200" dirty="0" smtClean="0">
                <a:solidFill>
                  <a:schemeClr val="tx1"/>
                </a:solidFill>
                <a:latin typeface="+mn-lt"/>
                <a:ea typeface="+mn-ea"/>
                <a:cs typeface="+mn-cs"/>
              </a:rPr>
              <a:t> is the basis for all research and scholarship in the disciplines but it is also the key learning process in all knowledge development processes and  is what sustains the ecology of the university (Boyer 1999).</a:t>
            </a:r>
            <a:r>
              <a:rPr lang="en-GB" dirty="0" smtClean="0"/>
              <a:t> </a:t>
            </a:r>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Inquiry-Based Learning is an umbrella term to describe a range of active learning approaches that are driven by a process of enquiry. Khan and O'Rourke (2004) outline the main characteristics of IBL:</a:t>
            </a:r>
            <a:endParaRPr lang="en-GB" sz="1200" kern="1200" dirty="0" smtClean="0">
              <a:solidFill>
                <a:schemeClr val="tx1"/>
              </a:solidFill>
              <a:latin typeface="+mn-lt"/>
              <a:ea typeface="+mn-ea"/>
              <a:cs typeface="+mn-cs"/>
            </a:endParaRPr>
          </a:p>
          <a:p>
            <a:pPr lvl="0"/>
            <a:endParaRPr lang="en-GB" sz="1200" kern="1200" dirty="0" smtClean="0">
              <a:solidFill>
                <a:schemeClr val="tx1"/>
              </a:solidFill>
              <a:latin typeface="+mn-lt"/>
              <a:ea typeface="+mn-ea"/>
              <a:cs typeface="+mn-cs"/>
            </a:endParaRPr>
          </a:p>
          <a:p>
            <a:pPr lvl="0"/>
            <a:r>
              <a:rPr lang="en-GB" sz="1200" kern="1200" dirty="0" smtClean="0">
                <a:solidFill>
                  <a:schemeClr val="tx1"/>
                </a:solidFill>
                <a:latin typeface="+mn-lt"/>
                <a:ea typeface="+mn-ea"/>
                <a:cs typeface="+mn-cs"/>
              </a:rPr>
              <a:t>Engagement – with a complex problem or scenario – that is sufficiently open-ended to allow a variety of responses or solutions.</a:t>
            </a:r>
          </a:p>
          <a:p>
            <a:pPr lvl="0"/>
            <a:r>
              <a:rPr lang="en-GB" sz="1200" kern="1200" dirty="0" smtClean="0">
                <a:solidFill>
                  <a:schemeClr val="tx1"/>
                </a:solidFill>
                <a:latin typeface="+mn-lt"/>
                <a:ea typeface="+mn-ea"/>
                <a:cs typeface="+mn-cs"/>
              </a:rPr>
              <a:t>Students direct the lines of enquiry and the methods employed.</a:t>
            </a:r>
          </a:p>
          <a:p>
            <a:r>
              <a:rPr lang="en-GB" sz="1200" b="1" kern="1200" dirty="0" smtClean="0">
                <a:solidFill>
                  <a:schemeClr val="tx1"/>
                </a:solidFill>
                <a:latin typeface="+mn-lt"/>
                <a:ea typeface="+mn-ea"/>
                <a:cs typeface="+mn-cs"/>
              </a:rPr>
              <a:t>Figure 9 </a:t>
            </a:r>
            <a:r>
              <a:rPr lang="en-GB" sz="1200" kern="1200" dirty="0" smtClean="0">
                <a:solidFill>
                  <a:schemeClr val="tx1"/>
                </a:solidFill>
                <a:latin typeface="+mn-lt"/>
                <a:ea typeface="+mn-ea"/>
                <a:cs typeface="+mn-cs"/>
              </a:rPr>
              <a:t>Representation of IBL process (Levy et al 2011)</a:t>
            </a:r>
          </a:p>
          <a:p>
            <a:pPr lvl="0"/>
            <a:r>
              <a:rPr lang="en-GB" sz="1200" kern="1200" dirty="0" smtClean="0">
                <a:solidFill>
                  <a:schemeClr val="tx1"/>
                </a:solidFill>
                <a:latin typeface="+mn-lt"/>
                <a:ea typeface="+mn-ea"/>
                <a:cs typeface="+mn-cs"/>
              </a:rPr>
              <a:t>The enquiry requires students to draw on existing knowledge and identify what else they need to know</a:t>
            </a:r>
            <a:r>
              <a:rPr lang="en-GB" dirty="0" smtClean="0"/>
              <a:t> </a:t>
            </a:r>
            <a:r>
              <a:rPr lang="en-GB" sz="1200" kern="1200" dirty="0" smtClean="0">
                <a:solidFill>
                  <a:schemeClr val="tx1"/>
                </a:solidFill>
                <a:latin typeface="+mn-lt"/>
                <a:ea typeface="+mn-ea"/>
                <a:cs typeface="+mn-cs"/>
              </a:rPr>
              <a:t>Tasks stimulate curiosity in the students, encouraging them to actively explore and discover new evidence to support the formulation of solutions.</a:t>
            </a:r>
          </a:p>
          <a:p>
            <a:pPr lvl="0"/>
            <a:r>
              <a:rPr lang="en-GB" sz="1200" kern="1200" dirty="0" smtClean="0">
                <a:solidFill>
                  <a:schemeClr val="tx1"/>
                </a:solidFill>
                <a:latin typeface="+mn-lt"/>
                <a:ea typeface="+mn-ea"/>
                <a:cs typeface="+mn-cs"/>
              </a:rPr>
              <a:t>Responsibility falls to the student for analysing and presenting that evidence in appropriate ways and in support of their own response to the problem.</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IBL can be developed in any academic discipline. For example, in sciences it is fundamental to conducting </a:t>
            </a:r>
          </a:p>
          <a:p>
            <a:r>
              <a:rPr lang="en-GB" sz="1200" kern="1200" dirty="0" smtClean="0">
                <a:solidFill>
                  <a:schemeClr val="tx1"/>
                </a:solidFill>
                <a:latin typeface="+mn-lt"/>
                <a:ea typeface="+mn-ea"/>
                <a:cs typeface="+mn-cs"/>
              </a:rPr>
              <a:t>experiments, in technology for the testing and evaluation of materials and the building of prototypes, in natural sciences it is the basis of field investigations, in medicine PBL can form the basis of the whole curriculum,  and IBL is the basis for individual and collaborative research in all disciplines.  It can be used for whole programmes/modules or as discrete activities built into lectures, seminars, laboratory work, fieldwork or co-curricular activities.  IBL may be undertaken as an individual project but it more typically a collaborative project in which learners work in small groups. </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The EBL process can be represented as a cycle (shown</a:t>
            </a:r>
            <a:r>
              <a:rPr lang="en-GB" sz="1200" kern="1200" baseline="0" dirty="0" smtClean="0">
                <a:solidFill>
                  <a:schemeClr val="tx1"/>
                </a:solidFill>
                <a:latin typeface="+mn-lt"/>
                <a:ea typeface="+mn-ea"/>
                <a:cs typeface="+mn-cs"/>
              </a:rPr>
              <a:t> in slide)</a:t>
            </a:r>
            <a:r>
              <a:rPr lang="en-GB" sz="1200" kern="1200" dirty="0" smtClean="0">
                <a:solidFill>
                  <a:schemeClr val="tx1"/>
                </a:solidFill>
                <a:latin typeface="+mn-lt"/>
                <a:ea typeface="+mn-ea"/>
                <a:cs typeface="+mn-cs"/>
              </a:rPr>
              <a:t> involving: developing questions, making observations, negotiating and agreeing tasks, undertaking research to find out what information is available, recording and collating information, developing methods for surveys or experiments, developing instruments for data collection, collecting, analyzing, and interpreting data, developing tools and frameworks for analysis, discussing possible explanations and solutions, negotiating and agreeing the content of reports and making presentations that have to be defended, and then reflecting on the process of doing and learning.</a:t>
            </a:r>
          </a:p>
          <a:p>
            <a:r>
              <a:rPr lang="en-GB" sz="1200" kern="1200" dirty="0" smtClean="0">
                <a:solidFill>
                  <a:schemeClr val="tx1"/>
                </a:solidFill>
                <a:latin typeface="+mn-lt"/>
                <a:ea typeface="+mn-ea"/>
                <a:cs typeface="+mn-cs"/>
              </a:rPr>
              <a:t> </a:t>
            </a:r>
          </a:p>
          <a:p>
            <a:r>
              <a:rPr lang="en-GB" sz="1200" kern="1200" dirty="0" err="1" smtClean="0">
                <a:solidFill>
                  <a:schemeClr val="tx1"/>
                </a:solidFill>
                <a:latin typeface="+mn-lt"/>
                <a:ea typeface="+mn-ea"/>
                <a:cs typeface="+mn-cs"/>
              </a:rPr>
              <a:t>Banchi</a:t>
            </a:r>
            <a:r>
              <a:rPr lang="en-GB" sz="1200" kern="1200" dirty="0" smtClean="0">
                <a:solidFill>
                  <a:schemeClr val="tx1"/>
                </a:solidFill>
                <a:latin typeface="+mn-lt"/>
                <a:ea typeface="+mn-ea"/>
                <a:cs typeface="+mn-cs"/>
              </a:rPr>
              <a:t> and Bell (2008) identify four levels of inquiry through which learner autonomy and self-management increases (Table  2). Open inquiry activities are only successful if students are motivated by intrinsic interests and if they are equipped with the skills to conduct their own research study </a:t>
            </a:r>
          </a:p>
          <a:p>
            <a:r>
              <a:rPr lang="en-GB" sz="1200" kern="1200" dirty="0" smtClean="0">
                <a:solidFill>
                  <a:schemeClr val="tx1"/>
                </a:solidFill>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36BFB83D-1812-4148-9FF7-98BE7D96A5B2}" type="slidenum">
              <a:rPr lang="en-GB" smtClean="0"/>
              <a:pPr/>
              <a:t>43</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endParaRPr lang="en-US" smtClean="0"/>
          </a:p>
        </p:txBody>
      </p:sp>
      <p:sp>
        <p:nvSpPr>
          <p:cNvPr id="87044" name="Slide Number Placeholder 3"/>
          <p:cNvSpPr>
            <a:spLocks noGrp="1"/>
          </p:cNvSpPr>
          <p:nvPr>
            <p:ph type="sldNum" sz="quarter" idx="5"/>
          </p:nvPr>
        </p:nvSpPr>
        <p:spPr>
          <a:noFill/>
        </p:spPr>
        <p:txBody>
          <a:bodyPr/>
          <a:lstStyle/>
          <a:p>
            <a:fld id="{A4CEE7BC-9992-41F6-8CE3-132D7A7E33A7}" type="slidenum">
              <a:rPr lang="en-GB" smtClean="0">
                <a:latin typeface="Arial" charset="0"/>
              </a:rPr>
              <a:pPr/>
              <a:t>46</a:t>
            </a:fld>
            <a:endParaRPr lang="en-GB" smtClean="0">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r>
              <a:rPr lang="en-US" sz="1200" kern="1200" dirty="0" err="1" smtClean="0">
                <a:solidFill>
                  <a:schemeClr val="tx1"/>
                </a:solidFill>
                <a:latin typeface="+mn-lt"/>
                <a:ea typeface="+mn-ea"/>
                <a:cs typeface="+mn-cs"/>
              </a:rPr>
              <a:t>Lifewide</a:t>
            </a:r>
            <a:r>
              <a:rPr lang="en-US" sz="1200" kern="1200" dirty="0" smtClean="0">
                <a:solidFill>
                  <a:schemeClr val="tx1"/>
                </a:solidFill>
                <a:latin typeface="+mn-lt"/>
                <a:ea typeface="+mn-ea"/>
                <a:cs typeface="+mn-cs"/>
              </a:rPr>
              <a:t> Curriculum Paradigm</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One of the objectives of helping learners prepare themselves for a lifetime of living and working with complexity is to be able to enact successfully, knowing-acting-being, in lots of different contexts and situations. Consequently, there is an argument for expanding the scope of the higher education learning enterprise to embrace all of a learner's contexts and situations while they are studying at university (Jackson 2011).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Many universities in the UK are beginning to adopt the idea and practice of </a:t>
            </a:r>
            <a:r>
              <a:rPr lang="en-US" sz="1200" kern="1200" dirty="0" err="1" smtClean="0">
                <a:solidFill>
                  <a:schemeClr val="tx1"/>
                </a:solidFill>
                <a:latin typeface="+mn-lt"/>
                <a:ea typeface="+mn-ea"/>
                <a:cs typeface="+mn-cs"/>
              </a:rPr>
              <a:t>lifewide</a:t>
            </a:r>
            <a:r>
              <a:rPr lang="en-US" sz="1200" kern="1200" dirty="0" smtClean="0">
                <a:solidFill>
                  <a:schemeClr val="tx1"/>
                </a:solidFill>
                <a:latin typeface="+mn-lt"/>
                <a:ea typeface="+mn-ea"/>
                <a:cs typeface="+mn-cs"/>
              </a:rPr>
              <a:t> learning,  personal development and education. Explicitly or implicitly they are adopting the concept of a </a:t>
            </a:r>
            <a:r>
              <a:rPr lang="en-US" sz="1200" kern="1200" dirty="0" err="1" smtClean="0">
                <a:solidFill>
                  <a:schemeClr val="tx1"/>
                </a:solidFill>
                <a:latin typeface="+mn-lt"/>
                <a:ea typeface="+mn-ea"/>
                <a:cs typeface="+mn-cs"/>
              </a:rPr>
              <a:t>lifewide</a:t>
            </a:r>
            <a:r>
              <a:rPr lang="en-US" sz="1200" kern="1200" dirty="0" smtClean="0">
                <a:solidFill>
                  <a:schemeClr val="tx1"/>
                </a:solidFill>
                <a:latin typeface="+mn-lt"/>
                <a:ea typeface="+mn-ea"/>
                <a:cs typeface="+mn-cs"/>
              </a:rPr>
              <a:t> curriculum (Jackson 2011, 2014)</a:t>
            </a:r>
            <a:r>
              <a:rPr lang="en-US" sz="1200" b="1" kern="1200" dirty="0" smtClean="0">
                <a:solidFill>
                  <a:schemeClr val="tx1"/>
                </a:solidFill>
                <a:latin typeface="+mn-lt"/>
                <a:ea typeface="+mn-ea"/>
                <a:cs typeface="+mn-cs"/>
              </a:rPr>
              <a:t> </a:t>
            </a:r>
            <a:r>
              <a:rPr lang="en-US" sz="1200" kern="1200" dirty="0" smtClean="0">
                <a:solidFill>
                  <a:schemeClr val="tx1"/>
                </a:solidFill>
                <a:latin typeface="+mn-lt"/>
                <a:ea typeface="+mn-ea"/>
                <a:cs typeface="+mn-cs"/>
              </a:rPr>
              <a:t>to embrace an educational design that seeks to empower and enable a learner to incorporate and integrate their learning from any aspect of their life into their higher education experience.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concrete expression of a </a:t>
            </a:r>
            <a:r>
              <a:rPr lang="en-US" sz="1200" kern="1200" dirty="0" err="1" smtClean="0">
                <a:solidFill>
                  <a:schemeClr val="tx1"/>
                </a:solidFill>
                <a:latin typeface="+mn-lt"/>
                <a:ea typeface="+mn-ea"/>
                <a:cs typeface="+mn-cs"/>
              </a:rPr>
              <a:t>lifewide</a:t>
            </a:r>
            <a:r>
              <a:rPr lang="en-US" sz="1200" kern="1200" dirty="0" smtClean="0">
                <a:solidFill>
                  <a:schemeClr val="tx1"/>
                </a:solidFill>
                <a:latin typeface="+mn-lt"/>
                <a:ea typeface="+mn-ea"/>
                <a:cs typeface="+mn-cs"/>
              </a:rPr>
              <a:t> curriculum as depicted in Figure 3 contains three or four different curricular domains: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1. academic curriculum, which may by design integrate real-world work or community-based experiences;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2  work-related curriculum which is linked to a </a:t>
            </a:r>
            <a:r>
              <a:rPr lang="en-US" sz="1200" kern="1200" dirty="0" err="1" smtClean="0">
                <a:solidFill>
                  <a:schemeClr val="tx1"/>
                </a:solidFill>
                <a:latin typeface="+mn-lt"/>
                <a:ea typeface="+mn-ea"/>
                <a:cs typeface="+mn-cs"/>
              </a:rPr>
              <a:t>programme</a:t>
            </a:r>
            <a:r>
              <a:rPr lang="en-US" sz="1200" kern="1200" dirty="0" smtClean="0">
                <a:solidFill>
                  <a:schemeClr val="tx1"/>
                </a:solidFill>
                <a:latin typeface="+mn-lt"/>
                <a:ea typeface="+mn-ea"/>
                <a:cs typeface="+mn-cs"/>
              </a:rPr>
              <a:t> but does not receive academic credit</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3. co-curriculum: experiences provided by the university that may or may not be credit-bearing and for which learners may or may not receive formal recognition;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4 extra-curriculum: experiences that are determined by the learners themselves and constitute all the spaces that they inhabit outside the other domains.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distinction between co- and extra-curricular has been deliberately blurred in some universities as experiences that would be considered to be extra-curricular in Figure 2 have been incorporated into the co-curriculum.  Each</a:t>
            </a:r>
            <a:r>
              <a:rPr lang="en-US" sz="1200" kern="1200" baseline="0" dirty="0" smtClean="0">
                <a:solidFill>
                  <a:schemeClr val="tx1"/>
                </a:solidFill>
                <a:latin typeface="+mn-lt"/>
                <a:ea typeface="+mn-ea"/>
                <a:cs typeface="+mn-cs"/>
              </a:rPr>
              <a:t> of these</a:t>
            </a:r>
            <a:r>
              <a:rPr lang="en-US" sz="1200" kern="1200" dirty="0" smtClean="0">
                <a:solidFill>
                  <a:schemeClr val="tx1"/>
                </a:solidFill>
                <a:latin typeface="+mn-lt"/>
                <a:ea typeface="+mn-ea"/>
                <a:cs typeface="+mn-cs"/>
              </a:rPr>
              <a:t> curricular domains</a:t>
            </a:r>
            <a:r>
              <a:rPr lang="en-US" sz="1200" kern="1200" baseline="0" dirty="0" smtClean="0">
                <a:solidFill>
                  <a:schemeClr val="tx1"/>
                </a:solidFill>
                <a:latin typeface="+mn-lt"/>
                <a:ea typeface="+mn-ea"/>
                <a:cs typeface="+mn-cs"/>
              </a:rPr>
              <a:t> have their own affordances for</a:t>
            </a:r>
            <a:r>
              <a:rPr lang="en-US" sz="1200" kern="1200" dirty="0" smtClean="0">
                <a:solidFill>
                  <a:schemeClr val="tx1"/>
                </a:solidFill>
                <a:latin typeface="+mn-lt"/>
                <a:ea typeface="+mn-ea"/>
                <a:cs typeface="+mn-cs"/>
              </a:rPr>
              <a:t> students' creative development.</a:t>
            </a:r>
            <a:endParaRPr lang="en-GB" sz="1200" kern="1200" dirty="0" smtClean="0">
              <a:solidFill>
                <a:schemeClr val="tx1"/>
              </a:solidFill>
              <a:latin typeface="+mn-lt"/>
              <a:ea typeface="+mn-ea"/>
              <a:cs typeface="+mn-cs"/>
            </a:endParaRPr>
          </a:p>
          <a:p>
            <a:pPr>
              <a:defRPr/>
            </a:pPr>
            <a:endParaRPr lang="en-GB" dirty="0" smtClean="0"/>
          </a:p>
          <a:p>
            <a:pPr>
              <a:defRPr/>
            </a:pPr>
            <a:endParaRPr lang="en-GB" dirty="0" smtClean="0"/>
          </a:p>
          <a:p>
            <a:pPr>
              <a:defRPr/>
            </a:pPr>
            <a:endParaRPr lang="en-GB" dirty="0" smtClean="0"/>
          </a:p>
        </p:txBody>
      </p:sp>
      <p:sp>
        <p:nvSpPr>
          <p:cNvPr id="72708" name="Slide Number Placeholder 3"/>
          <p:cNvSpPr>
            <a:spLocks noGrp="1"/>
          </p:cNvSpPr>
          <p:nvPr>
            <p:ph type="sldNum" sz="quarter" idx="5"/>
          </p:nvPr>
        </p:nvSpPr>
        <p:spPr>
          <a:noFill/>
        </p:spPr>
        <p:txBody>
          <a:bodyPr/>
          <a:lstStyle/>
          <a:p>
            <a:fld id="{675C0199-2AB5-446B-A6A6-44794D47D80B}" type="slidenum">
              <a:rPr lang="en-GB" smtClean="0"/>
              <a:pPr/>
              <a:t>47</a:t>
            </a:fld>
            <a:endParaRPr lang="en-GB"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pPr>
              <a:lnSpc>
                <a:spcPct val="80000"/>
              </a:lnSpc>
            </a:pPr>
            <a:r>
              <a:rPr lang="en-GB" sz="800" b="1" smtClean="0"/>
              <a:t>Surrey Lifewide Learning Award – a scheme to encourage, recognise and value lifewide learning and achievements</a:t>
            </a:r>
          </a:p>
          <a:p>
            <a:pPr>
              <a:lnSpc>
                <a:spcPct val="80000"/>
              </a:lnSpc>
            </a:pPr>
            <a:r>
              <a:rPr lang="en-GB" sz="800" smtClean="0"/>
              <a:t>Jackson et al (2011) describe a scheme at the University of Surrey which embraced the ideas and ideals outlined above. The Award Framework comprised an overarching award and a family of certificates underpinned by a lifewide learning capability and values statement which embodied capabilities, dispositions and values that are considered necessary to deal with and create situations in any context. Within them explicit reference is made to </a:t>
            </a:r>
            <a:r>
              <a:rPr lang="en-GB" sz="800" b="1" smtClean="0"/>
              <a:t> </a:t>
            </a:r>
            <a:r>
              <a:rPr lang="en-US" sz="800" i="1" smtClean="0"/>
              <a:t>Being creative and enterprising</a:t>
            </a:r>
            <a:r>
              <a:rPr lang="en-GB" sz="800" i="1" smtClean="0"/>
              <a:t>: you need to be </a:t>
            </a:r>
            <a:r>
              <a:rPr lang="en-US" sz="800" i="1" smtClean="0"/>
              <a:t>creative, enterprising and resourceful</a:t>
            </a:r>
            <a:r>
              <a:rPr lang="en-GB" sz="800" i="1" smtClean="0"/>
              <a:t> to invent new solutions, adapt to changing circumstances in novel ways and create new opportunities for yourself. </a:t>
            </a:r>
            <a:endParaRPr lang="en-GB" sz="800" smtClean="0"/>
          </a:p>
          <a:p>
            <a:pPr>
              <a:lnSpc>
                <a:spcPct val="80000"/>
              </a:lnSpc>
            </a:pPr>
            <a:r>
              <a:rPr lang="en-GB" sz="800" b="1" smtClean="0"/>
              <a:t> </a:t>
            </a:r>
            <a:endParaRPr lang="en-GB" sz="800" smtClean="0"/>
          </a:p>
          <a:p>
            <a:pPr>
              <a:lnSpc>
                <a:spcPct val="80000"/>
              </a:lnSpc>
            </a:pPr>
            <a:r>
              <a:rPr lang="en-GB" sz="800" smtClean="0"/>
              <a:t>The Award did not gain academic credit and it was not attached to any level of the UK HE Qualification Framework. Participation was voluntary and it required a learner to recognise the intrinsic value and benefit of engaging in this type of learning experience. The Award was made to a student who was able to demonstrate learning and personal development through their co-curricular and extra-curricular experiences, in line with the requirements for the award. A minimum involvement of 150 hours of experience-based and reflective learning was required. Students decide what experiences to include in their portfolio but they have to demonstrate new learning and personal development against the award</a:t>
            </a:r>
            <a:r>
              <a:rPr lang="ja-JP" altLang="en-GB" sz="800" smtClean="0"/>
              <a:t>’</a:t>
            </a:r>
            <a:r>
              <a:rPr lang="en-GB" altLang="ja-JP" sz="800" smtClean="0"/>
              <a:t>s capability and values statement (Appendix 1). Guidance is provided through a dedicated website </a:t>
            </a:r>
            <a:r>
              <a:rPr lang="en-GB" altLang="ja-JP" sz="800" u="sng" smtClean="0">
                <a:hlinkClick r:id="rId3"/>
              </a:rPr>
              <a:t>http://www.surreylifewideaward.net/</a:t>
            </a:r>
            <a:r>
              <a:rPr lang="en-GB" altLang="ja-JP" sz="800" smtClean="0"/>
              <a:t>  which also contains examples of students' lifewide learning and development.</a:t>
            </a:r>
          </a:p>
          <a:p>
            <a:pPr>
              <a:lnSpc>
                <a:spcPct val="80000"/>
              </a:lnSpc>
            </a:pPr>
            <a:r>
              <a:rPr lang="en-GB" sz="800" smtClean="0"/>
              <a:t> </a:t>
            </a:r>
          </a:p>
          <a:p>
            <a:pPr>
              <a:lnSpc>
                <a:spcPct val="80000"/>
              </a:lnSpc>
            </a:pPr>
            <a:r>
              <a:rPr lang="en-GB" sz="800" smtClean="0"/>
              <a:t>To demonstrate their personal development students created:</a:t>
            </a:r>
          </a:p>
          <a:p>
            <a:pPr>
              <a:lnSpc>
                <a:spcPct val="80000"/>
              </a:lnSpc>
              <a:buFontTx/>
              <a:buChar char="•"/>
            </a:pPr>
            <a:r>
              <a:rPr lang="en-GB" sz="800" smtClean="0"/>
              <a:t>a Life Map to show the areas in their life where they were learning/developing</a:t>
            </a:r>
          </a:p>
          <a:p>
            <a:pPr>
              <a:lnSpc>
                <a:spcPct val="80000"/>
              </a:lnSpc>
              <a:buFontTx/>
              <a:buChar char="•"/>
            </a:pPr>
            <a:r>
              <a:rPr lang="en-GB" sz="800" smtClean="0"/>
              <a:t>a personal development plan to show how they were attempting to develop the core capabilities for the award</a:t>
            </a:r>
          </a:p>
          <a:p>
            <a:pPr>
              <a:lnSpc>
                <a:spcPct val="80000"/>
              </a:lnSpc>
              <a:buFontTx/>
              <a:buChar char="•"/>
            </a:pPr>
            <a:r>
              <a:rPr lang="en-GB" sz="800" smtClean="0"/>
              <a:t>a 2000 word reflective account drawing out the ways in which they developed paying attention to the award capability statement (Appendix 1)</a:t>
            </a:r>
          </a:p>
          <a:p>
            <a:pPr>
              <a:lnSpc>
                <a:spcPct val="80000"/>
              </a:lnSpc>
              <a:buFontTx/>
              <a:buChar char="•"/>
            </a:pPr>
            <a:r>
              <a:rPr lang="en-GB" sz="800" smtClean="0"/>
              <a:t>a portfolio documenting or illustrating the experiences they drew on for their personal development.</a:t>
            </a:r>
          </a:p>
          <a:p>
            <a:pPr>
              <a:lnSpc>
                <a:spcPct val="80000"/>
              </a:lnSpc>
            </a:pPr>
            <a:endParaRPr lang="en-GB" sz="800" smtClean="0"/>
          </a:p>
          <a:p>
            <a:pPr>
              <a:lnSpc>
                <a:spcPct val="80000"/>
              </a:lnSpc>
            </a:pPr>
            <a:r>
              <a:rPr lang="en-GB" sz="800" smtClean="0"/>
              <a:t>Judgements as to whether a learner deserved the Award were based on:</a:t>
            </a:r>
          </a:p>
          <a:p>
            <a:pPr>
              <a:lnSpc>
                <a:spcPct val="80000"/>
              </a:lnSpc>
              <a:buFontTx/>
              <a:buChar char="•"/>
            </a:pPr>
            <a:r>
              <a:rPr lang="en-GB" sz="800" smtClean="0"/>
              <a:t> their commitment to their own personal development through self-directed and unplanned activities over a period of time while they are studying at the University </a:t>
            </a:r>
          </a:p>
          <a:p>
            <a:pPr>
              <a:lnSpc>
                <a:spcPct val="80000"/>
              </a:lnSpc>
              <a:buFontTx/>
              <a:buChar char="•"/>
            </a:pPr>
            <a:r>
              <a:rPr lang="en-GB" sz="800" smtClean="0"/>
              <a:t>their self-awareness - their ability to recognise that they are learning and developing in different ways through their lifewide experiences.</a:t>
            </a:r>
          </a:p>
          <a:p>
            <a:pPr>
              <a:lnSpc>
                <a:spcPct val="80000"/>
              </a:lnSpc>
              <a:buFontTx/>
              <a:buChar char="•"/>
            </a:pPr>
            <a:r>
              <a:rPr lang="en-GB" sz="800" smtClean="0"/>
              <a:t>their ability to explain and communicate their self-awareness of learning, personal development using the tools and frameworks provided and their overall perception of how they have </a:t>
            </a:r>
          </a:p>
          <a:p>
            <a:pPr>
              <a:lnSpc>
                <a:spcPct val="80000"/>
              </a:lnSpc>
            </a:pPr>
            <a:r>
              <a:rPr lang="en-GB" sz="800" smtClean="0"/>
              <a:t> changed as a result of participation and self-evaluation.</a:t>
            </a:r>
          </a:p>
          <a:p>
            <a:pPr>
              <a:lnSpc>
                <a:spcPct val="80000"/>
              </a:lnSpc>
              <a:buFontTx/>
              <a:buChar char="•"/>
            </a:pPr>
            <a:r>
              <a:rPr lang="en-GB" sz="800" smtClean="0"/>
              <a:t>their honouring of the self-directed learning process and completion of requirements.</a:t>
            </a:r>
          </a:p>
          <a:p>
            <a:pPr>
              <a:lnSpc>
                <a:spcPct val="80000"/>
              </a:lnSpc>
            </a:pPr>
            <a:endParaRPr lang="en-GB" sz="800" smtClean="0"/>
          </a:p>
        </p:txBody>
      </p:sp>
      <p:sp>
        <p:nvSpPr>
          <p:cNvPr id="89092" name="Slide Number Placeholder 3"/>
          <p:cNvSpPr>
            <a:spLocks noGrp="1"/>
          </p:cNvSpPr>
          <p:nvPr>
            <p:ph type="sldNum" sz="quarter" idx="5"/>
          </p:nvPr>
        </p:nvSpPr>
        <p:spPr>
          <a:noFill/>
        </p:spPr>
        <p:txBody>
          <a:bodyPr/>
          <a:lstStyle/>
          <a:p>
            <a:fld id="{61D7BC2B-BDEF-493C-8D8F-54C1617B888F}" type="slidenum">
              <a:rPr lang="en-GB" smtClean="0">
                <a:latin typeface="Arial" charset="0"/>
              </a:rPr>
              <a:pPr/>
              <a:t>48</a:t>
            </a:fld>
            <a:endParaRPr lang="en-GB" smtClean="0">
              <a:latin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r>
              <a:rPr lang="en-US" smtClean="0"/>
              <a:t>ASSUMPTIONS</a:t>
            </a:r>
          </a:p>
          <a:p>
            <a:r>
              <a:rPr lang="en-US" smtClean="0"/>
              <a:t>1 If we assume that an individual</a:t>
            </a:r>
            <a:r>
              <a:rPr lang="en-US" altLang="en-US" smtClean="0"/>
              <a:t>’</a:t>
            </a:r>
            <a:r>
              <a:rPr lang="en-US" smtClean="0"/>
              <a:t>s deep intrinsic motivation comes from actualising themselves becoming the person they want to become – then it is likely that their creativity will be associated with their process of becoming.</a:t>
            </a:r>
          </a:p>
          <a:p>
            <a:r>
              <a:rPr lang="en-US" smtClean="0"/>
              <a:t>2 If we assume that these deep motivations will create the will to do everything that is necessary to develop in ways that will enable the person to become who they want to become and we can be certain that they will create their own ecology for learning and development.</a:t>
            </a:r>
          </a:p>
          <a:p>
            <a:r>
              <a:rPr lang="en-US" smtClean="0"/>
              <a:t>3 If HE is serious about encouraging and helping learners to achieve their potential and recognising learning and development that goes well beyond the academic curriculum then</a:t>
            </a:r>
          </a:p>
          <a:p>
            <a:r>
              <a:rPr lang="en-US" smtClean="0"/>
              <a:t>the challenge for HE becomes in one of supporting and recognising the learners lifewide learning, development and achievement</a:t>
            </a:r>
          </a:p>
        </p:txBody>
      </p:sp>
      <p:sp>
        <p:nvSpPr>
          <p:cNvPr id="90116" name="Slide Number Placeholder 3"/>
          <p:cNvSpPr>
            <a:spLocks noGrp="1"/>
          </p:cNvSpPr>
          <p:nvPr>
            <p:ph type="sldNum" sz="quarter" idx="5"/>
          </p:nvPr>
        </p:nvSpPr>
        <p:spPr>
          <a:noFill/>
        </p:spPr>
        <p:txBody>
          <a:bodyPr/>
          <a:lstStyle/>
          <a:p>
            <a:fld id="{5EF16402-EEA7-4FAD-ADC3-F743A8316C0D}" type="slidenum">
              <a:rPr lang="en-GB" smtClean="0">
                <a:latin typeface="Arial" charset="0"/>
              </a:rPr>
              <a:pPr/>
              <a:t>49</a:t>
            </a:fld>
            <a:endParaRPr lang="en-GB"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GB" dirty="0" smtClean="0"/>
              <a:t>From</a:t>
            </a:r>
            <a:r>
              <a:rPr lang="en-GB" baseline="0" dirty="0" smtClean="0"/>
              <a:t> a personal perspective – I have benefited greatly from the opportunity I had to go to university. I was born into a working class family one of six children whose parents had no aspirations for me to carry on at school beyond 16. But because of the grant system I was eventually able to go to university to study geology which provided me with the platform for my subsequent career.</a:t>
            </a:r>
          </a:p>
          <a:p>
            <a:endParaRPr lang="en-GB" dirty="0" smtClean="0"/>
          </a:p>
          <a:p>
            <a:r>
              <a:rPr lang="en-GB" dirty="0" smtClean="0"/>
              <a:t>This is a map</a:t>
            </a:r>
            <a:r>
              <a:rPr lang="en-GB" baseline="0" dirty="0" smtClean="0"/>
              <a:t> of my educational and working life and I can use it to illustrate several things that are relevant to what I want to say..</a:t>
            </a:r>
          </a:p>
          <a:p>
            <a:endParaRPr lang="en-GB" baseline="0" dirty="0" smtClean="0"/>
          </a:p>
          <a:p>
            <a:pPr marL="228600" indent="-228600">
              <a:buAutoNum type="arabicParenR"/>
            </a:pPr>
            <a:r>
              <a:rPr lang="en-GB" baseline="0" dirty="0" smtClean="0"/>
              <a:t>You have no idea where life will take you.. I was 17 before I had any idea about what I wanted to do in my life. But that took me only so far – the detail is worked out as you travel through life.</a:t>
            </a:r>
          </a:p>
          <a:p>
            <a:pPr marL="228600" indent="-228600">
              <a:buAutoNum type="arabicParenR"/>
            </a:pPr>
            <a:r>
              <a:rPr lang="en-GB" baseline="0" dirty="0" smtClean="0"/>
              <a:t>Life is full of disruptions and change caused by all sorts of reasons – for me it has been a process of continuous change/development as I have moved from one role to another and even professional domains.. Looking back I can appreciate it as a creative project in which I was responsible for bringing ideas, stuff &amp; roles into existence..</a:t>
            </a:r>
          </a:p>
          <a:p>
            <a:pPr marL="228600" indent="-228600">
              <a:buAutoNum type="arabicParenR"/>
            </a:pPr>
            <a:endParaRPr lang="en-GB" baseline="0" dirty="0" smtClean="0"/>
          </a:p>
          <a:p>
            <a:pPr marL="228600" indent="-228600">
              <a:buAutoNum type="arabicParenR"/>
            </a:pPr>
            <a:endParaRPr lang="en-GB" baseline="0" dirty="0" smtClean="0"/>
          </a:p>
          <a:p>
            <a:pPr marL="228600" indent="-228600">
              <a:buAutoNum type="arabicParenR"/>
            </a:pPr>
            <a:endParaRPr lang="en-GB" baseline="0" dirty="0" smtClean="0"/>
          </a:p>
          <a:p>
            <a:pPr marL="228600" indent="-228600">
              <a:buAutoNum type="arabicParenR"/>
            </a:pPr>
            <a:endParaRPr lang="en-GB" baseline="0" dirty="0" smtClean="0"/>
          </a:p>
          <a:p>
            <a:pPr marL="228600" indent="-228600">
              <a:buAutoNum type="arabicParenR"/>
            </a:pPr>
            <a:endParaRPr lang="en-GB" baseline="0" dirty="0" smtClean="0"/>
          </a:p>
          <a:p>
            <a:pPr marL="228600" indent="-228600">
              <a:buAutoNum type="arabicParenR"/>
            </a:pPr>
            <a:endParaRPr lang="en-GB" baseline="0" dirty="0" smtClean="0"/>
          </a:p>
          <a:p>
            <a:endParaRPr lang="en-GB" baseline="0" dirty="0" smtClean="0"/>
          </a:p>
          <a:p>
            <a:endParaRPr lang="en-GB" baseline="0" dirty="0" smtClean="0"/>
          </a:p>
          <a:p>
            <a:endParaRPr lang="en-GB" dirty="0" smtClean="0"/>
          </a:p>
          <a:p>
            <a:endParaRPr lang="en-GB" dirty="0" smtClean="0"/>
          </a:p>
          <a:p>
            <a:endParaRPr lang="en-GB" b="1" dirty="0" smtClean="0"/>
          </a:p>
        </p:txBody>
      </p:sp>
      <p:sp>
        <p:nvSpPr>
          <p:cNvPr id="53252" name="Slide Number Placeholder 3"/>
          <p:cNvSpPr>
            <a:spLocks noGrp="1"/>
          </p:cNvSpPr>
          <p:nvPr>
            <p:ph type="sldNum" sz="quarter" idx="5"/>
          </p:nvPr>
        </p:nvSpPr>
        <p:spPr>
          <a:noFill/>
        </p:spPr>
        <p:txBody>
          <a:bodyPr/>
          <a:lstStyle/>
          <a:p>
            <a:fld id="{8148B922-734B-4C18-8EC0-7A990EA4395B}" type="slidenum">
              <a:rPr lang="en-GB" smtClean="0">
                <a:latin typeface="Arial" charset="0"/>
              </a:rPr>
              <a:pPr/>
              <a:t>4</a:t>
            </a:fld>
            <a:endParaRPr lang="en-GB" smtClean="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p:spPr>
        <p:txBody>
          <a:bodyPr/>
          <a:lstStyle/>
          <a:p>
            <a:r>
              <a:rPr lang="en-GB" smtClean="0"/>
              <a:t>Here is an example of how the award enabled one student to demonstrate her lifewide development.</a:t>
            </a:r>
          </a:p>
          <a:p>
            <a:endParaRPr lang="en-GB" smtClean="0"/>
          </a:p>
          <a:p>
            <a:r>
              <a:rPr lang="en-GB" smtClean="0"/>
              <a:t>This is an example of a student</a:t>
            </a:r>
            <a:r>
              <a:rPr lang="ja-JP" altLang="en-GB" smtClean="0"/>
              <a:t>’</a:t>
            </a:r>
            <a:r>
              <a:rPr lang="en-GB" altLang="ja-JP" smtClean="0"/>
              <a:t>s life map in her first year in 2009. Her ultimate ambition was to become a doctor although at this stage she was studying for a biosciences degree. To achieve her ambition not only will she have to perform very well in her degree, she will have to show commitment to the values that are expected to underlie medical practice and develop a wide range of capabilities, qualities and dispositions that are not necessarily developed in an academic environment. What she is doing to develop herself in ways that are consistent with becoming a doctor for the pathway she is taking is her learning ecology.</a:t>
            </a:r>
          </a:p>
          <a:p>
            <a:endParaRPr lang="en-GB" smtClean="0"/>
          </a:p>
          <a:p>
            <a:r>
              <a:rPr lang="en-GB" smtClean="0"/>
              <a:t>Being a doctor requires so much more than technical knowledge – skills, qualities, values and dispositions that have to be developed in ways other than a programme of study. Her personal ecology involves participating in many different activities and social groups. In  engaging in this process she is beginning to represent her personal ecology for becoming a doctor.</a:t>
            </a:r>
          </a:p>
        </p:txBody>
      </p:sp>
      <p:sp>
        <p:nvSpPr>
          <p:cNvPr id="91140" name="Slide Number Placeholder 3"/>
          <p:cNvSpPr>
            <a:spLocks noGrp="1"/>
          </p:cNvSpPr>
          <p:nvPr>
            <p:ph type="sldNum" sz="quarter" idx="5"/>
          </p:nvPr>
        </p:nvSpPr>
        <p:spPr>
          <a:noFill/>
        </p:spPr>
        <p:txBody>
          <a:bodyPr/>
          <a:lstStyle/>
          <a:p>
            <a:fld id="{801FA1AB-B19B-49A6-B4B2-D9AF8C115385}" type="slidenum">
              <a:rPr lang="en-GB" smtClean="0">
                <a:latin typeface="Arial" charset="0"/>
              </a:rPr>
              <a:pPr/>
              <a:t>50</a:t>
            </a:fld>
            <a:endParaRPr lang="en-GB" smtClean="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r>
              <a:rPr lang="en-GB" b="1" smtClean="0"/>
              <a:t>Personal Development Plan </a:t>
            </a:r>
            <a:r>
              <a:rPr lang="en-GB" smtClean="0"/>
              <a:t>For the award she extracted her personal goals from each of the areas of her life and identified the aspects of herself that she wanted to develop, why this was important to her and how she would try to develop it. This was her personal development plan. We will focus on one aspect of her PDP which was to organise a group of volunteers to spend part of their summer vacation helping run a school and medical centre in Uganda.  The aspects of herself she wanted to develop were related to her leadership and organisational skills and to gain some experience of working in a medical centre.</a:t>
            </a:r>
          </a:p>
          <a:p>
            <a:endParaRPr lang="en-GB" smtClean="0"/>
          </a:p>
        </p:txBody>
      </p:sp>
      <p:sp>
        <p:nvSpPr>
          <p:cNvPr id="92164" name="Slide Number Placeholder 3"/>
          <p:cNvSpPr>
            <a:spLocks noGrp="1"/>
          </p:cNvSpPr>
          <p:nvPr>
            <p:ph type="sldNum" sz="quarter" idx="5"/>
          </p:nvPr>
        </p:nvSpPr>
        <p:spPr>
          <a:noFill/>
        </p:spPr>
        <p:txBody>
          <a:bodyPr/>
          <a:lstStyle/>
          <a:p>
            <a:fld id="{569A3016-B747-437B-94D1-79E0A0A3C1E7}" type="slidenum">
              <a:rPr lang="en-GB" smtClean="0">
                <a:latin typeface="Arial" charset="0"/>
              </a:rPr>
              <a:pPr/>
              <a:t>51</a:t>
            </a:fld>
            <a:endParaRPr lang="en-GB" smtClean="0">
              <a:latin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r>
              <a:rPr lang="en-GB" b="1" smtClean="0"/>
              <a:t>Using Stevenson's contexts and problems map  </a:t>
            </a:r>
            <a:r>
              <a:rPr lang="en-GB" smtClean="0"/>
              <a:t>we can see that she was pushing herself and taking the group of volunteers out of their comfort zones into cultural contexts they had never experienced before to deal with totally unfamiliar problems. There was no supervision by teachers and this is a good example where the university would deem it unethical to put students into such a risky situation without adequate support or supervision. But the students were choosing to do this themselves.</a:t>
            </a:r>
          </a:p>
          <a:p>
            <a:endParaRPr lang="en-GB" smtClean="0"/>
          </a:p>
          <a:p>
            <a:r>
              <a:rPr lang="en-GB" smtClean="0"/>
              <a:t>In the space of about a year – four students raised nearly £1000 for Mukano Medical Centre primarily to provide mosquito nets, they collected 200 books and sent them to the school library. They spent time with children in a Ugandan village and got involved in teaching and sex education and saved the life of one young girl by securing her aids treatment and a home with a family member. After returning they set up a new student association to continue raising money to help send students to Uganda to continue the work they had started.</a:t>
            </a:r>
          </a:p>
          <a:p>
            <a:endParaRPr lang="en-GB" smtClean="0"/>
          </a:p>
          <a:p>
            <a:r>
              <a:rPr lang="en-GB" smtClean="0"/>
              <a:t>You can watch a short video recording her story at </a:t>
            </a:r>
            <a:r>
              <a:rPr lang="en-GB" smtClean="0">
                <a:hlinkClick r:id="rId3"/>
              </a:rPr>
              <a:t>http://www.youtube.com/watch?v=gECPBQ3J_PU</a:t>
            </a:r>
            <a:r>
              <a:rPr lang="en-GB" smtClean="0"/>
              <a:t>  and appreciate some of the complexity in the experience she helped create which provided her with opportunity to be creative.</a:t>
            </a:r>
          </a:p>
          <a:p>
            <a:endParaRPr lang="en-GB" smtClean="0"/>
          </a:p>
        </p:txBody>
      </p:sp>
      <p:sp>
        <p:nvSpPr>
          <p:cNvPr id="93188" name="Slide Number Placeholder 3"/>
          <p:cNvSpPr>
            <a:spLocks noGrp="1"/>
          </p:cNvSpPr>
          <p:nvPr>
            <p:ph type="sldNum" sz="quarter" idx="5"/>
          </p:nvPr>
        </p:nvSpPr>
        <p:spPr>
          <a:noFill/>
        </p:spPr>
        <p:txBody>
          <a:bodyPr/>
          <a:lstStyle/>
          <a:p>
            <a:fld id="{0D9452C1-9EEC-430B-8BEA-1EB41648FAE8}" type="slidenum">
              <a:rPr lang="en-GB" smtClean="0">
                <a:latin typeface="Arial" charset="0"/>
              </a:rPr>
              <a:pPr/>
              <a:t>52</a:t>
            </a:fld>
            <a:endParaRPr lang="en-GB" smtClean="0">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47500" lnSpcReduction="20000"/>
          </a:bodyPr>
          <a:lstStyle/>
          <a:p>
            <a:pPr>
              <a:defRPr/>
            </a:pPr>
            <a:r>
              <a:rPr lang="en-GB" b="1" dirty="0" err="1" smtClean="0"/>
              <a:t>Lifewide</a:t>
            </a:r>
            <a:r>
              <a:rPr lang="en-GB" b="1" dirty="0" smtClean="0"/>
              <a:t> Learning &amp; Development Portfolios</a:t>
            </a:r>
            <a:r>
              <a:rPr lang="en-GB" dirty="0" smtClean="0"/>
              <a:t> </a:t>
            </a:r>
          </a:p>
          <a:p>
            <a:pPr>
              <a:defRPr/>
            </a:pPr>
            <a:r>
              <a:rPr lang="en-GB" dirty="0" smtClean="0"/>
              <a:t>The portfolio is the physical or virtual medium for students to record and represent their learning and development. Its role is intended to encourage learners to develop the habit of thinking about and recording their experiences, drawing out deeper meanings and understandings in the process. They are not intended to be showcases of best work but honest appraisals of life experiences and their own performance in the experience and learning from the experience. They are their accumulated narratives of learning.</a:t>
            </a:r>
          </a:p>
          <a:p>
            <a:pPr>
              <a:defRPr/>
            </a:pPr>
            <a:r>
              <a:rPr lang="en-GB" dirty="0" smtClean="0"/>
              <a:t> </a:t>
            </a:r>
          </a:p>
          <a:p>
            <a:pPr>
              <a:defRPr/>
            </a:pPr>
            <a:r>
              <a:rPr lang="en-GB" dirty="0" smtClean="0"/>
              <a:t>Although the requirements for the award specify that a portfolio be produced containing various documentary artefacts (life space map, personal development plan, evidence of ongoing reflection, final written reflective account and updated CV), the presentation of this portfolio is entirely the choice of the individual. This </a:t>
            </a:r>
            <a:r>
              <a:rPr lang="en-GB" i="1" dirty="0" smtClean="0"/>
              <a:t>freedom to choose</a:t>
            </a:r>
            <a:r>
              <a:rPr lang="en-GB" dirty="0" smtClean="0"/>
              <a:t> reinforces the self-managed ethos that underpins the award and allows for creative self-expression.</a:t>
            </a:r>
          </a:p>
          <a:p>
            <a:pPr>
              <a:defRPr/>
            </a:pPr>
            <a:r>
              <a:rPr lang="en-GB" dirty="0" smtClean="0"/>
              <a:t> </a:t>
            </a:r>
          </a:p>
          <a:p>
            <a:pPr>
              <a:defRPr/>
            </a:pPr>
            <a:r>
              <a:rPr lang="en-GB" dirty="0" smtClean="0"/>
              <a:t>Adopting this reasoning, participants in the </a:t>
            </a:r>
            <a:r>
              <a:rPr lang="en-GB" dirty="0" err="1" smtClean="0"/>
              <a:t>Lifewide</a:t>
            </a:r>
            <a:r>
              <a:rPr lang="en-GB" dirty="0" smtClean="0"/>
              <a:t> Learning Award were able to choose the format and style of portfolio but they were required to demonstrate an ongoing and regular engagement with it. The emphasis is on commitment to a process of critical reflection rather than purely listing or describing activities. </a:t>
            </a:r>
          </a:p>
          <a:p>
            <a:pPr>
              <a:defRPr/>
            </a:pPr>
            <a:r>
              <a:rPr lang="en-GB" dirty="0" smtClean="0"/>
              <a:t> </a:t>
            </a:r>
          </a:p>
          <a:p>
            <a:pPr>
              <a:defRPr/>
            </a:pPr>
            <a:r>
              <a:rPr lang="en-GB" dirty="0" smtClean="0"/>
              <a:t>The portfolios submitted for the award pilot in 2010-11 were rich and </a:t>
            </a:r>
            <a:r>
              <a:rPr lang="en-GB" dirty="0" err="1" smtClean="0"/>
              <a:t>diverse.Some</a:t>
            </a:r>
            <a:r>
              <a:rPr lang="en-GB" dirty="0" smtClean="0"/>
              <a:t> students used blogs and e-portfolios, enabling them to blend or connect technologies and resources such as digital images, audio and video.</a:t>
            </a:r>
          </a:p>
          <a:p>
            <a:pPr>
              <a:defRPr/>
            </a:pPr>
            <a:r>
              <a:rPr lang="en-GB" dirty="0" smtClean="0"/>
              <a:t> </a:t>
            </a:r>
          </a:p>
          <a:p>
            <a:pPr>
              <a:defRPr/>
            </a:pPr>
            <a:r>
              <a:rPr lang="en-GB" dirty="0" smtClean="0"/>
              <a:t>In contrast some students opted with enthusiasm to produce a physical portfolio in the form of a scrapbook rich in images and mementos of the events that they had experienced as well as the textual descriptions and reflective evaluations.</a:t>
            </a:r>
          </a:p>
          <a:p>
            <a:pPr>
              <a:defRPr/>
            </a:pPr>
            <a:r>
              <a:rPr lang="en-GB" b="1" dirty="0" smtClean="0"/>
              <a:t> </a:t>
            </a:r>
            <a:r>
              <a:rPr lang="en-GB" dirty="0" smtClean="0"/>
              <a:t> </a:t>
            </a:r>
          </a:p>
          <a:p>
            <a:pPr>
              <a:defRPr/>
            </a:pPr>
            <a:r>
              <a:rPr lang="en-GB" dirty="0" smtClean="0"/>
              <a:t>We discovered that having a conversation with students and inviting them to talk about their portfolios was an excellent way of bringing out the detail in the narrative learning. Simply because questions could be asked to gain deeper insights into why something was significant and </a:t>
            </a:r>
          </a:p>
          <a:p>
            <a:pPr>
              <a:defRPr/>
            </a:pPr>
            <a:endParaRPr lang="en-GB" dirty="0" smtClean="0"/>
          </a:p>
          <a:p>
            <a:pPr>
              <a:defRPr/>
            </a:pPr>
            <a:r>
              <a:rPr lang="en-GB" b="1" dirty="0" smtClean="0"/>
              <a:t>Narrative themes </a:t>
            </a:r>
            <a:endParaRPr lang="en-GB" dirty="0" smtClean="0"/>
          </a:p>
          <a:p>
            <a:pPr>
              <a:defRPr/>
            </a:pPr>
            <a:r>
              <a:rPr lang="en-GB" dirty="0" smtClean="0"/>
              <a:t>A number of recurrent themes can be recognised in the experiences that students describe in their </a:t>
            </a:r>
            <a:r>
              <a:rPr lang="en-GB" dirty="0" err="1" smtClean="0"/>
              <a:t>lifewide</a:t>
            </a:r>
            <a:r>
              <a:rPr lang="en-GB" dirty="0" smtClean="0"/>
              <a:t> learning portfolios and integrating accounts, namely:</a:t>
            </a:r>
          </a:p>
          <a:p>
            <a:pPr>
              <a:defRPr/>
            </a:pPr>
            <a:r>
              <a:rPr lang="en-GB" dirty="0" smtClean="0"/>
              <a:t> </a:t>
            </a:r>
          </a:p>
          <a:p>
            <a:pPr>
              <a:defRPr/>
            </a:pPr>
            <a:r>
              <a:rPr lang="en-GB" dirty="0" smtClean="0"/>
              <a:t>employability and career related experiences</a:t>
            </a:r>
          </a:p>
          <a:p>
            <a:pPr>
              <a:defRPr/>
            </a:pPr>
            <a:r>
              <a:rPr lang="en-GB" dirty="0" smtClean="0"/>
              <a:t>personal, emotional or spiritual wellbeing / overcoming or coping with challenging situations</a:t>
            </a:r>
          </a:p>
          <a:p>
            <a:pPr>
              <a:defRPr/>
            </a:pPr>
            <a:r>
              <a:rPr lang="en-GB" dirty="0" smtClean="0"/>
              <a:t>travel and being immersed in new cultures or countries</a:t>
            </a:r>
          </a:p>
          <a:p>
            <a:pPr>
              <a:defRPr/>
            </a:pPr>
            <a:r>
              <a:rPr lang="en-GB" dirty="0" smtClean="0"/>
              <a:t>involvement in societies or clubs either as an organiser or participant </a:t>
            </a:r>
          </a:p>
          <a:p>
            <a:pPr>
              <a:defRPr/>
            </a:pPr>
            <a:r>
              <a:rPr lang="en-GB" dirty="0" smtClean="0"/>
              <a:t>personal interests and hobbies </a:t>
            </a:r>
          </a:p>
          <a:p>
            <a:pPr>
              <a:defRPr/>
            </a:pPr>
            <a:r>
              <a:rPr lang="en-GB" dirty="0" smtClean="0"/>
              <a:t>volunteering, caring for others and mentoring</a:t>
            </a:r>
          </a:p>
          <a:p>
            <a:pPr>
              <a:defRPr/>
            </a:pPr>
            <a:r>
              <a:rPr lang="en-GB" dirty="0" smtClean="0"/>
              <a:t>being creative and enterprising including running their own business</a:t>
            </a:r>
          </a:p>
          <a:p>
            <a:pPr>
              <a:defRPr/>
            </a:pPr>
            <a:r>
              <a:rPr lang="en-GB" b="1" dirty="0" smtClean="0"/>
              <a:t> </a:t>
            </a:r>
            <a:r>
              <a:rPr lang="en-GB" dirty="0" smtClean="0"/>
              <a:t> </a:t>
            </a:r>
          </a:p>
          <a:p>
            <a:pPr>
              <a:defRPr/>
            </a:pPr>
            <a:r>
              <a:rPr lang="en-GB" dirty="0" smtClean="0"/>
              <a:t>When portfolios and integrating accounts are audited for their content, generalised patterns of responses can be identified namely 1) career, employability and development for being an effective professional 2) personal growth and self-actualisation  3) combination of these orientations. </a:t>
            </a:r>
          </a:p>
          <a:p>
            <a:pPr>
              <a:defRPr/>
            </a:pPr>
            <a:r>
              <a:rPr lang="en-GB" b="1" dirty="0" smtClean="0"/>
              <a:t> </a:t>
            </a:r>
            <a:r>
              <a:rPr lang="en-GB" dirty="0" smtClean="0"/>
              <a:t> </a:t>
            </a:r>
          </a:p>
          <a:p>
            <a:pPr>
              <a:defRPr/>
            </a:pPr>
            <a:r>
              <a:rPr lang="en-GB" dirty="0" smtClean="0"/>
              <a:t>Participants were expected to show, in their personal accounts, how their  learning and development relates to the Capability and Values Statement. This was achieved by relating aspects of their account to specific items in the statement - an audit process.</a:t>
            </a:r>
            <a:endParaRPr lang="en-GB" b="1" dirty="0" smtClean="0"/>
          </a:p>
          <a:p>
            <a:pPr>
              <a:defRPr/>
            </a:pPr>
            <a:endParaRPr lang="en-GB" b="1" dirty="0" smtClean="0"/>
          </a:p>
        </p:txBody>
      </p:sp>
      <p:sp>
        <p:nvSpPr>
          <p:cNvPr id="94212" name="Slide Number Placeholder 3"/>
          <p:cNvSpPr>
            <a:spLocks noGrp="1"/>
          </p:cNvSpPr>
          <p:nvPr>
            <p:ph type="sldNum" sz="quarter" idx="5"/>
          </p:nvPr>
        </p:nvSpPr>
        <p:spPr>
          <a:noFill/>
        </p:spPr>
        <p:txBody>
          <a:bodyPr/>
          <a:lstStyle/>
          <a:p>
            <a:fld id="{762894C3-EE34-47CF-BE46-80F242305945}" type="slidenum">
              <a:rPr lang="en-GB" smtClean="0">
                <a:latin typeface="Arial" charset="0"/>
              </a:rPr>
              <a:pPr/>
              <a:t>53</a:t>
            </a:fld>
            <a:endParaRPr lang="en-GB" smtClean="0">
              <a:latin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GB" dirty="0" smtClean="0">
                <a:latin typeface="Arial" pitchFamily="34" charset="0"/>
              </a:rPr>
              <a:t>But what does a learning ecology in higher education actually look like? The slide illustrates the ecology developed by Michael an archaeology student who graduated from the University of York in 2013.  The learning ecology map shows all the things he did while he was studying for his degree that enabled him to become the archaeologist he wanted to be. </a:t>
            </a:r>
          </a:p>
          <a:p>
            <a:endParaRPr lang="en-GB" dirty="0" smtClean="0">
              <a:latin typeface="Arial" pitchFamily="34" charset="0"/>
            </a:endParaRPr>
          </a:p>
          <a:p>
            <a:r>
              <a:rPr lang="en-GB" dirty="0" smtClean="0">
                <a:latin typeface="Arial" pitchFamily="34" charset="0"/>
              </a:rPr>
              <a:t>He says ‘My degree course formed the backbone to my learning about archaeology. It provided me with contacts with people who were also interested in my subject and enabled me to develop a mind-set that encouraged me to engage with [the subject] ....But some of the best opportunities for me to learn how to be an archaeologist lay outside my degree course  (Jackson 2013b:5).</a:t>
            </a:r>
          </a:p>
          <a:p>
            <a:r>
              <a:rPr lang="en-GB" dirty="0" smtClean="0">
                <a:latin typeface="Arial" pitchFamily="34" charset="0"/>
              </a:rPr>
              <a:t>These archaeology-related activities that were </a:t>
            </a:r>
            <a:r>
              <a:rPr lang="en-GB" i="1" dirty="0" smtClean="0">
                <a:latin typeface="Arial" pitchFamily="34" charset="0"/>
              </a:rPr>
              <a:t>additional to his course</a:t>
            </a:r>
            <a:r>
              <a:rPr lang="en-GB" dirty="0" smtClean="0">
                <a:latin typeface="Arial" pitchFamily="34" charset="0"/>
              </a:rPr>
              <a:t>, included: joining the editorial team of the student archaeology magazine, participating in numerous archaeological digs organised by research students, academic staff or other organisations, joining the Homeless Heritage project organised by a post-graduate student, helping to organise an exhibition, participating in several conferences and, at the end of his course, leading and organising a national conference for archaeology students. At weekends he also volunteered at the Young Archaeologists Club working with school children. These experiences were highly influential in his overall development as an archaeologist.</a:t>
            </a:r>
          </a:p>
          <a:p>
            <a:r>
              <a:rPr lang="en-GB" dirty="0" smtClean="0">
                <a:latin typeface="Arial" pitchFamily="34" charset="0"/>
              </a:rPr>
              <a:t>Being an archaeologist involves 'digging' to expose artefacts through which we can interpret the past. Unfortunately, my course only provided a four week introductory fieldwork course so I joined a number of 'digs', six in total run by two different PhD students, a member of the academic staff, a commercial company, and an external public organisation. Overall I probably spent over three months on excavations which gave me valuable insights into how to organise and conduct a dig, how to conduct various types of surveys, how to prepare, identify and display artefacts and beyond this how to work as a member of a team. The commercial digs I undertook introduced me to the world of commercial archaeology and the different approaches and mindsets that are used in the commercial world. (Jackson 2013b:7).</a:t>
            </a:r>
          </a:p>
          <a:p>
            <a:r>
              <a:rPr lang="en-GB" dirty="0" smtClean="0">
                <a:latin typeface="Arial" pitchFamily="34" charset="0"/>
              </a:rPr>
              <a:t> </a:t>
            </a:r>
          </a:p>
          <a:p>
            <a:r>
              <a:rPr lang="en-GB" dirty="0" smtClean="0">
                <a:latin typeface="Arial" pitchFamily="34" charset="0"/>
              </a:rPr>
              <a:t>And some of his extra-curricular experiences profoundly affected him as a person.</a:t>
            </a:r>
          </a:p>
          <a:p>
            <a:r>
              <a:rPr lang="en-GB" dirty="0" smtClean="0">
                <a:latin typeface="Arial" pitchFamily="34" charset="0"/>
              </a:rPr>
              <a:t> </a:t>
            </a:r>
          </a:p>
          <a:p>
            <a:r>
              <a:rPr lang="en-GB" dirty="0" smtClean="0">
                <a:latin typeface="Arial" pitchFamily="34" charset="0"/>
              </a:rPr>
              <a:t>One of these projects had a particular significance for me. Homeless Heritage.....is dedicated to working with homeless communities in order to understand and value the spaces used by such communities using archaeological methods. But it is more than archaeologists just applying archaeological techniques to the study of spaces that a particular group of people use: it involves working </a:t>
            </a:r>
            <a:r>
              <a:rPr lang="en-GB" i="1" dirty="0" smtClean="0">
                <a:latin typeface="Arial" pitchFamily="34" charset="0"/>
              </a:rPr>
              <a:t>with </a:t>
            </a:r>
            <a:r>
              <a:rPr lang="en-GB" dirty="0" smtClean="0">
                <a:latin typeface="Arial" pitchFamily="34" charset="0"/>
              </a:rPr>
              <a:t>homeless people in order to understand the relevance of what is found. In this way I was able to form friendships with people I would never have come into contact with in my student life. I began to appreciate the problems of homeless people and to see the world through their eyes. The experience enabled me to understand the value of contemporary archaeology, but I also began to see a new relevance of what I was doing, through it I became interested in the ways archaeology can be used to engage communities. (Jackson 2013b:8)</a:t>
            </a:r>
          </a:p>
          <a:p>
            <a:r>
              <a:rPr lang="en-GB" dirty="0" smtClean="0">
                <a:latin typeface="Arial" pitchFamily="34" charset="0"/>
              </a:rPr>
              <a:t> </a:t>
            </a:r>
          </a:p>
          <a:p>
            <a:r>
              <a:rPr lang="en-GB" dirty="0" smtClean="0">
                <a:latin typeface="Arial" pitchFamily="34" charset="0"/>
              </a:rPr>
              <a:t>He also used his opportunity at university to complete the extra-curricular York Award but this was a means of gaining recognition rather than the award itself providing encouragement and support for him while he was engaged in them.</a:t>
            </a:r>
          </a:p>
          <a:p>
            <a:r>
              <a:rPr lang="en-GB" dirty="0" smtClean="0">
                <a:latin typeface="Arial" pitchFamily="34" charset="0"/>
              </a:rPr>
              <a:t> </a:t>
            </a:r>
          </a:p>
          <a:p>
            <a:r>
              <a:rPr lang="en-GB" dirty="0" smtClean="0">
                <a:latin typeface="Arial" pitchFamily="34" charset="0"/>
              </a:rPr>
              <a:t>This developmental narrative provides a useful demonstration of how the idea of learning ecologies can be applied to undergraduate higher education. It shows that the process of learning, being and becoming is not simply confined to the structure, content and assessment of a pre-determined course. Rather we see how his intrinsic motivations, his desire to become a </a:t>
            </a:r>
            <a:r>
              <a:rPr lang="en-GB" i="1" dirty="0" smtClean="0">
                <a:latin typeface="Arial" pitchFamily="34" charset="0"/>
              </a:rPr>
              <a:t>good</a:t>
            </a:r>
            <a:r>
              <a:rPr lang="en-GB" dirty="0" smtClean="0">
                <a:latin typeface="Arial" pitchFamily="34" charset="0"/>
              </a:rPr>
              <a:t> archaeologist, form the central purpose around which he creates his personal learning ecology. An unfolding and sustained process that embraces not only his course but also contains within it all the other opportunities for learning that he has accessed or created for himself.  We can see that this process involved a multitude of </a:t>
            </a:r>
            <a:r>
              <a:rPr lang="en-GB" i="1" dirty="0" smtClean="0">
                <a:latin typeface="Arial" pitchFamily="34" charset="0"/>
              </a:rPr>
              <a:t>processes</a:t>
            </a:r>
            <a:r>
              <a:rPr lang="en-GB" dirty="0" smtClean="0">
                <a:latin typeface="Arial" pitchFamily="34" charset="0"/>
              </a:rPr>
              <a:t>, each with their own purpose connected by his overarching goal, a multitude of </a:t>
            </a:r>
            <a:r>
              <a:rPr lang="en-GB" i="1" dirty="0" smtClean="0">
                <a:latin typeface="Arial" pitchFamily="34" charset="0"/>
              </a:rPr>
              <a:t>relationships</a:t>
            </a:r>
            <a:r>
              <a:rPr lang="en-GB" dirty="0" smtClean="0">
                <a:latin typeface="Arial" pitchFamily="34" charset="0"/>
              </a:rPr>
              <a:t> involving people associated with the course and the university, and some people who are in the wider world, and a multitude of </a:t>
            </a:r>
            <a:r>
              <a:rPr lang="en-GB" i="1" dirty="0" smtClean="0">
                <a:latin typeface="Arial" pitchFamily="34" charset="0"/>
              </a:rPr>
              <a:t>contexts</a:t>
            </a:r>
            <a:r>
              <a:rPr lang="en-GB" dirty="0" smtClean="0">
                <a:latin typeface="Arial" pitchFamily="34" charset="0"/>
              </a:rPr>
              <a:t> within which learning, development and achievement are accomplished. </a:t>
            </a:r>
          </a:p>
          <a:p>
            <a:r>
              <a:rPr lang="en-GB" dirty="0" smtClean="0">
                <a:latin typeface="Arial" pitchFamily="34" charset="0"/>
              </a:rPr>
              <a:t> </a:t>
            </a:r>
          </a:p>
          <a:p>
            <a:r>
              <a:rPr lang="en-GB" dirty="0" smtClean="0">
                <a:latin typeface="Arial" pitchFamily="34" charset="0"/>
              </a:rPr>
              <a:t>We see his learning ecology being used not just to learn about archaeology, or even to be an archaeologist but to become a certain type of archaeologist and beyond this we see Michael discovering that what he really enjoys doing is working with people. The narrative reveals how he discovered the particular aspects of being an archaeologist that he enjoyed and valued, and in that process how he found a possible way of continuing the ways of being that he valued through employment after university.</a:t>
            </a:r>
          </a:p>
          <a:p>
            <a:endParaRPr lang="en-US" dirty="0" smtClean="0">
              <a:latin typeface="Arial" pitchFamily="34" charset="0"/>
            </a:endParaRPr>
          </a:p>
          <a:p>
            <a:endParaRPr lang="en-US" dirty="0" smtClean="0">
              <a:latin typeface="Arial" pitchFamily="34" charset="0"/>
            </a:endParaRPr>
          </a:p>
          <a:p>
            <a:endParaRPr lang="en-US" dirty="0" smtClean="0">
              <a:latin typeface="Arial" pitchFamily="34" charset="0"/>
            </a:endParaRPr>
          </a:p>
        </p:txBody>
      </p:sp>
      <p:sp>
        <p:nvSpPr>
          <p:cNvPr id="38916" name="Slide Number Placeholder 3"/>
          <p:cNvSpPr>
            <a:spLocks noGrp="1"/>
          </p:cNvSpPr>
          <p:nvPr>
            <p:ph type="sldNum" sz="quarter" idx="5"/>
          </p:nvPr>
        </p:nvSpPr>
        <p:spPr>
          <a:noFill/>
        </p:spPr>
        <p:txBody>
          <a:bodyPr/>
          <a:lstStyle/>
          <a:p>
            <a:fld id="{F12BB346-A873-422C-87FF-A8723D156484}" type="slidenum">
              <a:rPr lang="en-GB" smtClean="0"/>
              <a:pPr/>
              <a:t>54</a:t>
            </a:fld>
            <a:endParaRPr lang="en-GB"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US" dirty="0" smtClean="0">
                <a:latin typeface="Arial" pitchFamily="34" charset="0"/>
              </a:rPr>
              <a:t>I response to the question – </a:t>
            </a:r>
            <a:r>
              <a:rPr lang="en-US" baseline="0" dirty="0" smtClean="0">
                <a:latin typeface="Arial" pitchFamily="34" charset="0"/>
              </a:rPr>
              <a:t> where do you feel you had the greatest opportunity to be creative? He identified three experiences that stood out.</a:t>
            </a:r>
            <a:endParaRPr lang="en-US" dirty="0" smtClean="0">
              <a:latin typeface="Arial" pitchFamily="34" charset="0"/>
            </a:endParaRPr>
          </a:p>
          <a:p>
            <a:endParaRPr lang="en-US" dirty="0" smtClean="0">
              <a:latin typeface="Arial" pitchFamily="34" charset="0"/>
            </a:endParaRPr>
          </a:p>
          <a:p>
            <a:r>
              <a:rPr lang="en-US" dirty="0" smtClean="0">
                <a:latin typeface="Arial" pitchFamily="34" charset="0"/>
              </a:rPr>
              <a:t>All were </a:t>
            </a:r>
            <a:r>
              <a:rPr lang="en-US" dirty="0" err="1" smtClean="0">
                <a:latin typeface="Arial" pitchFamily="34" charset="0"/>
              </a:rPr>
              <a:t>characterised</a:t>
            </a:r>
            <a:r>
              <a:rPr lang="en-US" dirty="0" smtClean="0">
                <a:latin typeface="Arial" pitchFamily="34" charset="0"/>
              </a:rPr>
              <a:t> by self-determined /</a:t>
            </a:r>
            <a:r>
              <a:rPr lang="en-US" baseline="0" dirty="0" smtClean="0">
                <a:latin typeface="Arial" pitchFamily="34" charset="0"/>
              </a:rPr>
              <a:t> self-directed learning one within the curriculum two outside.  Each of these comprised its own learning ecology within which he had the freedom to express himself creatively.</a:t>
            </a:r>
          </a:p>
          <a:p>
            <a:endParaRPr lang="en-US" baseline="0" dirty="0" smtClean="0">
              <a:latin typeface="Arial" pitchFamily="34" charset="0"/>
            </a:endParaRPr>
          </a:p>
          <a:p>
            <a:r>
              <a:rPr lang="en-US" baseline="0" dirty="0" smtClean="0">
                <a:latin typeface="Arial" pitchFamily="34" charset="0"/>
              </a:rPr>
              <a:t>This sort of pattern has been replicated in many other conversations with students.</a:t>
            </a:r>
          </a:p>
          <a:p>
            <a:endParaRPr lang="en-US" baseline="0" dirty="0" smtClean="0">
              <a:latin typeface="Arial" pitchFamily="34" charset="0"/>
            </a:endParaRPr>
          </a:p>
          <a:p>
            <a:r>
              <a:rPr lang="en-US" baseline="0" dirty="0" smtClean="0">
                <a:latin typeface="Arial" pitchFamily="34" charset="0"/>
              </a:rPr>
              <a:t>My proposition is that by being inclusive in the way we view the affordances for students’ creativity, we can embrace more systematically the idea of inclusivity via creativity.</a:t>
            </a:r>
            <a:endParaRPr lang="en-US" dirty="0" smtClean="0">
              <a:latin typeface="Arial" pitchFamily="34" charset="0"/>
            </a:endParaRPr>
          </a:p>
          <a:p>
            <a:endParaRPr lang="en-US" dirty="0" smtClean="0">
              <a:latin typeface="Arial" pitchFamily="34" charset="0"/>
            </a:endParaRPr>
          </a:p>
        </p:txBody>
      </p:sp>
      <p:sp>
        <p:nvSpPr>
          <p:cNvPr id="38916" name="Slide Number Placeholder 3"/>
          <p:cNvSpPr>
            <a:spLocks noGrp="1"/>
          </p:cNvSpPr>
          <p:nvPr>
            <p:ph type="sldNum" sz="quarter" idx="5"/>
          </p:nvPr>
        </p:nvSpPr>
        <p:spPr>
          <a:noFill/>
        </p:spPr>
        <p:txBody>
          <a:bodyPr/>
          <a:lstStyle/>
          <a:p>
            <a:fld id="{F12BB346-A873-422C-87FF-A8723D156484}" type="slidenum">
              <a:rPr lang="en-GB" smtClean="0"/>
              <a:pPr/>
              <a:t>55</a:t>
            </a:fld>
            <a:endParaRPr lang="en-GB"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smtClean="0">
                <a:solidFill>
                  <a:schemeClr val="tx1"/>
                </a:solidFill>
                <a:latin typeface="+mn-lt"/>
                <a:ea typeface="+mn-ea"/>
                <a:cs typeface="+mn-cs"/>
              </a:rPr>
              <a:t>4</a:t>
            </a:r>
            <a:r>
              <a:rPr lang="en-US" sz="1200" kern="1200" baseline="30000" dirty="0" smtClean="0">
                <a:solidFill>
                  <a:schemeClr val="tx1"/>
                </a:solidFill>
                <a:latin typeface="+mn-lt"/>
                <a:ea typeface="+mn-ea"/>
                <a:cs typeface="+mn-cs"/>
              </a:rPr>
              <a:t>th</a:t>
            </a:r>
            <a:r>
              <a:rPr lang="en-US" sz="1200" kern="1200" dirty="0" smtClean="0">
                <a:solidFill>
                  <a:schemeClr val="tx1"/>
                </a:solidFill>
                <a:latin typeface="+mn-lt"/>
                <a:ea typeface="+mn-ea"/>
                <a:cs typeface="+mn-cs"/>
              </a:rPr>
              <a:t> year undergraduates at Peninsula School of Medicine spend 6 months undertaking a Special Study Unit (SSU) called Doctors as Teachers. The aim is to enable students to develop aspects of professionalism and the skills of a competent teacher to prepare for a role educating the public and training future doctors. Most of the projects in this unit involve preparation of learning tools related to medical knowledge/clinical skills which are delivered to peers. The longitudinal nature of this SSU allows time for each student to create, develop, deliver and evaluate their resource.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This particular project combined pedagogy with widening participation (WP) and social engagement. It developed the professional education of the medical students but also promoted the importance of individuals having an equal chance and education as a strong determinant in life opportunities and a major contributing factor to patterns of poverty and inequality. The school children received health and science education in an aspiration building context.</a:t>
            </a: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Two secondary and two primary schools, with a high proportion of pupils from disadvantaged background, were identified </a:t>
            </a:r>
            <a:r>
              <a:rPr lang="en-GB" sz="1200" kern="1200" dirty="0" smtClean="0">
                <a:solidFill>
                  <a:schemeClr val="tx1"/>
                </a:solidFill>
                <a:latin typeface="+mn-lt"/>
                <a:ea typeface="+mn-ea"/>
                <a:cs typeface="+mn-cs"/>
              </a:rPr>
              <a:t>through established partnerships</a:t>
            </a: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medical profession is consistently dominated by those from the highest socio-economic backgrounds with only 7% coming from the lower three socio-economic classes (</a:t>
            </a:r>
            <a:r>
              <a:rPr lang="en-GB" sz="1200" i="1" kern="1200" dirty="0" smtClean="0">
                <a:solidFill>
                  <a:schemeClr val="tx1"/>
                </a:solidFill>
                <a:latin typeface="+mn-lt"/>
                <a:ea typeface="+mn-ea"/>
                <a:cs typeface="+mn-cs"/>
              </a:rPr>
              <a:t>HESA Student Record 2002/03 and 2010/11</a:t>
            </a:r>
            <a:r>
              <a:rPr lang="en-GB" sz="1200" kern="1200" dirty="0" smtClean="0">
                <a:solidFill>
                  <a:schemeClr val="tx1"/>
                </a:solidFill>
                <a:latin typeface="+mn-lt"/>
                <a:ea typeface="+mn-ea"/>
                <a:cs typeface="+mn-cs"/>
              </a:rPr>
              <a:t>, 2012).</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An independent review on social mobility and child poverty conducted by Alan Milburn in May 2012 highlighted the need for fair access to the medical profession and the positive implications that a diverse medical sector workforce would have on the health of the nation. The British Medical Association made clear in 2009 that “doctors should be as representative as possible of the society they serve in order to provide the best possible care to the UK population”.</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The Medical Schools Council has recently set up an executive working group to make rapid progress in supporting aspiration amongst the lower socio-economic groups and increasing the number of successful applicants from such groups on to medical degree programmes. </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Accrued disadvantage aside, the choice to go to university and even more to study medicine for pupils from a working class background is counter cultural and the decision process will be greatly influenced by teachers, guardians and peers</a:t>
            </a:r>
            <a:r>
              <a:rPr lang="en-GB" sz="1200" kern="1200" baseline="30000" dirty="0" smtClean="0">
                <a:solidFill>
                  <a:schemeClr val="tx1"/>
                </a:solidFill>
                <a:latin typeface="+mn-lt"/>
                <a:ea typeface="+mn-ea"/>
                <a:cs typeface="+mn-cs"/>
              </a:rPr>
              <a:t>1 &amp; 2</a:t>
            </a:r>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Outreach activities have been shown to not only raise aspirations but to raise educational achievement</a:t>
            </a:r>
            <a:r>
              <a:rPr lang="en-GB" sz="1200" kern="1200" baseline="30000" dirty="0" smtClean="0">
                <a:solidFill>
                  <a:schemeClr val="tx1"/>
                </a:solidFill>
                <a:latin typeface="+mn-lt"/>
                <a:ea typeface="+mn-ea"/>
                <a:cs typeface="+mn-cs"/>
              </a:rPr>
              <a:t> 3</a:t>
            </a:r>
            <a:r>
              <a:rPr lang="en-GB" sz="1200" kern="1200" dirty="0" smtClean="0">
                <a:solidFill>
                  <a:schemeClr val="tx1"/>
                </a:solidFill>
                <a:latin typeface="+mn-lt"/>
                <a:ea typeface="+mn-ea"/>
                <a:cs typeface="+mn-cs"/>
              </a:rPr>
              <a:t>. </a:t>
            </a:r>
          </a:p>
          <a:p>
            <a:r>
              <a:rPr lang="en-GB"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challenges here were to adapt the SSU to incorporate WP and promote health and well-being to school children and to trigger a change in attitudes of staff and current students at PUPSM.</a:t>
            </a:r>
          </a:p>
          <a:p>
            <a:endParaRPr lang="en-US"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objective of this SSU for the medical students was to produce a short series (approximately 4) of educational, health promotional and inspirational outreach activities to build on the aspirations of primary and secondary school pupils, their teachers, parents and carers.</a:t>
            </a:r>
            <a:r>
              <a:rPr lang="en-GB" dirty="0" smtClean="0"/>
              <a:t> </a:t>
            </a:r>
            <a:r>
              <a:rPr lang="en-GB"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essence the majority of the activities set out to convey messages of health promotion, education, aspiration to achieve at school and raising awareness in the children, their families and teachers about healthy lifestyle and the realistic prospect of a career in medicine.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The medical students should develop their professionalism skills and attitudes, particularly when interacting with young/adolescent children and their teachers and guardians. This experience will be invaluable for future practice when they will encounter people of different ages, class and professions. They should also gain the knowledge and skills required of a competent teacher, such as lesson/activity planning, inspirational and effective delivery and become familiar with the basic </a:t>
            </a:r>
          </a:p>
          <a:p>
            <a:r>
              <a:rPr lang="en-GB" sz="1200" kern="1200" dirty="0" smtClean="0">
                <a:solidFill>
                  <a:schemeClr val="tx1"/>
                </a:solidFill>
                <a:latin typeface="+mn-lt"/>
                <a:ea typeface="+mn-ea"/>
                <a:cs typeface="+mn-cs"/>
              </a:rPr>
              <a:t>principles of learning and teaching and the obligation to educate the public. They should also improve their group work skills and identify their own learning needs and those of this age range. Students also have the opportunity to evaluate and reflect on the resource and their experiences. In addition it was hoped that all involved gained an understanding of the importance of widening participation for society as a whole.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This case study illustrates the merging of pedagogy and WP and could be </a:t>
            </a:r>
            <a:r>
              <a:rPr lang="en-US" sz="1200" kern="1200" dirty="0" err="1" smtClean="0">
                <a:solidFill>
                  <a:schemeClr val="tx1"/>
                </a:solidFill>
                <a:latin typeface="+mn-lt"/>
                <a:ea typeface="+mn-ea"/>
                <a:cs typeface="+mn-cs"/>
              </a:rPr>
              <a:t>categorised</a:t>
            </a:r>
            <a:r>
              <a:rPr lang="en-US" sz="1200" kern="1200" dirty="0" smtClean="0">
                <a:solidFill>
                  <a:schemeClr val="tx1"/>
                </a:solidFill>
                <a:latin typeface="+mn-lt"/>
                <a:ea typeface="+mn-ea"/>
                <a:cs typeface="+mn-cs"/>
              </a:rPr>
              <a:t> as:</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enabling diverse approaches to learning</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student engagement with the community</a:t>
            </a:r>
            <a:r>
              <a:rPr lang="en-GB"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celebrating diversity</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WP addresses under-representation of certain social/cultural groups in HE. In medicine staff  from disadvantaged backgrounds are severely under-represented. As part of our strategy to widen participation in medicine we have developed 5 themes. Two of these involved engaging with children in primary schools and secondary schools in areas of deprivation. As part of this strategy,  a compact partnership was developed with Plymouth City Council.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Teaching and learning resources were developed by the students with advice and support from academic and school staff.</a:t>
            </a:r>
            <a:r>
              <a:rPr lang="en-GB" sz="1200" kern="1200" dirty="0" smtClean="0">
                <a:solidFill>
                  <a:schemeClr val="tx1"/>
                </a:solidFill>
                <a:latin typeface="+mn-lt"/>
                <a:ea typeface="+mn-ea"/>
                <a:cs typeface="+mn-cs"/>
              </a:rPr>
              <a:t>The activity for children, aged 5 to 7, was based on the Teddy Bear Hospital, and a ‘roundabout’ of activities related to health education and current topics covered in the curriculum. For the secondary school pupils, activities were centred on airways and asthma, linked to their current science topics. These were delivered in stations at the Clinical Skills Laboratory. For both age groups the introductory and closing sessions aimed to motivate the children to consider the real possibility of a career as a doctor.</a:t>
            </a:r>
          </a:p>
          <a:p>
            <a:r>
              <a:rPr lang="en-GB"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major change from previous Doctors as Teachers projects was the inclusion of outreach to young people, along with their families and teachers. In addition the projects required the student to collaborate with other medical students as well as teachers and families of the school children, increasing their range of interaction to different ages and SES.</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main problems included the level at which to pitch the resources and their delivery and the scheduling of the activities, which were not always convenient for the majority of parent/</a:t>
            </a:r>
            <a:r>
              <a:rPr lang="en-US" sz="1200" kern="1200" dirty="0" err="1" smtClean="0">
                <a:solidFill>
                  <a:schemeClr val="tx1"/>
                </a:solidFill>
                <a:latin typeface="+mn-lt"/>
                <a:ea typeface="+mn-ea"/>
                <a:cs typeface="+mn-cs"/>
              </a:rPr>
              <a:t>carers</a:t>
            </a:r>
            <a:r>
              <a:rPr lang="en-US" sz="1200" kern="1200" dirty="0" smtClean="0">
                <a:solidFill>
                  <a:schemeClr val="tx1"/>
                </a:solidFill>
                <a:latin typeface="+mn-lt"/>
                <a:ea typeface="+mn-ea"/>
                <a:cs typeface="+mn-cs"/>
              </a:rPr>
              <a:t> to attend.</a:t>
            </a:r>
          </a:p>
          <a:p>
            <a:endParaRPr lang="en-US"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1. Sacker, A., </a:t>
            </a:r>
            <a:r>
              <a:rPr lang="en-GB" sz="1200" kern="1200" dirty="0" err="1" smtClean="0">
                <a:solidFill>
                  <a:schemeClr val="tx1"/>
                </a:solidFill>
                <a:latin typeface="+mn-lt"/>
                <a:ea typeface="+mn-ea"/>
                <a:cs typeface="+mn-cs"/>
              </a:rPr>
              <a:t>Schoon</a:t>
            </a:r>
            <a:r>
              <a:rPr lang="en-GB" sz="1200" kern="1200" dirty="0" smtClean="0">
                <a:solidFill>
                  <a:schemeClr val="tx1"/>
                </a:solidFill>
                <a:latin typeface="+mn-lt"/>
                <a:ea typeface="+mn-ea"/>
                <a:cs typeface="+mn-cs"/>
              </a:rPr>
              <a:t>, I., and Bartley M. Social inequality in educational achievement and psychosocial adjustment throughout childhood: magnitude and mechanisms. Social Science and Medicine. 2002;55(5):863–80.</a:t>
            </a:r>
          </a:p>
          <a:p>
            <a:r>
              <a:rPr lang="en-GB" sz="1200" kern="1200" dirty="0" smtClean="0">
                <a:solidFill>
                  <a:schemeClr val="tx1"/>
                </a:solidFill>
                <a:latin typeface="+mn-lt"/>
                <a:ea typeface="+mn-ea"/>
                <a:cs typeface="+mn-cs"/>
              </a:rPr>
              <a:t>2. </a:t>
            </a:r>
            <a:r>
              <a:rPr lang="en-GB" sz="1200" kern="1200" dirty="0" err="1" smtClean="0">
                <a:solidFill>
                  <a:schemeClr val="tx1"/>
                </a:solidFill>
                <a:latin typeface="+mn-lt"/>
                <a:ea typeface="+mn-ea"/>
                <a:cs typeface="+mn-cs"/>
              </a:rPr>
              <a:t>Reay</a:t>
            </a:r>
            <a:r>
              <a:rPr lang="en-GB" sz="1200" kern="1200" dirty="0" smtClean="0">
                <a:solidFill>
                  <a:schemeClr val="tx1"/>
                </a:solidFill>
                <a:latin typeface="+mn-lt"/>
                <a:ea typeface="+mn-ea"/>
                <a:cs typeface="+mn-cs"/>
              </a:rPr>
              <a:t>, D., David, M., And Ball S. Making a Difference?: Institutional </a:t>
            </a:r>
            <a:r>
              <a:rPr lang="en-GB" sz="1200" kern="1200" dirty="0" err="1" smtClean="0">
                <a:solidFill>
                  <a:schemeClr val="tx1"/>
                </a:solidFill>
                <a:latin typeface="+mn-lt"/>
                <a:ea typeface="+mn-ea"/>
                <a:cs typeface="+mn-cs"/>
              </a:rPr>
              <a:t>Habituses</a:t>
            </a:r>
            <a:r>
              <a:rPr lang="en-GB" sz="1200" kern="1200" dirty="0" smtClean="0">
                <a:solidFill>
                  <a:schemeClr val="tx1"/>
                </a:solidFill>
                <a:latin typeface="+mn-lt"/>
                <a:ea typeface="+mn-ea"/>
                <a:cs typeface="+mn-cs"/>
              </a:rPr>
              <a:t> and Higher Education Choice. Sociological Research Online. 2001;5(4).</a:t>
            </a:r>
          </a:p>
          <a:p>
            <a:r>
              <a:rPr lang="en-GB" sz="1200" kern="1200" dirty="0" smtClean="0">
                <a:solidFill>
                  <a:schemeClr val="tx1"/>
                </a:solidFill>
                <a:latin typeface="+mn-lt"/>
                <a:ea typeface="+mn-ea"/>
                <a:cs typeface="+mn-cs"/>
              </a:rPr>
              <a:t>3. Miller J, Smith C. Raising aspirations and widening participation: an evaluation of </a:t>
            </a:r>
            <a:r>
              <a:rPr lang="en-GB" sz="1200" kern="1200" dirty="0" err="1" smtClean="0">
                <a:solidFill>
                  <a:schemeClr val="tx1"/>
                </a:solidFill>
                <a:latin typeface="+mn-lt"/>
                <a:ea typeface="+mn-ea"/>
                <a:cs typeface="+mn-cs"/>
              </a:rPr>
              <a:t>Aimhigher</a:t>
            </a:r>
            <a:r>
              <a:rPr lang="en-GB" sz="1200" kern="1200" dirty="0" smtClean="0">
                <a:solidFill>
                  <a:schemeClr val="tx1"/>
                </a:solidFill>
                <a:latin typeface="+mn-lt"/>
                <a:ea typeface="+mn-ea"/>
                <a:cs typeface="+mn-cs"/>
              </a:rPr>
              <a:t> in Herefordshire and     Worcestershire. Research in Post-Compulsory Education. 2011;16(2):231–48</a:t>
            </a:r>
          </a:p>
          <a:p>
            <a:endParaRPr lang="en-GB" dirty="0" smtClean="0"/>
          </a:p>
          <a:p>
            <a:endParaRPr lang="en-GB" dirty="0" smtClean="0"/>
          </a:p>
          <a:p>
            <a:endParaRPr lang="en-GB" dirty="0" smtClean="0"/>
          </a:p>
          <a:p>
            <a:endParaRPr lang="en-GB" dirty="0" smtClean="0"/>
          </a:p>
          <a:p>
            <a:endParaRPr lang="en-GB"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Learning Gateway</a:t>
            </a:r>
            <a:br>
              <a:rPr lang="en-US" sz="1200" b="1" kern="1200" dirty="0" smtClean="0">
                <a:solidFill>
                  <a:schemeClr val="tx1"/>
                </a:solidFill>
                <a:latin typeface="+mn-lt"/>
                <a:ea typeface="+mn-ea"/>
                <a:cs typeface="+mn-cs"/>
              </a:rPr>
            </a:br>
            <a:r>
              <a:rPr lang="en-US" sz="1200" b="1" kern="1200" dirty="0" smtClean="0">
                <a:solidFill>
                  <a:schemeClr val="tx1"/>
                </a:solidFill>
                <a:latin typeface="+mn-lt"/>
                <a:ea typeface="+mn-ea"/>
                <a:cs typeface="+mn-cs"/>
              </a:rPr>
              <a:t>Roland </a:t>
            </a:r>
            <a:r>
              <a:rPr lang="en-US" sz="1200" b="1" kern="1200" dirty="0" err="1" smtClean="0">
                <a:solidFill>
                  <a:schemeClr val="tx1"/>
                </a:solidFill>
                <a:latin typeface="+mn-lt"/>
                <a:ea typeface="+mn-ea"/>
                <a:cs typeface="+mn-cs"/>
              </a:rPr>
              <a:t>Levinsky</a:t>
            </a:r>
            <a:r>
              <a:rPr lang="en-US" sz="1200" b="1" kern="1200" dirty="0" smtClean="0">
                <a:solidFill>
                  <a:schemeClr val="tx1"/>
                </a:solidFill>
                <a:latin typeface="+mn-lt"/>
                <a:ea typeface="+mn-ea"/>
                <a:cs typeface="+mn-cs"/>
              </a:rPr>
              <a:t> Building</a:t>
            </a:r>
            <a:endParaRPr lang="en-GB" sz="1200" kern="1200" dirty="0" smtClean="0">
              <a:solidFill>
                <a:schemeClr val="tx1"/>
              </a:solidFill>
              <a:latin typeface="+mn-lt"/>
              <a:ea typeface="+mn-ea"/>
              <a:cs typeface="+mn-cs"/>
            </a:endParaRPr>
          </a:p>
          <a:p>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Inclusivity Development</a:t>
            </a:r>
            <a:br>
              <a:rPr lang="en-US" sz="1200" kern="1200" dirty="0" smtClean="0">
                <a:solidFill>
                  <a:schemeClr val="tx1"/>
                </a:solidFill>
                <a:latin typeface="+mn-lt"/>
                <a:ea typeface="+mn-ea"/>
                <a:cs typeface="+mn-cs"/>
              </a:rPr>
            </a:br>
            <a:r>
              <a:rPr lang="en-US" sz="1200" b="1" kern="1200" dirty="0" err="1" smtClean="0">
                <a:solidFill>
                  <a:schemeClr val="tx1"/>
                </a:solidFill>
                <a:latin typeface="+mn-lt"/>
                <a:ea typeface="+mn-ea"/>
                <a:cs typeface="+mn-cs"/>
              </a:rPr>
              <a:t>Learnig</a:t>
            </a:r>
            <a:r>
              <a:rPr lang="en-US" sz="1200" b="1" kern="1200" dirty="0" smtClean="0">
                <a:solidFill>
                  <a:schemeClr val="tx1"/>
                </a:solidFill>
                <a:latin typeface="+mn-lt"/>
                <a:ea typeface="+mn-ea"/>
                <a:cs typeface="+mn-cs"/>
              </a:rPr>
              <a:t> Support and Wellbeing</a:t>
            </a:r>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r>
              <a:rPr lang="de-DE" sz="1200" b="1" kern="1200" dirty="0" smtClean="0">
                <a:solidFill>
                  <a:schemeClr val="tx1"/>
                </a:solidFill>
                <a:latin typeface="+mn-lt"/>
                <a:ea typeface="+mn-ea"/>
                <a:cs typeface="+mn-cs"/>
              </a:rPr>
              <a:t>T.    01752 587676</a:t>
            </a:r>
            <a:br>
              <a:rPr lang="de-DE" sz="1200" b="1" kern="1200" dirty="0" smtClean="0">
                <a:solidFill>
                  <a:schemeClr val="tx1"/>
                </a:solidFill>
                <a:latin typeface="+mn-lt"/>
                <a:ea typeface="+mn-ea"/>
                <a:cs typeface="+mn-cs"/>
              </a:rPr>
            </a:br>
            <a:r>
              <a:rPr lang="de-DE" sz="1200" b="1" kern="1200" dirty="0" smtClean="0">
                <a:solidFill>
                  <a:schemeClr val="tx1"/>
                </a:solidFill>
                <a:latin typeface="+mn-lt"/>
                <a:ea typeface="+mn-ea"/>
                <a:cs typeface="+mn-cs"/>
              </a:rPr>
              <a:t> E.  lsw@plymouth.ac.uk</a:t>
            </a:r>
            <a:endParaRPr lang="en-GB" sz="1200" kern="1200" dirty="0" smtClean="0">
              <a:solidFill>
                <a:schemeClr val="tx1"/>
              </a:solidFill>
              <a:latin typeface="+mn-lt"/>
              <a:ea typeface="+mn-ea"/>
              <a:cs typeface="+mn-cs"/>
            </a:endParaRPr>
          </a:p>
          <a:p>
            <a:r>
              <a:rPr lang="de-DE" sz="1200" kern="1200" dirty="0" smtClean="0">
                <a:solidFill>
                  <a:schemeClr val="tx1"/>
                </a:solidFill>
                <a:latin typeface="+mn-lt"/>
                <a:ea typeface="+mn-ea"/>
                <a:cs typeface="+mn-cs"/>
              </a:rPr>
              <a:t> </a:t>
            </a:r>
            <a:endParaRPr lang="en-GB" sz="1200" kern="1200" dirty="0" smtClean="0">
              <a:solidFill>
                <a:schemeClr val="tx1"/>
              </a:solidFill>
              <a:latin typeface="+mn-lt"/>
              <a:ea typeface="+mn-ea"/>
              <a:cs typeface="+mn-cs"/>
            </a:endParaRPr>
          </a:p>
          <a:p>
            <a:endParaRPr lang="en-GB" dirty="0" smtClean="0"/>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56</a:t>
            </a:fld>
            <a:endParaRPr lang="en-GB"/>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92500"/>
          </a:bodyPr>
          <a:lstStyle/>
          <a:p>
            <a:pPr>
              <a:defRPr/>
            </a:pPr>
            <a:r>
              <a:rPr lang="en-GB" dirty="0" smtClean="0"/>
              <a:t>Outside</a:t>
            </a:r>
            <a:r>
              <a:rPr lang="en-GB" baseline="0" dirty="0" smtClean="0"/>
              <a:t> formal education we continually build learning ecologies to accomplish tasks in everyday life that require us to learn. For example, </a:t>
            </a:r>
            <a:r>
              <a:rPr lang="en-GB" dirty="0" smtClean="0"/>
              <a:t>here is a representation of my learning ecology to develop myself and my resources for your conference.</a:t>
            </a:r>
          </a:p>
          <a:p>
            <a:pPr>
              <a:defRPr/>
            </a:pPr>
            <a:endParaRPr lang="en-GB" dirty="0" smtClean="0"/>
          </a:p>
          <a:p>
            <a:pPr>
              <a:defRPr/>
            </a:pPr>
            <a:r>
              <a:rPr lang="en-GB" dirty="0" smtClean="0"/>
              <a:t>1) I drew on past learning ecologies and the resources I had developed through them including my learning about learning ecologies – learning ecology</a:t>
            </a:r>
          </a:p>
          <a:p>
            <a:pPr>
              <a:defRPr/>
            </a:pPr>
            <a:r>
              <a:rPr lang="en-GB" dirty="0" smtClean="0"/>
              <a:t>2) I developed and posted the online survey based</a:t>
            </a:r>
            <a:r>
              <a:rPr lang="en-GB" baseline="0" dirty="0" smtClean="0"/>
              <a:t> on previous surveys</a:t>
            </a:r>
            <a:endParaRPr lang="en-GB" dirty="0" smtClean="0"/>
          </a:p>
          <a:p>
            <a:pPr>
              <a:defRPr/>
            </a:pPr>
            <a:r>
              <a:rPr lang="en-GB" dirty="0" smtClean="0"/>
              <a:t>3) I prepared a web page to enable my resources to be </a:t>
            </a:r>
            <a:r>
              <a:rPr lang="en-GB" dirty="0" err="1" smtClean="0"/>
              <a:t>curated</a:t>
            </a:r>
            <a:r>
              <a:rPr lang="en-GB" dirty="0" smtClean="0"/>
              <a:t> and shared with you</a:t>
            </a:r>
          </a:p>
          <a:p>
            <a:pPr>
              <a:defRPr/>
            </a:pPr>
            <a:r>
              <a:rPr lang="en-GB" dirty="0" smtClean="0"/>
              <a:t>4) I shared my ideas through my presentation which included feedback on the results of the survey</a:t>
            </a:r>
          </a:p>
          <a:p>
            <a:pPr>
              <a:defRPr/>
            </a:pPr>
            <a:r>
              <a:rPr lang="en-GB" dirty="0" smtClean="0"/>
              <a:t>5) I encouraged you to post your ideas and questions to #</a:t>
            </a:r>
            <a:r>
              <a:rPr lang="en-GB" dirty="0" err="1" smtClean="0"/>
              <a:t>dmucreatives</a:t>
            </a:r>
            <a:endParaRPr lang="en-GB" dirty="0" smtClean="0"/>
          </a:p>
          <a:p>
            <a:pPr>
              <a:defRPr/>
            </a:pPr>
            <a:endParaRPr lang="en-GB" dirty="0" smtClean="0"/>
          </a:p>
          <a:p>
            <a:pPr>
              <a:defRPr/>
            </a:pPr>
            <a:r>
              <a:rPr lang="en-GB" dirty="0" smtClean="0"/>
              <a:t>While the ideas are not new to me the challenge has been in developing and presenting them for the particular context of your conference – it has made me think about what I know differently</a:t>
            </a:r>
            <a:r>
              <a:rPr lang="en-GB" baseline="0" dirty="0" smtClean="0"/>
              <a:t> and also caused me to realise what I don’t know and that I should try to learn more. On this occasion my process has been mainly one of adaptation and </a:t>
            </a:r>
            <a:r>
              <a:rPr lang="en-GB" baseline="0" dirty="0" err="1" smtClean="0"/>
              <a:t>recontextualisation</a:t>
            </a:r>
            <a:r>
              <a:rPr lang="en-GB" baseline="0" dirty="0" smtClean="0"/>
              <a:t> but I feel it has become the starting point for a new trajectory of learning and a new ecology for learning.</a:t>
            </a: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smtClean="0"/>
          </a:p>
          <a:p>
            <a:pPr>
              <a:defRPr/>
            </a:pPr>
            <a:endParaRPr lang="en-GB" dirty="0"/>
          </a:p>
        </p:txBody>
      </p:sp>
      <p:sp>
        <p:nvSpPr>
          <p:cNvPr id="87044" name="Slide Number Placeholder 3"/>
          <p:cNvSpPr>
            <a:spLocks noGrp="1"/>
          </p:cNvSpPr>
          <p:nvPr>
            <p:ph type="sldNum" sz="quarter" idx="5"/>
          </p:nvPr>
        </p:nvSpPr>
        <p:spPr>
          <a:noFill/>
        </p:spPr>
        <p:txBody>
          <a:bodyPr/>
          <a:lstStyle/>
          <a:p>
            <a:fld id="{7F94FFF5-103A-49A6-8B6B-5B0F3242923C}" type="slidenum">
              <a:rPr lang="en-GB" smtClean="0">
                <a:latin typeface="Arial" charset="0"/>
              </a:rPr>
              <a:pPr/>
              <a:t>57</a:t>
            </a:fld>
            <a:endParaRPr lang="en-GB" smtClean="0">
              <a:latin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pPr eaLnBrk="1" hangingPunct="1">
              <a:spcBef>
                <a:spcPct val="0"/>
              </a:spcBef>
            </a:pPr>
            <a:endParaRPr lang="en-US" altLang="en-US" b="1" smtClean="0">
              <a:latin typeface="Calibri" pitchFamily="34" charset="0"/>
              <a:ea typeface="Times New Roman" pitchFamily="18" charset="0"/>
              <a:cs typeface="Calibri" pitchFamily="34" charset="0"/>
            </a:endParaRPr>
          </a:p>
        </p:txBody>
      </p:sp>
      <p:sp>
        <p:nvSpPr>
          <p:cNvPr id="89092" name="Slide Number Placeholder 3"/>
          <p:cNvSpPr>
            <a:spLocks noGrp="1"/>
          </p:cNvSpPr>
          <p:nvPr>
            <p:ph type="sldNum" sz="quarter" idx="5"/>
          </p:nvPr>
        </p:nvSpPr>
        <p:spPr>
          <a:noFill/>
        </p:spPr>
        <p:txBody>
          <a:bodyPr/>
          <a:lstStyle/>
          <a:p>
            <a:fld id="{316616D4-09F3-4118-96B1-4FD391443218}" type="slidenum">
              <a:rPr lang="en-GB" altLang="en-US" smtClean="0"/>
              <a:pPr/>
              <a:t>58</a:t>
            </a:fld>
            <a:endParaRPr lang="en-GB"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defRPr/>
            </a:pPr>
            <a:r>
              <a:rPr lang="en-GB" dirty="0" smtClean="0"/>
              <a:t>The</a:t>
            </a:r>
            <a:r>
              <a:rPr lang="en-GB" baseline="0" dirty="0" smtClean="0"/>
              <a:t> insight I have gained through thinking about the idea of inclusivity is that much of my educational  development work has been about trying to include aspects of education that I thought were being excluded and marginalised. </a:t>
            </a:r>
            <a:endParaRPr lang="en-GB" dirty="0" smtClean="0"/>
          </a:p>
          <a:p>
            <a:pPr>
              <a:defRPr/>
            </a:pPr>
            <a:endParaRPr lang="en-GB" dirty="0" smtClean="0"/>
          </a:p>
          <a:p>
            <a:pPr>
              <a:defRPr/>
            </a:pPr>
            <a:r>
              <a:rPr lang="en-GB" dirty="0" smtClean="0"/>
              <a:t> 1) My interest in creativity in higher education began about 15 years ago when I</a:t>
            </a:r>
            <a:r>
              <a:rPr lang="en-GB" baseline="0" dirty="0" smtClean="0"/>
              <a:t> was working at QAA developing policy on </a:t>
            </a:r>
            <a:r>
              <a:rPr lang="en-GB" dirty="0" smtClean="0"/>
              <a:t> programme specifications and became convinced that the outcomes model of learning was neglecting important developmental outcomes – like creativity. Also developed the policy for PDP which convinced</a:t>
            </a:r>
            <a:r>
              <a:rPr lang="en-GB" baseline="0" dirty="0" smtClean="0"/>
              <a:t> me of the educational value of combining and integrating planning, action and reflection.</a:t>
            </a:r>
            <a:endParaRPr lang="en-GB" dirty="0" smtClean="0"/>
          </a:p>
          <a:p>
            <a:pPr>
              <a:defRPr/>
            </a:pPr>
            <a:endParaRPr lang="en-GB" dirty="0" smtClean="0"/>
          </a:p>
          <a:p>
            <a:pPr>
              <a:defRPr/>
            </a:pPr>
            <a:r>
              <a:rPr lang="en-GB" dirty="0" smtClean="0"/>
              <a:t>2) Moved to LTSN/HEA 2000 established a network of people interested in creativity – out of that I began to appreciate that people were creative in all aspects of their lives and if we were to support students creative development we needed to adopt a </a:t>
            </a:r>
            <a:r>
              <a:rPr lang="en-GB" dirty="0" err="1" smtClean="0"/>
              <a:t>lifewide</a:t>
            </a:r>
            <a:r>
              <a:rPr lang="en-GB" dirty="0" smtClean="0"/>
              <a:t> perspective</a:t>
            </a:r>
            <a:r>
              <a:rPr lang="en-GB" baseline="0" dirty="0" smtClean="0"/>
              <a:t> – the work we did was published in a book  - Developing Creativity in Higher Education and the work influenced my subsequent thinking</a:t>
            </a:r>
            <a:endParaRPr lang="en-GB" dirty="0" smtClean="0"/>
          </a:p>
          <a:p>
            <a:pPr>
              <a:defRPr/>
            </a:pPr>
            <a:endParaRPr lang="en-GB" dirty="0" smtClean="0"/>
          </a:p>
          <a:p>
            <a:pPr>
              <a:defRPr/>
            </a:pPr>
            <a:r>
              <a:rPr lang="en-GB" dirty="0" smtClean="0"/>
              <a:t>3) Moved to Surrey in 2005 led a Centre</a:t>
            </a:r>
            <a:r>
              <a:rPr lang="en-GB" baseline="0" dirty="0" smtClean="0"/>
              <a:t> for Excellence in Teaching and Learning</a:t>
            </a:r>
            <a:r>
              <a:rPr lang="en-GB" dirty="0" smtClean="0"/>
              <a:t> which focused on informal learning as a way of supporting students’ professional development began to develop and apply the idea of </a:t>
            </a:r>
            <a:r>
              <a:rPr lang="en-GB" dirty="0" err="1" smtClean="0"/>
              <a:t>lifewide</a:t>
            </a:r>
            <a:r>
              <a:rPr lang="en-GB" dirty="0" smtClean="0"/>
              <a:t> learning… also</a:t>
            </a:r>
            <a:r>
              <a:rPr lang="en-GB" baseline="0" dirty="0" smtClean="0"/>
              <a:t> used the opportunity to explore further how and where students were being creative in different parts of their lives and the idea of personal creativity being used across the domains of our life is important to my understanding of what it means to be creative.</a:t>
            </a:r>
            <a:endParaRPr lang="en-GB" dirty="0" smtClean="0"/>
          </a:p>
          <a:p>
            <a:pPr>
              <a:defRPr/>
            </a:pPr>
            <a:endParaRPr lang="en-GB" dirty="0" smtClean="0"/>
          </a:p>
          <a:p>
            <a:pPr>
              <a:defRPr/>
            </a:pPr>
            <a:r>
              <a:rPr lang="en-GB" dirty="0" smtClean="0"/>
              <a:t>4) 2011 I left Surrey and set up my own social enterprise to promote the idea and support people and institutions wanting to develop their own practices</a:t>
            </a:r>
            <a:r>
              <a:rPr lang="en-GB" baseline="0" dirty="0" smtClean="0"/>
              <a:t> in </a:t>
            </a:r>
            <a:r>
              <a:rPr lang="en-GB" baseline="0" dirty="0" err="1" smtClean="0"/>
              <a:t>lifewide</a:t>
            </a:r>
            <a:r>
              <a:rPr lang="en-GB" baseline="0" dirty="0" smtClean="0"/>
              <a:t> education. Over last 12 months I have been developing the idea of learning ecologies which I believe are important vehicles for personal creativity which I will include in this story.  I also maintained my interest in creativity in higher education and in Jan 2015 with two others I set up ‘creative academic’ to provide support for people who were interested in students’ creative development</a:t>
            </a:r>
            <a:endParaRPr lang="en-GB" dirty="0" smtClean="0"/>
          </a:p>
          <a:p>
            <a:pPr>
              <a:defRPr/>
            </a:pPr>
            <a:endParaRPr lang="en-GB" dirty="0" smtClean="0"/>
          </a:p>
          <a:p>
            <a:pPr>
              <a:defRPr/>
            </a:pPr>
            <a:r>
              <a:rPr lang="en-GB" dirty="0" smtClean="0"/>
              <a:t>Two additional studies</a:t>
            </a:r>
            <a:r>
              <a:rPr lang="en-GB" baseline="0" dirty="0" smtClean="0"/>
              <a:t> –</a:t>
            </a:r>
          </a:p>
          <a:p>
            <a:pPr>
              <a:defRPr/>
            </a:pPr>
            <a:r>
              <a:rPr lang="en-GB" baseline="0" dirty="0" smtClean="0"/>
              <a:t>1) Study of how educational innovation emerged through a strategic change programme--</a:t>
            </a:r>
            <a:endParaRPr lang="en-GB" dirty="0" smtClean="0"/>
          </a:p>
          <a:p>
            <a:pPr>
              <a:defRPr/>
            </a:pPr>
            <a:r>
              <a:rPr lang="en-GB" dirty="0" smtClean="0"/>
              <a:t>2) Current work on trying to understand the relationship between ‘Creativity in development’ – one project I have worked with educational developers to try to understand the role of creativity</a:t>
            </a:r>
            <a:r>
              <a:rPr lang="en-GB" baseline="0" dirty="0" smtClean="0"/>
              <a:t> in their developmental processes.</a:t>
            </a:r>
            <a:endParaRPr lang="en-GB" dirty="0" smtClean="0"/>
          </a:p>
          <a:p>
            <a:pPr>
              <a:defRPr/>
            </a:pPr>
            <a:endParaRPr lang="en-GB" dirty="0" smtClean="0"/>
          </a:p>
          <a:p>
            <a:pPr>
              <a:defRPr/>
            </a:pPr>
            <a:endParaRPr lang="en-GB" dirty="0" smtClean="0"/>
          </a:p>
          <a:p>
            <a:pPr>
              <a:defRPr/>
            </a:pPr>
            <a:endParaRPr lang="en-GB" dirty="0" smtClean="0"/>
          </a:p>
        </p:txBody>
      </p:sp>
      <p:sp>
        <p:nvSpPr>
          <p:cNvPr id="4" name="Slide Number Placeholder 3"/>
          <p:cNvSpPr>
            <a:spLocks noGrp="1"/>
          </p:cNvSpPr>
          <p:nvPr>
            <p:ph type="sldNum" sz="quarter" idx="10"/>
          </p:nvPr>
        </p:nvSpPr>
        <p:spPr/>
        <p:txBody>
          <a:bodyPr/>
          <a:lstStyle/>
          <a:p>
            <a:fld id="{7276ED11-2604-4095-AF03-0690F2612382}"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r>
              <a:rPr lang="en-GB" dirty="0" smtClean="0"/>
              <a:t>Many surveys of people working in higher education reveal that these are the sorts of things that people associate with being creative. Seem to be recognised across different cultures.</a:t>
            </a:r>
          </a:p>
          <a:p>
            <a:endParaRPr lang="en-GB" dirty="0" smtClean="0"/>
          </a:p>
          <a:p>
            <a:r>
              <a:rPr lang="en-GB" sz="1200" b="1" kern="1200" dirty="0" smtClean="0">
                <a:solidFill>
                  <a:schemeClr val="tx1"/>
                </a:solidFill>
                <a:latin typeface="+mn-lt"/>
                <a:ea typeface="+mn-ea"/>
                <a:cs typeface="+mn-cs"/>
              </a:rPr>
              <a:t>Creativity in higher education. Where do we begin?</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One place to begin is to have conversations with teachers about their creativity. If you ask any group of higher education teachers in the UK, ‘what does being creative mean to you?’ the following ideas emerge: </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originality and individuality</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being imaginative, generating new ideas, thinking outside the boxes we normally inhabit, looking beyond the obvious, seeing the world in different ways </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making new things </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doing things no one has done before</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doing things that have been done before but differently</a:t>
            </a:r>
            <a:r>
              <a:rPr lang="en-GB" sz="1200" kern="1200" baseline="0" dirty="0" smtClean="0">
                <a:solidFill>
                  <a:schemeClr val="tx1"/>
                </a:solidFill>
                <a:latin typeface="+mn-lt"/>
                <a:ea typeface="+mn-ea"/>
                <a:cs typeface="+mn-cs"/>
              </a:rPr>
              <a:t> </a:t>
            </a:r>
            <a:r>
              <a:rPr lang="en-GB" sz="1200" kern="1200" dirty="0" smtClean="0">
                <a:solidFill>
                  <a:schemeClr val="tx1"/>
                </a:solidFill>
                <a:latin typeface="+mn-lt"/>
                <a:ea typeface="+mn-ea"/>
                <a:cs typeface="+mn-cs"/>
              </a:rPr>
              <a:t>experimenting and taking risks</a:t>
            </a:r>
          </a:p>
          <a:p>
            <a:pPr lvl="0"/>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At this level there is consensus as to what being creative means.  In fact it is likely that if you ask this question of higher education teachers anywhere in the world you will get a broadly similar set of responses because these basic concepts of creativity transgress cultural domains. These conceptions provide a starting point for contextualising conversations about creativity in teaching and learning practices or in any other form of professional or work practice. </a:t>
            </a:r>
            <a:endParaRPr lang="en-GB" dirty="0" smtClean="0"/>
          </a:p>
        </p:txBody>
      </p:sp>
      <p:sp>
        <p:nvSpPr>
          <p:cNvPr id="73732" name="Slide Number Placeholder 3"/>
          <p:cNvSpPr>
            <a:spLocks noGrp="1"/>
          </p:cNvSpPr>
          <p:nvPr>
            <p:ph type="sldNum" sz="quarter" idx="5"/>
          </p:nvPr>
        </p:nvSpPr>
        <p:spPr>
          <a:noFill/>
        </p:spPr>
        <p:txBody>
          <a:bodyPr/>
          <a:lstStyle/>
          <a:p>
            <a:fld id="{14DDB93F-FC12-4B57-A17F-F0E7D9FC7BB4}" type="slidenum">
              <a:rPr lang="en-GB" smtClean="0">
                <a:latin typeface="Arial" charset="0"/>
              </a:rPr>
              <a:pPr/>
              <a:t>7</a:t>
            </a:fld>
            <a:endParaRPr lang="en-GB" smtClean="0">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8</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7276ED11-2604-4095-AF03-0690F2612382}" type="slidenum">
              <a:rPr lang="en-GB" smtClean="0"/>
              <a:pPr/>
              <a:t>9</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dirty="0" smtClean="0"/>
              <a:t>Some</a:t>
            </a:r>
            <a:r>
              <a:rPr lang="en-US" baseline="0" dirty="0" smtClean="0"/>
              <a:t> definitions</a:t>
            </a:r>
            <a:endParaRPr lang="en-US" dirty="0" smtClean="0"/>
          </a:p>
        </p:txBody>
      </p:sp>
      <p:sp>
        <p:nvSpPr>
          <p:cNvPr id="61444" name="Slide Number Placeholder 3"/>
          <p:cNvSpPr>
            <a:spLocks noGrp="1"/>
          </p:cNvSpPr>
          <p:nvPr>
            <p:ph type="sldNum" sz="quarter" idx="5"/>
          </p:nvPr>
        </p:nvSpPr>
        <p:spPr>
          <a:noFill/>
        </p:spPr>
        <p:txBody>
          <a:bodyPr/>
          <a:lstStyle/>
          <a:p>
            <a:fld id="{EFD1317D-9046-43FD-8584-2905C0BF6A1B}" type="slidenum">
              <a:rPr lang="en-GB" smtClean="0">
                <a:latin typeface="Arial" charset="0"/>
              </a:rPr>
              <a:pPr/>
              <a:t>10</a:t>
            </a:fld>
            <a:endParaRPr lang="en-GB"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AE36461-D1AB-4777-9F95-65DBAB68606E}" type="datetimeFigureOut">
              <a:rPr lang="en-GB" smtClean="0"/>
              <a:pPr/>
              <a:t>29/04/2015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spd="med">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E36461-D1AB-4777-9F95-65DBAB68606E}" type="datetimeFigureOut">
              <a:rPr lang="en-GB" smtClean="0"/>
              <a:pPr/>
              <a:t>29/04/2015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E36461-D1AB-4777-9F95-65DBAB68606E}" type="datetimeFigureOut">
              <a:rPr lang="en-GB" smtClean="0"/>
              <a:pPr/>
              <a:t>29/04/2015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AE36461-D1AB-4777-9F95-65DBAB68606E}" type="datetimeFigureOut">
              <a:rPr lang="en-GB" smtClean="0"/>
              <a:pPr/>
              <a:t>29/04/2015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spd="med">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E36461-D1AB-4777-9F95-65DBAB68606E}" type="datetimeFigureOut">
              <a:rPr lang="en-GB" smtClean="0"/>
              <a:pPr/>
              <a:t>29/04/2015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spd="med">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AE36461-D1AB-4777-9F95-65DBAB68606E}" type="datetimeFigureOut">
              <a:rPr lang="en-GB" smtClean="0"/>
              <a:pPr/>
              <a:t>29/04/2015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AE36461-D1AB-4777-9F95-65DBAB68606E}" type="datetimeFigureOut">
              <a:rPr lang="en-GB" smtClean="0"/>
              <a:pPr/>
              <a:t>29/04/2015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AE36461-D1AB-4777-9F95-65DBAB68606E}" type="datetimeFigureOut">
              <a:rPr lang="en-GB" smtClean="0"/>
              <a:pPr/>
              <a:t>29/04/2015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E36461-D1AB-4777-9F95-65DBAB68606E}" type="datetimeFigureOut">
              <a:rPr lang="en-GB" smtClean="0"/>
              <a:pPr/>
              <a:t>29/04/2015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E36461-D1AB-4777-9F95-65DBAB68606E}" type="datetimeFigureOut">
              <a:rPr lang="en-GB" smtClean="0"/>
              <a:pPr/>
              <a:t>29/04/2015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E36461-D1AB-4777-9F95-65DBAB68606E}" type="datetimeFigureOut">
              <a:rPr lang="en-GB" smtClean="0"/>
              <a:pPr/>
              <a:t>29/04/2015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968C486-FEF8-4722-911F-C2F963EE467D}" type="slidenum">
              <a:rPr lang="en-GB" smtClean="0"/>
              <a:pPr/>
              <a:t>‹#›</a:t>
            </a:fld>
            <a:endParaRPr lang="en-GB"/>
          </a:p>
        </p:txBody>
      </p:sp>
    </p:spTree>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E36461-D1AB-4777-9F95-65DBAB68606E}" type="datetimeFigureOut">
              <a:rPr lang="en-GB" smtClean="0"/>
              <a:pPr/>
              <a:t>29/04/2015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8C486-FEF8-4722-911F-C2F963EE467D}"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dissolv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normanjackson.co.uk/dmucreatives.htm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www.normanjackson.co.uk/hrworkshop.html"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36.jpeg"/><Relationship Id="rId4" Type="http://schemas.openxmlformats.org/officeDocument/2006/relationships/hyperlink" Target="http://upload.wikimedia.org/wikipedia/en/3/36/Carlrogers.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hyperlink" Target="http://cognexus.org/wpf/wickedproblems.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hyperlink" Target="https://www.youtube.com/watch?v=ThZSbKXlVow"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18" Type="http://schemas.openxmlformats.org/officeDocument/2006/relationships/image" Target="../media/image75.png"/><Relationship Id="rId3" Type="http://schemas.openxmlformats.org/officeDocument/2006/relationships/image" Target="../media/image60.jpeg"/><Relationship Id="rId21" Type="http://schemas.openxmlformats.org/officeDocument/2006/relationships/image" Target="../media/image78.jpeg"/><Relationship Id="rId7" Type="http://schemas.openxmlformats.org/officeDocument/2006/relationships/image" Target="../media/image64.jpeg"/><Relationship Id="rId12" Type="http://schemas.openxmlformats.org/officeDocument/2006/relationships/image" Target="../media/image69.jpeg"/><Relationship Id="rId17" Type="http://schemas.openxmlformats.org/officeDocument/2006/relationships/image" Target="../media/image74.png"/><Relationship Id="rId2" Type="http://schemas.openxmlformats.org/officeDocument/2006/relationships/notesSlide" Target="../notesSlides/notesSlide27.xml"/><Relationship Id="rId16" Type="http://schemas.openxmlformats.org/officeDocument/2006/relationships/image" Target="../media/image73.jpe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5" Type="http://schemas.openxmlformats.org/officeDocument/2006/relationships/image" Target="../media/image72.jpeg"/><Relationship Id="rId23" Type="http://schemas.openxmlformats.org/officeDocument/2006/relationships/image" Target="../media/image80.png"/><Relationship Id="rId10" Type="http://schemas.openxmlformats.org/officeDocument/2006/relationships/image" Target="../media/image67.jpeg"/><Relationship Id="rId19" Type="http://schemas.openxmlformats.org/officeDocument/2006/relationships/image" Target="../media/image76.png"/><Relationship Id="rId4" Type="http://schemas.openxmlformats.org/officeDocument/2006/relationships/image" Target="../media/image61.jpeg"/><Relationship Id="rId9" Type="http://schemas.openxmlformats.org/officeDocument/2006/relationships/image" Target="../media/image66.png"/><Relationship Id="rId14" Type="http://schemas.openxmlformats.org/officeDocument/2006/relationships/image" Target="../media/image71.jpeg"/><Relationship Id="rId22" Type="http://schemas.openxmlformats.org/officeDocument/2006/relationships/image" Target="../media/image79.jpeg"/></Relationships>
</file>

<file path=ppt/slides/_rels/slide33.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jpeg"/><Relationship Id="rId18" Type="http://schemas.openxmlformats.org/officeDocument/2006/relationships/image" Target="../media/image75.png"/><Relationship Id="rId3" Type="http://schemas.openxmlformats.org/officeDocument/2006/relationships/image" Target="../media/image60.jpeg"/><Relationship Id="rId21" Type="http://schemas.openxmlformats.org/officeDocument/2006/relationships/image" Target="../media/image78.jpeg"/><Relationship Id="rId7" Type="http://schemas.openxmlformats.org/officeDocument/2006/relationships/image" Target="../media/image64.jpeg"/><Relationship Id="rId12" Type="http://schemas.openxmlformats.org/officeDocument/2006/relationships/image" Target="../media/image69.jpeg"/><Relationship Id="rId17" Type="http://schemas.openxmlformats.org/officeDocument/2006/relationships/image" Target="../media/image74.png"/><Relationship Id="rId2" Type="http://schemas.openxmlformats.org/officeDocument/2006/relationships/notesSlide" Target="../notesSlides/notesSlide28.xml"/><Relationship Id="rId16" Type="http://schemas.openxmlformats.org/officeDocument/2006/relationships/image" Target="../media/image73.jpe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5" Type="http://schemas.openxmlformats.org/officeDocument/2006/relationships/image" Target="../media/image72.jpeg"/><Relationship Id="rId23" Type="http://schemas.openxmlformats.org/officeDocument/2006/relationships/image" Target="../media/image80.png"/><Relationship Id="rId10" Type="http://schemas.openxmlformats.org/officeDocument/2006/relationships/image" Target="../media/image67.jpeg"/><Relationship Id="rId19" Type="http://schemas.openxmlformats.org/officeDocument/2006/relationships/image" Target="../media/image76.png"/><Relationship Id="rId4" Type="http://schemas.openxmlformats.org/officeDocument/2006/relationships/image" Target="../media/image61.jpeg"/><Relationship Id="rId9" Type="http://schemas.openxmlformats.org/officeDocument/2006/relationships/image" Target="../media/image66.png"/><Relationship Id="rId14" Type="http://schemas.openxmlformats.org/officeDocument/2006/relationships/image" Target="../media/image71.jpeg"/><Relationship Id="rId22" Type="http://schemas.openxmlformats.org/officeDocument/2006/relationships/image" Target="../media/image79.jpeg"/></Relationships>
</file>

<file path=ppt/slides/_rels/slide3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89.jpeg"/><Relationship Id="rId4" Type="http://schemas.openxmlformats.org/officeDocument/2006/relationships/image" Target="../media/image88.jpeg"/></Relationships>
</file>

<file path=ppt/slides/_rels/slide44.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gi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package" Target="../embeddings/Microsoft_Office_PowerPoint_Slide1.sldx"/></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png"/><Relationship Id="rId4" Type="http://schemas.openxmlformats.org/officeDocument/2006/relationships/image" Target="../media/image101.png"/></Relationships>
</file>

<file path=ppt/slides/_rels/slide5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10" Type="http://schemas.openxmlformats.org/officeDocument/2006/relationships/hyperlink" Target="https://www.youtube.com/watch?v=gECPBQ3J_PU" TargetMode="External"/><Relationship Id="rId4" Type="http://schemas.openxmlformats.org/officeDocument/2006/relationships/image" Target="../media/image106.jpeg"/><Relationship Id="rId9" Type="http://schemas.openxmlformats.org/officeDocument/2006/relationships/image" Target="../media/image111.png"/></Relationships>
</file>

<file path=ppt/slides/_rels/slide5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15.jpeg"/><Relationship Id="rId7" Type="http://schemas.openxmlformats.org/officeDocument/2006/relationships/image" Target="../media/image119.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jpeg"/><Relationship Id="rId4" Type="http://schemas.openxmlformats.org/officeDocument/2006/relationships/image" Target="../media/image116.jpeg"/><Relationship Id="rId9" Type="http://schemas.openxmlformats.org/officeDocument/2006/relationships/image" Target="../media/image121.jpeg"/></Relationships>
</file>

<file path=ppt/slides/_rels/slide5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84338"/>
            <a:ext cx="9144000" cy="8771632"/>
          </a:xfrm>
          <a:prstGeom prst="rect">
            <a:avLst/>
          </a:prstGeom>
        </p:spPr>
        <p:txBody>
          <a:bodyPr>
            <a:spAutoFit/>
          </a:bodyPr>
          <a:lstStyle/>
          <a:p>
            <a:pPr algn="l">
              <a:defRPr/>
            </a:pPr>
            <a:endParaRPr lang="en-GB" b="0" i="1"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defRPr/>
            </a:pPr>
            <a:endParaRPr lang="en-GB" sz="2400" b="0" dirty="0">
              <a:solidFill>
                <a:schemeClr val="tx1">
                  <a:lumMod val="85000"/>
                  <a:lumOff val="15000"/>
                </a:schemeClr>
              </a:solidFill>
            </a:endParaRPr>
          </a:p>
          <a:p>
            <a:pPr>
              <a:defRPr/>
            </a:pPr>
            <a:endParaRPr lang="en-GB" sz="2400" dirty="0"/>
          </a:p>
          <a:p>
            <a:pPr>
              <a:defRPr/>
            </a:pPr>
            <a:r>
              <a:rPr lang="en-GB" sz="2400" dirty="0" smtClean="0"/>
              <a:t>   </a:t>
            </a:r>
          </a:p>
          <a:p>
            <a:pPr>
              <a:defRPr/>
            </a:pPr>
            <a:r>
              <a:rPr lang="en-GB" sz="2400" dirty="0" smtClean="0"/>
              <a:t>               </a:t>
            </a:r>
          </a:p>
          <a:p>
            <a:pPr>
              <a:defRPr/>
            </a:pPr>
            <a:r>
              <a:rPr lang="en-GB" sz="2400" dirty="0" smtClean="0">
                <a:latin typeface="Aharoni" pitchFamily="2" charset="-79"/>
                <a:cs typeface="Aharoni" pitchFamily="2" charset="-79"/>
              </a:rPr>
              <a:t>          Ecologies for Learning, Development &amp; Achievement</a:t>
            </a:r>
            <a:endParaRPr lang="en-GB" sz="2400" b="1" dirty="0">
              <a:latin typeface="Aharoni" pitchFamily="2" charset="-79"/>
              <a:cs typeface="Aharoni" pitchFamily="2" charset="-79"/>
            </a:endParaRPr>
          </a:p>
          <a:p>
            <a:pPr>
              <a:defRPr/>
            </a:pPr>
            <a:r>
              <a:rPr lang="en-US" sz="2400" b="0" dirty="0" smtClean="0">
                <a:latin typeface="Aharoni" pitchFamily="2" charset="-79"/>
                <a:cs typeface="Aharoni" pitchFamily="2" charset="-79"/>
              </a:rPr>
              <a:t>                   An inclusive concept for personal creativity</a:t>
            </a:r>
          </a:p>
          <a:p>
            <a:pPr>
              <a:defRPr/>
            </a:pPr>
            <a:r>
              <a:rPr lang="en-US" sz="2400" i="1" dirty="0" smtClean="0">
                <a:latin typeface="Aharoni" pitchFamily="2" charset="-79"/>
                <a:cs typeface="Aharoni" pitchFamily="2" charset="-79"/>
              </a:rPr>
              <a:t>                                       </a:t>
            </a:r>
            <a:r>
              <a:rPr lang="en-US" sz="2400" b="0" i="1" dirty="0" smtClean="0">
                <a:latin typeface="Aharoni" pitchFamily="2" charset="-79"/>
                <a:cs typeface="Aharoni" pitchFamily="2" charset="-79"/>
              </a:rPr>
              <a:t>Norman </a:t>
            </a:r>
            <a:r>
              <a:rPr lang="en-US" sz="2400" b="0" i="1" dirty="0">
                <a:latin typeface="Aharoni" pitchFamily="2" charset="-79"/>
                <a:cs typeface="Aharoni" pitchFamily="2" charset="-79"/>
              </a:rPr>
              <a:t>Jackson </a:t>
            </a:r>
            <a:endParaRPr lang="en-GB" sz="2400" b="0" i="1" dirty="0">
              <a:latin typeface="Aharoni" pitchFamily="2" charset="-79"/>
              <a:cs typeface="Aharoni" pitchFamily="2" charset="-79"/>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p:txBody>
      </p:sp>
      <p:sp>
        <p:nvSpPr>
          <p:cNvPr id="5" name="Rectangle 4"/>
          <p:cNvSpPr/>
          <p:nvPr/>
        </p:nvSpPr>
        <p:spPr>
          <a:xfrm>
            <a:off x="827584" y="2564904"/>
            <a:ext cx="7830616" cy="369332"/>
          </a:xfrm>
          <a:prstGeom prst="rect">
            <a:avLst/>
          </a:prstGeom>
        </p:spPr>
        <p:txBody>
          <a:bodyPr wrap="square">
            <a:spAutoFit/>
          </a:bodyPr>
          <a:lstStyle/>
          <a:p>
            <a:r>
              <a:rPr lang="en-GB" b="1" dirty="0" smtClean="0">
                <a:latin typeface="Aharoni" pitchFamily="2" charset="-79"/>
                <a:cs typeface="Aharoni" pitchFamily="2" charset="-79"/>
              </a:rPr>
              <a:t>Slides &amp; Links - </a:t>
            </a:r>
            <a:r>
              <a:rPr lang="en-GB" b="1" dirty="0" smtClean="0">
                <a:latin typeface="Aharoni" pitchFamily="2" charset="-79"/>
                <a:cs typeface="Aharoni" pitchFamily="2" charset="-79"/>
                <a:hlinkClick r:id="rId3"/>
              </a:rPr>
              <a:t>http://www.normanjackson.co.uk/dmucreatives.html</a:t>
            </a:r>
            <a:endParaRPr lang="en-GB" b="1" dirty="0" smtClean="0">
              <a:latin typeface="Aharoni" pitchFamily="2" charset="-79"/>
              <a:cs typeface="Aharoni" pitchFamily="2" charset="-79"/>
            </a:endParaRPr>
          </a:p>
        </p:txBody>
      </p:sp>
      <p:pic>
        <p:nvPicPr>
          <p:cNvPr id="8" name="Picture 2" descr="C:\Users\norman\Pictures\LIFEWIDE EDUCATION\LWE Abstract Logo Final B&amp;G.jpg"/>
          <p:cNvPicPr>
            <a:picLocks noChangeAspect="1" noChangeArrowheads="1"/>
          </p:cNvPicPr>
          <p:nvPr/>
        </p:nvPicPr>
        <p:blipFill>
          <a:blip r:embed="rId4" cstate="print"/>
          <a:srcRect/>
          <a:stretch>
            <a:fillRect/>
          </a:stretch>
        </p:blipFill>
        <p:spPr bwMode="auto">
          <a:xfrm>
            <a:off x="251520" y="188640"/>
            <a:ext cx="2088232" cy="849776"/>
          </a:xfrm>
          <a:prstGeom prst="rect">
            <a:avLst/>
          </a:prstGeom>
          <a:noFill/>
        </p:spPr>
      </p:pic>
      <p:pic>
        <p:nvPicPr>
          <p:cNvPr id="9" name="Picture 3" descr="C:\Users\norman\Pictures\creative academic\LOGO\Creative Academic Abstract Logo B&amp;G.png"/>
          <p:cNvPicPr>
            <a:picLocks noChangeAspect="1" noChangeArrowheads="1"/>
          </p:cNvPicPr>
          <p:nvPr/>
        </p:nvPicPr>
        <p:blipFill>
          <a:blip r:embed="rId5" cstate="print"/>
          <a:srcRect/>
          <a:stretch>
            <a:fillRect/>
          </a:stretch>
        </p:blipFill>
        <p:spPr bwMode="auto">
          <a:xfrm>
            <a:off x="6876256" y="188640"/>
            <a:ext cx="1967806" cy="720079"/>
          </a:xfrm>
          <a:prstGeom prst="rect">
            <a:avLst/>
          </a:prstGeom>
          <a:noFill/>
        </p:spPr>
      </p:pic>
      <p:pic>
        <p:nvPicPr>
          <p:cNvPr id="148481" name="Picture 1" descr="C:\Users\norman\Documents\DMU\DMU webpage.jpg"/>
          <p:cNvPicPr>
            <a:picLocks noChangeAspect="1" noChangeArrowheads="1"/>
          </p:cNvPicPr>
          <p:nvPr/>
        </p:nvPicPr>
        <p:blipFill>
          <a:blip r:embed="rId6" cstate="print"/>
          <a:srcRect/>
          <a:stretch>
            <a:fillRect/>
          </a:stretch>
        </p:blipFill>
        <p:spPr bwMode="auto">
          <a:xfrm>
            <a:off x="1619672" y="3140968"/>
            <a:ext cx="3744416" cy="3251055"/>
          </a:xfrm>
          <a:prstGeom prst="rect">
            <a:avLst/>
          </a:prstGeom>
          <a:noFill/>
        </p:spPr>
      </p:pic>
      <p:sp>
        <p:nvSpPr>
          <p:cNvPr id="10" name="Rectangle 9"/>
          <p:cNvSpPr/>
          <p:nvPr/>
        </p:nvSpPr>
        <p:spPr>
          <a:xfrm>
            <a:off x="5796136" y="3284984"/>
            <a:ext cx="2842445" cy="923330"/>
          </a:xfrm>
          <a:prstGeom prst="rect">
            <a:avLst/>
          </a:prstGeom>
          <a:solidFill>
            <a:schemeClr val="bg1"/>
          </a:solidFill>
        </p:spPr>
        <p:txBody>
          <a:bodyPr wrap="none">
            <a:spAutoFit/>
          </a:bodyPr>
          <a:lstStyle/>
          <a:p>
            <a:r>
              <a:rPr lang="en-GB" b="1" dirty="0" smtClean="0">
                <a:latin typeface="Aharoni" pitchFamily="2" charset="-79"/>
                <a:cs typeface="Aharoni" pitchFamily="2" charset="-79"/>
              </a:rPr>
              <a:t>Please post comments,</a:t>
            </a:r>
          </a:p>
          <a:p>
            <a:r>
              <a:rPr lang="en-GB" b="1" dirty="0" smtClean="0">
                <a:latin typeface="Aharoni" pitchFamily="2" charset="-79"/>
                <a:cs typeface="Aharoni" pitchFamily="2" charset="-79"/>
              </a:rPr>
              <a:t>questions  &amp; suggestions</a:t>
            </a:r>
          </a:p>
          <a:p>
            <a:r>
              <a:rPr lang="en-GB" b="1" dirty="0" smtClean="0">
                <a:latin typeface="Aharoni" pitchFamily="2" charset="-79"/>
                <a:cs typeface="Aharoni" pitchFamily="2" charset="-79"/>
              </a:rPr>
              <a:t>Twitter  #</a:t>
            </a:r>
            <a:r>
              <a:rPr lang="en-GB" b="1" dirty="0" err="1" smtClean="0">
                <a:latin typeface="Aharoni" pitchFamily="2" charset="-79"/>
                <a:cs typeface="Aharoni" pitchFamily="2" charset="-79"/>
              </a:rPr>
              <a:t>dmucreatives</a:t>
            </a:r>
            <a:endParaRPr lang="en-GB" b="1" dirty="0">
              <a:latin typeface="Aharoni" pitchFamily="2" charset="-79"/>
              <a:cs typeface="Aharoni" pitchFamily="2" charset="-79"/>
            </a:endParaRPr>
          </a:p>
        </p:txBody>
      </p:sp>
      <p:sp>
        <p:nvSpPr>
          <p:cNvPr id="11" name="Freeform 10"/>
          <p:cNvSpPr/>
          <p:nvPr/>
        </p:nvSpPr>
        <p:spPr>
          <a:xfrm>
            <a:off x="5167086" y="4238171"/>
            <a:ext cx="2133600" cy="655562"/>
          </a:xfrm>
          <a:custGeom>
            <a:avLst/>
            <a:gdLst>
              <a:gd name="connsiteX0" fmla="*/ 2133600 w 2133600"/>
              <a:gd name="connsiteY0" fmla="*/ 0 h 655562"/>
              <a:gd name="connsiteX1" fmla="*/ 1465943 w 2133600"/>
              <a:gd name="connsiteY1" fmla="*/ 609600 h 655562"/>
              <a:gd name="connsiteX2" fmla="*/ 0 w 2133600"/>
              <a:gd name="connsiteY2" fmla="*/ 275772 h 655562"/>
              <a:gd name="connsiteX3" fmla="*/ 0 w 2133600"/>
              <a:gd name="connsiteY3" fmla="*/ 275772 h 655562"/>
            </a:gdLst>
            <a:ahLst/>
            <a:cxnLst>
              <a:cxn ang="0">
                <a:pos x="connsiteX0" y="connsiteY0"/>
              </a:cxn>
              <a:cxn ang="0">
                <a:pos x="connsiteX1" y="connsiteY1"/>
              </a:cxn>
              <a:cxn ang="0">
                <a:pos x="connsiteX2" y="connsiteY2"/>
              </a:cxn>
              <a:cxn ang="0">
                <a:pos x="connsiteX3" y="connsiteY3"/>
              </a:cxn>
            </a:cxnLst>
            <a:rect l="l" t="t" r="r" b="b"/>
            <a:pathLst>
              <a:path w="2133600" h="655562">
                <a:moveTo>
                  <a:pt x="2133600" y="0"/>
                </a:moveTo>
                <a:cubicBezTo>
                  <a:pt x="1977571" y="281819"/>
                  <a:pt x="1821543" y="563638"/>
                  <a:pt x="1465943" y="609600"/>
                </a:cubicBezTo>
                <a:cubicBezTo>
                  <a:pt x="1110343" y="655562"/>
                  <a:pt x="0" y="275772"/>
                  <a:pt x="0" y="275772"/>
                </a:cubicBezTo>
                <a:lnTo>
                  <a:pt x="0" y="275772"/>
                </a:lnTo>
              </a:path>
            </a:pathLst>
          </a:custGeom>
          <a:ln w="92075">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cSld>
  <p:clrMapOvr>
    <a:masterClrMapping/>
  </p:clrMapOvr>
  <p:transition spd="med">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84338"/>
            <a:ext cx="9144000" cy="7386638"/>
          </a:xfrm>
          <a:prstGeom prst="rect">
            <a:avLst/>
          </a:prstGeom>
        </p:spPr>
        <p:txBody>
          <a:bodyPr wrap="square">
            <a:spAutoFit/>
          </a:bodyPr>
          <a:lstStyle/>
          <a:p>
            <a:pPr algn="l">
              <a:defRPr/>
            </a:pPr>
            <a:endParaRPr lang="en-GB" b="0" i="1"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defRPr/>
            </a:pPr>
            <a:endParaRPr lang="en-GB" sz="2400"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r>
              <a:rPr lang="en-GB" dirty="0" smtClean="0">
                <a:solidFill>
                  <a:srgbClr val="FF0000"/>
                </a:solidFill>
                <a:hlinkClick r:id="rId3"/>
              </a:rPr>
              <a:t> </a:t>
            </a:r>
            <a:r>
              <a:rPr lang="en-GB" dirty="0" smtClean="0">
                <a:solidFill>
                  <a:srgbClr val="FF0000"/>
                </a:solidFill>
              </a:rPr>
              <a:t>                                 </a:t>
            </a:r>
            <a:endParaRPr lang="en-GB" dirty="0">
              <a:solidFill>
                <a:srgbClr val="FF0000"/>
              </a:solidFill>
            </a:endParaRPr>
          </a:p>
        </p:txBody>
      </p:sp>
      <p:sp>
        <p:nvSpPr>
          <p:cNvPr id="5" name="TextBox 4"/>
          <p:cNvSpPr txBox="1"/>
          <p:nvPr/>
        </p:nvSpPr>
        <p:spPr>
          <a:xfrm>
            <a:off x="251520" y="188640"/>
            <a:ext cx="7891904" cy="830997"/>
          </a:xfrm>
          <a:prstGeom prst="rect">
            <a:avLst/>
          </a:prstGeom>
          <a:noFill/>
        </p:spPr>
        <p:txBody>
          <a:bodyPr wrap="none" rtlCol="0">
            <a:spAutoFit/>
          </a:bodyPr>
          <a:lstStyle/>
          <a:p>
            <a:r>
              <a:rPr lang="en-GB" sz="2400" b="1" dirty="0" smtClean="0">
                <a:latin typeface="Aharoni" pitchFamily="2" charset="-79"/>
                <a:cs typeface="Aharoni" pitchFamily="2" charset="-79"/>
              </a:rPr>
              <a:t>Creativity </a:t>
            </a:r>
            <a:r>
              <a:rPr lang="en-GB" sz="2400" dirty="0" smtClean="0">
                <a:latin typeface="Aharoni" pitchFamily="2" charset="-79"/>
                <a:cs typeface="Aharoni" pitchFamily="2" charset="-79"/>
              </a:rPr>
              <a:t>is about bringing ideas, objects, processes, </a:t>
            </a:r>
          </a:p>
          <a:p>
            <a:r>
              <a:rPr lang="en-GB" sz="2400" dirty="0" smtClean="0">
                <a:latin typeface="Aharoni" pitchFamily="2" charset="-79"/>
                <a:cs typeface="Aharoni" pitchFamily="2" charset="-79"/>
              </a:rPr>
              <a:t>performances and practices into existence</a:t>
            </a:r>
            <a:endParaRPr lang="en-GB" sz="2400" dirty="0">
              <a:latin typeface="Aharoni" pitchFamily="2" charset="-79"/>
              <a:cs typeface="Aharoni" pitchFamily="2" charset="-79"/>
            </a:endParaRPr>
          </a:p>
        </p:txBody>
      </p:sp>
      <p:sp>
        <p:nvSpPr>
          <p:cNvPr id="6" name="Rectangle 5"/>
          <p:cNvSpPr/>
          <p:nvPr/>
        </p:nvSpPr>
        <p:spPr>
          <a:xfrm>
            <a:off x="6516216" y="1196752"/>
            <a:ext cx="2376264" cy="4247317"/>
          </a:xfrm>
          <a:prstGeom prst="rect">
            <a:avLst/>
          </a:prstGeom>
        </p:spPr>
        <p:txBody>
          <a:bodyPr wrap="square">
            <a:spAutoFit/>
          </a:bodyPr>
          <a:lstStyle/>
          <a:p>
            <a:pPr eaLnBrk="0" hangingPunct="0"/>
            <a:r>
              <a:rPr lang="en-GB" dirty="0" smtClean="0">
                <a:latin typeface="Arial" pitchFamily="34" charset="0"/>
                <a:cs typeface="Arial" pitchFamily="34" charset="0"/>
              </a:rPr>
              <a:t>Creativity is </a:t>
            </a:r>
            <a:r>
              <a:rPr lang="en-GB" b="1" dirty="0" smtClean="0">
                <a:latin typeface="Arial" pitchFamily="34" charset="0"/>
                <a:cs typeface="Arial" pitchFamily="34" charset="0"/>
              </a:rPr>
              <a:t>any human act that gives rise to something new is.... a creative act </a:t>
            </a:r>
            <a:r>
              <a:rPr lang="en-GB" dirty="0" smtClean="0">
                <a:latin typeface="Arial" pitchFamily="34" charset="0"/>
                <a:cs typeface="Arial" pitchFamily="34" charset="0"/>
              </a:rPr>
              <a:t>regardless of whether what  was created is a physical object or some mental or emotional construct that lives within the person who created it and is known only to him</a:t>
            </a:r>
          </a:p>
          <a:p>
            <a:pPr eaLnBrk="0" hangingPunct="0"/>
            <a:r>
              <a:rPr lang="en-GB" i="1" dirty="0" smtClean="0">
                <a:latin typeface="Arial" pitchFamily="34" charset="0"/>
                <a:cs typeface="Arial" pitchFamily="34" charset="0"/>
              </a:rPr>
              <a:t>Lev </a:t>
            </a:r>
            <a:r>
              <a:rPr lang="en-GB" i="1" dirty="0" err="1" smtClean="0">
                <a:latin typeface="Arial" pitchFamily="34" charset="0"/>
                <a:cs typeface="Arial" pitchFamily="34" charset="0"/>
              </a:rPr>
              <a:t>Vygotsky</a:t>
            </a:r>
            <a:r>
              <a:rPr lang="en-GB" i="1" dirty="0" smtClean="0">
                <a:latin typeface="Arial" pitchFamily="34" charset="0"/>
                <a:cs typeface="Arial" pitchFamily="34" charset="0"/>
              </a:rPr>
              <a:t> 1930 </a:t>
            </a:r>
            <a:endParaRPr lang="en-GB" i="1" dirty="0">
              <a:latin typeface="Arial" pitchFamily="34" charset="0"/>
              <a:cs typeface="Arial" pitchFamily="34" charset="0"/>
            </a:endParaRPr>
          </a:p>
        </p:txBody>
      </p:sp>
      <p:sp>
        <p:nvSpPr>
          <p:cNvPr id="7" name="TextBox 6"/>
          <p:cNvSpPr txBox="1"/>
          <p:nvPr/>
        </p:nvSpPr>
        <p:spPr>
          <a:xfrm>
            <a:off x="179512" y="1268760"/>
            <a:ext cx="2160240" cy="1754326"/>
          </a:xfrm>
          <a:prstGeom prst="rect">
            <a:avLst/>
          </a:prstGeom>
          <a:noFill/>
        </p:spPr>
        <p:txBody>
          <a:bodyPr wrap="square" rtlCol="0">
            <a:spAutoFit/>
          </a:bodyPr>
          <a:lstStyle/>
          <a:p>
            <a:r>
              <a:rPr lang="en-GB" dirty="0" smtClean="0">
                <a:latin typeface="Arial" pitchFamily="34" charset="0"/>
                <a:cs typeface="Arial" pitchFamily="34" charset="0"/>
              </a:rPr>
              <a:t>Creativity is </a:t>
            </a:r>
            <a:r>
              <a:rPr lang="en-GB" b="1" dirty="0" smtClean="0">
                <a:latin typeface="Arial" pitchFamily="34" charset="0"/>
                <a:cs typeface="Arial" pitchFamily="34" charset="0"/>
              </a:rPr>
              <a:t>the</a:t>
            </a:r>
            <a:r>
              <a:rPr lang="en-GB" dirty="0" smtClean="0">
                <a:latin typeface="Arial" pitchFamily="34" charset="0"/>
                <a:cs typeface="Arial" pitchFamily="34" charset="0"/>
              </a:rPr>
              <a:t>  </a:t>
            </a:r>
            <a:r>
              <a:rPr lang="en-GB" b="1" dirty="0" smtClean="0">
                <a:latin typeface="Arial" pitchFamily="34" charset="0"/>
                <a:cs typeface="Arial" pitchFamily="34" charset="0"/>
              </a:rPr>
              <a:t>production of  novel  and  useful ideas</a:t>
            </a:r>
            <a:r>
              <a:rPr lang="en-GB" dirty="0" smtClean="0">
                <a:latin typeface="Arial" pitchFamily="34" charset="0"/>
                <a:cs typeface="Arial" pitchFamily="34" charset="0"/>
              </a:rPr>
              <a:t> in any domain </a:t>
            </a:r>
            <a:r>
              <a:rPr lang="en-GB" i="1" dirty="0" err="1" smtClean="0">
                <a:latin typeface="Arial" pitchFamily="34" charset="0"/>
                <a:cs typeface="Arial" pitchFamily="34" charset="0"/>
              </a:rPr>
              <a:t>Teressa</a:t>
            </a:r>
            <a:r>
              <a:rPr lang="en-GB" i="1" dirty="0" smtClean="0">
                <a:latin typeface="Arial" pitchFamily="34" charset="0"/>
                <a:cs typeface="Arial" pitchFamily="34" charset="0"/>
              </a:rPr>
              <a:t> </a:t>
            </a:r>
            <a:r>
              <a:rPr lang="en-GB" i="1" dirty="0" err="1" smtClean="0">
                <a:latin typeface="Arial" pitchFamily="34" charset="0"/>
                <a:cs typeface="Arial" pitchFamily="34" charset="0"/>
              </a:rPr>
              <a:t>Amabile</a:t>
            </a:r>
            <a:r>
              <a:rPr lang="en-GB" i="1" dirty="0" smtClean="0">
                <a:latin typeface="Arial" pitchFamily="34" charset="0"/>
                <a:cs typeface="Arial" pitchFamily="34" charset="0"/>
              </a:rPr>
              <a:t> 1996</a:t>
            </a:r>
            <a:endParaRPr lang="en-GB" i="1" dirty="0">
              <a:latin typeface="Arial" pitchFamily="34" charset="0"/>
              <a:cs typeface="Arial" pitchFamily="34" charset="0"/>
            </a:endParaRPr>
          </a:p>
        </p:txBody>
      </p:sp>
      <p:sp>
        <p:nvSpPr>
          <p:cNvPr id="9" name="TextBox 8"/>
          <p:cNvSpPr txBox="1"/>
          <p:nvPr/>
        </p:nvSpPr>
        <p:spPr>
          <a:xfrm>
            <a:off x="179512" y="3140968"/>
            <a:ext cx="2304256" cy="2862322"/>
          </a:xfrm>
          <a:prstGeom prst="rect">
            <a:avLst/>
          </a:prstGeom>
          <a:noFill/>
        </p:spPr>
        <p:txBody>
          <a:bodyPr wrap="square" rtlCol="0">
            <a:spAutoFit/>
          </a:bodyPr>
          <a:lstStyle/>
          <a:p>
            <a:r>
              <a:rPr lang="en-GB" dirty="0" smtClean="0">
                <a:latin typeface="Arial" pitchFamily="34" charset="0"/>
                <a:cs typeface="Arial" pitchFamily="34" charset="0"/>
              </a:rPr>
              <a:t>Creativity is </a:t>
            </a:r>
            <a:r>
              <a:rPr lang="en-GB" b="1" dirty="0" smtClean="0">
                <a:latin typeface="Arial" pitchFamily="34" charset="0"/>
                <a:cs typeface="Arial" pitchFamily="34" charset="0"/>
              </a:rPr>
              <a:t>the act of turning new and imaginative ideas into reality. It involves two processes: thinking then producing.</a:t>
            </a:r>
          </a:p>
          <a:p>
            <a:r>
              <a:rPr lang="en-GB" i="1" dirty="0" smtClean="0">
                <a:latin typeface="Arial" pitchFamily="34" charset="0"/>
                <a:cs typeface="Arial" pitchFamily="34" charset="0"/>
              </a:rPr>
              <a:t>Linda </a:t>
            </a:r>
            <a:r>
              <a:rPr lang="en-GB" i="1" dirty="0" err="1" smtClean="0">
                <a:latin typeface="Arial" pitchFamily="34" charset="0"/>
                <a:cs typeface="Arial" pitchFamily="34" charset="0"/>
              </a:rPr>
              <a:t>Naiman</a:t>
            </a:r>
            <a:r>
              <a:rPr lang="en-GB" i="1" dirty="0" smtClean="0">
                <a:latin typeface="Arial" pitchFamily="34" charset="0"/>
                <a:cs typeface="Arial" pitchFamily="34" charset="0"/>
              </a:rPr>
              <a:t> 2014</a:t>
            </a:r>
            <a:endParaRPr lang="en-GB" b="1" i="1" dirty="0" smtClean="0">
              <a:latin typeface="Arial" pitchFamily="34" charset="0"/>
              <a:cs typeface="Arial" pitchFamily="34" charset="0"/>
            </a:endParaRPr>
          </a:p>
          <a:p>
            <a:endParaRPr lang="en-GB" b="1" dirty="0">
              <a:latin typeface="Arial" pitchFamily="34" charset="0"/>
              <a:cs typeface="Arial" pitchFamily="34" charset="0"/>
            </a:endParaRPr>
          </a:p>
        </p:txBody>
      </p:sp>
      <p:pic>
        <p:nvPicPr>
          <p:cNvPr id="6147" name="Picture 3" descr="C:\Users\norman\Documents\CHALKMOUNTAIN KEY INFORMATION\CARTOONS\KIBOKO\CREATIVE ACADEMIC\CREATIVE ACADEMIC 3.jpg"/>
          <p:cNvPicPr>
            <a:picLocks noChangeAspect="1" noChangeArrowheads="1"/>
          </p:cNvPicPr>
          <p:nvPr/>
        </p:nvPicPr>
        <p:blipFill>
          <a:blip r:embed="rId4" cstate="print"/>
          <a:srcRect/>
          <a:stretch>
            <a:fillRect/>
          </a:stretch>
        </p:blipFill>
        <p:spPr bwMode="auto">
          <a:xfrm>
            <a:off x="3059832" y="1340768"/>
            <a:ext cx="3009900" cy="4991100"/>
          </a:xfrm>
          <a:prstGeom prst="rect">
            <a:avLst/>
          </a:prstGeom>
          <a:noFill/>
        </p:spPr>
      </p:pic>
    </p:spTree>
  </p:cSld>
  <p:clrMapOvr>
    <a:masterClrMapping/>
  </p:clrMapOvr>
  <p:transition spd="med">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orman\Documents\CHALKMOUNTAIN KEY INFORMATION\CARTOONS\KIBOKO\CONFERENCE MAGAZINE\TOOLS3.jpg"/>
          <p:cNvPicPr>
            <a:picLocks noChangeAspect="1" noChangeArrowheads="1"/>
          </p:cNvPicPr>
          <p:nvPr/>
        </p:nvPicPr>
        <p:blipFill>
          <a:blip r:embed="rId3" cstate="print"/>
          <a:srcRect/>
          <a:stretch>
            <a:fillRect/>
          </a:stretch>
        </p:blipFill>
        <p:spPr bwMode="auto">
          <a:xfrm>
            <a:off x="1115616" y="908720"/>
            <a:ext cx="6768752" cy="5760640"/>
          </a:xfrm>
          <a:prstGeom prst="rect">
            <a:avLst/>
          </a:prstGeom>
          <a:noFill/>
        </p:spPr>
      </p:pic>
      <p:sp>
        <p:nvSpPr>
          <p:cNvPr id="26" name="Rectangle 25"/>
          <p:cNvSpPr/>
          <p:nvPr/>
        </p:nvSpPr>
        <p:spPr>
          <a:xfrm>
            <a:off x="2411760" y="116632"/>
            <a:ext cx="3960440" cy="2060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t>
            </a:r>
            <a:endParaRPr lang="en-GB" dirty="0"/>
          </a:p>
        </p:txBody>
      </p:sp>
      <p:sp>
        <p:nvSpPr>
          <p:cNvPr id="33" name="TextBox 32"/>
          <p:cNvSpPr txBox="1"/>
          <p:nvPr/>
        </p:nvSpPr>
        <p:spPr>
          <a:xfrm>
            <a:off x="179512" y="2564904"/>
            <a:ext cx="2664296" cy="1569660"/>
          </a:xfrm>
          <a:prstGeom prst="rect">
            <a:avLst/>
          </a:prstGeom>
          <a:solidFill>
            <a:srgbClr val="FFFF00"/>
          </a:solidFill>
        </p:spPr>
        <p:txBody>
          <a:bodyPr wrap="square" rtlCol="0">
            <a:spAutoFit/>
          </a:bodyPr>
          <a:lstStyle/>
          <a:p>
            <a:pPr algn="ctr"/>
            <a:r>
              <a:rPr lang="en-GB" sz="4000" dirty="0" smtClean="0">
                <a:latin typeface="Aharoni" pitchFamily="2" charset="-79"/>
                <a:cs typeface="Aharoni" pitchFamily="2" charset="-79"/>
              </a:rPr>
              <a:t>1</a:t>
            </a:r>
            <a:r>
              <a:rPr lang="en-GB" sz="2800" dirty="0" smtClean="0">
                <a:latin typeface="Aharoni" pitchFamily="2" charset="-79"/>
                <a:cs typeface="Aharoni" pitchFamily="2" charset="-79"/>
              </a:rPr>
              <a:t> Forms &amp; </a:t>
            </a:r>
          </a:p>
          <a:p>
            <a:pPr algn="ctr"/>
            <a:r>
              <a:rPr lang="en-GB" sz="2800" dirty="0" smtClean="0">
                <a:latin typeface="Aharoni" pitchFamily="2" charset="-79"/>
                <a:cs typeface="Aharoni" pitchFamily="2" charset="-79"/>
              </a:rPr>
              <a:t>social/cultural significance</a:t>
            </a:r>
            <a:endParaRPr lang="en-GB" sz="2800" dirty="0">
              <a:latin typeface="Aharoni" pitchFamily="2" charset="-79"/>
              <a:cs typeface="Aharoni" pitchFamily="2" charset="-79"/>
            </a:endParaRPr>
          </a:p>
        </p:txBody>
      </p:sp>
      <p:sp>
        <p:nvSpPr>
          <p:cNvPr id="36" name="TextBox 35"/>
          <p:cNvSpPr txBox="1"/>
          <p:nvPr/>
        </p:nvSpPr>
        <p:spPr>
          <a:xfrm>
            <a:off x="5796136" y="1484784"/>
            <a:ext cx="2661306" cy="1138773"/>
          </a:xfrm>
          <a:prstGeom prst="rect">
            <a:avLst/>
          </a:prstGeom>
          <a:solidFill>
            <a:srgbClr val="25F715"/>
          </a:solidFill>
        </p:spPr>
        <p:txBody>
          <a:bodyPr wrap="none" rtlCol="0">
            <a:spAutoFit/>
          </a:bodyPr>
          <a:lstStyle/>
          <a:p>
            <a:pPr algn="ctr"/>
            <a:r>
              <a:rPr lang="en-GB" sz="4000" dirty="0" smtClean="0">
                <a:latin typeface="Aharoni" pitchFamily="2" charset="-79"/>
                <a:cs typeface="Aharoni" pitchFamily="2" charset="-79"/>
              </a:rPr>
              <a:t>3</a:t>
            </a:r>
            <a:r>
              <a:rPr lang="en-GB" sz="2800" dirty="0" smtClean="0">
                <a:latin typeface="Aharoni" pitchFamily="2" charset="-79"/>
                <a:cs typeface="Aharoni" pitchFamily="2" charset="-79"/>
              </a:rPr>
              <a:t> Personal </a:t>
            </a:r>
          </a:p>
          <a:p>
            <a:pPr algn="ctr"/>
            <a:r>
              <a:rPr lang="en-GB" sz="2800" dirty="0" smtClean="0">
                <a:latin typeface="Aharoni" pitchFamily="2" charset="-79"/>
                <a:cs typeface="Aharoni" pitchFamily="2" charset="-79"/>
              </a:rPr>
              <a:t>characteristics </a:t>
            </a:r>
            <a:endParaRPr lang="en-GB" sz="2800" dirty="0">
              <a:latin typeface="Aharoni" pitchFamily="2" charset="-79"/>
              <a:cs typeface="Aharoni" pitchFamily="2" charset="-79"/>
            </a:endParaRPr>
          </a:p>
        </p:txBody>
      </p:sp>
      <p:sp>
        <p:nvSpPr>
          <p:cNvPr id="3078" name="AutoShape 6" descr="data:image/jpeg;base64,/9j/4AAQSkZJRgABAQAAAQABAAD/2wCEAAkGBxIHDhQSEREVFREWEh0YGBcYFRgTGBIVFRUYGBgWGBQYHyggGBonHx8VLTMhJyksLi4uFyAzODMsOSgtLisBCgoKDg0OGxAQGzQmICQvNzI0NzQvLCwsMC8sLzQsNCwsNCw3MCwsLCwsNCwvLCwsLyw0LCwsNS8sLCwsLywsLP/AABEIAHsBmAMBEQACEQEDEQH/xAAcAAEAAgMBAQEAAAAAAAAAAAAABgcEBQgDAgH/xABMEAABAwECBwkMBwcEAwEAAAABAAIDBAURBgcSITE1cUFRVGFzdJOxsxMVFiIygZGSssLR0hQjMzRCUqEXJGJygsHDU2Oi8GSD4UT/xAAcAQEAAwEBAQEBAAAAAAAAAAAABAUGAwIBBwj/xAA7EQACAQEDBwsDBAICAwEAAAAAAQIDBAURMTM0UnGBsRITFCEyQVGRocHwFWHRBkJy4SJTYpJDovEj/9oADAMBAAIRAxEAPwC8UAQBAQ3CzD6GxHGKJvdpxmOe5kZ3nOGk/wAI85CtLHdk6y5cuqPqyDabdCl/iutlc2lhtX2iTfUOY38sX1QGwt8b0kq8pXdZ6eSOO3r/AKKmpbq0+/DYaWatlqPLle7+Z7ndZUuNOEciS3Ed1JyytnkyQsN4JB4jcvTSeU8ptZDOp7eq6X7Opmbdud0dd6pNxXGVmoy7UF5I6xtFWL6pPzOh4wWtAJvN2c75WJeU1KNThdWSWfQTyxOyZGsvabgbjeNwghSLHTjUrxjJdTZxtE3ClKSyoqLw9tLhR6OL5Fpvpll1PV/koun19b0Q8PbS4Ueji+RPpll1PV/kdPr63oh4e2lwo9HF8ifTLLqer/I6fX1vRFr4C2hLalmwyzPy5HZd7rg2/Jle0ZmgDQAs5b6UKVolCCwSw4Iu7JUlUoqUsv8AZvlDJAQECwkxiOsWskpxTB+QR43dcm/KY12jIN2nf3Fc2W6lWpKpy8Mft99pW17w5qo4cnHD7ms/ay7gY6Y/Iu/0Na/p/Zy+q/8AH1H7WXcDHTH5E+hrX9P7H1X/AI+pucE8PThBVCA04jvaXZXdMrydy7JCi2y7FZ6XL5WO7+zvZrdz0+TycCbqpLAIAgCAIAgCAIAgCAIDDtiZ1PSzPYbnNhe5pzG4tYSDcc2ldaMVKpFPI2jxUbUG14FLeHtpcKPRxfItV9Msup6v8mf6fX1vRDw9tLhR6OL5E+mWXU9X+R0+vreiHh7aXCj0cXyJ9Msup6v8jp9fW9EWTi2tee2aN8lRJlvE5aDktbc0MjIFzQBpJ9Kor0oU6NVRprBYe78S2sFadWm5TfXj+CWKtJoQBAEAQBAEAQBAEAQBAEAQBAEAQESxjYRGw6UMiN0817WndY0eU8cecAcZv3FZXZZFXqYy7K+YEK3WjmodWVlJ6VqzOhfQEAQGTZcXd6iJn5pWN9Z4C51ZcmnJ+CZ0pLGpFfc6QWFNWaDD3VdTyfvBTLv0mG0j2vMy2FCrZGYCAIC8cWeqINsnbyLI3ppUt3BGksOYj87yUKvJYQFE4xdbVO1nYsWvu3RYb+LM5b8/L53EcU8hhAS/FXrRvJP6gqu99Ge1Fhdue3F1LKl+EAQBAEAQBAEAQBAEBgW/9yqObyew5drPnYbVxOdXsS2HOq3BlAgCAt/E/q+TnTuziWYvrPr+Puy9uvNPb7InSqCyCAIAgCAIAgCAIAgCAIAgCAIAgCApPGhXGstN7fwxMawejLJ23uI8y1l1U+RZ0/Hr9jP3jPlVsPAiSsiAEB7UlK+tkbHG0ukcbmtGkk/90rxOcYRcpPBI9Qg5y5McpP6PFTJIwGWqax261sZkA/qLm9Spp33FP/GGK24ezLSN1PD/ACl6GTQ4s5LPqYZW1DHtjmY9wLDGS1jw43Z3XnMudS+I1KcouOGKay45fI9wu1wnGSljgyy1QlsaDD3VdTyfvBTLv0mG0j2vMy2FCrZGYCAIC8cWeqINsnbyLI3ppUt3BGksOYj87yUKvJYQFE4xdbVO1nYsWvu3RYb+LM5b8/L53EcU8hhAS/FXrRvJP6gqy99Ge1Fhdue3F1LKF+EAQBAEAQBAEAQBAEBgW/8Acqjm8nsOXaz52G1cTnV7EthzqtwZQIAgLfxP6vk507s4lmL6z6/j7svbrzT2+yJ0qgsggCAIAgCAIAgCAIAgCAIAgCAIAgOesKZDLaFUTwmQeYPIH6ALa2RYUIL7LgZe0vGtLaatSTgEBP8AE9RCaqmlIvMcYA4jITn23NI85VLfVRqnGC73wLS64JzlLw9y2lmy7CAIDQYe6rqeT94KZd+kw2ke15mWwoVbIzAQBAXjiz1RBtk7eRZG9NKlu4I0lhzEfneShV5LCAxZrNgncXPhjc46SWNJO5nJC6KrUisFJ+Z5cIvraPjvPTcHh6NnwX3n6us/Nnzm4eCHeem4PD0bPgnP1dZ+bHNw8EekFnw0zspkMbXb7WNafSAvkqs5LByb3n1QiutIyVzPQQBAEAQBAEAQBAEAQGBb/wByqObyew5drPnYbVxOdXsS2HOq3BlAgCAt/E/q+TnTuziWYvrPr+Puy9uvNPb7InSqCyCAIAgCAIAgCAIAgCAIAgCAICO+HFn8Kb6r/lU36dadTgRumUNYeHFn8Kb6r/lT6dadTgOmUNYpW2pm1FXO9hva6d7mnfa57iD6Fq6EXGlFPKkuBnq0lKpJrxMJdjkEBOsV1t09jGp+kSiPLEeTeCcrJ7pfoB3x6VT3tZ6tbkc2scMfYs7urQp8rlvDIT3w4s/hTfVf8qpvp1p1OBZ9Moax+jDez3G76U31X/Kn0606nAdMo6xIVCJJoMPdV1PJ+8FMu/SYbSPa8zLYUKtkZgIAgLxxZ6og2ydvIsjemlS3cEaSw5iPzvJQq8lhAaWvwrorOldFLUNbI27KaQ43XgEaBvEKVTsVepFSjHFPYcJ2mlB8mUusx/Diz+FN9V/yr39OtOpwPPTKGsPDiz+FN9V/yp9OtOpwHTKGsZdm4T0lqSdzhnD5CCbgHDMNOkLnVsdalHlTjgj3C0U5vCLxZt1GOwQBAEAQGptXCajskkTVDGuGloOW8f0NvI9Ck0rHXq9iL4L1ONS0UqfakRypxoUcRuZHM/jDWtH/ACdf+inQuau8rSIkrzorJizEONaLcpZLv52rp9Enro8fVIarPaHGpSu8uCZuwMd7wXmVy1u6S9T0rzpd6ZvrNw0obSIDahrXH8Ml8ZvO4C64E7CodW77RT63Hy6+BJp2ujPJL2JADeoRJMC3/uVRzeT2HLtZ87DauJzq9iWw51W4MoEAQFv4n9Xyc6d2cSzF9Z9fx92Xt15p7fZE6VQWQQGlr8K6Kz5XRS1DWyN0i5xuvF+kC5Sqdir1IqUY9TOE7TSg+TKXWY/hxZ/Cm+q/5V7+nWnU4HnplDWHhxZ/Cm+q/wCVPp1p1OA6ZQ1j9GG9nn/9TfVf8qfTrTqcB0yjrEgacoX/APz9CoRJMa0bQisyPukzwxl4F5vOc6NC+pN5DtQs9SvPkUlizVeGlBwlvod8F65uXgTvotu/1v0/I8NKDhLfQ74JzcvAfRbd/rfp+T1pMK6KskbHHUNc9xuaAHZyfMvjhJZUc6l1WynBznBpLYbpeSvNRbWEtLYmaaUB/wCRvjP9UaNpuXqMJSyE+yXZabV10o9XjkXzYRmXGjTg+LBKRxlrf0BK69HkXEf0vX/dNer/AAfcOM+md5cMzdmQ73gnMSPM/wBL2hdmcX5r2KgW3PysIAgCAIAgCA+4PLb/ADDrXmXZZ6h2kdLLBmtNBh7qup5P3gpl36TDaR7XmZbChVsjMBAEBeOLPVEG2Tt5Fkb00qW7gjSWHMR+d5KFXksICicYutqnazsWLX3bosN/Fmct+fl87iOKeQwgJfir1o3kn9QVXe+jPaiwu3Pbi6llS/CAIDVYQ4QQYPxZczs58lgzvkI3Gj+5zC9SLNZalolyYLf3I41q8KKxkyo8IsOqq2iWtcYYfyMJBI/ikzF36DiWls120aPW1i/F+yKOvb6lTqXUiLqxIQQBAEAQF0YqWkWYCSSDK668k5IFzbhvC8HNxlZW92ukdXgjQ3fjzKxJFb/3Ko5vJ7DlBs+dhtXElVexLYc6rcGUCAIC38T+r5OdO7OJZi+s+v4+7L26809vsidKoLI0OGeELcHaUvzGV3ixN33XeUR+UaT5huqZYbK7RV5Pcsvz7ka1V1Rhj39xQ0shmcXOJLnEkk5y4k3kk7962KSSwRmm23iz5X0+BAWHivwW+lPFZM3xGn6oH8Twc8mxp0cezPR3tbeSuZhleXZ4b+BbXfZcf/1lu/JayzpckRxo6tdyjOtdaPbRe/pzTVsZTamn6CEBusC9ZU3Khc6vYZXXtoVXYWJjAwuNjN7hAf3hwvLtPcmnQf5jub2neUelT5XW8hk7kuhWp89V7C9X+F/XiVHI8yEucSXE3kk3kk6STulTMhu4xUVgsh8oej3oI+6zRt35Gj0uAXyWRnKtLk05S8E+BgrWn87hAEAQBAEAQH3B5bf5h1rzLss9Q7SOllgzWmgw91XU8n7wUy79JhtI9rzMthQq2RmAgCAvHFnqiDbJ28iyN6aVLdwRpLDmI/O8lCryWEBROMXW1TtZ2LFr7t0WG/izOW/Py+dxHFPIYQEvxV60byT+oKrvfRntRYXbntxdSypfhAavCO247ApnTSZ7szW33GR50NHx3ACVIs1nlXqKEf8A4jlXrRpQcmUPa9qS2zO6aZ2U93oaNxrRuNH/AHOSVsKNGFGChBdRmatWVWXKkYS7HMIAgCAIAgL0xcRdxsmnG6Q53rSPI/S5ZC85Y2qW7gaWxLChE21v/cqjm8nsOUaz52G1cTtV7EthzqtwZQIAgLfxP6vk507s4lmL6z6/j7svbrzT2+yJtPM2nY57yGsa0ucTmDQBeSVUxi5NJZWWLaSxZQuF9vuwiqnSZxGPFjb+VgOkj8x0n0bgWysVlVnpKPf37TNWq0OtPHu7jSKWRggN/gZg47COpDM4hZc6V283caD+Z2e7zncUK3WtWenj3vJ8+xKslndaeHcspe0ELaZjWMaGsa0NaBmDQBcAFj5Scm28rNIkksEei+H0iONHVruUZ1rrR7aL39OaatjKbU0/QQgNhg/Wts2rimcCWsdlEDSbgcy8zWMcERLdQlXs86UcrWBj19Y+0JXyyG973FxPGdwbwG4N4L7FYLA7UaMKNONOGRLAx19OoQGfYDcutpxv1EY9MjV5n2WRba8LNUf/ABfAtn9nlnf6Dulk+Zffqtq1vRH4/wBAoavqx+zyzv8AQd0svzJ9VtWt6IdAoavqylqxgile0aA9wGwEgLVQeMU34GeqJKTSPFezyEBNsWmD1PbxqPpDC7IEeTc5zLsrul/kkX6Aqm9LVVocjm3hjj4fYsrvs9OryuWsmBOf2eWd/oO6WT5lUfVbVreiLHoFDV9WfrcXtnNN4gdeP92T5l8d6WrW9EFYaC/b6slKryYaDD3VdTyfvBTLv0mG0j2vMy2FCrZGYCAIC8cWeqINsnbyLI3ppUt3BGksOYj87yUKvJYQFE4xdbVO1nYsWvu3RYb+LM5b8/L53EcU8hhAS/FXrRvJP6gqu99Ge1Fhdue3F1LKl+EBS2M62zadcYmn6qC9g3jJ+M+nN/TxrVXVZ+ao8t5Zde7u/JQXhW5dTkrIuJD1aFeEAQE4wSxeyWuwTVDjFCc7QAO6SDfz5mDeJBv3tBVRbL1jSfIp9b9F+Sys13uouVPqXqWBR4E2fSC4UzHcb75CfWJA8ypZ3jaZvrn5dXAtIWOjHJH3PSfA+gnFxpIh/KMg+ltxXmNvtMck3x4n2VlovLFEatrFfDMC6lkdG/ca8l7DxZXlN2+NsU+hfM4vCqsV9up/jgRK12QfXTeD9CY4O0TrOooIn3ZbImtddnGUGjKuO7nvVZaaiqVpTWRsn0YOFNRfcj6t/wC5VHN5PYcvlnzsNq4ir2JbDnVbgygQBAW/if1fJzp3ZxLMX1n1/H3Ze3Xmnt9karGrhLlH6FE7MLjMRv6Wx9RPm41Iuix/+eW78nK8bT/4o7/wVqr8pwgMiz6J9ozMiiblSPdc0f3O8ALyTuAFc6lSNODnLIj3TpupJRjlZfmDNhswfpmwsznS911xkedLtm8NwALHWq0ytFRze77I01CiqMFFG1UY7BARHGjq13KM611o9tF7+nNNWxlNqafoIQBAEBvrBwQqrcGVGwNj/wBR5yWnZmJdtAuzLnOrGJV2297NZHyZvGXgut7+5byUMxVuI8arAPFET+uWFy6R9imf6qjj1Uv/AG/o97Pxbvs+phlFQ14jla8gsLCQ1wObOc+ZfHXxWGByr/qSFajOm6bTkmsuOVYfYsVRzJhAc3Wh9vJyjvaK3VLsLYZOr23tMddDwEBZeJfTV7Iv8qoL8yU9/sXF1fv3e5ZyoC3CAIDQYe6rqeT94KZd+kw2ke15mWwoVbIzAQBAXjiz1RBtk7eRZG9NKlu4I0lhzEfneShV5LCAonGLrap2s7Fi1926LDfxZnLfn5fO4jinkMICX4q9aN5J/UFV3voz2osLtz24upZUvzGtGqFDBJKdEcbnnY1pP9l7pQ5c1Bd7wPM5cmLl4HOMkhlcXON7iSSd8k3krdJJLBGTbbeLPlfT4EBKcXVgi262+QXwxDLeDocb/EYeIm88YaRuquvO0uhR/wAcr6vyybYKCq1MXkReCyRoggCAIAgMC3/uVRzeT2HLtZ87DauJzq9iWw51W4MoEAQFg4JYQtwdsWZ+YyuqnNjbvu7lF4xH5RpPmG6qS2WV2i2Rj3KKx83xLWy11Rszl349XkiAyyOmcXOJLnEkk5y4k3knjvV0korBZCrk3J4s+F9PgQFx4tsFu9EP0iZv7xK3MDpijOcN4nHMT5huG/LXnbeenzcOyvV/Mhf2Cy81HlSyv0JsqosAgCAiONHVruUZ1rrR7aL39OaatjKbU0/QQgCAlOL/AAcFu1JdIPqIri4fncfJZs0k8Qu3VxrT5KwRSX3eLslHkw7csn28X+P6LoY0MAAAAAuAGYADcAUM/PW23iz9Q+BAEAQHN1ofbyco72it1S7C2GTq9t7THXQ8BAWXiX01eyL/ACqgvzJT3+xcXV+/d7lnKgLcIAgNBh7qup5P3gpl36TDaR7XmZbChVsjMBAEBeOLPVEG2Tt5Fkb00qW7gjSWHMR+d5KFXksICicYutqnazsWLX3bosN/Fmct+fl87iOKeQwgJfir1o3kn9QVXe+jPaiwu3Pbi6llS/NDh1J3Ky6k/wC1d6xDf7qZYFjaYbSPa3hRlsKEWyMwEAQFtYnIA2jmku8Z0+SdjI2ke05Zq+pPnYx+3F/0Xl1pc239yfqmLMIAgCAIDAt/7lUc3k9hy7WfOw2ric6vYlsOdVuDKBAEB9F5IAvNwJIF+YE3XkDjuHoC+YLHE+4vDA+V9PgQEiwAjp5bSiFR5N/iA+S6XNkB3Fpu48kKDeLqKzy5vfs7/ngS7CoOsuXu2l7rHmkCAIAgIjjR1a7lGda60e2i9/TmmrYym1NP0EIAgLoxa0QpLNY6650jnPPpyW/8Q30qFWeMj88/UFd1LbJd0Ul7v1bJUuRSBAEAQBAc3Wh9vJyjvaK3VLsLYZOr23tMddDwEBZeJfTV7Iv8qoL8yU9/sXF1fv3e5ZyoC3CAIDQYe6rqeT94KZd+kw2ke15mWwoVbIzAQBAXjiz1RBtk7eRZG9NKlu4I0lhzEfneShV5LCAonGLrap2s7Fi1926LDfxZnLfn5fO4jinkMICX4q9aN5J/UFV3voz2osLtz24upZUvzRYcRd1supG9EXerc7+yl2B4WmG0j2pY0ZbCg1szMBAEBbGJypDqWeL8TZss7HsaB+rHLN33BqrGXisPJ/2Xl1yXNtfcsFUpZhAEAQBAYFv/AHKo5vJ7Dl2s+dhtXE51exLYc6rcGUCAICX2XYPfaw5JWC+WCpe4b7o+5RZbf0B/pu3VV1bTzVsUXklFeeLwLClQ52ytrKn7IiCtCvCAA3L4E8C8MX+Evf8Apsl5/eIgA/8AjH4ZPPu8YO+FkrxsfMVMY9l5PwaOx2nnodeVZfySlV5MCAICI40dWu5RnWutHtovf05pq2MptTT9BCAIC/cFG5Nn03N2H0sBVfPtM/LryeNsq/yfE2q8kIIAgCAIDm60Pt5OUd7RW6pdhbDJ1e29pjroeAgLLxL6avZF/lVBfmSnv9i4ur9+73LOVAW4QBAaDD3VdTyfvBTLv0mG0j2vMy2FCrZGYCAIC8cWeqINsnbyLI3ppUt3BGksOYj87yUKvJYQFE4xdbVO1nYsWvu3RYb+LM5b8/L53EcU8hhAS/FXrRvJP6gqu99Ge1Fhdue3F1LKl+eNbTCsifG7yXsLTscCD1r1CbhJSXceZRUk0+85wqIXUz3MeLnMcWuG85puI9K3UZKSUlkZlJRcZNPuPNejyEBvsC7f8HqsSG8xOGRIB+UnygN8G47LxuqFbrL0ilyVlXWvn3JVjtHM1MXkeUvennbUsa9jg5jhe1wN4IOggrISi4txkutGkTTWKPReT6EAQBAYFv8A3Ko5vJ7Dl2s+dhtXE51exLYc6rcGUCAIC38T+r5OdO7OJZi+s+v4+7L268y9vsiB4d2D3hrXNaLoZPHj3gCc7P6T+mTvq5u+08/RTeVdT/O8rbbQ5qp1ZHkI4pxECA2WD1sPsKpZPHuZnN0B7D5TT/3MQDuKPabPGvTcJf8AxnahWdGaki/rOrmWlCyaJ18b23g/2O8QbwRvhYypTlTm4Syo08JqcVKORmSvB6CAiONHVruUZ1rrR7aL39OaatjKbU0/QQgCAv7BfV9LzeP2Aq+faZ+XXjpdX+T4m0XkhBAEAQBAc3Wh9vJyjvaK3VLsLYZOr23tMddDwEBZeJfTV7Iv8qoL8yU9/sXF1fv3e5ZyoC3CAIDQYe6rqeT94KZd+kw2ke15mWwoVbIzAQBAXjiz1RBtk7eRZG9NKlu4I0lhzEfneShV5LCAonGLrap2s7Fi1926LDfxZnLfn5fO4jinkMICX4q9aN5J/UFV3voz2osLtz24upZUvwgKexqWGaCr+kNH1U2n+GUDOPOBftylp7otPLpc28seH9fgoryocmfOLI+JB1blaEAQG/wZwuqMHTcwh8JN5jd5PGWnS07M2+CoVqsNK0dcup+PzKSrPbKlHqXWvAsKz8Z1HOPrWyRO3fF7o3zObnPoCpKlz14v/Fp+nH8lrC8qUu11Ga/GJZzRmmceIRSf3aFyV1WrV9UdOn0Nb0Zp7RxqQsBEED3nfeRG3bmyif0UqlctR9uSWzr/AAR53pBdlYm7xfW7LhBTSyzZOUJy0BoyQ1ojjIA3TnJ0k6VEvGzQs9SMIeHuyRYq8q0HKXibm3/uVRzeT2HKLZ87DauJIq9iWw51W4MoEAQFv4n9Xyc6d2cSzF9Z9fx92Xt15p7fZG2w9sHv9RODRfNH48e+SBnZ/UM227eUa77TzFZN5H1P87iRbKHO02llWQopbAzQQBATvFhhN3um+iyu+pld4hOiOU7mx2Ybbt8qnvWx85DnY5Vl+6/rgWd32nky5uWR5C3lmS8CAiONHVruUZ1rrR7aL39OaatjKbU0/QQgCAv7BfV9LzeP2Aq+faZ+XXjpdX+T4m0XkhBAEAQBAc3Wh9vJyjvaK3VLsLYZOr23tMddDwEBZeJfTV7Iv8qoL8yU9/sXF1fv3e5ZyoC3CAIDQYe6rqeT94KZd+kw2ke15mWwoVbIzAQBAXjiz1RBtk7eRZG9NKlu4I0lhzEfneShV5LCAonGLrap2s7Fi1926LDfxZnLfn5fO4jinkMICX4q9aN5J/UFV3voz2osLtz24upZUvwgMK2bLjtmnfDKL2OG5padxzTuEFdaFaVGanHKjnVpxqRcZd5RGEdgy4PTmKUZtLHgeLI3fHHvjc9BOws1phaIcqO9eBm7RZ5UZYM1SknAIAgCAIAgLbxOH9zmH/kdcbFmr6z0dnuy9uvNPaS+3/uVRzeT2HKss+dhtXEnVexLYc6rcGUCAIC38T+r5OdO7OJZi+s+v4+7L26809vsidKoLIpXGXYPems7qwfUz3uG82T8bf1vG07y1V12rnaXJeWPDuKC8KHN1OUsj4kQVoV4QBAXZi7wm7+02RI794iADt+Rv4ZOM7h49oWTvKx8xU5Uey/T7fg0VitPPQweVEtVaTSI40dWu5RnWutHtovf05pq2MptTT9BCAIC/sF9X0vN4/YCr59pn5deOl1f5PibReSEEAQBAEBzbaH28nKO9ordUuwthk6vbe08F0PAQFl4l9NXsi/yqgvzJT3+xcXV+/d7lnKgLcIAgNBh7qup5P3gpl36TDaR7XmZbChVsjMBAEBeOLPVEG2Tt5Fkb00qW7gjSWHMR+d5KFXksICicYutqnazsWLX3bosN/Fmct+fl87iOKeQwgJfir1o3kn9QVXe+jPaiwu3Pbi6llS/CAIDDtay4bYiMU7A9h39LT+Zp0tPGF1o1p0ZcqDwZ4qU41I8mSxKrwixbVFCS6mPd4/y5hI0bND/ADZ+JaGzXvTn1Vf8X6f186ymr3bOPXT616kJnhdTuLXtc1w0tcC0jaDnCtoyUljF4orZRcXg0fC9HwIAgCAtnE8xzKWYlpAMoIJBAd4oF4O6s1fTTqxw8C9uxNU3j4kxt/7lUc3k9hyrLPnYbVxJ1XsS2HOq3BlAgCAt/E/q+TnTuziWYvrPr+Puy9uvNPb7InSqCyNNhbYgt+jfDmy/KjJ/DI3ydgOcHicVKsdodCqp93fsOFpoqrTcfmJQMjDE4tcCHAkEHMQQbiDxrZpprFGYaaeDPlfT4EBn2Fa0liVLJ49LTnF9we0+U08RHoNx3FwtFCNem4S7/mJ1oVpUpqSL/su0I7VgZNEb2PbeN8b4O8QbweMLGVaUqU3CWVGnpzU4qUcjI5jR1a7lGda+0e2aD9OaatjKbU0/QQgCAv7BfV9LzeP2Aq+faZ+XXjpdX+T4m0XkhBAEAQBAa51g0jjeaWAk/wCyzOfQu/Sa2u/NnLmKWqvJH53gpOCQdDH8E6VW135scxS1V5Id4KTgkHQx/BOlVtd+bHMUtVeSMmjs+Ghv7lDHHlXX5DGsyrr7r8kZ7rz6V4nVnPtyb2vE9Rpxj2VgZK5nsIAgPOeFtS0se1rmHS1wDgdoOYr7GTi8YvBnxpNYMwe8FJwSDoY/gu3Sq2u/NnPmKWqvJDvBScEg6GP4J0qtrvzY5ilqryQ7wUnBIOhj+CdKra782OYpaq8kZtNTspGBkbGsYNDWtDWi83m4DMM9/pXKU5SeMnizpGKisEsD1Xk+hAYNRY9NUvL5KeF7zpc6JjibhdnJF5zXehdY2irFYRk0trObpU5PFxXkefeCk4JB0MfwXrpVbXfmz5zFLVXkh3gpOCQdDH8E6VW135scxS1V5I9qWyaekdlx08TH3XZTY2tNx0i8C9eZ16s1hKTa2s+xpQi8YxS3GYuR0CAIAgCAxq2gir25M0TJBvPaHXbLxmXuFWdN4wbWw8yhGSwksSJ29gXQRMy204a7ifIB6odcPQrKz3haW8HL0RDq2Ojl5PEg81jQNfcGZv5nfFW0bRUay8CC7PTxyElwfwRoqy7ukN//ALJB1OUC0W+vDsy9F+CTSsdF5Y8SZ0ODVHQXGOmiBGh2QHOH9Trz+qq6lrr1O1Nk2FnpQ7MUbVRzsfMjBIC1wBaRcQReCDpBG6F9TaeKDWJr+8FJwSn6GP4Lt0qvrvzZy5ilqryQ7wUnBIOhj+CdKra782OYpaq8kO8FJwSDoY/gnSq2u/NjmKWqvJGXSUcdE3JijZG0m8hjQwE5hfcBpzD0LnOpKbxk8dp7jCMVhFYHuvB6CAwJbFpZnFzqaFzibyTEwkk7pJGcrsrRWisFN+bObo028XFeR8d4KTgkHQx/BfelVtd+bPnMUtVeSHeCk4JB0MfwTpVbXfmxzFLVXkh3gpOCQdDH8E6VW135scxS1V5IzKSkjom5MUbI2333MaGC87tw3VynOU3jJ47T3GMYrCKwFVSsq25MjGvbffc5ocLxoNxXxNrIdadWdN8qDaf2eBid4qTgsHQs+C+8uXiSOn2r/bL/ALMd4qTgsHQs+CcuXiOn2r/bL/sx3ipOCwdCz4Jy5eI6fav9sv8AszOijbC0Na0NaBcABcGgaAANAXkjSk5Nyk8Wz7Q8hAE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3080" name="AutoShape 8" descr="data:image/jpeg;base64,/9j/4AAQSkZJRgABAQAAAQABAAD/2wCEAAkGBxIHDhQSEREVFREWEh0YGBcYFRgTGBIVFRUYGBgWGBQYHyggGBonHx8VLTMhJyksLi4uFyAzODMsOSgtLisBCgoKDg0OGxAQGzQmICQvNzI0NzQvLCwsMC8sLzQsNCwsNCw3MCwsLCwsNCwvLCwsLyw0LCwsNS8sLCwsLywsLP/AABEIAHsBmAMBEQACEQEDEQH/xAAcAAEAAgMBAQEAAAAAAAAAAAAABgcEBQgDAgH/xABMEAABAwECBwkMBwcEAwEAAAABAAIDBAURBgcSITE1cUFRVGFzdJOxsxMVFiIygZGSssLR0hQjMzRCUqEXJGJygsHDU2Oi8GSD4UT/xAAcAQEAAwEBAQEBAAAAAAAAAAAABAUGAwIBBwj/xAA7EQACAQEDBwsDBAICAwEAAAAAAQIDBAURMTM0UnGBsRITFCEyQVGRocHwFWHRBkJy4SJTYpJDovEj/9oADAMBAAIRAxEAPwC8UAQBAQ3CzD6GxHGKJvdpxmOe5kZ3nOGk/wAI85CtLHdk6y5cuqPqyDabdCl/iutlc2lhtX2iTfUOY38sX1QGwt8b0kq8pXdZ6eSOO3r/AKKmpbq0+/DYaWatlqPLle7+Z7ndZUuNOEciS3Ed1JyytnkyQsN4JB4jcvTSeU8ptZDOp7eq6X7Opmbdud0dd6pNxXGVmoy7UF5I6xtFWL6pPzOh4wWtAJvN2c75WJeU1KNThdWSWfQTyxOyZGsvabgbjeNwghSLHTjUrxjJdTZxtE3ClKSyoqLw9tLhR6OL5Fpvpll1PV/koun19b0Q8PbS4Ueji+RPpll1PV/kdPr63oh4e2lwo9HF8ifTLLqer/I6fX1vRFr4C2hLalmwyzPy5HZd7rg2/Jle0ZmgDQAs5b6UKVolCCwSw4Iu7JUlUoqUsv8AZvlDJAQECwkxiOsWskpxTB+QR43dcm/KY12jIN2nf3Fc2W6lWpKpy8Mft99pW17w5qo4cnHD7ms/ay7gY6Y/Iu/0Na/p/Zy+q/8AH1H7WXcDHTH5E+hrX9P7H1X/AI+pucE8PThBVCA04jvaXZXdMrydy7JCi2y7FZ6XL5WO7+zvZrdz0+TycCbqpLAIAgCAIAgCAIAgCAIDDtiZ1PSzPYbnNhe5pzG4tYSDcc2ldaMVKpFPI2jxUbUG14FLeHtpcKPRxfItV9Msup6v8mf6fX1vRDw9tLhR6OL5E+mWXU9X+R0+vreiHh7aXCj0cXyJ9Msup6v8jp9fW9EWTi2tee2aN8lRJlvE5aDktbc0MjIFzQBpJ9Kor0oU6NVRprBYe78S2sFadWm5TfXj+CWKtJoQBAEAQBAEAQBAEAQBAEAQBAEAQESxjYRGw6UMiN0817WndY0eU8cecAcZv3FZXZZFXqYy7K+YEK3WjmodWVlJ6VqzOhfQEAQGTZcXd6iJn5pWN9Z4C51ZcmnJ+CZ0pLGpFfc6QWFNWaDD3VdTyfvBTLv0mG0j2vMy2FCrZGYCAIC8cWeqINsnbyLI3ppUt3BGksOYj87yUKvJYQFE4xdbVO1nYsWvu3RYb+LM5b8/L53EcU8hhAS/FXrRvJP6gqu99Ge1Fhdue3F1LKl+EAQBAEAQBAEAQBAEBgW/9yqObyew5drPnYbVxOdXsS2HOq3BlAgCAt/E/q+TnTuziWYvrPr+Puy9uvNPb7InSqCyCAIAgCAIAgCAIAgCAIAgCAIAgCApPGhXGstN7fwxMawejLJ23uI8y1l1U+RZ0/Hr9jP3jPlVsPAiSsiAEB7UlK+tkbHG0ukcbmtGkk/90rxOcYRcpPBI9Qg5y5McpP6PFTJIwGWqax261sZkA/qLm9Spp33FP/GGK24ezLSN1PD/ACl6GTQ4s5LPqYZW1DHtjmY9wLDGS1jw43Z3XnMudS+I1KcouOGKay45fI9wu1wnGSljgyy1QlsaDD3VdTyfvBTLv0mG0j2vMy2FCrZGYCAIC8cWeqINsnbyLI3ppUt3BGksOYj87yUKvJYQFE4xdbVO1nYsWvu3RYb+LM5b8/L53EcU8hhAS/FXrRvJP6gqy99Ge1Fhdue3F1LKF+EAQBAEAQBAEAQBAEBgW/8Acqjm8nsOXaz52G1cTnV7EthzqtwZQIAgLfxP6vk507s4lmL6z6/j7svbrzT2+yJ0qgsggCAIAgCAIAgCAIAgCAIAgCAIAgOesKZDLaFUTwmQeYPIH6ALa2RYUIL7LgZe0vGtLaatSTgEBP8AE9RCaqmlIvMcYA4jITn23NI85VLfVRqnGC73wLS64JzlLw9y2lmy7CAIDQYe6rqeT94KZd+kw2ke15mWwoVbIzAQBAXjiz1RBtk7eRZG9NKlu4I0lhzEfneShV5LCAxZrNgncXPhjc46SWNJO5nJC6KrUisFJ+Z5cIvraPjvPTcHh6NnwX3n6us/Nnzm4eCHeem4PD0bPgnP1dZ+bHNw8EekFnw0zspkMbXb7WNafSAvkqs5LByb3n1QiutIyVzPQQBAEAQBAEAQBAEAQGBb/wByqObyew5drPnYbVxOdXsS2HOq3BlAgCAt/E/q+TnTuziWYvrPr+Puy9uvNPb7InSqCyCAIAgCAIAgCAIAgCAIAgCAICO+HFn8Kb6r/lU36dadTgRumUNYeHFn8Kb6r/lT6dadTgOmUNYpW2pm1FXO9hva6d7mnfa57iD6Fq6EXGlFPKkuBnq0lKpJrxMJdjkEBOsV1t09jGp+kSiPLEeTeCcrJ7pfoB3x6VT3tZ6tbkc2scMfYs7urQp8rlvDIT3w4s/hTfVf8qpvp1p1OBZ9Moax+jDez3G76U31X/Kn0606nAdMo6xIVCJJoMPdV1PJ+8FMu/SYbSPa8zLYUKtkZgIAgLxxZ6og2ydvIsjemlS3cEaSw5iPzvJQq8lhAaWvwrorOldFLUNbI27KaQ43XgEaBvEKVTsVepFSjHFPYcJ2mlB8mUusx/Diz+FN9V/yr39OtOpwPPTKGsPDiz+FN9V/yp9OtOpwHTKGsZdm4T0lqSdzhnD5CCbgHDMNOkLnVsdalHlTjgj3C0U5vCLxZt1GOwQBAEAQGptXCajskkTVDGuGloOW8f0NvI9Ck0rHXq9iL4L1ONS0UqfakRypxoUcRuZHM/jDWtH/ACdf+inQuau8rSIkrzorJizEONaLcpZLv52rp9Enro8fVIarPaHGpSu8uCZuwMd7wXmVy1u6S9T0rzpd6ZvrNw0obSIDahrXH8Ml8ZvO4C64E7CodW77RT63Hy6+BJp2ujPJL2JADeoRJMC3/uVRzeT2HLtZ87DauJzq9iWw51W4MoEAQFv4n9Xyc6d2cSzF9Z9fx92Xt15p7fZE6VQWQQGlr8K6Kz5XRS1DWyN0i5xuvF+kC5Sqdir1IqUY9TOE7TSg+TKXWY/hxZ/Cm+q/5V7+nWnU4HnplDWHhxZ/Cm+q/wCVPp1p1OA6ZQ1j9GG9nn/9TfVf8qfTrTqcB0yjrEgacoX/APz9CoRJMa0bQisyPukzwxl4F5vOc6NC+pN5DtQs9SvPkUlizVeGlBwlvod8F65uXgTvotu/1v0/I8NKDhLfQ74JzcvAfRbd/rfp+T1pMK6KskbHHUNc9xuaAHZyfMvjhJZUc6l1WynBznBpLYbpeSvNRbWEtLYmaaUB/wCRvjP9UaNpuXqMJSyE+yXZabV10o9XjkXzYRmXGjTg+LBKRxlrf0BK69HkXEf0vX/dNer/AAfcOM+md5cMzdmQ73gnMSPM/wBL2hdmcX5r2KgW3PysIAgCAIAgCA+4PLb/ADDrXmXZZ6h2kdLLBmtNBh7qup5P3gpl36TDaR7XmZbChVsjMBAEBeOLPVEG2Tt5Fkb00qW7gjSWHMR+d5KFXksICicYutqnazsWLX3bosN/Fmct+fl87iOKeQwgJfir1o3kn9QVXe+jPaiwu3Pbi6llS/CAIDVYQ4QQYPxZczs58lgzvkI3Gj+5zC9SLNZalolyYLf3I41q8KKxkyo8IsOqq2iWtcYYfyMJBI/ikzF36DiWls120aPW1i/F+yKOvb6lTqXUiLqxIQQBAEAQF0YqWkWYCSSDK668k5IFzbhvC8HNxlZW92ukdXgjQ3fjzKxJFb/3Ko5vJ7DlBs+dhtXElVexLYc6rcGUCAIC38T+r5OdO7OJZi+s+v4+7L26809vsidKoLI0OGeELcHaUvzGV3ixN33XeUR+UaT5huqZYbK7RV5Pcsvz7ka1V1Rhj39xQ0shmcXOJLnEkk5y4k3kk7962KSSwRmm23iz5X0+BAWHivwW+lPFZM3xGn6oH8Twc8mxp0cezPR3tbeSuZhleXZ4b+BbXfZcf/1lu/JayzpckRxo6tdyjOtdaPbRe/pzTVsZTamn6CEBusC9ZU3Khc6vYZXXtoVXYWJjAwuNjN7hAf3hwvLtPcmnQf5jub2neUelT5XW8hk7kuhWp89V7C9X+F/XiVHI8yEucSXE3kk3kk6STulTMhu4xUVgsh8oej3oI+6zRt35Gj0uAXyWRnKtLk05S8E+BgrWn87hAEAQBAEAQH3B5bf5h1rzLss9Q7SOllgzWmgw91XU8n7wUy79JhtI9rzMthQq2RmAgCAvHFnqiDbJ28iyN6aVLdwRpLDmI/O8lCryWEBROMXW1TtZ2LFr7t0WG/izOW/Py+dxHFPIYQEvxV60byT+oKrvfRntRYXbntxdSypfhAavCO247ApnTSZ7szW33GR50NHx3ACVIs1nlXqKEf8A4jlXrRpQcmUPa9qS2zO6aZ2U93oaNxrRuNH/AHOSVsKNGFGChBdRmatWVWXKkYS7HMIAgCAIAgL0xcRdxsmnG6Q53rSPI/S5ZC85Y2qW7gaWxLChE21v/cqjm8nsOUaz52G1cTtV7EthzqtwZQIAgLfxP6vk507s4lmL6z6/j7svbrzT2+yJtPM2nY57yGsa0ucTmDQBeSVUxi5NJZWWLaSxZQuF9vuwiqnSZxGPFjb+VgOkj8x0n0bgWysVlVnpKPf37TNWq0OtPHu7jSKWRggN/gZg47COpDM4hZc6V283caD+Z2e7zncUK3WtWenj3vJ8+xKslndaeHcspe0ELaZjWMaGsa0NaBmDQBcAFj5Scm28rNIkksEei+H0iONHVruUZ1rrR7aL39OaatjKbU0/QQgNhg/Wts2rimcCWsdlEDSbgcy8zWMcERLdQlXs86UcrWBj19Y+0JXyyG973FxPGdwbwG4N4L7FYLA7UaMKNONOGRLAx19OoQGfYDcutpxv1EY9MjV5n2WRba8LNUf/ABfAtn9nlnf6Dulk+Zffqtq1vRH4/wBAoavqx+zyzv8AQd0svzJ9VtWt6IdAoavqylqxgile0aA9wGwEgLVQeMU34GeqJKTSPFezyEBNsWmD1PbxqPpDC7IEeTc5zLsrul/kkX6Aqm9LVVocjm3hjj4fYsrvs9OryuWsmBOf2eWd/oO6WT5lUfVbVreiLHoFDV9WfrcXtnNN4gdeP92T5l8d6WrW9EFYaC/b6slKryYaDD3VdTyfvBTLv0mG0j2vMy2FCrZGYCAIC8cWeqINsnbyLI3ppUt3BGksOYj87yUKvJYQFE4xdbVO1nYsWvu3RYb+LM5b8/L53EcU8hhAS/FXrRvJP6gqu99Ge1Fhdue3F1LKl+EBS2M62zadcYmn6qC9g3jJ+M+nN/TxrVXVZ+ao8t5Zde7u/JQXhW5dTkrIuJD1aFeEAQE4wSxeyWuwTVDjFCc7QAO6SDfz5mDeJBv3tBVRbL1jSfIp9b9F+Sys13uouVPqXqWBR4E2fSC4UzHcb75CfWJA8ypZ3jaZvrn5dXAtIWOjHJH3PSfA+gnFxpIh/KMg+ltxXmNvtMck3x4n2VlovLFEatrFfDMC6lkdG/ca8l7DxZXlN2+NsU+hfM4vCqsV9up/jgRK12QfXTeD9CY4O0TrOooIn3ZbImtddnGUGjKuO7nvVZaaiqVpTWRsn0YOFNRfcj6t/wC5VHN5PYcvlnzsNq4ir2JbDnVbgygQBAW/if1fJzp3ZxLMX1n1/H3Ze3Xmnt9karGrhLlH6FE7MLjMRv6Wx9RPm41Iuix/+eW78nK8bT/4o7/wVqr8pwgMiz6J9ozMiiblSPdc0f3O8ALyTuAFc6lSNODnLIj3TpupJRjlZfmDNhswfpmwsznS911xkedLtm8NwALHWq0ytFRze77I01CiqMFFG1UY7BARHGjq13KM611o9tF7+nNNWxlNqafoIQBAEBvrBwQqrcGVGwNj/wBR5yWnZmJdtAuzLnOrGJV2297NZHyZvGXgut7+5byUMxVuI8arAPFET+uWFy6R9imf6qjj1Uv/AG/o97Pxbvs+phlFQ14jla8gsLCQ1wObOc+ZfHXxWGByr/qSFajOm6bTkmsuOVYfYsVRzJhAc3Wh9vJyjvaK3VLsLYZOr23tMddDwEBZeJfTV7Iv8qoL8yU9/sXF1fv3e5ZyoC3CAIDQYe6rqeT94KZd+kw2ke15mWwoVbIzAQBAXjiz1RBtk7eRZG9NKlu4I0lhzEfneShV5LCAonGLrap2s7Fi1926LDfxZnLfn5fO4jinkMICX4q9aN5J/UFV3voz2osLtz24upZUvzGtGqFDBJKdEcbnnY1pP9l7pQ5c1Bd7wPM5cmLl4HOMkhlcXON7iSSd8k3krdJJLBGTbbeLPlfT4EBKcXVgi262+QXwxDLeDocb/EYeIm88YaRuquvO0uhR/wAcr6vyybYKCq1MXkReCyRoggCAIAgMC3/uVRzeT2HLtZ87DauJzq9iWw51W4MoEAQFg4JYQtwdsWZ+YyuqnNjbvu7lF4xH5RpPmG6qS2WV2i2Rj3KKx83xLWy11Rszl349XkiAyyOmcXOJLnEkk5y4k3knjvV0korBZCrk3J4s+F9PgQFx4tsFu9EP0iZv7xK3MDpijOcN4nHMT5huG/LXnbeenzcOyvV/Mhf2Cy81HlSyv0JsqosAgCAiONHVruUZ1rrR7aL39OaatjKbU0/QQgCAlOL/AAcFu1JdIPqIri4fncfJZs0k8Qu3VxrT5KwRSX3eLslHkw7csn28X+P6LoY0MAAAAAuAGYADcAUM/PW23iz9Q+BAEAQHN1ofbyco72it1S7C2GTq9t7THXQ8BAWXiX01eyL/ACqgvzJT3+xcXV+/d7lnKgLcIAgNBh7qup5P3gpl36TDaR7XmZbChVsjMBAEBeOLPVEG2Tt5Fkb00qW7gjSWHMR+d5KFXksICicYutqnazsWLX3bosN/Fmct+fl87iOKeQwgJfir1o3kn9QVXe+jPaiwu3Pbi6llS/NDh1J3Ky6k/wC1d6xDf7qZYFjaYbSPa3hRlsKEWyMwEAQFtYnIA2jmku8Z0+SdjI2ke05Zq+pPnYx+3F/0Xl1pc239yfqmLMIAgCAIDAt/7lUc3k9hy7WfOw2ric6vYlsOdVuDKBAEB9F5IAvNwJIF+YE3XkDjuHoC+YLHE+4vDA+V9PgQEiwAjp5bSiFR5N/iA+S6XNkB3Fpu48kKDeLqKzy5vfs7/ngS7CoOsuXu2l7rHmkCAIAgIjjR1a7lGda60e2i9/TmmrYym1NP0EIAgLoxa0QpLNY6650jnPPpyW/8Q30qFWeMj88/UFd1LbJd0Ul7v1bJUuRSBAEAQBAc3Wh9vJyjvaK3VLsLYZOr23tMddDwEBZeJfTV7Iv8qoL8yU9/sXF1fv3e5ZyoC3CAIDQYe6rqeT94KZd+kw2ke15mWwoVbIzAQBAXjiz1RBtk7eRZG9NKlu4I0lhzEfneShV5LCAonGLrap2s7Fi1926LDfxZnLfn5fO4jinkMICX4q9aN5J/UFV3voz2osLtz24upZUvzRYcRd1supG9EXerc7+yl2B4WmG0j2pY0ZbCg1szMBAEBbGJypDqWeL8TZss7HsaB+rHLN33BqrGXisPJ/2Xl1yXNtfcsFUpZhAEAQBAYFv/AHKo5vJ7Dl2s+dhtXE51exLYc6rcGUCAICX2XYPfaw5JWC+WCpe4b7o+5RZbf0B/pu3VV1bTzVsUXklFeeLwLClQ52ytrKn7IiCtCvCAA3L4E8C8MX+Evf8Apsl5/eIgA/8AjH4ZPPu8YO+FkrxsfMVMY9l5PwaOx2nnodeVZfySlV5MCAICI40dWu5RnWutHtovf05pq2MptTT9BCAIC/cFG5Nn03N2H0sBVfPtM/LryeNsq/yfE2q8kIIAgCAIDm60Pt5OUd7RW6pdhbDJ1e29pjroeAgLLxL6avZF/lVBfmSnv9i4ur9+73LOVAW4QBAaDD3VdTyfvBTLv0mG0j2vMy2FCrZGYCAIC8cWeqINsnbyLI3ppUt3BGksOYj87yUKvJYQFE4xdbVO1nYsWvu3RYb+LM5b8/L53EcU8hhAS/FXrRvJP6gqu99Ge1Fhdue3F1LKl+eNbTCsifG7yXsLTscCD1r1CbhJSXceZRUk0+85wqIXUz3MeLnMcWuG85puI9K3UZKSUlkZlJRcZNPuPNejyEBvsC7f8HqsSG8xOGRIB+UnygN8G47LxuqFbrL0ilyVlXWvn3JVjtHM1MXkeUvennbUsa9jg5jhe1wN4IOggrISi4txkutGkTTWKPReT6EAQBAYFv8A3Ko5vJ7Dl2s+dhtXE51exLYc6rcGUCAIC38T+r5OdO7OJZi+s+v4+7L268y9vsiB4d2D3hrXNaLoZPHj3gCc7P6T+mTvq5u+08/RTeVdT/O8rbbQ5qp1ZHkI4pxECA2WD1sPsKpZPHuZnN0B7D5TT/3MQDuKPabPGvTcJf8AxnahWdGaki/rOrmWlCyaJ18b23g/2O8QbwRvhYypTlTm4Syo08JqcVKORmSvB6CAiONHVruUZ1rrR7aL39OaatjKbU0/QQgCAv7BfV9LzeP2Aq+faZ+XXjpdX+T4m0XkhBAEAQBAc3Wh9vJyjvaK3VLsLYZOr23tMddDwEBZeJfTV7Iv8qoL8yU9/sXF1fv3e5ZyoC3CAIDQYe6rqeT94KZd+kw2ke15mWwoVbIzAQBAXjiz1RBtk7eRZG9NKlu4I0lhzEfneShV5LCAonGLrap2s7Fi1926LDfxZnLfn5fO4jinkMICX4q9aN5J/UFV3voz2osLtz24upZUvwgKexqWGaCr+kNH1U2n+GUDOPOBftylp7otPLpc28seH9fgoryocmfOLI+JB1blaEAQG/wZwuqMHTcwh8JN5jd5PGWnS07M2+CoVqsNK0dcup+PzKSrPbKlHqXWvAsKz8Z1HOPrWyRO3fF7o3zObnPoCpKlz14v/Fp+nH8lrC8qUu11Ga/GJZzRmmceIRSf3aFyV1WrV9UdOn0Nb0Zp7RxqQsBEED3nfeRG3bmyif0UqlctR9uSWzr/AAR53pBdlYm7xfW7LhBTSyzZOUJy0BoyQ1ojjIA3TnJ0k6VEvGzQs9SMIeHuyRYq8q0HKXibm3/uVRzeT2HKLZ87DauJIq9iWw51W4MoEAQFv4n9Xyc6d2cSzF9Z9fx92Xt15p7fZG2w9sHv9RODRfNH48e+SBnZ/UM227eUa77TzFZN5H1P87iRbKHO02llWQopbAzQQBATvFhhN3um+iyu+pld4hOiOU7mx2Ybbt8qnvWx85DnY5Vl+6/rgWd32nky5uWR5C3lmS8CAiONHVruUZ1rrR7aL39OaatjKbU0/QQgCAv7BfV9LzeP2Aq+faZ+XXjpdX+T4m0XkhBAEAQBAc3Wh9vJyjvaK3VLsLYZOr23tMddDwEBZeJfTV7Iv8qoL8yU9/sXF1fv3e5ZyoC3CAIDQYe6rqeT94KZd+kw2ke15mWwoVbIzAQBAXjiz1RBtk7eRZG9NKlu4I0lhzEfneShV5LCAonGLrap2s7Fi1926LDfxZnLfn5fO4jinkMICX4q9aN5J/UFV3voz2osLtz24upZUvwgMK2bLjtmnfDKL2OG5padxzTuEFdaFaVGanHKjnVpxqRcZd5RGEdgy4PTmKUZtLHgeLI3fHHvjc9BOws1phaIcqO9eBm7RZ5UZYM1SknAIAgCAIAgLbxOH9zmH/kdcbFmr6z0dnuy9uvNPaS+3/uVRzeT2HKss+dhtXEnVexLYc6rcGUCAIC38T+r5OdO7OJZi+s+v4+7L26809vsidKoLIpXGXYPems7qwfUz3uG82T8bf1vG07y1V12rnaXJeWPDuKC8KHN1OUsj4kQVoV4QBAXZi7wm7+02RI794iADt+Rv4ZOM7h49oWTvKx8xU5Uey/T7fg0VitPPQweVEtVaTSI40dWu5RnWutHtovf05pq2MptTT9BCAIC/sF9X0vN4/YCr59pn5deOl1f5PibReSEEAQBAEBzbaH28nKO9ordUuwthk6vbe08F0PAQFl4l9NXsi/yqgvzJT3+xcXV+/d7lnKgLcIAgNBh7qup5P3gpl36TDaR7XmZbChVsjMBAEBeOLPVEG2Tt5Fkb00qW7gjSWHMR+d5KFXksICicYutqnazsWLX3bosN/Fmct+fl87iOKeQwgJfir1o3kn9QVXe+jPaiwu3Pbi6llS/CAIDDtay4bYiMU7A9h39LT+Zp0tPGF1o1p0ZcqDwZ4qU41I8mSxKrwixbVFCS6mPd4/y5hI0bND/ADZ+JaGzXvTn1Vf8X6f186ymr3bOPXT616kJnhdTuLXtc1w0tcC0jaDnCtoyUljF4orZRcXg0fC9HwIAgCAtnE8xzKWYlpAMoIJBAd4oF4O6s1fTTqxw8C9uxNU3j4kxt/7lUc3k9hyrLPnYbVxJ1XsS2HOq3BlAgCAt/E/q+TnTuziWYvrPr+Puy9uvNPb7InSqCyNNhbYgt+jfDmy/KjJ/DI3ydgOcHicVKsdodCqp93fsOFpoqrTcfmJQMjDE4tcCHAkEHMQQbiDxrZpprFGYaaeDPlfT4EBn2Fa0liVLJ49LTnF9we0+U08RHoNx3FwtFCNem4S7/mJ1oVpUpqSL/su0I7VgZNEb2PbeN8b4O8QbweMLGVaUqU3CWVGnpzU4qUcjI5jR1a7lGda+0e2aD9OaatjKbU0/QQgCAv7BfV9LzeP2Aq+faZ+XXjpdX+T4m0XkhBAEAQBAa51g0jjeaWAk/wCyzOfQu/Sa2u/NnLmKWqvJH53gpOCQdDH8E6VW135scxS1V5Id4KTgkHQx/BOlVtd+bHMUtVeSMmjs+Ghv7lDHHlXX5DGsyrr7r8kZ7rz6V4nVnPtyb2vE9Rpxj2VgZK5nsIAgPOeFtS0se1rmHS1wDgdoOYr7GTi8YvBnxpNYMwe8FJwSDoY/gu3Sq2u/NnPmKWqvJDvBScEg6GP4J0qtrvzY5ilqryQ7wUnBIOhj+CdKra782OYpaq8kZtNTspGBkbGsYNDWtDWi83m4DMM9/pXKU5SeMnizpGKisEsD1Xk+hAYNRY9NUvL5KeF7zpc6JjibhdnJF5zXehdY2irFYRk0trObpU5PFxXkefeCk4JB0MfwXrpVbXfmz5zFLVXkh3gpOCQdDH8E6VW135scxS1V5I9qWyaekdlx08TH3XZTY2tNx0i8C9eZ16s1hKTa2s+xpQi8YxS3GYuR0CAIAgCAxq2gir25M0TJBvPaHXbLxmXuFWdN4wbWw8yhGSwksSJ29gXQRMy204a7ifIB6odcPQrKz3haW8HL0RDq2Ojl5PEg81jQNfcGZv5nfFW0bRUay8CC7PTxyElwfwRoqy7ukN//ALJB1OUC0W+vDsy9F+CTSsdF5Y8SZ0ODVHQXGOmiBGh2QHOH9Trz+qq6lrr1O1Nk2FnpQ7MUbVRzsfMjBIC1wBaRcQReCDpBG6F9TaeKDWJr+8FJwSn6GP4Lt0qvrvzZy5ilqryQ7wUnBIOhj+CdKra782OYpaq8kO8FJwSDoY/gnSq2u/NjmKWqvJGXSUcdE3JijZG0m8hjQwE5hfcBpzD0LnOpKbxk8dp7jCMVhFYHuvB6CAwJbFpZnFzqaFzibyTEwkk7pJGcrsrRWisFN+bObo028XFeR8d4KTgkHQx/BfelVtd+bPnMUtVeSHeCk4JB0MfwTpVbXfmxzFLVXkh3gpOCQdDH8E6VW135scxS1V5IzKSkjom5MUbI2333MaGC87tw3VynOU3jJ47T3GMYrCKwFVSsq25MjGvbffc5ocLxoNxXxNrIdadWdN8qDaf2eBid4qTgsHQs+C+8uXiSOn2r/bL/ALMd4qTgsHQs+CcuXiOn2r/bL/sx3ipOCwdCz4Jy5eI6fav9sv8AszOijbC0Na0NaBcABcGgaAANAXkjSk5Nyk8Wz7Q8hAE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1" name="TextBox 40"/>
          <p:cNvSpPr txBox="1"/>
          <p:nvPr/>
        </p:nvSpPr>
        <p:spPr>
          <a:xfrm>
            <a:off x="1763688" y="980728"/>
            <a:ext cx="3240360" cy="1138773"/>
          </a:xfrm>
          <a:prstGeom prst="rect">
            <a:avLst/>
          </a:prstGeom>
          <a:solidFill>
            <a:srgbClr val="FFC000">
              <a:alpha val="49000"/>
            </a:srgbClr>
          </a:solidFill>
        </p:spPr>
        <p:txBody>
          <a:bodyPr wrap="square" rtlCol="0">
            <a:spAutoFit/>
          </a:bodyPr>
          <a:lstStyle/>
          <a:p>
            <a:pPr algn="ctr"/>
            <a:r>
              <a:rPr lang="en-GB" sz="4000" dirty="0" smtClean="0">
                <a:latin typeface="Aharoni" pitchFamily="2" charset="-79"/>
                <a:cs typeface="Aharoni" pitchFamily="2" charset="-79"/>
              </a:rPr>
              <a:t>2</a:t>
            </a:r>
            <a:r>
              <a:rPr lang="en-GB" sz="2800" dirty="0" smtClean="0">
                <a:latin typeface="Aharoni" pitchFamily="2" charset="-79"/>
                <a:cs typeface="Aharoni" pitchFamily="2" charset="-79"/>
              </a:rPr>
              <a:t> Developmental</a:t>
            </a:r>
          </a:p>
          <a:p>
            <a:pPr algn="ctr"/>
            <a:r>
              <a:rPr lang="en-GB" sz="2800" dirty="0" smtClean="0">
                <a:latin typeface="Aharoni" pitchFamily="2" charset="-79"/>
                <a:cs typeface="Aharoni" pitchFamily="2" charset="-79"/>
              </a:rPr>
              <a:t>perspective</a:t>
            </a:r>
          </a:p>
        </p:txBody>
      </p:sp>
      <p:sp>
        <p:nvSpPr>
          <p:cNvPr id="12" name="TextBox 11"/>
          <p:cNvSpPr txBox="1"/>
          <p:nvPr/>
        </p:nvSpPr>
        <p:spPr>
          <a:xfrm>
            <a:off x="1907704" y="5805264"/>
            <a:ext cx="2448272" cy="707886"/>
          </a:xfrm>
          <a:prstGeom prst="rect">
            <a:avLst/>
          </a:prstGeom>
          <a:solidFill>
            <a:srgbClr val="FF66FF">
              <a:alpha val="82000"/>
            </a:srgbClr>
          </a:solidFill>
        </p:spPr>
        <p:txBody>
          <a:bodyPr wrap="square" rtlCol="0">
            <a:spAutoFit/>
          </a:bodyPr>
          <a:lstStyle/>
          <a:p>
            <a:pPr algn="ctr"/>
            <a:r>
              <a:rPr lang="en-GB" sz="4000" dirty="0" smtClean="0">
                <a:latin typeface="Aharoni" pitchFamily="2" charset="-79"/>
                <a:cs typeface="Aharoni" pitchFamily="2" charset="-79"/>
              </a:rPr>
              <a:t>6</a:t>
            </a:r>
            <a:r>
              <a:rPr lang="en-GB" sz="2800" dirty="0" smtClean="0">
                <a:latin typeface="Aharoni" pitchFamily="2" charset="-79"/>
                <a:cs typeface="Aharoni" pitchFamily="2" charset="-79"/>
              </a:rPr>
              <a:t> Context</a:t>
            </a:r>
          </a:p>
        </p:txBody>
      </p:sp>
      <p:sp>
        <p:nvSpPr>
          <p:cNvPr id="15" name="TextBox 14"/>
          <p:cNvSpPr txBox="1"/>
          <p:nvPr/>
        </p:nvSpPr>
        <p:spPr>
          <a:xfrm>
            <a:off x="1331640" y="260648"/>
            <a:ext cx="6744154" cy="707886"/>
          </a:xfrm>
          <a:prstGeom prst="rect">
            <a:avLst/>
          </a:prstGeom>
          <a:noFill/>
        </p:spPr>
        <p:txBody>
          <a:bodyPr wrap="none" rtlCol="0">
            <a:spAutoFit/>
          </a:bodyPr>
          <a:lstStyle/>
          <a:p>
            <a:r>
              <a:rPr lang="en-GB" sz="4000" dirty="0" smtClean="0">
                <a:latin typeface="Aharoni" pitchFamily="2" charset="-79"/>
                <a:cs typeface="Aharoni" pitchFamily="2" charset="-79"/>
              </a:rPr>
              <a:t>Creativity Conceptual Tools</a:t>
            </a:r>
            <a:endParaRPr lang="en-GB" sz="4000" dirty="0">
              <a:latin typeface="Aharoni" pitchFamily="2" charset="-79"/>
              <a:cs typeface="Aharoni" pitchFamily="2" charset="-79"/>
            </a:endParaRPr>
          </a:p>
        </p:txBody>
      </p:sp>
      <p:sp>
        <p:nvSpPr>
          <p:cNvPr id="17" name="TextBox 16"/>
          <p:cNvSpPr txBox="1"/>
          <p:nvPr/>
        </p:nvSpPr>
        <p:spPr>
          <a:xfrm>
            <a:off x="6444208" y="3140968"/>
            <a:ext cx="2448272" cy="1138773"/>
          </a:xfrm>
          <a:prstGeom prst="rect">
            <a:avLst/>
          </a:prstGeom>
          <a:solidFill>
            <a:srgbClr val="FF0000">
              <a:alpha val="45000"/>
            </a:srgbClr>
          </a:solidFill>
        </p:spPr>
        <p:txBody>
          <a:bodyPr wrap="square" rtlCol="0">
            <a:spAutoFit/>
          </a:bodyPr>
          <a:lstStyle/>
          <a:p>
            <a:r>
              <a:rPr lang="en-GB" sz="4000" dirty="0" smtClean="0">
                <a:latin typeface="Aharoni" pitchFamily="2" charset="-79"/>
                <a:cs typeface="Aharoni" pitchFamily="2" charset="-79"/>
              </a:rPr>
              <a:t>4 </a:t>
            </a:r>
            <a:r>
              <a:rPr lang="en-GB" sz="2800" dirty="0" smtClean="0">
                <a:latin typeface="Aharoni" pitchFamily="2" charset="-79"/>
                <a:cs typeface="Aharoni" pitchFamily="2" charset="-79"/>
              </a:rPr>
              <a:t>Integrative</a:t>
            </a:r>
          </a:p>
          <a:p>
            <a:r>
              <a:rPr lang="en-GB" sz="2800" dirty="0" smtClean="0">
                <a:latin typeface="Aharoni" pitchFamily="2" charset="-79"/>
                <a:cs typeface="Aharoni" pitchFamily="2" charset="-79"/>
              </a:rPr>
              <a:t>     thinking </a:t>
            </a:r>
          </a:p>
        </p:txBody>
      </p:sp>
      <p:sp>
        <p:nvSpPr>
          <p:cNvPr id="18" name="TextBox 17"/>
          <p:cNvSpPr txBox="1"/>
          <p:nvPr/>
        </p:nvSpPr>
        <p:spPr>
          <a:xfrm>
            <a:off x="179512" y="4653136"/>
            <a:ext cx="2232248" cy="769441"/>
          </a:xfrm>
          <a:prstGeom prst="rect">
            <a:avLst/>
          </a:prstGeom>
          <a:solidFill>
            <a:srgbClr val="28F8F8">
              <a:alpha val="37000"/>
            </a:srgbClr>
          </a:solidFill>
        </p:spPr>
        <p:txBody>
          <a:bodyPr wrap="square" rtlCol="0">
            <a:spAutoFit/>
          </a:bodyPr>
          <a:lstStyle/>
          <a:p>
            <a:pPr algn="ctr"/>
            <a:r>
              <a:rPr lang="en-GB" sz="4400" dirty="0" smtClean="0">
                <a:latin typeface="Aharoni" pitchFamily="2" charset="-79"/>
                <a:cs typeface="Aharoni" pitchFamily="2" charset="-79"/>
              </a:rPr>
              <a:t>7</a:t>
            </a:r>
            <a:r>
              <a:rPr lang="en-GB" sz="2800" dirty="0" smtClean="0">
                <a:latin typeface="Aharoni" pitchFamily="2" charset="-79"/>
                <a:cs typeface="Aharoni" pitchFamily="2" charset="-79"/>
              </a:rPr>
              <a:t> Ecology </a:t>
            </a:r>
          </a:p>
        </p:txBody>
      </p:sp>
      <p:sp>
        <p:nvSpPr>
          <p:cNvPr id="13" name="TextBox 12"/>
          <p:cNvSpPr txBox="1"/>
          <p:nvPr/>
        </p:nvSpPr>
        <p:spPr>
          <a:xfrm>
            <a:off x="5364088" y="5301208"/>
            <a:ext cx="3456384" cy="707886"/>
          </a:xfrm>
          <a:prstGeom prst="rect">
            <a:avLst/>
          </a:prstGeom>
          <a:solidFill>
            <a:srgbClr val="CC9900">
              <a:alpha val="71765"/>
            </a:srgbClr>
          </a:solidFill>
        </p:spPr>
        <p:txBody>
          <a:bodyPr wrap="square" rtlCol="0">
            <a:spAutoFit/>
          </a:bodyPr>
          <a:lstStyle/>
          <a:p>
            <a:pPr algn="ctr"/>
            <a:r>
              <a:rPr lang="en-GB" sz="4000" dirty="0" smtClean="0">
                <a:latin typeface="Aharoni" pitchFamily="2" charset="-79"/>
                <a:cs typeface="Aharoni" pitchFamily="2" charset="-79"/>
              </a:rPr>
              <a:t>5</a:t>
            </a:r>
            <a:r>
              <a:rPr lang="en-GB" sz="2800" dirty="0" smtClean="0">
                <a:latin typeface="Aharoni" pitchFamily="2" charset="-79"/>
                <a:cs typeface="Aharoni" pitchFamily="2" charset="-79"/>
              </a:rPr>
              <a:t> Cultural &amp; Social</a:t>
            </a:r>
          </a:p>
        </p:txBody>
      </p:sp>
    </p:spTree>
  </p:cSld>
  <p:clrMapOvr>
    <a:masterClrMapping/>
  </p:clrMapOvr>
  <p:transition spd="med">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6" name="Rectangle 22"/>
          <p:cNvSpPr>
            <a:spLocks noChangeArrowheads="1"/>
          </p:cNvSpPr>
          <p:nvPr/>
        </p:nvSpPr>
        <p:spPr bwMode="auto">
          <a:xfrm>
            <a:off x="0" y="45720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3744" name="Rectangle 16"/>
          <p:cNvSpPr>
            <a:spLocks noChangeArrowheads="1"/>
          </p:cNvSpPr>
          <p:nvPr/>
        </p:nvSpPr>
        <p:spPr bwMode="auto">
          <a:xfrm>
            <a:off x="1043608" y="1484784"/>
            <a:ext cx="7642993" cy="4529683"/>
          </a:xfrm>
          <a:prstGeom prst="rect">
            <a:avLst/>
          </a:prstGeom>
          <a:noFill/>
          <a:ln w="38100">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GB"/>
          </a:p>
        </p:txBody>
      </p:sp>
      <p:sp>
        <p:nvSpPr>
          <p:cNvPr id="73743" name="Line 15"/>
          <p:cNvSpPr>
            <a:spLocks noChangeShapeType="1"/>
          </p:cNvSpPr>
          <p:nvPr/>
        </p:nvSpPr>
        <p:spPr bwMode="auto">
          <a:xfrm flipV="1">
            <a:off x="1115616" y="1772814"/>
            <a:ext cx="7560840" cy="4176465"/>
          </a:xfrm>
          <a:prstGeom prst="line">
            <a:avLst/>
          </a:prstGeom>
          <a:noFill/>
          <a:ln w="38100">
            <a:solidFill>
              <a:schemeClr val="bg1">
                <a:lumMod val="65000"/>
              </a:schemeClr>
            </a:solidFill>
            <a:round/>
            <a:headEnd/>
            <a:tailEnd type="triangle" w="med" len="med"/>
          </a:ln>
        </p:spPr>
        <p:txBody>
          <a:bodyPr vert="horz" wrap="square" lIns="91440" tIns="45720" rIns="91440" bIns="45720" numCol="1" anchor="t" anchorCtr="0" compatLnSpc="1">
            <a:prstTxWarp prst="textNoShape">
              <a:avLst/>
            </a:prstTxWarp>
          </a:bodyPr>
          <a:lstStyle/>
          <a:p>
            <a:endParaRPr lang="en-GB"/>
          </a:p>
        </p:txBody>
      </p:sp>
      <p:sp>
        <p:nvSpPr>
          <p:cNvPr id="73740" name="Text Box 12"/>
          <p:cNvSpPr txBox="1">
            <a:spLocks noChangeArrowheads="1"/>
          </p:cNvSpPr>
          <p:nvPr/>
        </p:nvSpPr>
        <p:spPr bwMode="auto">
          <a:xfrm>
            <a:off x="6732240" y="3645024"/>
            <a:ext cx="2520280" cy="576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dirty="0" smtClean="0">
                <a:ln>
                  <a:noFill/>
                </a:ln>
                <a:effectLst/>
                <a:latin typeface="Arial Narrow" pitchFamily="34" charset="0"/>
                <a:ea typeface="Times New Roman" pitchFamily="18" charset="0"/>
                <a:cs typeface="Calibri" pitchFamily="34" charset="0"/>
              </a:rPr>
              <a:t>impact on </a:t>
            </a:r>
          </a:p>
          <a:p>
            <a:pPr marL="0" marR="0" lvl="0" indent="0" algn="ctr" defTabSz="914400" rtl="0" eaLnBrk="1" fontAlgn="base" latinLnBrk="0" hangingPunct="1">
              <a:lnSpc>
                <a:spcPct val="100000"/>
              </a:lnSpc>
              <a:spcBef>
                <a:spcPct val="0"/>
              </a:spcBef>
              <a:spcAft>
                <a:spcPct val="0"/>
              </a:spcAft>
              <a:buClrTx/>
              <a:buSzTx/>
              <a:buFontTx/>
              <a:buNone/>
              <a:tabLst/>
            </a:pPr>
            <a:r>
              <a:rPr lang="en-US" sz="2000" i="1" dirty="0" smtClean="0">
                <a:latin typeface="Arial Narrow" pitchFamily="34" charset="0"/>
                <a:ea typeface="Times New Roman" pitchFamily="18" charset="0"/>
                <a:cs typeface="Calibri" pitchFamily="34" charset="0"/>
              </a:rPr>
              <a:t>c</a:t>
            </a:r>
            <a:r>
              <a:rPr kumimoji="0" lang="en-US" sz="2000" b="0" i="1" u="none" strike="noStrike" cap="none" normalizeH="0" baseline="0" dirty="0" smtClean="0">
                <a:ln>
                  <a:noFill/>
                </a:ln>
                <a:effectLst/>
                <a:latin typeface="Arial Narrow" pitchFamily="34" charset="0"/>
                <a:ea typeface="Times New Roman" pitchFamily="18" charset="0"/>
                <a:cs typeface="Calibri" pitchFamily="34" charset="0"/>
              </a:rPr>
              <a:t>ulture, society, </a:t>
            </a:r>
          </a:p>
          <a:p>
            <a:pPr marL="0" marR="0" lvl="0" indent="0" algn="ctr" defTabSz="914400" rtl="0" eaLnBrk="1" fontAlgn="base" latinLnBrk="0" hangingPunct="1">
              <a:lnSpc>
                <a:spcPct val="100000"/>
              </a:lnSpc>
              <a:spcBef>
                <a:spcPct val="0"/>
              </a:spcBef>
              <a:spcAft>
                <a:spcPct val="0"/>
              </a:spcAft>
              <a:buClrTx/>
              <a:buSzTx/>
              <a:buFontTx/>
              <a:buNone/>
              <a:tabLst/>
            </a:pPr>
            <a:r>
              <a:rPr lang="en-US" sz="2000" i="1" dirty="0" smtClean="0">
                <a:latin typeface="Arial Narrow" pitchFamily="34" charset="0"/>
                <a:ea typeface="Times New Roman" pitchFamily="18" charset="0"/>
                <a:cs typeface="Calibri" pitchFamily="34" charset="0"/>
              </a:rPr>
              <a:t>t</a:t>
            </a:r>
            <a:r>
              <a:rPr kumimoji="0" lang="en-US" sz="2000" i="1" u="none" strike="noStrike" cap="none" normalizeH="0" baseline="0" dirty="0" smtClean="0">
                <a:ln>
                  <a:noFill/>
                </a:ln>
                <a:effectLst/>
                <a:latin typeface="Arial Narrow" pitchFamily="34" charset="0"/>
                <a:ea typeface="Times New Roman" pitchFamily="18" charset="0"/>
                <a:cs typeface="Calibri" pitchFamily="34" charset="0"/>
              </a:rPr>
              <a:t>he world</a:t>
            </a:r>
            <a:endParaRPr kumimoji="0" lang="en-US" sz="2000" b="1" i="1" u="none" strike="noStrike" cap="none" normalizeH="0" baseline="0" dirty="0" smtClean="0">
              <a:ln>
                <a:noFill/>
              </a:ln>
              <a:effectLst/>
              <a:latin typeface="Arial Narrow" pitchFamily="34" charset="0"/>
              <a:ea typeface="Times New Roman" pitchFamily="18"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effectLst/>
              <a:latin typeface="Arial" pitchFamily="34" charset="0"/>
              <a:cs typeface="Arial" pitchFamily="34" charset="0"/>
            </a:endParaRPr>
          </a:p>
        </p:txBody>
      </p:sp>
      <p:sp>
        <p:nvSpPr>
          <p:cNvPr id="73737" name="Text Box 9"/>
          <p:cNvSpPr txBox="1">
            <a:spLocks noChangeArrowheads="1"/>
          </p:cNvSpPr>
          <p:nvPr/>
        </p:nvSpPr>
        <p:spPr bwMode="auto">
          <a:xfrm>
            <a:off x="4788024" y="4293096"/>
            <a:ext cx="2448272" cy="592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i="1" u="none" strike="noStrike" cap="none" normalizeH="0" baseline="0" dirty="0" smtClean="0">
                <a:ln>
                  <a:noFill/>
                </a:ln>
                <a:effectLst/>
                <a:latin typeface="Arial Narrow" pitchFamily="34" charset="0"/>
                <a:ea typeface="Times New Roman" pitchFamily="18" charset="0"/>
                <a:cs typeface="Arial" pitchFamily="34" charset="0"/>
              </a:rPr>
              <a:t>impact on an </a:t>
            </a:r>
            <a:r>
              <a:rPr kumimoji="0" lang="en-US" sz="2000" i="1" u="none" strike="noStrike" cap="none" normalizeH="0" baseline="0" dirty="0" err="1" smtClean="0">
                <a:ln>
                  <a:noFill/>
                </a:ln>
                <a:effectLst/>
                <a:latin typeface="Arial Narrow" pitchFamily="34" charset="0"/>
                <a:ea typeface="Times New Roman" pitchFamily="18" charset="0"/>
                <a:cs typeface="Arial" pitchFamily="34" charset="0"/>
              </a:rPr>
              <a:t>organisation</a:t>
            </a:r>
            <a:r>
              <a:rPr kumimoji="0" lang="en-US" sz="2000" i="1" u="none" strike="noStrike" cap="none" normalizeH="0" baseline="0" dirty="0" smtClean="0">
                <a:ln>
                  <a:noFill/>
                </a:ln>
                <a:effectLst/>
                <a:latin typeface="Arial Narrow" pitchFamily="34" charset="0"/>
                <a:ea typeface="Times New Roman" pitchFamily="18" charset="0"/>
                <a:cs typeface="Arial" pitchFamily="34" charset="0"/>
              </a:rPr>
              <a:t>, field, system of practice, </a:t>
            </a:r>
            <a:endParaRPr kumimoji="0" lang="en-US" sz="2000" i="0" u="none" strike="noStrike" cap="none" normalizeH="0" baseline="0" dirty="0" smtClean="0">
              <a:ln>
                <a:noFill/>
              </a:ln>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i="1" u="none" strike="noStrike" cap="none" normalizeH="0" baseline="0" dirty="0" smtClean="0">
                <a:ln>
                  <a:noFill/>
                </a:ln>
                <a:effectLst/>
                <a:latin typeface="Arial Narrow" pitchFamily="34" charset="0"/>
                <a:ea typeface="Times New Roman" pitchFamily="18" charset="0"/>
                <a:cs typeface="Arial" pitchFamily="34" charset="0"/>
              </a:rPr>
              <a:t>or market </a:t>
            </a:r>
            <a:endParaRPr kumimoji="0" lang="en-US" sz="2000" i="0" u="none" strike="noStrike" cap="none" normalizeH="0" baseline="0" dirty="0" smtClean="0">
              <a:ln>
                <a:noFill/>
              </a:ln>
              <a:effectLst/>
              <a:latin typeface="Arial" pitchFamily="34" charset="0"/>
              <a:cs typeface="Arial" pitchFamily="34" charset="0"/>
            </a:endParaRPr>
          </a:p>
        </p:txBody>
      </p:sp>
      <p:sp>
        <p:nvSpPr>
          <p:cNvPr id="73735" name="Text Box 7"/>
          <p:cNvSpPr txBox="1">
            <a:spLocks noChangeArrowheads="1"/>
          </p:cNvSpPr>
          <p:nvPr/>
        </p:nvSpPr>
        <p:spPr bwMode="auto">
          <a:xfrm>
            <a:off x="899592" y="4869160"/>
            <a:ext cx="2232248" cy="646331"/>
          </a:xfrm>
          <a:prstGeom prst="rect">
            <a:avLst/>
          </a:prstGeom>
          <a:noFill/>
          <a:ln w="25400">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changes in our understandings</a:t>
            </a:r>
          </a:p>
        </p:txBody>
      </p:sp>
      <p:sp>
        <p:nvSpPr>
          <p:cNvPr id="73734" name="Text Box 6"/>
          <p:cNvSpPr txBox="1">
            <a:spLocks noChangeArrowheads="1"/>
          </p:cNvSpPr>
          <p:nvPr/>
        </p:nvSpPr>
        <p:spPr bwMode="auto">
          <a:xfrm>
            <a:off x="2339752" y="4941168"/>
            <a:ext cx="3240360" cy="6509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000" i="1" dirty="0" smtClean="0">
                <a:latin typeface="Arial Narrow" pitchFamily="34" charset="0"/>
                <a:ea typeface="Times New Roman" pitchFamily="18" charset="0"/>
                <a:cs typeface="Calibri" pitchFamily="34" charset="0"/>
              </a:rPr>
              <a:t>i</a:t>
            </a:r>
            <a:r>
              <a:rPr kumimoji="0" lang="en-US" sz="2000" i="1" u="none" strike="noStrike" cap="none" normalizeH="0" baseline="0" dirty="0" smtClean="0">
                <a:ln>
                  <a:noFill/>
                </a:ln>
                <a:effectLst/>
                <a:latin typeface="Arial Narrow" pitchFamily="34" charset="0"/>
                <a:ea typeface="Times New Roman" pitchFamily="18" charset="0"/>
                <a:cs typeface="Calibri" pitchFamily="34" charset="0"/>
              </a:rPr>
              <a:t>mpact on</a:t>
            </a:r>
          </a:p>
          <a:p>
            <a:pPr marL="0" marR="0" lvl="0" indent="0" algn="ctr" defTabSz="914400" rtl="0" eaLnBrk="1" fontAlgn="base" latinLnBrk="0" hangingPunct="1">
              <a:lnSpc>
                <a:spcPct val="100000"/>
              </a:lnSpc>
              <a:spcBef>
                <a:spcPct val="0"/>
              </a:spcBef>
              <a:spcAft>
                <a:spcPct val="0"/>
              </a:spcAft>
              <a:buClrTx/>
              <a:buSzTx/>
              <a:buFontTx/>
              <a:buNone/>
              <a:tabLst/>
            </a:pPr>
            <a:r>
              <a:rPr lang="en-US" sz="2000" i="1" dirty="0" smtClean="0">
                <a:latin typeface="Arial Narrow" pitchFamily="34" charset="0"/>
                <a:ea typeface="Times New Roman" pitchFamily="18" charset="0"/>
                <a:cs typeface="Calibri" pitchFamily="34" charset="0"/>
              </a:rPr>
              <a:t>i</a:t>
            </a:r>
            <a:r>
              <a:rPr kumimoji="0" lang="en-US" sz="2000" i="1" u="none" strike="noStrike" cap="none" normalizeH="0" baseline="0" dirty="0" smtClean="0">
                <a:ln>
                  <a:noFill/>
                </a:ln>
                <a:effectLst/>
                <a:latin typeface="Arial Narrow" pitchFamily="34" charset="0"/>
                <a:ea typeface="Times New Roman" pitchFamily="18" charset="0"/>
                <a:cs typeface="Calibri" pitchFamily="34" charset="0"/>
              </a:rPr>
              <a:t>ndividuals</a:t>
            </a:r>
            <a:r>
              <a:rPr kumimoji="0" lang="en-US" sz="2000" i="1" u="none" strike="noStrike" cap="none" normalizeH="0" dirty="0" smtClean="0">
                <a:ln>
                  <a:noFill/>
                </a:ln>
                <a:effectLst/>
                <a:latin typeface="Arial Narrow" pitchFamily="34" charset="0"/>
                <a:ea typeface="Times New Roman" pitchFamily="18" charset="0"/>
                <a:cs typeface="Calibri" pitchFamily="34" charset="0"/>
              </a:rPr>
              <a:t> a</a:t>
            </a:r>
            <a:r>
              <a:rPr kumimoji="0" lang="en-US" sz="2000" i="1" u="none" strike="noStrike" cap="none" normalizeH="0" baseline="0" dirty="0" smtClean="0">
                <a:ln>
                  <a:noFill/>
                </a:ln>
                <a:effectLst/>
                <a:latin typeface="Arial Narrow" pitchFamily="34" charset="0"/>
                <a:ea typeface="Times New Roman" pitchFamily="18" charset="0"/>
                <a:cs typeface="Calibri" pitchFamily="34" charset="0"/>
              </a:rPr>
              <a:t>nd their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i="1" u="none" strike="noStrike" cap="none" normalizeH="0" baseline="0" dirty="0" smtClean="0">
                <a:ln>
                  <a:noFill/>
                </a:ln>
                <a:effectLst/>
                <a:latin typeface="Arial Narrow" pitchFamily="34" charset="0"/>
                <a:ea typeface="Times New Roman" pitchFamily="18" charset="0"/>
                <a:cs typeface="Calibri" pitchFamily="34" charset="0"/>
              </a:rPr>
              <a:t>zone of influence </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dirty="0" smtClean="0">
              <a:ln>
                <a:noFill/>
              </a:ln>
              <a:effectLst/>
              <a:latin typeface="Arial" pitchFamily="34" charset="0"/>
              <a:cs typeface="Arial" pitchFamily="34" charset="0"/>
            </a:endParaRPr>
          </a:p>
        </p:txBody>
      </p:sp>
      <p:sp>
        <p:nvSpPr>
          <p:cNvPr id="73733" name="Text Box 5"/>
          <p:cNvSpPr txBox="1">
            <a:spLocks noChangeArrowheads="1"/>
          </p:cNvSpPr>
          <p:nvPr/>
        </p:nvSpPr>
        <p:spPr bwMode="auto">
          <a:xfrm>
            <a:off x="0" y="6021288"/>
            <a:ext cx="7848872" cy="4320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effectLst/>
                <a:latin typeface="Arial Narrow" pitchFamily="34" charset="0"/>
                <a:ea typeface="Times New Roman" pitchFamily="18" charset="0"/>
                <a:cs typeface="Calibri" pitchFamily="34" charset="0"/>
              </a:rPr>
              <a:t>                                        </a:t>
            </a:r>
            <a:r>
              <a:rPr lang="en-US" sz="2400" b="1" dirty="0" smtClean="0">
                <a:latin typeface="Arial Narrow" pitchFamily="34" charset="0"/>
                <a:ea typeface="Times New Roman" pitchFamily="18" charset="0"/>
                <a:cs typeface="Calibri" pitchFamily="34" charset="0"/>
              </a:rPr>
              <a:t>S</a:t>
            </a:r>
            <a:r>
              <a:rPr kumimoji="0" lang="en-US" sz="2400" b="1" i="0" u="none" strike="noStrike" cap="none" normalizeH="0" baseline="0" dirty="0" smtClean="0">
                <a:ln>
                  <a:noFill/>
                </a:ln>
                <a:effectLst/>
                <a:latin typeface="Arial Narrow" pitchFamily="34" charset="0"/>
                <a:ea typeface="Times New Roman" pitchFamily="18" charset="0"/>
                <a:cs typeface="Calibri" pitchFamily="34" charset="0"/>
              </a:rPr>
              <a:t>ocio/cultural significance and  impact</a:t>
            </a:r>
            <a:r>
              <a:rPr kumimoji="0" lang="en-US" sz="2400" b="1" i="0" u="none" strike="noStrike" cap="none" normalizeH="0" dirty="0" smtClean="0">
                <a:ln>
                  <a:noFill/>
                </a:ln>
                <a:effectLst/>
                <a:latin typeface="Arial Narrow" pitchFamily="34" charset="0"/>
                <a:ea typeface="Times New Roman" pitchFamily="18" charset="0"/>
                <a:cs typeface="Calibri" pitchFamily="34" charset="0"/>
              </a:rPr>
              <a:t> </a:t>
            </a:r>
            <a:r>
              <a:rPr kumimoji="0" lang="en-US" sz="2400" b="1" i="0" u="none" strike="noStrike" cap="none" normalizeH="0" baseline="0" dirty="0" smtClean="0">
                <a:ln>
                  <a:noFill/>
                </a:ln>
                <a:effectLst/>
                <a:latin typeface="Arial Narrow" pitchFamily="34" charset="0"/>
                <a:ea typeface="Times New Roman" pitchFamily="18" charset="0"/>
                <a:cs typeface="Calibri" pitchFamily="34" charset="0"/>
              </a:rPr>
              <a:t> </a:t>
            </a:r>
            <a:endParaRPr kumimoji="0" lang="en-US" sz="2400" b="0" i="0" u="none" strike="noStrike" cap="none" normalizeH="0" baseline="0" dirty="0" smtClean="0">
              <a:ln>
                <a:noFill/>
              </a:ln>
              <a:effectLst/>
              <a:latin typeface="Arial" pitchFamily="34" charset="0"/>
              <a:cs typeface="Arial" pitchFamily="34" charset="0"/>
            </a:endParaRPr>
          </a:p>
        </p:txBody>
      </p:sp>
      <p:sp>
        <p:nvSpPr>
          <p:cNvPr id="73732" name="Text Box 4"/>
          <p:cNvSpPr txBox="1">
            <a:spLocks noChangeArrowheads="1"/>
          </p:cNvSpPr>
          <p:nvPr/>
        </p:nvSpPr>
        <p:spPr bwMode="auto">
          <a:xfrm>
            <a:off x="827584" y="1556792"/>
            <a:ext cx="1584176" cy="387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ea typeface="Times New Roman" pitchFamily="18" charset="0"/>
                <a:cs typeface="Arial" pitchFamily="34" charset="0"/>
              </a:rPr>
              <a:t>mini-c</a:t>
            </a:r>
            <a:r>
              <a:rPr kumimoji="0" lang="en-US" sz="2400" b="1" u="none" strike="noStrike" cap="none" normalizeH="0" baseline="0" dirty="0" smtClean="0">
                <a:ln>
                  <a:noFill/>
                </a:ln>
                <a:effectLst/>
                <a:latin typeface="Arial Narrow" pitchFamily="34" charset="0"/>
                <a:ea typeface="Times New Roman" pitchFamily="18" charset="0"/>
                <a:cs typeface="Calibri" pitchFamily="34" charset="0"/>
              </a:rPr>
              <a:t> </a:t>
            </a:r>
            <a:endParaRPr kumimoji="0" lang="en-US" sz="2400" b="0" u="none" strike="noStrike" cap="none" normalizeH="0" baseline="0" dirty="0" smtClean="0">
              <a:ln>
                <a:noFill/>
              </a:ln>
              <a:effectLst/>
              <a:latin typeface="Arial" pitchFamily="34" charset="0"/>
              <a:cs typeface="Arial" pitchFamily="34" charset="0"/>
            </a:endParaRPr>
          </a:p>
        </p:txBody>
      </p:sp>
      <p:sp>
        <p:nvSpPr>
          <p:cNvPr id="73731" name="Text Box 3"/>
          <p:cNvSpPr txBox="1">
            <a:spLocks noChangeArrowheads="1"/>
          </p:cNvSpPr>
          <p:nvPr/>
        </p:nvSpPr>
        <p:spPr bwMode="auto">
          <a:xfrm>
            <a:off x="2987824" y="1556792"/>
            <a:ext cx="1080120"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cs typeface="Arial" pitchFamily="34" charset="0"/>
              </a:rPr>
              <a:t>l</a:t>
            </a:r>
            <a:r>
              <a:rPr kumimoji="0" lang="en-US" sz="2400" b="1" i="0" u="none" strike="noStrike" cap="none" normalizeH="0" baseline="0" dirty="0" smtClean="0">
                <a:ln>
                  <a:noFill/>
                </a:ln>
                <a:effectLst/>
                <a:latin typeface="Arial" pitchFamily="34" charset="0"/>
                <a:cs typeface="Arial" pitchFamily="34" charset="0"/>
              </a:rPr>
              <a:t>ittle</a:t>
            </a:r>
            <a:r>
              <a:rPr lang="en-US" sz="2400" b="1" dirty="0" smtClean="0">
                <a:latin typeface="Arial" pitchFamily="34" charset="0"/>
                <a:cs typeface="Arial" pitchFamily="34" charset="0"/>
              </a:rPr>
              <a:t>-c</a:t>
            </a:r>
          </a:p>
        </p:txBody>
      </p:sp>
      <p:sp>
        <p:nvSpPr>
          <p:cNvPr id="73730" name="Text Box 2"/>
          <p:cNvSpPr txBox="1">
            <a:spLocks noChangeArrowheads="1"/>
          </p:cNvSpPr>
          <p:nvPr/>
        </p:nvSpPr>
        <p:spPr bwMode="auto">
          <a:xfrm>
            <a:off x="7308304" y="1556792"/>
            <a:ext cx="1207194" cy="3873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b="1" dirty="0" smtClean="0">
                <a:latin typeface="Arial Narrow" pitchFamily="34" charset="0"/>
                <a:cs typeface="Arial" pitchFamily="34" charset="0"/>
              </a:rPr>
              <a:t>Big-C</a:t>
            </a:r>
            <a:endParaRPr kumimoji="0" lang="en-US" sz="2400" b="0"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400" b="0" u="none" strike="noStrike" cap="none" normalizeH="0" baseline="0" dirty="0" smtClean="0">
              <a:ln>
                <a:noFill/>
              </a:ln>
              <a:effectLst/>
              <a:latin typeface="Arial" pitchFamily="34" charset="0"/>
              <a:cs typeface="Arial" pitchFamily="34" charset="0"/>
            </a:endParaRPr>
          </a:p>
        </p:txBody>
      </p:sp>
      <p:sp>
        <p:nvSpPr>
          <p:cNvPr id="24" name="TextBox 12"/>
          <p:cNvSpPr txBox="1">
            <a:spLocks noChangeArrowheads="1"/>
          </p:cNvSpPr>
          <p:nvPr/>
        </p:nvSpPr>
        <p:spPr bwMode="auto">
          <a:xfrm>
            <a:off x="971600" y="1052736"/>
            <a:ext cx="8172400" cy="400110"/>
          </a:xfrm>
          <a:prstGeom prst="rect">
            <a:avLst/>
          </a:prstGeom>
          <a:noFill/>
          <a:ln w="9525">
            <a:noFill/>
            <a:miter lim="800000"/>
            <a:headEnd/>
            <a:tailEnd/>
          </a:ln>
        </p:spPr>
        <p:txBody>
          <a:bodyPr wrap="square">
            <a:spAutoFit/>
          </a:bodyPr>
          <a:lstStyle/>
          <a:p>
            <a:r>
              <a:rPr lang="en-GB" sz="2000" b="1" dirty="0">
                <a:latin typeface="Arial" pitchFamily="34" charset="0"/>
                <a:cs typeface="Arial" pitchFamily="34" charset="0"/>
              </a:rPr>
              <a:t>Four-C model of creativity  </a:t>
            </a:r>
            <a:r>
              <a:rPr lang="en-GB" sz="2000" b="1" dirty="0" smtClean="0">
                <a:latin typeface="Arial" pitchFamily="34" charset="0"/>
                <a:cs typeface="Arial" pitchFamily="34" charset="0"/>
              </a:rPr>
              <a:t>Kaufman </a:t>
            </a:r>
            <a:r>
              <a:rPr lang="en-GB" sz="2000" b="1" dirty="0">
                <a:latin typeface="Arial" pitchFamily="34" charset="0"/>
                <a:cs typeface="Arial" pitchFamily="34" charset="0"/>
              </a:rPr>
              <a:t>and </a:t>
            </a:r>
            <a:r>
              <a:rPr lang="en-GB" sz="2000" b="1" dirty="0" err="1">
                <a:latin typeface="Arial" pitchFamily="34" charset="0"/>
                <a:cs typeface="Arial" pitchFamily="34" charset="0"/>
              </a:rPr>
              <a:t>Berghetto</a:t>
            </a:r>
            <a:r>
              <a:rPr lang="en-GB" sz="2000" b="1" dirty="0">
                <a:latin typeface="Arial" pitchFamily="34" charset="0"/>
                <a:cs typeface="Arial" pitchFamily="34" charset="0"/>
              </a:rPr>
              <a:t> (2009) </a:t>
            </a:r>
          </a:p>
        </p:txBody>
      </p:sp>
      <p:sp>
        <p:nvSpPr>
          <p:cNvPr id="25" name="Text Box 3"/>
          <p:cNvSpPr txBox="1">
            <a:spLocks noChangeArrowheads="1"/>
          </p:cNvSpPr>
          <p:nvPr/>
        </p:nvSpPr>
        <p:spPr bwMode="auto">
          <a:xfrm>
            <a:off x="4932040" y="1556792"/>
            <a:ext cx="1080120"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2400" b="1" dirty="0" smtClean="0">
                <a:latin typeface="Arial" pitchFamily="34" charset="0"/>
                <a:cs typeface="Arial" pitchFamily="34" charset="0"/>
              </a:rPr>
              <a:t>pro-c</a:t>
            </a:r>
          </a:p>
        </p:txBody>
      </p:sp>
      <p:sp>
        <p:nvSpPr>
          <p:cNvPr id="26" name="TextBox 11"/>
          <p:cNvSpPr txBox="1">
            <a:spLocks noChangeArrowheads="1"/>
          </p:cNvSpPr>
          <p:nvPr/>
        </p:nvSpPr>
        <p:spPr bwMode="auto">
          <a:xfrm>
            <a:off x="2699792" y="3717032"/>
            <a:ext cx="2160533" cy="1200329"/>
          </a:xfrm>
          <a:prstGeom prst="rect">
            <a:avLst/>
          </a:prstGeom>
          <a:noFill/>
          <a:ln w="9525">
            <a:noFill/>
            <a:miter lim="800000"/>
            <a:headEnd/>
            <a:tailEnd/>
          </a:ln>
        </p:spPr>
        <p:txBody>
          <a:bodyPr wrap="square">
            <a:spAutoFit/>
          </a:bodyPr>
          <a:lstStyle/>
          <a:p>
            <a:pPr algn="ctr"/>
            <a:r>
              <a:rPr lang="en-GB" dirty="0" smtClean="0">
                <a:latin typeface="Arial" pitchFamily="34" charset="0"/>
                <a:cs typeface="Arial" pitchFamily="34" charset="0"/>
              </a:rPr>
              <a:t>everyday creative </a:t>
            </a:r>
            <a:endParaRPr lang="en-GB" dirty="0">
              <a:latin typeface="Arial" pitchFamily="34" charset="0"/>
              <a:cs typeface="Arial" pitchFamily="34" charset="0"/>
            </a:endParaRPr>
          </a:p>
          <a:p>
            <a:pPr algn="ctr"/>
            <a:r>
              <a:rPr lang="en-GB" dirty="0">
                <a:latin typeface="Arial" pitchFamily="34" charset="0"/>
                <a:cs typeface="Arial" pitchFamily="34" charset="0"/>
              </a:rPr>
              <a:t>thoughts </a:t>
            </a:r>
            <a:r>
              <a:rPr lang="en-GB" dirty="0" smtClean="0">
                <a:latin typeface="Arial" pitchFamily="34" charset="0"/>
                <a:cs typeface="Arial" pitchFamily="34" charset="0"/>
              </a:rPr>
              <a:t>and </a:t>
            </a:r>
            <a:r>
              <a:rPr lang="en-GB" dirty="0">
                <a:latin typeface="Arial" pitchFamily="34" charset="0"/>
                <a:cs typeface="Arial" pitchFamily="34" charset="0"/>
              </a:rPr>
              <a:t>actions </a:t>
            </a:r>
            <a:r>
              <a:rPr lang="en-GB" dirty="0" smtClean="0">
                <a:latin typeface="Arial" pitchFamily="34" charset="0"/>
                <a:cs typeface="Arial" pitchFamily="34" charset="0"/>
              </a:rPr>
              <a:t>in every aspect of our lives</a:t>
            </a:r>
            <a:endParaRPr lang="en-GB" dirty="0">
              <a:latin typeface="Arial" pitchFamily="34" charset="0"/>
              <a:cs typeface="Arial" pitchFamily="34" charset="0"/>
            </a:endParaRPr>
          </a:p>
        </p:txBody>
      </p:sp>
      <p:sp>
        <p:nvSpPr>
          <p:cNvPr id="27" name="Text Box 14"/>
          <p:cNvSpPr txBox="1">
            <a:spLocks noChangeArrowheads="1"/>
          </p:cNvSpPr>
          <p:nvPr/>
        </p:nvSpPr>
        <p:spPr bwMode="auto">
          <a:xfrm>
            <a:off x="4211960" y="2492896"/>
            <a:ext cx="2976612" cy="739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dirty="0" smtClean="0">
                <a:latin typeface="Arial" pitchFamily="34" charset="0"/>
                <a:ea typeface="Times New Roman" pitchFamily="18" charset="0"/>
                <a:cs typeface="Arial" pitchFamily="34" charset="0"/>
              </a:rPr>
              <a:t>creative acts</a:t>
            </a:r>
            <a:r>
              <a:rPr kumimoji="0" lang="en-US" u="none" strike="noStrike" cap="none" normalizeH="0" baseline="0" dirty="0" smtClean="0">
                <a:ln>
                  <a:noFill/>
                </a:ln>
                <a:effectLst/>
                <a:latin typeface="Arial" pitchFamily="34" charset="0"/>
                <a:ea typeface="Times New Roman" pitchFamily="18" charset="0"/>
                <a:cs typeface="Arial" pitchFamily="34" charset="0"/>
              </a:rPr>
              <a:t> of experts/experienced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u="none" strike="noStrike" cap="none" normalizeH="0" baseline="0" dirty="0" smtClean="0">
                <a:ln>
                  <a:noFill/>
                </a:ln>
                <a:effectLst/>
                <a:latin typeface="Arial" pitchFamily="34" charset="0"/>
                <a:ea typeface="Times New Roman" pitchFamily="18" charset="0"/>
                <a:cs typeface="Arial" pitchFamily="34" charset="0"/>
              </a:rPr>
              <a:t>people &amp; teams within an </a:t>
            </a:r>
            <a:r>
              <a:rPr kumimoji="0" lang="en-US" u="none" strike="noStrike" cap="none" normalizeH="0" baseline="0" dirty="0" err="1" smtClean="0">
                <a:ln>
                  <a:noFill/>
                </a:ln>
                <a:effectLst/>
                <a:latin typeface="Arial" pitchFamily="34" charset="0"/>
                <a:ea typeface="Times New Roman" pitchFamily="18" charset="0"/>
                <a:cs typeface="Arial" pitchFamily="34" charset="0"/>
              </a:rPr>
              <a:t>organisation</a:t>
            </a:r>
            <a:r>
              <a:rPr lang="en-US" dirty="0" smtClean="0">
                <a:latin typeface="Arial" pitchFamily="34" charset="0"/>
                <a:ea typeface="Times New Roman" pitchFamily="18" charset="0"/>
                <a:cs typeface="Arial" pitchFamily="34" charset="0"/>
              </a:rPr>
              <a:t>, community </a:t>
            </a:r>
          </a:p>
          <a:p>
            <a:pPr marL="0" marR="0" lvl="0" indent="0" algn="ctr" defTabSz="914400" rtl="0" eaLnBrk="1" fontAlgn="base" latinLnBrk="0" hangingPunct="1">
              <a:lnSpc>
                <a:spcPct val="100000"/>
              </a:lnSpc>
              <a:spcBef>
                <a:spcPct val="0"/>
              </a:spcBef>
              <a:spcAft>
                <a:spcPct val="0"/>
              </a:spcAft>
              <a:buClrTx/>
              <a:buSzTx/>
              <a:buFontTx/>
              <a:buNone/>
              <a:tabLst/>
            </a:pPr>
            <a:r>
              <a:rPr lang="en-US" dirty="0" smtClean="0">
                <a:latin typeface="Arial" pitchFamily="34" charset="0"/>
                <a:ea typeface="Times New Roman" pitchFamily="18" charset="0"/>
                <a:cs typeface="Arial" pitchFamily="34" charset="0"/>
              </a:rPr>
              <a:t>or domain</a:t>
            </a:r>
            <a:endParaRPr kumimoji="0" lang="en-US" u="none" strike="noStrike" cap="none" normalizeH="0" baseline="0" dirty="0" smtClean="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u="none" strike="noStrike" cap="none" normalizeH="0" baseline="0" dirty="0" smtClean="0">
              <a:ln>
                <a:noFill/>
              </a:ln>
              <a:effectLst/>
              <a:latin typeface="Arial" pitchFamily="34" charset="0"/>
              <a:cs typeface="Arial" pitchFamily="34" charset="0"/>
            </a:endParaRPr>
          </a:p>
        </p:txBody>
      </p:sp>
      <p:sp>
        <p:nvSpPr>
          <p:cNvPr id="28" name="TextBox 9"/>
          <p:cNvSpPr txBox="1">
            <a:spLocks noChangeArrowheads="1"/>
          </p:cNvSpPr>
          <p:nvPr/>
        </p:nvSpPr>
        <p:spPr bwMode="auto">
          <a:xfrm>
            <a:off x="7236296" y="1988840"/>
            <a:ext cx="1415772" cy="1200329"/>
          </a:xfrm>
          <a:prstGeom prst="rect">
            <a:avLst/>
          </a:prstGeom>
          <a:noFill/>
          <a:ln w="9525">
            <a:noFill/>
            <a:miter lim="800000"/>
            <a:headEnd/>
            <a:tailEnd/>
          </a:ln>
        </p:spPr>
        <p:txBody>
          <a:bodyPr wrap="none">
            <a:spAutoFit/>
          </a:bodyPr>
          <a:lstStyle/>
          <a:p>
            <a:pPr algn="ctr"/>
            <a:r>
              <a:rPr lang="en-GB" dirty="0">
                <a:latin typeface="Arial" pitchFamily="34" charset="0"/>
                <a:cs typeface="Arial" pitchFamily="34" charset="0"/>
              </a:rPr>
              <a:t>eminent </a:t>
            </a:r>
            <a:endParaRPr lang="en-GB" dirty="0" smtClean="0">
              <a:latin typeface="Arial" pitchFamily="34" charset="0"/>
              <a:cs typeface="Arial" pitchFamily="34" charset="0"/>
            </a:endParaRPr>
          </a:p>
          <a:p>
            <a:pPr algn="ctr"/>
            <a:r>
              <a:rPr lang="en-GB" dirty="0" smtClean="0">
                <a:latin typeface="Arial" pitchFamily="34" charset="0"/>
                <a:cs typeface="Arial" pitchFamily="34" charset="0"/>
              </a:rPr>
              <a:t>creativity of </a:t>
            </a:r>
          </a:p>
          <a:p>
            <a:pPr algn="ctr"/>
            <a:r>
              <a:rPr lang="en-GB" dirty="0" smtClean="0">
                <a:latin typeface="Arial" pitchFamily="34" charset="0"/>
                <a:cs typeface="Arial" pitchFamily="34" charset="0"/>
              </a:rPr>
              <a:t>exceptional</a:t>
            </a:r>
            <a:endParaRPr lang="en-GB" dirty="0">
              <a:latin typeface="Arial" pitchFamily="34" charset="0"/>
              <a:cs typeface="Arial" pitchFamily="34" charset="0"/>
            </a:endParaRPr>
          </a:p>
          <a:p>
            <a:pPr algn="ctr"/>
            <a:r>
              <a:rPr lang="en-GB" dirty="0">
                <a:latin typeface="Arial" pitchFamily="34" charset="0"/>
                <a:cs typeface="Arial" pitchFamily="34" charset="0"/>
              </a:rPr>
              <a:t> people</a:t>
            </a:r>
          </a:p>
        </p:txBody>
      </p:sp>
      <p:sp>
        <p:nvSpPr>
          <p:cNvPr id="29" name="Rectangle 28"/>
          <p:cNvSpPr/>
          <p:nvPr/>
        </p:nvSpPr>
        <p:spPr>
          <a:xfrm>
            <a:off x="1259632" y="5517232"/>
            <a:ext cx="1111202" cy="369332"/>
          </a:xfrm>
          <a:prstGeom prst="rect">
            <a:avLst/>
          </a:prstGeom>
        </p:spPr>
        <p:txBody>
          <a:bodyPr wrap="none">
            <a:spAutoFit/>
          </a:bodyPr>
          <a:lstStyle/>
          <a:p>
            <a:r>
              <a:rPr lang="en-US" i="1" dirty="0" smtClean="0">
                <a:latin typeface="Arial Narrow" pitchFamily="34" charset="0"/>
                <a:ea typeface="Times New Roman" pitchFamily="18" charset="0"/>
                <a:cs typeface="Calibri" pitchFamily="34" charset="0"/>
              </a:rPr>
              <a:t>individuals’</a:t>
            </a:r>
            <a:endParaRPr lang="en-GB" dirty="0"/>
          </a:p>
        </p:txBody>
      </p:sp>
      <p:sp>
        <p:nvSpPr>
          <p:cNvPr id="21" name="Rectangle 20"/>
          <p:cNvSpPr/>
          <p:nvPr/>
        </p:nvSpPr>
        <p:spPr>
          <a:xfrm>
            <a:off x="1115616" y="2060848"/>
            <a:ext cx="1728192" cy="2308324"/>
          </a:xfrm>
          <a:prstGeom prst="rect">
            <a:avLst/>
          </a:prstGeom>
        </p:spPr>
        <p:txBody>
          <a:bodyPr wrap="square">
            <a:spAutoFit/>
          </a:bodyPr>
          <a:lstStyle/>
          <a:p>
            <a:r>
              <a:rPr lang="en-GB" dirty="0" smtClean="0"/>
              <a:t>Transformative </a:t>
            </a:r>
          </a:p>
          <a:p>
            <a:r>
              <a:rPr lang="en-GB" dirty="0" smtClean="0"/>
              <a:t>learning, </a:t>
            </a:r>
          </a:p>
          <a:p>
            <a:r>
              <a:rPr lang="en-GB" dirty="0" smtClean="0"/>
              <a:t>personally meaningful interpretations of experiences, actions and insights</a:t>
            </a:r>
            <a:endParaRPr lang="en-GB" dirty="0"/>
          </a:p>
        </p:txBody>
      </p:sp>
      <p:sp>
        <p:nvSpPr>
          <p:cNvPr id="22" name="TextBox 21"/>
          <p:cNvSpPr txBox="1"/>
          <p:nvPr/>
        </p:nvSpPr>
        <p:spPr>
          <a:xfrm>
            <a:off x="0" y="260648"/>
            <a:ext cx="9144000" cy="707886"/>
          </a:xfrm>
          <a:prstGeom prst="rect">
            <a:avLst/>
          </a:prstGeom>
          <a:solidFill>
            <a:srgbClr val="FFFF00"/>
          </a:solidFill>
        </p:spPr>
        <p:txBody>
          <a:bodyPr wrap="square" rtlCol="0">
            <a:spAutoFit/>
          </a:bodyPr>
          <a:lstStyle/>
          <a:p>
            <a:pPr algn="ctr"/>
            <a:r>
              <a:rPr lang="en-GB" sz="4000" dirty="0" smtClean="0">
                <a:latin typeface="Aharoni" pitchFamily="2" charset="-79"/>
                <a:cs typeface="Aharoni" pitchFamily="2" charset="-79"/>
              </a:rPr>
              <a:t>1</a:t>
            </a:r>
            <a:r>
              <a:rPr lang="en-GB" sz="2800" dirty="0" smtClean="0">
                <a:latin typeface="Aharoni" pitchFamily="2" charset="-79"/>
                <a:cs typeface="Aharoni" pitchFamily="2" charset="-79"/>
              </a:rPr>
              <a:t> Forms &amp; significance  - inclusive view of creativity </a:t>
            </a:r>
            <a:endParaRPr lang="en-GB" sz="2800" dirty="0">
              <a:latin typeface="Aharoni" pitchFamily="2" charset="-79"/>
              <a:cs typeface="Aharoni" pitchFamily="2" charset="-79"/>
            </a:endParaRPr>
          </a:p>
        </p:txBody>
      </p:sp>
      <p:sp>
        <p:nvSpPr>
          <p:cNvPr id="23" name="TextBox 2"/>
          <p:cNvSpPr txBox="1">
            <a:spLocks noChangeArrowheads="1"/>
          </p:cNvSpPr>
          <p:nvPr/>
        </p:nvSpPr>
        <p:spPr bwMode="auto">
          <a:xfrm rot="16200000">
            <a:off x="-981579" y="3293947"/>
            <a:ext cx="3297195" cy="830997"/>
          </a:xfrm>
          <a:prstGeom prst="rect">
            <a:avLst/>
          </a:prstGeom>
          <a:noFill/>
          <a:ln w="9525">
            <a:noFill/>
            <a:miter lim="800000"/>
            <a:headEnd/>
            <a:tailEnd/>
          </a:ln>
        </p:spPr>
        <p:txBody>
          <a:bodyPr wrap="square">
            <a:spAutoFit/>
          </a:bodyPr>
          <a:lstStyle/>
          <a:p>
            <a:r>
              <a:rPr lang="en-GB" sz="2400" b="1" dirty="0" smtClean="0"/>
              <a:t>Context for new </a:t>
            </a:r>
            <a:r>
              <a:rPr lang="en-GB" sz="2400" b="1" dirty="0"/>
              <a:t>ideas </a:t>
            </a:r>
            <a:r>
              <a:rPr lang="en-GB" sz="2400" b="1" dirty="0" smtClean="0"/>
              <a:t>&amp;</a:t>
            </a:r>
          </a:p>
          <a:p>
            <a:r>
              <a:rPr lang="en-GB" sz="2400" b="1" dirty="0" smtClean="0"/>
              <a:t>  </a:t>
            </a:r>
            <a:r>
              <a:rPr lang="en-GB" sz="2400" b="1" dirty="0"/>
              <a:t>their implementation</a:t>
            </a:r>
          </a:p>
        </p:txBody>
      </p:sp>
    </p:spTree>
  </p:cSld>
  <p:clrMapOvr>
    <a:masterClrMapping/>
  </p:clrMapOvr>
  <p:transition spd="med">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211960" y="4005064"/>
            <a:ext cx="914400" cy="914400"/>
          </a:xfrm>
          <a:prstGeom prst="ellipse">
            <a:avLst/>
          </a:prstGeom>
        </p:spPr>
        <p:txBody>
          <a:bodyPr rtlCol="0" anchor="ctr">
            <a:spAutoFit/>
          </a:bodyPr>
          <a:lstStyle/>
          <a:p>
            <a:pPr algn="ctr"/>
            <a:endParaRPr lang="en-GB" dirty="0" smtClean="0"/>
          </a:p>
        </p:txBody>
      </p:sp>
      <p:pic>
        <p:nvPicPr>
          <p:cNvPr id="6" name="Picture 3" descr="C:\Users\norman\Documents\CHALKMOUNTAIN KEY INFORMATION\CARTOONS\KIBOKO\GREATIVITY &amp; DEVELOPMENT\devleopment edit.jpg"/>
          <p:cNvPicPr>
            <a:picLocks noChangeAspect="1" noChangeArrowheads="1"/>
          </p:cNvPicPr>
          <p:nvPr/>
        </p:nvPicPr>
        <p:blipFill>
          <a:blip r:embed="rId3" cstate="print"/>
          <a:srcRect/>
          <a:stretch>
            <a:fillRect/>
          </a:stretch>
        </p:blipFill>
        <p:spPr bwMode="auto">
          <a:xfrm>
            <a:off x="467544" y="1340768"/>
            <a:ext cx="8280920" cy="3600400"/>
          </a:xfrm>
          <a:prstGeom prst="rect">
            <a:avLst/>
          </a:prstGeom>
          <a:noFill/>
        </p:spPr>
      </p:pic>
      <p:sp>
        <p:nvSpPr>
          <p:cNvPr id="7" name="Rectangle 6"/>
          <p:cNvSpPr/>
          <p:nvPr/>
        </p:nvSpPr>
        <p:spPr>
          <a:xfrm rot="623656">
            <a:off x="1668965" y="2211058"/>
            <a:ext cx="516121" cy="923330"/>
          </a:xfrm>
          <a:prstGeom prst="rect">
            <a:avLst/>
          </a:prstGeom>
          <a:noFill/>
        </p:spPr>
        <p:txBody>
          <a:bodyPr wrap="square" lIns="91440" tIns="45720" rIns="91440" bIns="45720">
            <a:spAutoFit/>
          </a:bodyPr>
          <a:lstStyle/>
          <a:p>
            <a:pPr algn="ctr"/>
            <a:r>
              <a:rPr lang="en-US" sz="54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C</a:t>
            </a:r>
            <a:endParaRPr lang="en-US" sz="54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endParaRPr>
          </a:p>
        </p:txBody>
      </p:sp>
      <p:sp>
        <p:nvSpPr>
          <p:cNvPr id="8" name="Rectangle 7"/>
          <p:cNvSpPr/>
          <p:nvPr/>
        </p:nvSpPr>
        <p:spPr>
          <a:xfrm rot="2479002">
            <a:off x="1925013" y="2639531"/>
            <a:ext cx="574196"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R</a:t>
            </a:r>
            <a:endParaRPr lang="en-US" sz="54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endParaRPr>
          </a:p>
        </p:txBody>
      </p:sp>
      <p:sp>
        <p:nvSpPr>
          <p:cNvPr id="9" name="Rectangle 8"/>
          <p:cNvSpPr/>
          <p:nvPr/>
        </p:nvSpPr>
        <p:spPr>
          <a:xfrm rot="1412523">
            <a:off x="2291439" y="3054645"/>
            <a:ext cx="522900" cy="923330"/>
          </a:xfrm>
          <a:prstGeom prst="rect">
            <a:avLst/>
          </a:prstGeom>
          <a:noFill/>
        </p:spPr>
        <p:txBody>
          <a:bodyPr wrap="none" lIns="91440" tIns="45720" rIns="91440" bIns="45720">
            <a:spAutoFit/>
          </a:bodyPr>
          <a:lstStyle/>
          <a:p>
            <a:pPr algn="ctr"/>
            <a:r>
              <a:rPr lang="en-US" sz="5400" b="1" dirty="0" smtClean="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rPr>
              <a:t>E</a:t>
            </a:r>
            <a:endParaRPr lang="en-US" sz="5400" b="1" dirty="0">
              <a:ln w="18000">
                <a:solidFill>
                  <a:schemeClr val="accent2">
                    <a:satMod val="140000"/>
                  </a:schemeClr>
                </a:solidFill>
                <a:prstDash val="solid"/>
                <a:miter lim="800000"/>
              </a:ln>
              <a:solidFill>
                <a:srgbClr val="C00000"/>
              </a:solidFill>
              <a:effectLst>
                <a:outerShdw blurRad="25500" dist="23000" dir="7020000" algn="tl">
                  <a:srgbClr val="000000">
                    <a:alpha val="50000"/>
                  </a:srgbClr>
                </a:outerShdw>
              </a:effectLst>
            </a:endParaRPr>
          </a:p>
        </p:txBody>
      </p:sp>
      <p:sp>
        <p:nvSpPr>
          <p:cNvPr id="10" name="Rectangle 9"/>
          <p:cNvSpPr/>
          <p:nvPr/>
        </p:nvSpPr>
        <p:spPr>
          <a:xfrm rot="554657">
            <a:off x="2692419" y="3287366"/>
            <a:ext cx="604653" cy="923330"/>
          </a:xfrm>
          <a:prstGeom prst="rect">
            <a:avLst/>
          </a:prstGeom>
          <a:noFill/>
          <a:ln>
            <a:noFill/>
          </a:ln>
        </p:spPr>
        <p:txBody>
          <a:bodyPr wrap="none" lIns="91440" tIns="45720" rIns="91440" bIns="45720">
            <a:spAutoFit/>
          </a:bodyPr>
          <a:lstStyle/>
          <a:p>
            <a:pPr algn="ctr"/>
            <a:r>
              <a:rPr lang="en-US" sz="5400" b="1" dirty="0" smtClean="0">
                <a:ln w="28575">
                  <a:solidFill>
                    <a:schemeClr val="bg1"/>
                  </a:solidFill>
                  <a:prstDash val="solid"/>
                  <a:miter lim="800000"/>
                </a:ln>
                <a:solidFill>
                  <a:srgbClr val="6C0000"/>
                </a:solidFill>
                <a:effectLst>
                  <a:outerShdw blurRad="25500" dist="23000" dir="7020000" algn="tl">
                    <a:srgbClr val="000000">
                      <a:alpha val="50000"/>
                    </a:srgbClr>
                  </a:outerShdw>
                </a:effectLst>
              </a:rPr>
              <a:t>A</a:t>
            </a:r>
            <a:endParaRPr lang="en-US" sz="5400" b="1" dirty="0">
              <a:ln w="28575">
                <a:solidFill>
                  <a:schemeClr val="bg1"/>
                </a:solidFill>
                <a:prstDash val="solid"/>
                <a:miter lim="800000"/>
              </a:ln>
              <a:solidFill>
                <a:srgbClr val="6C0000"/>
              </a:solidFill>
              <a:effectLst>
                <a:outerShdw blurRad="25500" dist="23000" dir="7020000" algn="tl">
                  <a:srgbClr val="000000">
                    <a:alpha val="50000"/>
                  </a:srgbClr>
                </a:outerShdw>
              </a:effectLst>
            </a:endParaRPr>
          </a:p>
        </p:txBody>
      </p:sp>
      <p:sp>
        <p:nvSpPr>
          <p:cNvPr id="12" name="Rectangle 11"/>
          <p:cNvSpPr/>
          <p:nvPr/>
        </p:nvSpPr>
        <p:spPr>
          <a:xfrm rot="1426881">
            <a:off x="3295602" y="3568207"/>
            <a:ext cx="527709" cy="923330"/>
          </a:xfrm>
          <a:prstGeom prst="rect">
            <a:avLst/>
          </a:prstGeom>
          <a:noFill/>
          <a:ln>
            <a:noFill/>
          </a:ln>
        </p:spPr>
        <p:txBody>
          <a:bodyPr wrap="square" lIns="91440" tIns="45720" rIns="91440" bIns="45720">
            <a:spAutoFit/>
          </a:bodyPr>
          <a:lstStyle/>
          <a:p>
            <a:pPr algn="ctr"/>
            <a:r>
              <a:rPr lang="en-US" sz="5400" b="1" dirty="0" smtClean="0">
                <a:ln w="25400" cmpd="sng">
                  <a:solidFill>
                    <a:schemeClr val="bg1"/>
                  </a:solidFill>
                  <a:prstDash val="solid"/>
                </a:ln>
                <a:solidFill>
                  <a:srgbClr val="C00000"/>
                </a:solidFill>
                <a:effectLst>
                  <a:innerShdw blurRad="101600" dist="76200" dir="5400000">
                    <a:schemeClr val="accent1">
                      <a:satMod val="190000"/>
                      <a:tint val="100000"/>
                      <a:alpha val="74000"/>
                    </a:schemeClr>
                  </a:innerShdw>
                </a:effectLst>
              </a:rPr>
              <a:t>T</a:t>
            </a:r>
            <a:endParaRPr lang="en-US" sz="5400" b="1" cap="none" spc="0" dirty="0">
              <a:ln w="25400" cmpd="sng">
                <a:solidFill>
                  <a:schemeClr val="bg1"/>
                </a:solidFill>
                <a:prstDash val="solid"/>
              </a:ln>
              <a:solidFill>
                <a:srgbClr val="C00000"/>
              </a:solidFill>
              <a:effectLst>
                <a:innerShdw blurRad="101600" dist="76200" dir="5400000">
                  <a:schemeClr val="accent1">
                    <a:satMod val="190000"/>
                    <a:tint val="100000"/>
                    <a:alpha val="74000"/>
                  </a:schemeClr>
                </a:innerShdw>
              </a:effectLst>
            </a:endParaRPr>
          </a:p>
        </p:txBody>
      </p:sp>
      <p:sp>
        <p:nvSpPr>
          <p:cNvPr id="13" name="Rectangle 12"/>
          <p:cNvSpPr/>
          <p:nvPr/>
        </p:nvSpPr>
        <p:spPr>
          <a:xfrm rot="1012877">
            <a:off x="3762009" y="3822725"/>
            <a:ext cx="369012" cy="923330"/>
          </a:xfrm>
          <a:prstGeom prst="rect">
            <a:avLst/>
          </a:prstGeom>
          <a:noFill/>
        </p:spPr>
        <p:txBody>
          <a:bodyPr wrap="none" lIns="91440" tIns="45720" rIns="91440" bIns="45720">
            <a:spAutoFit/>
          </a:bodyPr>
          <a:lstStyle/>
          <a:p>
            <a:pPr algn="ctr"/>
            <a:r>
              <a:rPr lang="en-US" sz="5400" b="1" dirty="0" smtClean="0">
                <a:ln w="25400" cmpd="sng">
                  <a:solidFill>
                    <a:schemeClr val="bg1"/>
                  </a:solidFill>
                  <a:prstDash val="solid"/>
                </a:ln>
                <a:solidFill>
                  <a:srgbClr val="C00000"/>
                </a:solidFill>
                <a:effectLst>
                  <a:innerShdw blurRad="101600" dist="76200" dir="5400000">
                    <a:schemeClr val="accent1">
                      <a:satMod val="190000"/>
                      <a:tint val="100000"/>
                      <a:alpha val="74000"/>
                    </a:schemeClr>
                  </a:innerShdw>
                </a:effectLst>
              </a:rPr>
              <a:t>I</a:t>
            </a:r>
            <a:endParaRPr lang="en-US" sz="5400" b="1" cap="none" spc="0" dirty="0">
              <a:ln w="25400" cmpd="sng">
                <a:solidFill>
                  <a:schemeClr val="bg1"/>
                </a:solidFill>
                <a:prstDash val="solid"/>
              </a:ln>
              <a:solidFill>
                <a:srgbClr val="C00000"/>
              </a:solidFill>
              <a:effectLst>
                <a:innerShdw blurRad="101600" dist="76200" dir="5400000">
                  <a:schemeClr val="accent1">
                    <a:satMod val="190000"/>
                    <a:tint val="100000"/>
                    <a:alpha val="74000"/>
                  </a:schemeClr>
                </a:innerShdw>
              </a:effectLst>
            </a:endParaRPr>
          </a:p>
        </p:txBody>
      </p:sp>
      <p:sp>
        <p:nvSpPr>
          <p:cNvPr id="15" name="Rectangle 14"/>
          <p:cNvSpPr/>
          <p:nvPr/>
        </p:nvSpPr>
        <p:spPr>
          <a:xfrm rot="1110434">
            <a:off x="4199143" y="3859350"/>
            <a:ext cx="593432" cy="923330"/>
          </a:xfrm>
          <a:prstGeom prst="rect">
            <a:avLst/>
          </a:prstGeom>
          <a:noFill/>
        </p:spPr>
        <p:txBody>
          <a:bodyPr wrap="none" lIns="91440" tIns="45720" rIns="91440" bIns="45720">
            <a:spAutoFit/>
          </a:bodyPr>
          <a:lstStyle/>
          <a:p>
            <a:pPr algn="ctr"/>
            <a:r>
              <a:rPr lang="en-US" sz="5400" b="1" dirty="0" smtClean="0">
                <a:ln w="31750" cmpd="sng">
                  <a:solidFill>
                    <a:schemeClr val="bg1">
                      <a:alpha val="98000"/>
                    </a:schemeClr>
                  </a:solidFill>
                  <a:prstDash val="solid"/>
                </a:ln>
                <a:solidFill>
                  <a:srgbClr val="C00000"/>
                </a:solidFill>
                <a:effectLst>
                  <a:innerShdw blurRad="101600" dist="76200" dir="5400000">
                    <a:schemeClr val="accent1">
                      <a:satMod val="190000"/>
                      <a:tint val="100000"/>
                      <a:alpha val="74000"/>
                    </a:schemeClr>
                  </a:innerShdw>
                </a:effectLst>
              </a:rPr>
              <a:t>V</a:t>
            </a:r>
            <a:endParaRPr lang="en-US" sz="5400" b="1" cap="none" spc="0" dirty="0">
              <a:ln w="31750" cmpd="sng">
                <a:solidFill>
                  <a:schemeClr val="bg1">
                    <a:alpha val="98000"/>
                  </a:schemeClr>
                </a:solidFill>
                <a:prstDash val="solid"/>
              </a:ln>
              <a:solidFill>
                <a:srgbClr val="C00000"/>
              </a:solidFill>
              <a:effectLst>
                <a:innerShdw blurRad="101600" dist="76200" dir="5400000">
                  <a:schemeClr val="accent1">
                    <a:satMod val="190000"/>
                    <a:tint val="100000"/>
                    <a:alpha val="74000"/>
                  </a:schemeClr>
                </a:innerShdw>
              </a:effectLst>
            </a:endParaRPr>
          </a:p>
        </p:txBody>
      </p:sp>
      <p:sp>
        <p:nvSpPr>
          <p:cNvPr id="16" name="Rectangle 15"/>
          <p:cNvSpPr/>
          <p:nvPr/>
        </p:nvSpPr>
        <p:spPr>
          <a:xfrm rot="274657">
            <a:off x="4835909" y="3893993"/>
            <a:ext cx="369012" cy="923330"/>
          </a:xfrm>
          <a:prstGeom prst="rect">
            <a:avLst/>
          </a:prstGeom>
          <a:noFill/>
          <a:ln w="28575">
            <a:noFill/>
          </a:ln>
        </p:spPr>
        <p:txBody>
          <a:bodyPr wrap="none" lIns="91440" tIns="45720" rIns="91440" bIns="45720">
            <a:spAutoFit/>
          </a:bodyPr>
          <a:lstStyle/>
          <a:p>
            <a:pPr algn="ctr"/>
            <a:r>
              <a:rPr lang="en-US" sz="5400" b="1" dirty="0" smtClean="0">
                <a:ln w="25400" cmpd="sng">
                  <a:solidFill>
                    <a:schemeClr val="bg1"/>
                  </a:solidFill>
                  <a:prstDash val="solid"/>
                </a:ln>
                <a:solidFill>
                  <a:srgbClr val="C00000"/>
                </a:solidFill>
                <a:effectLst>
                  <a:innerShdw blurRad="101600" dist="76200" dir="5400000">
                    <a:schemeClr val="accent1">
                      <a:satMod val="190000"/>
                      <a:tint val="100000"/>
                      <a:alpha val="74000"/>
                    </a:schemeClr>
                  </a:innerShdw>
                </a:effectLst>
              </a:rPr>
              <a:t>I</a:t>
            </a:r>
            <a:endParaRPr lang="en-US" sz="5400" b="1" cap="none" spc="0" dirty="0">
              <a:ln w="25400" cmpd="sng">
                <a:solidFill>
                  <a:schemeClr val="bg1"/>
                </a:solidFill>
                <a:prstDash val="solid"/>
              </a:ln>
              <a:solidFill>
                <a:srgbClr val="C00000"/>
              </a:solidFill>
              <a:effectLst>
                <a:innerShdw blurRad="101600" dist="76200" dir="5400000">
                  <a:schemeClr val="accent1">
                    <a:satMod val="190000"/>
                    <a:tint val="100000"/>
                    <a:alpha val="74000"/>
                  </a:schemeClr>
                </a:innerShdw>
              </a:effectLst>
            </a:endParaRPr>
          </a:p>
        </p:txBody>
      </p:sp>
      <p:sp>
        <p:nvSpPr>
          <p:cNvPr id="17" name="Rectangle 16"/>
          <p:cNvSpPr/>
          <p:nvPr/>
        </p:nvSpPr>
        <p:spPr>
          <a:xfrm>
            <a:off x="5076056" y="3573016"/>
            <a:ext cx="527709" cy="923330"/>
          </a:xfrm>
          <a:prstGeom prst="rect">
            <a:avLst/>
          </a:prstGeom>
          <a:noFill/>
        </p:spPr>
        <p:txBody>
          <a:bodyPr wrap="none" lIns="91440" tIns="45720" rIns="91440" bIns="45720">
            <a:spAutoFit/>
          </a:bodyPr>
          <a:lstStyle/>
          <a:p>
            <a:pPr algn="ctr"/>
            <a:r>
              <a:rPr lang="en-US" sz="5400" b="1" dirty="0" smtClean="0">
                <a:ln w="31750" cmpd="sng">
                  <a:solidFill>
                    <a:schemeClr val="bg1"/>
                  </a:solidFill>
                  <a:prstDash val="solid"/>
                </a:ln>
                <a:solidFill>
                  <a:srgbClr val="C00000"/>
                </a:solidFill>
                <a:effectLst>
                  <a:innerShdw blurRad="101600" dist="76200" dir="5400000">
                    <a:schemeClr val="accent1">
                      <a:satMod val="190000"/>
                      <a:tint val="100000"/>
                      <a:alpha val="74000"/>
                    </a:schemeClr>
                  </a:innerShdw>
                </a:effectLst>
              </a:rPr>
              <a:t>T</a:t>
            </a:r>
            <a:endParaRPr lang="en-US" sz="5400" b="1" cap="none" spc="0" dirty="0">
              <a:ln w="31750" cmpd="sng">
                <a:solidFill>
                  <a:schemeClr val="bg1"/>
                </a:solidFill>
                <a:prstDash val="solid"/>
              </a:ln>
              <a:solidFill>
                <a:srgbClr val="C00000"/>
              </a:solidFill>
              <a:effectLst>
                <a:innerShdw blurRad="101600" dist="76200" dir="5400000">
                  <a:schemeClr val="accent1">
                    <a:satMod val="190000"/>
                    <a:tint val="100000"/>
                    <a:alpha val="74000"/>
                  </a:schemeClr>
                </a:innerShdw>
              </a:effectLst>
            </a:endParaRPr>
          </a:p>
        </p:txBody>
      </p:sp>
      <p:sp>
        <p:nvSpPr>
          <p:cNvPr id="18" name="Rectangle 17"/>
          <p:cNvSpPr/>
          <p:nvPr/>
        </p:nvSpPr>
        <p:spPr>
          <a:xfrm rot="21374444">
            <a:off x="5594832" y="3473998"/>
            <a:ext cx="543740" cy="923330"/>
          </a:xfrm>
          <a:prstGeom prst="rect">
            <a:avLst/>
          </a:prstGeom>
          <a:noFill/>
        </p:spPr>
        <p:txBody>
          <a:bodyPr wrap="none" lIns="91440" tIns="45720" rIns="91440" bIns="45720">
            <a:spAutoFit/>
          </a:bodyPr>
          <a:lstStyle/>
          <a:p>
            <a:pPr algn="ctr"/>
            <a:r>
              <a:rPr lang="en-US" sz="5400" b="1" dirty="0" smtClean="0">
                <a:ln w="31750" cmpd="sng">
                  <a:solidFill>
                    <a:schemeClr val="bg1"/>
                  </a:solidFill>
                  <a:prstDash val="solid"/>
                </a:ln>
                <a:solidFill>
                  <a:srgbClr val="C00000"/>
                </a:solidFill>
                <a:effectLst>
                  <a:innerShdw blurRad="101600" dist="76200" dir="5400000">
                    <a:schemeClr val="accent1">
                      <a:satMod val="190000"/>
                      <a:tint val="100000"/>
                      <a:alpha val="74000"/>
                    </a:schemeClr>
                  </a:innerShdw>
                </a:effectLst>
              </a:rPr>
              <a:t>Y</a:t>
            </a:r>
            <a:endParaRPr lang="en-US" sz="5400" b="1" cap="none" spc="0" dirty="0">
              <a:ln w="31750" cmpd="sng">
                <a:solidFill>
                  <a:schemeClr val="bg1"/>
                </a:solidFill>
                <a:prstDash val="solid"/>
              </a:ln>
              <a:solidFill>
                <a:srgbClr val="C00000"/>
              </a:solidFill>
              <a:effectLst>
                <a:innerShdw blurRad="101600" dist="76200" dir="5400000">
                  <a:schemeClr val="accent1">
                    <a:satMod val="190000"/>
                    <a:tint val="100000"/>
                    <a:alpha val="74000"/>
                  </a:schemeClr>
                </a:innerShdw>
              </a:effectLst>
            </a:endParaRPr>
          </a:p>
        </p:txBody>
      </p:sp>
      <p:sp>
        <p:nvSpPr>
          <p:cNvPr id="20" name="TextBox 19"/>
          <p:cNvSpPr txBox="1"/>
          <p:nvPr/>
        </p:nvSpPr>
        <p:spPr>
          <a:xfrm>
            <a:off x="3635896" y="5301208"/>
            <a:ext cx="4891019" cy="1754326"/>
          </a:xfrm>
          <a:prstGeom prst="rect">
            <a:avLst/>
          </a:prstGeom>
          <a:noFill/>
        </p:spPr>
        <p:txBody>
          <a:bodyPr wrap="none" rtlCol="0">
            <a:spAutoFit/>
          </a:bodyPr>
          <a:lstStyle/>
          <a:p>
            <a:r>
              <a:rPr lang="en-GB" dirty="0" smtClean="0">
                <a:latin typeface="Arial" pitchFamily="34" charset="0"/>
                <a:cs typeface="Arial" pitchFamily="34" charset="0"/>
              </a:rPr>
              <a:t>NON-INCREMENTAL / </a:t>
            </a:r>
            <a:r>
              <a:rPr lang="en-GB" b="1" dirty="0" smtClean="0">
                <a:solidFill>
                  <a:srgbClr val="C00000"/>
                </a:solidFill>
                <a:latin typeface="Arial" pitchFamily="34" charset="0"/>
                <a:cs typeface="Arial" pitchFamily="34" charset="0"/>
              </a:rPr>
              <a:t>INNOVATION</a:t>
            </a:r>
          </a:p>
          <a:p>
            <a:r>
              <a:rPr lang="en-GB" dirty="0" smtClean="0">
                <a:latin typeface="Arial" pitchFamily="34" charset="0"/>
                <a:cs typeface="Arial" pitchFamily="34" charset="0"/>
              </a:rPr>
              <a:t>Doing new things that someone else is doing</a:t>
            </a:r>
          </a:p>
          <a:p>
            <a:r>
              <a:rPr lang="en-GB" dirty="0" smtClean="0">
                <a:latin typeface="Arial" pitchFamily="34" charset="0"/>
                <a:cs typeface="Arial" pitchFamily="34" charset="0"/>
              </a:rPr>
              <a:t>Appropriating what someone else is doing</a:t>
            </a:r>
          </a:p>
          <a:p>
            <a:r>
              <a:rPr lang="en-GB" dirty="0" smtClean="0">
                <a:latin typeface="Arial" pitchFamily="34" charset="0"/>
                <a:cs typeface="Arial" pitchFamily="34" charset="0"/>
              </a:rPr>
              <a:t>Doing things that no one else is doing</a:t>
            </a:r>
          </a:p>
          <a:p>
            <a:r>
              <a:rPr lang="en-GB" dirty="0" smtClean="0">
                <a:latin typeface="Arial" pitchFamily="34" charset="0"/>
                <a:cs typeface="Arial" pitchFamily="34" charset="0"/>
              </a:rPr>
              <a:t>Trying to do things that can’t be done</a:t>
            </a:r>
          </a:p>
          <a:p>
            <a:endParaRPr lang="en-GB" dirty="0" smtClean="0">
              <a:latin typeface="Arial" pitchFamily="34" charset="0"/>
              <a:cs typeface="Arial" pitchFamily="34" charset="0"/>
            </a:endParaRPr>
          </a:p>
        </p:txBody>
      </p:sp>
      <p:sp>
        <p:nvSpPr>
          <p:cNvPr id="22" name="TextBox 21"/>
          <p:cNvSpPr txBox="1"/>
          <p:nvPr/>
        </p:nvSpPr>
        <p:spPr>
          <a:xfrm>
            <a:off x="971600" y="5301208"/>
            <a:ext cx="2364750" cy="1200329"/>
          </a:xfrm>
          <a:prstGeom prst="rect">
            <a:avLst/>
          </a:prstGeom>
          <a:noFill/>
        </p:spPr>
        <p:txBody>
          <a:bodyPr wrap="none" rtlCol="0">
            <a:spAutoFit/>
          </a:bodyPr>
          <a:lstStyle/>
          <a:p>
            <a:r>
              <a:rPr lang="en-GB" dirty="0" smtClean="0">
                <a:latin typeface="Arial" pitchFamily="34" charset="0"/>
                <a:cs typeface="Arial" pitchFamily="34" charset="0"/>
              </a:rPr>
              <a:t>INCREMENTAL</a:t>
            </a:r>
          </a:p>
          <a:p>
            <a:r>
              <a:rPr lang="en-GB" dirty="0" smtClean="0">
                <a:latin typeface="Arial" pitchFamily="34" charset="0"/>
                <a:cs typeface="Arial" pitchFamily="34" charset="0"/>
              </a:rPr>
              <a:t>Doing the right things</a:t>
            </a:r>
          </a:p>
          <a:p>
            <a:r>
              <a:rPr lang="en-GB" dirty="0" smtClean="0">
                <a:latin typeface="Arial" pitchFamily="34" charset="0"/>
                <a:cs typeface="Arial" pitchFamily="34" charset="0"/>
              </a:rPr>
              <a:t>Doing things right</a:t>
            </a:r>
          </a:p>
          <a:p>
            <a:r>
              <a:rPr lang="en-GB" dirty="0" smtClean="0">
                <a:latin typeface="Arial" pitchFamily="34" charset="0"/>
                <a:cs typeface="Arial" pitchFamily="34" charset="0"/>
              </a:rPr>
              <a:t>Doing things better</a:t>
            </a:r>
          </a:p>
        </p:txBody>
      </p:sp>
      <p:sp>
        <p:nvSpPr>
          <p:cNvPr id="19" name="Rectangle 18"/>
          <p:cNvSpPr/>
          <p:nvPr/>
        </p:nvSpPr>
        <p:spPr>
          <a:xfrm>
            <a:off x="3203848" y="2348880"/>
            <a:ext cx="5688632" cy="646331"/>
          </a:xfrm>
          <a:prstGeom prst="rect">
            <a:avLst/>
          </a:prstGeom>
        </p:spPr>
        <p:txBody>
          <a:bodyPr wrap="square">
            <a:spAutoFit/>
          </a:bodyPr>
          <a:lstStyle/>
          <a:p>
            <a:r>
              <a:rPr lang="en-GB" b="1" dirty="0" smtClean="0">
                <a:latin typeface="Arial" pitchFamily="34" charset="0"/>
                <a:cs typeface="Arial" pitchFamily="34" charset="0"/>
              </a:rPr>
              <a:t>Development is the process by which we convert novel ideas into something more tangible</a:t>
            </a:r>
          </a:p>
        </p:txBody>
      </p:sp>
      <p:sp>
        <p:nvSpPr>
          <p:cNvPr id="21" name="TextBox 20"/>
          <p:cNvSpPr txBox="1"/>
          <p:nvPr/>
        </p:nvSpPr>
        <p:spPr>
          <a:xfrm>
            <a:off x="683568" y="404664"/>
            <a:ext cx="5688632" cy="707886"/>
          </a:xfrm>
          <a:prstGeom prst="rect">
            <a:avLst/>
          </a:prstGeom>
          <a:solidFill>
            <a:srgbClr val="FFC000">
              <a:alpha val="49000"/>
            </a:srgbClr>
          </a:solidFill>
        </p:spPr>
        <p:txBody>
          <a:bodyPr wrap="square" rtlCol="0">
            <a:spAutoFit/>
          </a:bodyPr>
          <a:lstStyle/>
          <a:p>
            <a:pPr algn="ctr"/>
            <a:r>
              <a:rPr lang="en-GB" sz="4000" dirty="0" smtClean="0">
                <a:latin typeface="Aharoni" pitchFamily="2" charset="-79"/>
                <a:cs typeface="Aharoni" pitchFamily="2" charset="-79"/>
              </a:rPr>
              <a:t>2</a:t>
            </a:r>
            <a:r>
              <a:rPr lang="en-GB" sz="2800" dirty="0" smtClean="0">
                <a:latin typeface="Aharoni" pitchFamily="2" charset="-79"/>
                <a:cs typeface="Aharoni" pitchFamily="2" charset="-79"/>
              </a:rPr>
              <a:t> Developmental perspective</a:t>
            </a:r>
          </a:p>
        </p:txBody>
      </p:sp>
    </p:spTree>
  </p:cSld>
  <p:clrMapOvr>
    <a:masterClrMapping/>
  </p:clrMapOvr>
  <p:transition spd="med">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norman\Documents\CHALKMOUNTAIN KEY INFORMATION\CARTOONS\KIBOKO\smiley man.jpg"/>
          <p:cNvPicPr>
            <a:picLocks noChangeAspect="1" noChangeArrowheads="1"/>
          </p:cNvPicPr>
          <p:nvPr/>
        </p:nvPicPr>
        <p:blipFill>
          <a:blip r:embed="rId3" cstate="print"/>
          <a:srcRect/>
          <a:stretch>
            <a:fillRect/>
          </a:stretch>
        </p:blipFill>
        <p:spPr bwMode="auto">
          <a:xfrm>
            <a:off x="539552" y="3068960"/>
            <a:ext cx="792088" cy="2856316"/>
          </a:xfrm>
          <a:prstGeom prst="rect">
            <a:avLst/>
          </a:prstGeom>
          <a:noFill/>
        </p:spPr>
      </p:pic>
      <p:pic>
        <p:nvPicPr>
          <p:cNvPr id="9" name="Picture 2" descr="C:\Users\norman\Documents\CHALKMOUNTAIN KEY INFORMATION\CARTOONS\KIBOKO\JAN 2013 MAG\sample2.jpg"/>
          <p:cNvPicPr>
            <a:picLocks noChangeAspect="1" noChangeArrowheads="1"/>
          </p:cNvPicPr>
          <p:nvPr/>
        </p:nvPicPr>
        <p:blipFill>
          <a:blip r:embed="rId4" cstate="print"/>
          <a:srcRect/>
          <a:stretch>
            <a:fillRect/>
          </a:stretch>
        </p:blipFill>
        <p:spPr bwMode="auto">
          <a:xfrm>
            <a:off x="1403648" y="3356992"/>
            <a:ext cx="2250067" cy="2812617"/>
          </a:xfrm>
          <a:prstGeom prst="rect">
            <a:avLst/>
          </a:prstGeom>
          <a:noFill/>
        </p:spPr>
      </p:pic>
      <p:pic>
        <p:nvPicPr>
          <p:cNvPr id="15" name="Picture 4" descr="C:\Users\norman\Documents\CHALKMOUNTAIN KEY INFORMATION\CARTOONS\KIBOKO\GREATIVITY &amp; DEVELOPMENT\CAKES2.jpg"/>
          <p:cNvPicPr>
            <a:picLocks noChangeAspect="1" noChangeArrowheads="1"/>
          </p:cNvPicPr>
          <p:nvPr/>
        </p:nvPicPr>
        <p:blipFill>
          <a:blip r:embed="rId5" cstate="print"/>
          <a:srcRect/>
          <a:stretch>
            <a:fillRect/>
          </a:stretch>
        </p:blipFill>
        <p:spPr bwMode="auto">
          <a:xfrm>
            <a:off x="3491880" y="3140968"/>
            <a:ext cx="2304256" cy="2952328"/>
          </a:xfrm>
          <a:prstGeom prst="rect">
            <a:avLst/>
          </a:prstGeom>
          <a:noFill/>
        </p:spPr>
      </p:pic>
      <p:sp>
        <p:nvSpPr>
          <p:cNvPr id="25" name="Flowchart: Connector 24"/>
          <p:cNvSpPr/>
          <p:nvPr/>
        </p:nvSpPr>
        <p:spPr>
          <a:xfrm>
            <a:off x="2339752" y="620688"/>
            <a:ext cx="72008" cy="72008"/>
          </a:xfrm>
          <a:prstGeom prst="flowChartConnector">
            <a:avLst/>
          </a:prstGeom>
        </p:spPr>
        <p:txBody>
          <a:bodyPr rtlCol="0" anchor="ctr">
            <a:spAutoFit/>
          </a:bodyPr>
          <a:lstStyle/>
          <a:p>
            <a:pPr algn="ctr"/>
            <a:endParaRPr lang="en-GB" dirty="0" smtClean="0"/>
          </a:p>
        </p:txBody>
      </p:sp>
      <p:sp>
        <p:nvSpPr>
          <p:cNvPr id="20" name="TextBox 19"/>
          <p:cNvSpPr txBox="1"/>
          <p:nvPr/>
        </p:nvSpPr>
        <p:spPr>
          <a:xfrm>
            <a:off x="3635896" y="188640"/>
            <a:ext cx="5341142" cy="830997"/>
          </a:xfrm>
          <a:prstGeom prst="rect">
            <a:avLst/>
          </a:prstGeom>
          <a:noFill/>
        </p:spPr>
        <p:txBody>
          <a:bodyPr wrap="none" rtlCol="0">
            <a:spAutoFit/>
          </a:bodyPr>
          <a:lstStyle/>
          <a:p>
            <a:r>
              <a:rPr lang="en-GB" sz="2400" b="1" dirty="0" smtClean="0">
                <a:latin typeface="Arial" pitchFamily="34" charset="0"/>
                <a:cs typeface="Arial" pitchFamily="34" charset="0"/>
              </a:rPr>
              <a:t>Integrating creativity, development </a:t>
            </a:r>
          </a:p>
          <a:p>
            <a:r>
              <a:rPr lang="en-GB" sz="2400" b="1" dirty="0" smtClean="0">
                <a:latin typeface="Arial" pitchFamily="34" charset="0"/>
                <a:cs typeface="Arial" pitchFamily="34" charset="0"/>
              </a:rPr>
              <a:t>&amp; innovation in the same narrative</a:t>
            </a:r>
            <a:endParaRPr lang="en-GB" sz="2400" b="1" dirty="0">
              <a:latin typeface="Arial" pitchFamily="34" charset="0"/>
              <a:cs typeface="Arial" pitchFamily="34" charset="0"/>
            </a:endParaRPr>
          </a:p>
        </p:txBody>
      </p:sp>
      <p:pic>
        <p:nvPicPr>
          <p:cNvPr id="22" name="Picture 2" descr="C:\Users\norman\Documents\CHALKMOUNTAIN KEY INFORMATION\CARTOONS\KIBOKO\GREATIVITY &amp; DEVELOPMENT\WORKING.jpg"/>
          <p:cNvPicPr>
            <a:picLocks noChangeAspect="1" noChangeArrowheads="1"/>
          </p:cNvPicPr>
          <p:nvPr/>
        </p:nvPicPr>
        <p:blipFill>
          <a:blip r:embed="rId6" cstate="print"/>
          <a:srcRect/>
          <a:stretch>
            <a:fillRect/>
          </a:stretch>
        </p:blipFill>
        <p:spPr bwMode="auto">
          <a:xfrm flipH="1">
            <a:off x="5940152" y="3706230"/>
            <a:ext cx="2664296" cy="2531081"/>
          </a:xfrm>
          <a:prstGeom prst="rect">
            <a:avLst/>
          </a:prstGeom>
          <a:noFill/>
        </p:spPr>
      </p:pic>
      <p:pic>
        <p:nvPicPr>
          <p:cNvPr id="27" name="Picture 3" descr="C:\Users\norman\Documents\CHALKMOUNTAIN KEY INFORMATION\CARTOONS\KIBOKO\GREATIVITY &amp; DEVELOPMENT\SHOP WINDOW.jpg"/>
          <p:cNvPicPr>
            <a:picLocks noChangeAspect="1" noChangeArrowheads="1"/>
          </p:cNvPicPr>
          <p:nvPr/>
        </p:nvPicPr>
        <p:blipFill>
          <a:blip r:embed="rId7" cstate="print"/>
          <a:srcRect/>
          <a:stretch>
            <a:fillRect/>
          </a:stretch>
        </p:blipFill>
        <p:spPr bwMode="auto">
          <a:xfrm>
            <a:off x="539552" y="260648"/>
            <a:ext cx="2808312" cy="2426470"/>
          </a:xfrm>
          <a:prstGeom prst="rect">
            <a:avLst/>
          </a:prstGeom>
          <a:noFill/>
        </p:spPr>
      </p:pic>
      <p:sp>
        <p:nvSpPr>
          <p:cNvPr id="28" name="Cloud Callout 27"/>
          <p:cNvSpPr/>
          <p:nvPr/>
        </p:nvSpPr>
        <p:spPr>
          <a:xfrm>
            <a:off x="323528" y="0"/>
            <a:ext cx="3096344" cy="3068960"/>
          </a:xfrm>
          <a:prstGeom prst="cloudCallout">
            <a:avLst>
              <a:gd name="adj1" fmla="val -30962"/>
              <a:gd name="adj2" fmla="val 51339"/>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1187624" y="1700808"/>
            <a:ext cx="2016224" cy="1077218"/>
          </a:xfrm>
          <a:prstGeom prst="rect">
            <a:avLst/>
          </a:prstGeom>
          <a:noFill/>
        </p:spPr>
        <p:txBody>
          <a:bodyPr wrap="square" rtlCol="0">
            <a:spAutoFit/>
          </a:bodyPr>
          <a:lstStyle/>
          <a:p>
            <a:pPr algn="ctr"/>
            <a:r>
              <a:rPr lang="en-GB" sz="1600" b="1" dirty="0" smtClean="0">
                <a:latin typeface="Arial" pitchFamily="34" charset="0"/>
                <a:cs typeface="Arial" pitchFamily="34" charset="0"/>
              </a:rPr>
              <a:t>A cake that plays your favourite tunes as you eat it</a:t>
            </a:r>
          </a:p>
          <a:p>
            <a:pPr algn="ctr"/>
            <a:endParaRPr lang="en-GB" sz="1600" b="1" dirty="0">
              <a:latin typeface="Arial" pitchFamily="34" charset="0"/>
              <a:cs typeface="Arial" pitchFamily="34" charset="0"/>
            </a:endParaRPr>
          </a:p>
        </p:txBody>
      </p:sp>
      <p:pic>
        <p:nvPicPr>
          <p:cNvPr id="31" name="Picture 2" descr="C:\Users\norman\Documents\CHALKMOUNTAIN KEY INFORMATION\CARTOONS\KIBOKO\GREATIVITY &amp; DEVELOPMENT\MUSICAL CAKE.jpg"/>
          <p:cNvPicPr>
            <a:picLocks noChangeAspect="1" noChangeArrowheads="1"/>
          </p:cNvPicPr>
          <p:nvPr/>
        </p:nvPicPr>
        <p:blipFill>
          <a:blip r:embed="rId8" cstate="print"/>
          <a:srcRect/>
          <a:stretch>
            <a:fillRect/>
          </a:stretch>
        </p:blipFill>
        <p:spPr bwMode="auto">
          <a:xfrm>
            <a:off x="4860032" y="1268760"/>
            <a:ext cx="2232248" cy="1841572"/>
          </a:xfrm>
          <a:prstGeom prst="rect">
            <a:avLst/>
          </a:prstGeom>
          <a:noFill/>
        </p:spPr>
      </p:pic>
      <p:sp>
        <p:nvSpPr>
          <p:cNvPr id="34" name="Cloud Callout 33"/>
          <p:cNvSpPr/>
          <p:nvPr/>
        </p:nvSpPr>
        <p:spPr>
          <a:xfrm>
            <a:off x="5580112" y="3111889"/>
            <a:ext cx="360040" cy="562213"/>
          </a:xfrm>
          <a:prstGeom prst="cloudCallout">
            <a:avLst/>
          </a:prstGeom>
        </p:spPr>
        <p:txBody>
          <a:bodyPr wrap="square" rtlCol="0" anchor="ctr">
            <a:spAutoFit/>
          </a:bodyPr>
          <a:lstStyle/>
          <a:p>
            <a:pPr algn="ctr"/>
            <a:endParaRPr lang="en-GB" dirty="0" smtClean="0"/>
          </a:p>
        </p:txBody>
      </p:sp>
      <p:sp>
        <p:nvSpPr>
          <p:cNvPr id="39" name="TextBox 38"/>
          <p:cNvSpPr txBox="1"/>
          <p:nvPr/>
        </p:nvSpPr>
        <p:spPr>
          <a:xfrm>
            <a:off x="323528" y="6021288"/>
            <a:ext cx="8568952" cy="1138773"/>
          </a:xfrm>
          <a:prstGeom prst="rect">
            <a:avLst/>
          </a:prstGeom>
          <a:noFill/>
        </p:spPr>
        <p:txBody>
          <a:bodyPr wrap="square" rtlCol="0">
            <a:spAutoFit/>
          </a:bodyPr>
          <a:lstStyle/>
          <a:p>
            <a:r>
              <a:rPr lang="en-GB" sz="2000" b="1" dirty="0" smtClean="0">
                <a:latin typeface="Arial" pitchFamily="34" charset="0"/>
                <a:cs typeface="Arial" pitchFamily="34" charset="0"/>
              </a:rPr>
              <a:t>IMAGINE      DESIGN,  EXPLORE,  MAKE,  EXPERIMENT,  PRODUCE</a:t>
            </a:r>
          </a:p>
          <a:p>
            <a:r>
              <a:rPr lang="en-GB" sz="2000" b="1" dirty="0" smtClean="0">
                <a:latin typeface="Arial" pitchFamily="34" charset="0"/>
                <a:cs typeface="Arial" pitchFamily="34" charset="0"/>
              </a:rPr>
              <a:t>                          </a:t>
            </a:r>
            <a:r>
              <a:rPr lang="en-GB" sz="2800" b="1" dirty="0" smtClean="0">
                <a:solidFill>
                  <a:srgbClr val="FF0000"/>
                </a:solidFill>
                <a:latin typeface="Arial" pitchFamily="34" charset="0"/>
                <a:cs typeface="Arial" pitchFamily="34" charset="0"/>
              </a:rPr>
              <a:t>D     E     V      E      L      O       P</a:t>
            </a:r>
          </a:p>
          <a:p>
            <a:endParaRPr lang="en-GB" sz="2000" b="1" dirty="0">
              <a:latin typeface="Arial" pitchFamily="34" charset="0"/>
              <a:cs typeface="Arial" pitchFamily="34" charset="0"/>
            </a:endParaRPr>
          </a:p>
        </p:txBody>
      </p:sp>
      <p:sp>
        <p:nvSpPr>
          <p:cNvPr id="16" name="Cloud Callout 15"/>
          <p:cNvSpPr/>
          <p:nvPr/>
        </p:nvSpPr>
        <p:spPr>
          <a:xfrm>
            <a:off x="2771800" y="2996952"/>
            <a:ext cx="792088" cy="612304"/>
          </a:xfrm>
          <a:prstGeom prst="cloudCallout">
            <a:avLst>
              <a:gd name="adj1" fmla="val -73480"/>
              <a:gd name="adj2" fmla="val 42875"/>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chemeClr val="tx1"/>
                </a:solidFill>
              </a:rPr>
              <a:t>?</a:t>
            </a:r>
            <a:r>
              <a:rPr lang="en-GB" dirty="0" smtClean="0"/>
              <a:t> </a:t>
            </a:r>
            <a:endParaRPr lang="en-GB" dirty="0"/>
          </a:p>
        </p:txBody>
      </p:sp>
      <p:sp>
        <p:nvSpPr>
          <p:cNvPr id="17" name="Cloud Callout 16"/>
          <p:cNvSpPr/>
          <p:nvPr/>
        </p:nvSpPr>
        <p:spPr>
          <a:xfrm>
            <a:off x="3491880" y="2204864"/>
            <a:ext cx="792088" cy="612304"/>
          </a:xfrm>
          <a:prstGeom prst="cloudCallout">
            <a:avLst>
              <a:gd name="adj1" fmla="val 35262"/>
              <a:gd name="adj2" fmla="val 150344"/>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Cloud Callout 17"/>
          <p:cNvSpPr/>
          <p:nvPr/>
        </p:nvSpPr>
        <p:spPr>
          <a:xfrm>
            <a:off x="7884368" y="2708920"/>
            <a:ext cx="864096" cy="540296"/>
          </a:xfrm>
          <a:prstGeom prst="cloudCallout">
            <a:avLst>
              <a:gd name="adj1" fmla="val -66212"/>
              <a:gd name="adj2" fmla="val 100352"/>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ular Callout 18"/>
          <p:cNvSpPr/>
          <p:nvPr/>
        </p:nvSpPr>
        <p:spPr>
          <a:xfrm>
            <a:off x="4932040" y="1124744"/>
            <a:ext cx="2376264" cy="2448272"/>
          </a:xfrm>
          <a:prstGeom prst="wedgeRoundRectCallout">
            <a:avLst/>
          </a:prstGeom>
        </p:spPr>
        <p:txBody>
          <a:bodyPr rtlCol="0" anchor="ctr">
            <a:spAutoFit/>
          </a:bodyPr>
          <a:lstStyle/>
          <a:p>
            <a:pPr algn="ctr"/>
            <a:endParaRPr lang="en-GB" dirty="0" smtClean="0"/>
          </a:p>
        </p:txBody>
      </p:sp>
      <p:sp>
        <p:nvSpPr>
          <p:cNvPr id="21" name="Rounded Rectangular Callout 20"/>
          <p:cNvSpPr/>
          <p:nvPr/>
        </p:nvSpPr>
        <p:spPr>
          <a:xfrm>
            <a:off x="4788024" y="1162380"/>
            <a:ext cx="2520280" cy="1940957"/>
          </a:xfrm>
          <a:prstGeom prst="wedgeRoundRectCallout">
            <a:avLst>
              <a:gd name="adj1" fmla="val -3112"/>
              <a:gd name="adj2" fmla="val 138990"/>
              <a:gd name="adj3" fmla="val 16667"/>
            </a:avLst>
          </a:prstGeom>
          <a:noFill/>
          <a:ln w="25400">
            <a:solidFill>
              <a:schemeClr val="bg1">
                <a:lumMod val="75000"/>
              </a:schemeClr>
            </a:solidFill>
          </a:ln>
        </p:spPr>
        <p:txBody>
          <a:bodyPr wrap="square" rtlCol="0" anchor="ctr">
            <a:spAutoFit/>
          </a:bodyPr>
          <a:lstStyle/>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p:txBody>
      </p:sp>
      <p:sp>
        <p:nvSpPr>
          <p:cNvPr id="23" name="TextBox 22"/>
          <p:cNvSpPr txBox="1"/>
          <p:nvPr/>
        </p:nvSpPr>
        <p:spPr>
          <a:xfrm>
            <a:off x="5364088" y="1196752"/>
            <a:ext cx="1429559" cy="369332"/>
          </a:xfrm>
          <a:prstGeom prst="rect">
            <a:avLst/>
          </a:prstGeom>
          <a:noFill/>
        </p:spPr>
        <p:txBody>
          <a:bodyPr wrap="none" rtlCol="0">
            <a:spAutoFit/>
          </a:bodyPr>
          <a:lstStyle/>
          <a:p>
            <a:r>
              <a:rPr lang="en-GB" b="1" dirty="0" smtClean="0"/>
              <a:t>INNOVATION</a:t>
            </a:r>
            <a:endParaRPr lang="en-GB" b="1" dirty="0"/>
          </a:p>
        </p:txBody>
      </p:sp>
      <p:sp>
        <p:nvSpPr>
          <p:cNvPr id="24" name="Rectangle 23"/>
          <p:cNvSpPr/>
          <p:nvPr/>
        </p:nvSpPr>
        <p:spPr>
          <a:xfrm>
            <a:off x="2843808" y="3140968"/>
            <a:ext cx="327334" cy="461665"/>
          </a:xfrm>
          <a:prstGeom prst="rect">
            <a:avLst/>
          </a:prstGeom>
        </p:spPr>
        <p:txBody>
          <a:bodyPr wrap="none">
            <a:spAutoFit/>
          </a:bodyPr>
          <a:lstStyle/>
          <a:p>
            <a:r>
              <a:rPr lang="en-GB" sz="2400" b="1" dirty="0" smtClean="0"/>
              <a:t>?</a:t>
            </a:r>
            <a:endParaRPr lang="en-GB" sz="2400" b="1" dirty="0"/>
          </a:p>
        </p:txBody>
      </p:sp>
      <p:sp>
        <p:nvSpPr>
          <p:cNvPr id="26" name="Rectangle 25"/>
          <p:cNvSpPr/>
          <p:nvPr/>
        </p:nvSpPr>
        <p:spPr>
          <a:xfrm>
            <a:off x="8028384" y="2780928"/>
            <a:ext cx="327334" cy="461665"/>
          </a:xfrm>
          <a:prstGeom prst="rect">
            <a:avLst/>
          </a:prstGeom>
        </p:spPr>
        <p:txBody>
          <a:bodyPr wrap="none">
            <a:spAutoFit/>
          </a:bodyPr>
          <a:lstStyle/>
          <a:p>
            <a:r>
              <a:rPr lang="en-GB" sz="2400" b="1" dirty="0" smtClean="0"/>
              <a:t>?</a:t>
            </a:r>
            <a:endParaRPr lang="en-GB" sz="2400" b="1" dirty="0"/>
          </a:p>
        </p:txBody>
      </p:sp>
      <p:pic>
        <p:nvPicPr>
          <p:cNvPr id="24578" name="Picture 2" descr="C:\Users\norman\Pictures\idea.jpg"/>
          <p:cNvPicPr>
            <a:picLocks noChangeAspect="1" noChangeArrowheads="1"/>
          </p:cNvPicPr>
          <p:nvPr/>
        </p:nvPicPr>
        <p:blipFill>
          <a:blip r:embed="rId9" cstate="print"/>
          <a:srcRect/>
          <a:stretch>
            <a:fillRect/>
          </a:stretch>
        </p:blipFill>
        <p:spPr bwMode="auto">
          <a:xfrm>
            <a:off x="3059832" y="3140968"/>
            <a:ext cx="359098" cy="343099"/>
          </a:xfrm>
          <a:prstGeom prst="rect">
            <a:avLst/>
          </a:prstGeom>
          <a:noFill/>
        </p:spPr>
      </p:pic>
      <p:pic>
        <p:nvPicPr>
          <p:cNvPr id="29" name="Picture 2" descr="C:\Users\norman\Pictures\idea.jpg"/>
          <p:cNvPicPr>
            <a:picLocks noChangeAspect="1" noChangeArrowheads="1"/>
          </p:cNvPicPr>
          <p:nvPr/>
        </p:nvPicPr>
        <p:blipFill>
          <a:blip r:embed="rId9" cstate="print"/>
          <a:srcRect/>
          <a:stretch>
            <a:fillRect/>
          </a:stretch>
        </p:blipFill>
        <p:spPr bwMode="auto">
          <a:xfrm>
            <a:off x="3851920" y="2276872"/>
            <a:ext cx="359098" cy="343099"/>
          </a:xfrm>
          <a:prstGeom prst="rect">
            <a:avLst/>
          </a:prstGeom>
          <a:noFill/>
        </p:spPr>
      </p:pic>
      <p:sp>
        <p:nvSpPr>
          <p:cNvPr id="32" name="Rectangle 31"/>
          <p:cNvSpPr/>
          <p:nvPr/>
        </p:nvSpPr>
        <p:spPr>
          <a:xfrm>
            <a:off x="3635896" y="2276872"/>
            <a:ext cx="327334" cy="461665"/>
          </a:xfrm>
          <a:prstGeom prst="rect">
            <a:avLst/>
          </a:prstGeom>
        </p:spPr>
        <p:txBody>
          <a:bodyPr wrap="none">
            <a:spAutoFit/>
          </a:bodyPr>
          <a:lstStyle/>
          <a:p>
            <a:r>
              <a:rPr lang="en-GB" sz="2400" b="1" dirty="0" smtClean="0"/>
              <a:t>?</a:t>
            </a:r>
            <a:endParaRPr lang="en-GB" sz="2400" b="1" dirty="0"/>
          </a:p>
        </p:txBody>
      </p:sp>
      <p:pic>
        <p:nvPicPr>
          <p:cNvPr id="33" name="Picture 2" descr="C:\Users\norman\Pictures\idea.jpg"/>
          <p:cNvPicPr>
            <a:picLocks noChangeAspect="1" noChangeArrowheads="1"/>
          </p:cNvPicPr>
          <p:nvPr/>
        </p:nvPicPr>
        <p:blipFill>
          <a:blip r:embed="rId9" cstate="print"/>
          <a:srcRect/>
          <a:stretch>
            <a:fillRect/>
          </a:stretch>
        </p:blipFill>
        <p:spPr bwMode="auto">
          <a:xfrm>
            <a:off x="8244408" y="2780928"/>
            <a:ext cx="359098" cy="343099"/>
          </a:xfrm>
          <a:prstGeom prst="rect">
            <a:avLst/>
          </a:prstGeom>
          <a:noFill/>
        </p:spPr>
      </p:pic>
      <p:sp>
        <p:nvSpPr>
          <p:cNvPr id="35" name="TextBox 34"/>
          <p:cNvSpPr txBox="1"/>
          <p:nvPr/>
        </p:nvSpPr>
        <p:spPr>
          <a:xfrm>
            <a:off x="5004048" y="3068960"/>
            <a:ext cx="1750992" cy="707886"/>
          </a:xfrm>
          <a:prstGeom prst="rect">
            <a:avLst/>
          </a:prstGeom>
          <a:noFill/>
        </p:spPr>
        <p:txBody>
          <a:bodyPr wrap="none" rtlCol="0">
            <a:spAutoFit/>
          </a:bodyPr>
          <a:lstStyle/>
          <a:p>
            <a:r>
              <a:rPr lang="en-GB" sz="2000" b="1" dirty="0" smtClean="0"/>
              <a:t>     CREATIVE </a:t>
            </a:r>
          </a:p>
          <a:p>
            <a:r>
              <a:rPr lang="en-GB" sz="2000" b="1" dirty="0" smtClean="0"/>
              <a:t>ACHIEVEMENT</a:t>
            </a:r>
            <a:endParaRPr lang="en-GB" sz="2000" b="1" dirty="0"/>
          </a:p>
        </p:txBody>
      </p:sp>
      <p:pic>
        <p:nvPicPr>
          <p:cNvPr id="145410" name="Picture 2" descr="C:\Users\norman\Pictures\LIMERICK\CAKE.jpg"/>
          <p:cNvPicPr>
            <a:picLocks noChangeAspect="1" noChangeArrowheads="1"/>
          </p:cNvPicPr>
          <p:nvPr/>
        </p:nvPicPr>
        <p:blipFill>
          <a:blip r:embed="rId10" cstate="print"/>
          <a:srcRect/>
          <a:stretch>
            <a:fillRect/>
          </a:stretch>
        </p:blipFill>
        <p:spPr bwMode="auto">
          <a:xfrm>
            <a:off x="5364088" y="3717032"/>
            <a:ext cx="783778" cy="560119"/>
          </a:xfrm>
          <a:prstGeom prst="rect">
            <a:avLst/>
          </a:prstGeom>
          <a:noFill/>
        </p:spPr>
      </p:pic>
    </p:spTree>
  </p:cSld>
  <p:clrMapOvr>
    <a:masterClrMapping/>
  </p:clrMapOvr>
  <p:transition spd="med">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ile:Carlrogers.jpg">
            <a:hlinkClick r:id="rId4"/>
          </p:cNvPr>
          <p:cNvPicPr>
            <a:picLocks noChangeAspect="1" noChangeArrowheads="1"/>
          </p:cNvPicPr>
          <p:nvPr/>
        </p:nvPicPr>
        <p:blipFill>
          <a:blip r:embed="rId5" cstate="print"/>
          <a:srcRect/>
          <a:stretch>
            <a:fillRect/>
          </a:stretch>
        </p:blipFill>
        <p:spPr bwMode="auto">
          <a:xfrm>
            <a:off x="467544" y="1628800"/>
            <a:ext cx="1687513" cy="2160587"/>
          </a:xfrm>
          <a:prstGeom prst="rect">
            <a:avLst/>
          </a:prstGeom>
          <a:noFill/>
          <a:ln w="9525">
            <a:noFill/>
            <a:miter lim="800000"/>
            <a:headEnd/>
            <a:tailEnd/>
          </a:ln>
        </p:spPr>
      </p:pic>
      <p:sp>
        <p:nvSpPr>
          <p:cNvPr id="15363" name="Rectangle 6"/>
          <p:cNvSpPr>
            <a:spLocks noChangeArrowheads="1"/>
          </p:cNvSpPr>
          <p:nvPr/>
        </p:nvSpPr>
        <p:spPr bwMode="auto">
          <a:xfrm>
            <a:off x="2123728" y="1412776"/>
            <a:ext cx="6624638" cy="2677656"/>
          </a:xfrm>
          <a:prstGeom prst="rect">
            <a:avLst/>
          </a:prstGeom>
          <a:noFill/>
          <a:ln w="9525">
            <a:noFill/>
            <a:miter lim="800000"/>
            <a:headEnd/>
            <a:tailEnd/>
          </a:ln>
        </p:spPr>
        <p:txBody>
          <a:bodyPr>
            <a:spAutoFit/>
          </a:bodyPr>
          <a:lstStyle/>
          <a:p>
            <a:pPr algn="l"/>
            <a:r>
              <a:rPr lang="en-GB" sz="2400" b="1" dirty="0" smtClean="0">
                <a:latin typeface="Arial" pitchFamily="34" charset="0"/>
                <a:cs typeface="Arial" pitchFamily="34" charset="0"/>
              </a:rPr>
              <a:t>Personal creativity is</a:t>
            </a:r>
            <a:endParaRPr lang="en-GB" sz="2400" b="0" dirty="0">
              <a:latin typeface="Arial" pitchFamily="34" charset="0"/>
              <a:cs typeface="Arial" pitchFamily="34" charset="0"/>
            </a:endParaRPr>
          </a:p>
          <a:p>
            <a:pPr algn="l"/>
            <a:r>
              <a:rPr lang="en-GB" sz="2400" b="0" dirty="0">
                <a:latin typeface="Arial" pitchFamily="34" charset="0"/>
                <a:cs typeface="Arial" pitchFamily="34" charset="0"/>
              </a:rPr>
              <a:t>'the emergence in action of a novel relational </a:t>
            </a:r>
            <a:r>
              <a:rPr lang="en-GB" sz="2400" b="0" i="1" dirty="0" smtClean="0">
                <a:latin typeface="Arial" pitchFamily="34" charset="0"/>
                <a:cs typeface="Arial" pitchFamily="34" charset="0"/>
              </a:rPr>
              <a:t>product</a:t>
            </a:r>
            <a:r>
              <a:rPr lang="en-GB" sz="2400" b="0" dirty="0" smtClean="0">
                <a:latin typeface="Arial" pitchFamily="34" charset="0"/>
                <a:cs typeface="Arial" pitchFamily="34" charset="0"/>
              </a:rPr>
              <a:t> growing </a:t>
            </a:r>
            <a:r>
              <a:rPr lang="en-GB" sz="2400" b="0" dirty="0">
                <a:latin typeface="Arial" pitchFamily="34" charset="0"/>
                <a:cs typeface="Arial" pitchFamily="34" charset="0"/>
              </a:rPr>
              <a:t>out of the uniqueness of the individual on the one hand, and the materials, events, people, or circumstances of his life' </a:t>
            </a:r>
          </a:p>
          <a:p>
            <a:pPr algn="l"/>
            <a:endParaRPr lang="en-GB" sz="2400" b="0" dirty="0">
              <a:latin typeface="Arial" pitchFamily="34" charset="0"/>
              <a:cs typeface="Arial" pitchFamily="34" charset="0"/>
            </a:endParaRPr>
          </a:p>
          <a:p>
            <a:pPr algn="l"/>
            <a:r>
              <a:rPr lang="en-GB" sz="2400" b="0" dirty="0">
                <a:latin typeface="Arial" pitchFamily="34" charset="0"/>
                <a:cs typeface="Arial" pitchFamily="34" charset="0"/>
              </a:rPr>
              <a:t>Carl Rogers </a:t>
            </a:r>
            <a:r>
              <a:rPr lang="en-GB" sz="2400" b="0" dirty="0" smtClean="0">
                <a:latin typeface="Arial" pitchFamily="34" charset="0"/>
                <a:cs typeface="Arial" pitchFamily="34" charset="0"/>
              </a:rPr>
              <a:t>(1960)</a:t>
            </a:r>
            <a:endParaRPr lang="en-GB" sz="2400" b="0" dirty="0">
              <a:latin typeface="Arial" pitchFamily="34" charset="0"/>
              <a:cs typeface="Arial" pitchFamily="34" charset="0"/>
            </a:endParaRPr>
          </a:p>
        </p:txBody>
      </p:sp>
      <p:sp>
        <p:nvSpPr>
          <p:cNvPr id="7" name="TextBox 6"/>
          <p:cNvSpPr txBox="1"/>
          <p:nvPr/>
        </p:nvSpPr>
        <p:spPr>
          <a:xfrm>
            <a:off x="2267744" y="4653136"/>
            <a:ext cx="6336704" cy="1323439"/>
          </a:xfrm>
          <a:prstGeom prst="rect">
            <a:avLst/>
          </a:prstGeom>
          <a:noFill/>
        </p:spPr>
        <p:txBody>
          <a:bodyPr wrap="square" rtlCol="0">
            <a:spAutoFit/>
          </a:bodyPr>
          <a:lstStyle/>
          <a:p>
            <a:r>
              <a:rPr lang="en-GB" sz="2000" i="1" dirty="0" smtClean="0">
                <a:latin typeface="Arial" pitchFamily="34" charset="0"/>
                <a:cs typeface="Arial" pitchFamily="34" charset="0"/>
              </a:rPr>
              <a:t>product =  ideas, material or virtual objects, </a:t>
            </a:r>
          </a:p>
          <a:p>
            <a:r>
              <a:rPr lang="en-GB" sz="2000" i="1" dirty="0" smtClean="0">
                <a:latin typeface="Arial" pitchFamily="34" charset="0"/>
                <a:cs typeface="Arial" pitchFamily="34" charset="0"/>
              </a:rPr>
              <a:t>practices, performances and processes</a:t>
            </a:r>
          </a:p>
          <a:p>
            <a:endParaRPr lang="en-GB" sz="2000" i="1" dirty="0" smtClean="0">
              <a:latin typeface="Arial" pitchFamily="34" charset="0"/>
              <a:cs typeface="Arial" pitchFamily="34" charset="0"/>
            </a:endParaRPr>
          </a:p>
          <a:p>
            <a:r>
              <a:rPr lang="en-GB" sz="2000" i="1" dirty="0" smtClean="0">
                <a:latin typeface="Arial" pitchFamily="34" charset="0"/>
                <a:cs typeface="Arial" pitchFamily="34" charset="0"/>
              </a:rPr>
              <a:t>PRODUCT RESULTS FROM PROCESS!</a:t>
            </a:r>
            <a:endParaRPr lang="en-GB" sz="2000" i="1" dirty="0">
              <a:latin typeface="Arial" pitchFamily="34" charset="0"/>
              <a:cs typeface="Arial" pitchFamily="34" charset="0"/>
            </a:endParaRPr>
          </a:p>
        </p:txBody>
      </p:sp>
      <p:sp>
        <p:nvSpPr>
          <p:cNvPr id="9" name="TextBox 8"/>
          <p:cNvSpPr txBox="1"/>
          <p:nvPr/>
        </p:nvSpPr>
        <p:spPr>
          <a:xfrm>
            <a:off x="2195736" y="332656"/>
            <a:ext cx="5061001" cy="954107"/>
          </a:xfrm>
          <a:prstGeom prst="rect">
            <a:avLst/>
          </a:prstGeom>
          <a:noFill/>
        </p:spPr>
        <p:txBody>
          <a:bodyPr wrap="none" rtlCol="0">
            <a:spAutoFit/>
          </a:bodyPr>
          <a:lstStyle/>
          <a:p>
            <a:r>
              <a:rPr lang="en-GB" sz="2800" b="1" dirty="0" smtClean="0">
                <a:latin typeface="Arial" pitchFamily="34" charset="0"/>
                <a:cs typeface="Arial" pitchFamily="34" charset="0"/>
              </a:rPr>
              <a:t>A definition of creativity </a:t>
            </a:r>
          </a:p>
          <a:p>
            <a:r>
              <a:rPr lang="en-GB" sz="2800" b="1" dirty="0" smtClean="0">
                <a:latin typeface="Arial" pitchFamily="34" charset="0"/>
                <a:cs typeface="Arial" pitchFamily="34" charset="0"/>
              </a:rPr>
              <a:t>consistent with the narrative</a:t>
            </a:r>
            <a:endParaRPr lang="en-GB" sz="2800" b="1" dirty="0">
              <a:latin typeface="Arial" pitchFamily="34" charset="0"/>
              <a:cs typeface="Arial" pitchFamily="34" charset="0"/>
            </a:endParaRPr>
          </a:p>
        </p:txBody>
      </p:sp>
    </p:spTree>
    <p:custDataLst>
      <p:tags r:id="rId1"/>
    </p:custDataLst>
  </p:cSld>
  <p:clrMapOvr>
    <a:masterClrMapping/>
  </p:clrMapOvr>
  <p:transition spd="med">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1115616" y="1772816"/>
            <a:ext cx="4454524" cy="2543175"/>
          </a:xfrm>
          <a:custGeom>
            <a:avLst/>
            <a:gdLst>
              <a:gd name="connsiteX0" fmla="*/ 227012 w 4454524"/>
              <a:gd name="connsiteY0" fmla="*/ 806450 h 2543175"/>
              <a:gd name="connsiteX1" fmla="*/ 846137 w 4454524"/>
              <a:gd name="connsiteY1" fmla="*/ 101600 h 2543175"/>
              <a:gd name="connsiteX2" fmla="*/ 2351087 w 4454524"/>
              <a:gd name="connsiteY2" fmla="*/ 196850 h 2543175"/>
              <a:gd name="connsiteX3" fmla="*/ 3265487 w 4454524"/>
              <a:gd name="connsiteY3" fmla="*/ 730250 h 2543175"/>
              <a:gd name="connsiteX4" fmla="*/ 4418012 w 4454524"/>
              <a:gd name="connsiteY4" fmla="*/ 1882775 h 2543175"/>
              <a:gd name="connsiteX5" fmla="*/ 3046412 w 4454524"/>
              <a:gd name="connsiteY5" fmla="*/ 2520950 h 2543175"/>
              <a:gd name="connsiteX6" fmla="*/ 788987 w 4454524"/>
              <a:gd name="connsiteY6" fmla="*/ 2016125 h 2543175"/>
              <a:gd name="connsiteX7" fmla="*/ 93662 w 4454524"/>
              <a:gd name="connsiteY7" fmla="*/ 1206500 h 2543175"/>
              <a:gd name="connsiteX8" fmla="*/ 227012 w 4454524"/>
              <a:gd name="connsiteY8" fmla="*/ 806450 h 254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4524" h="2543175">
                <a:moveTo>
                  <a:pt x="227012" y="806450"/>
                </a:moveTo>
                <a:cubicBezTo>
                  <a:pt x="352425" y="622300"/>
                  <a:pt x="492125" y="203200"/>
                  <a:pt x="846137" y="101600"/>
                </a:cubicBezTo>
                <a:cubicBezTo>
                  <a:pt x="1200150" y="0"/>
                  <a:pt x="1947862" y="92075"/>
                  <a:pt x="2351087" y="196850"/>
                </a:cubicBezTo>
                <a:cubicBezTo>
                  <a:pt x="2754312" y="301625"/>
                  <a:pt x="2921000" y="449263"/>
                  <a:pt x="3265487" y="730250"/>
                </a:cubicBezTo>
                <a:cubicBezTo>
                  <a:pt x="3609974" y="1011237"/>
                  <a:pt x="4454524" y="1584325"/>
                  <a:pt x="4418012" y="1882775"/>
                </a:cubicBezTo>
                <a:cubicBezTo>
                  <a:pt x="4381500" y="2181225"/>
                  <a:pt x="3651250" y="2498725"/>
                  <a:pt x="3046412" y="2520950"/>
                </a:cubicBezTo>
                <a:cubicBezTo>
                  <a:pt x="2441574" y="2543175"/>
                  <a:pt x="1281112" y="2235200"/>
                  <a:pt x="788987" y="2016125"/>
                </a:cubicBezTo>
                <a:cubicBezTo>
                  <a:pt x="296862" y="1797050"/>
                  <a:pt x="187324" y="1408112"/>
                  <a:pt x="93662" y="1206500"/>
                </a:cubicBezTo>
                <a:cubicBezTo>
                  <a:pt x="0" y="1004888"/>
                  <a:pt x="101599" y="990600"/>
                  <a:pt x="227012" y="806450"/>
                </a:cubicBezTo>
                <a:close/>
              </a:path>
            </a:pathLst>
          </a:custGeom>
          <a:solidFill>
            <a:srgbClr val="00B0F0">
              <a:alpha val="29000"/>
            </a:srgbClr>
          </a:solidFill>
          <a:ln w="50800">
            <a:solidFill>
              <a:srgbClr val="00B0F0">
                <a:alpha val="45000"/>
              </a:srgbClr>
            </a:solidFill>
          </a:ln>
        </p:spPr>
        <p:txBody>
          <a:bodyPr rtlCol="0" anchor="ctr">
            <a:spAutoFit/>
          </a:bodyPr>
          <a:lstStyle/>
          <a:p>
            <a:pPr algn="ctr"/>
            <a:endParaRPr lang="en-GB" dirty="0" smtClean="0"/>
          </a:p>
        </p:txBody>
      </p:sp>
      <p:sp>
        <p:nvSpPr>
          <p:cNvPr id="7" name="Freeform 6"/>
          <p:cNvSpPr/>
          <p:nvPr/>
        </p:nvSpPr>
        <p:spPr>
          <a:xfrm>
            <a:off x="3131840" y="1916832"/>
            <a:ext cx="5127624" cy="2308225"/>
          </a:xfrm>
          <a:custGeom>
            <a:avLst/>
            <a:gdLst>
              <a:gd name="connsiteX0" fmla="*/ 3675062 w 5127624"/>
              <a:gd name="connsiteY0" fmla="*/ 149225 h 2308225"/>
              <a:gd name="connsiteX1" fmla="*/ 2608262 w 5127624"/>
              <a:gd name="connsiteY1" fmla="*/ 149225 h 2308225"/>
              <a:gd name="connsiteX2" fmla="*/ 1579562 w 5127624"/>
              <a:gd name="connsiteY2" fmla="*/ 625475 h 2308225"/>
              <a:gd name="connsiteX3" fmla="*/ 655637 w 5127624"/>
              <a:gd name="connsiteY3" fmla="*/ 1206500 h 2308225"/>
              <a:gd name="connsiteX4" fmla="*/ 169862 w 5127624"/>
              <a:gd name="connsiteY4" fmla="*/ 1511300 h 2308225"/>
              <a:gd name="connsiteX5" fmla="*/ 84137 w 5127624"/>
              <a:gd name="connsiteY5" fmla="*/ 2006600 h 2308225"/>
              <a:gd name="connsiteX6" fmla="*/ 674687 w 5127624"/>
              <a:gd name="connsiteY6" fmla="*/ 2292350 h 2308225"/>
              <a:gd name="connsiteX7" fmla="*/ 2798762 w 5127624"/>
              <a:gd name="connsiteY7" fmla="*/ 2101850 h 2308225"/>
              <a:gd name="connsiteX8" fmla="*/ 4522787 w 5127624"/>
              <a:gd name="connsiteY8" fmla="*/ 1492250 h 2308225"/>
              <a:gd name="connsiteX9" fmla="*/ 4989512 w 5127624"/>
              <a:gd name="connsiteY9" fmla="*/ 1044575 h 2308225"/>
              <a:gd name="connsiteX10" fmla="*/ 3675062 w 5127624"/>
              <a:gd name="connsiteY10" fmla="*/ 149225 h 230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7624" h="2308225">
                <a:moveTo>
                  <a:pt x="3675062" y="149225"/>
                </a:moveTo>
                <a:cubicBezTo>
                  <a:pt x="3278187" y="0"/>
                  <a:pt x="2957512" y="69850"/>
                  <a:pt x="2608262" y="149225"/>
                </a:cubicBezTo>
                <a:cubicBezTo>
                  <a:pt x="2259012" y="228600"/>
                  <a:pt x="1904999" y="449263"/>
                  <a:pt x="1579562" y="625475"/>
                </a:cubicBezTo>
                <a:cubicBezTo>
                  <a:pt x="1254125" y="801687"/>
                  <a:pt x="655637" y="1206500"/>
                  <a:pt x="655637" y="1206500"/>
                </a:cubicBezTo>
                <a:cubicBezTo>
                  <a:pt x="420687" y="1354138"/>
                  <a:pt x="265112" y="1377950"/>
                  <a:pt x="169862" y="1511300"/>
                </a:cubicBezTo>
                <a:cubicBezTo>
                  <a:pt x="74612" y="1644650"/>
                  <a:pt x="0" y="1876425"/>
                  <a:pt x="84137" y="2006600"/>
                </a:cubicBezTo>
                <a:cubicBezTo>
                  <a:pt x="168274" y="2136775"/>
                  <a:pt x="222250" y="2276475"/>
                  <a:pt x="674687" y="2292350"/>
                </a:cubicBezTo>
                <a:cubicBezTo>
                  <a:pt x="1127124" y="2308225"/>
                  <a:pt x="2157412" y="2235200"/>
                  <a:pt x="2798762" y="2101850"/>
                </a:cubicBezTo>
                <a:cubicBezTo>
                  <a:pt x="3440112" y="1968500"/>
                  <a:pt x="4157662" y="1668462"/>
                  <a:pt x="4522787" y="1492250"/>
                </a:cubicBezTo>
                <a:cubicBezTo>
                  <a:pt x="4887912" y="1316038"/>
                  <a:pt x="5127624" y="1266825"/>
                  <a:pt x="4989512" y="1044575"/>
                </a:cubicBezTo>
                <a:cubicBezTo>
                  <a:pt x="4851400" y="822325"/>
                  <a:pt x="4071937" y="298450"/>
                  <a:pt x="3675062" y="149225"/>
                </a:cubicBezTo>
                <a:close/>
              </a:path>
            </a:pathLst>
          </a:custGeom>
          <a:solidFill>
            <a:srgbClr val="FF3300">
              <a:alpha val="32000"/>
            </a:srgbClr>
          </a:solidFill>
          <a:ln w="50800">
            <a:solidFill>
              <a:srgbClr val="FF0000">
                <a:alpha val="18000"/>
              </a:srgbClr>
            </a:solidFill>
          </a:ln>
        </p:spPr>
        <p:txBody>
          <a:bodyPr rtlCol="0" anchor="ctr">
            <a:spAutoFit/>
          </a:bodyPr>
          <a:lstStyle/>
          <a:p>
            <a:pPr algn="ctr"/>
            <a:endParaRPr lang="en-GB" dirty="0" smtClean="0"/>
          </a:p>
        </p:txBody>
      </p:sp>
      <p:sp>
        <p:nvSpPr>
          <p:cNvPr id="8" name="Freeform 7"/>
          <p:cNvSpPr/>
          <p:nvPr/>
        </p:nvSpPr>
        <p:spPr>
          <a:xfrm rot="12691867">
            <a:off x="3726189" y="3192373"/>
            <a:ext cx="3051361" cy="2308324"/>
          </a:xfrm>
          <a:custGeom>
            <a:avLst/>
            <a:gdLst>
              <a:gd name="connsiteX0" fmla="*/ 2155825 w 3240088"/>
              <a:gd name="connsiteY0" fmla="*/ 57150 h 2563812"/>
              <a:gd name="connsiteX1" fmla="*/ 974725 w 3240088"/>
              <a:gd name="connsiteY1" fmla="*/ 76200 h 2563812"/>
              <a:gd name="connsiteX2" fmla="*/ 193675 w 3240088"/>
              <a:gd name="connsiteY2" fmla="*/ 485775 h 2563812"/>
              <a:gd name="connsiteX3" fmla="*/ 12700 w 3240088"/>
              <a:gd name="connsiteY3" fmla="*/ 1295400 h 2563812"/>
              <a:gd name="connsiteX4" fmla="*/ 212725 w 3240088"/>
              <a:gd name="connsiteY4" fmla="*/ 2257425 h 2563812"/>
              <a:gd name="connsiteX5" fmla="*/ 1289050 w 3240088"/>
              <a:gd name="connsiteY5" fmla="*/ 2552700 h 2563812"/>
              <a:gd name="connsiteX6" fmla="*/ 2860675 w 3240088"/>
              <a:gd name="connsiteY6" fmla="*/ 2324100 h 2563812"/>
              <a:gd name="connsiteX7" fmla="*/ 3194050 w 3240088"/>
              <a:gd name="connsiteY7" fmla="*/ 2076450 h 2563812"/>
              <a:gd name="connsiteX8" fmla="*/ 2584450 w 3240088"/>
              <a:gd name="connsiteY8" fmla="*/ 419100 h 2563812"/>
              <a:gd name="connsiteX9" fmla="*/ 2155825 w 3240088"/>
              <a:gd name="connsiteY9" fmla="*/ 57150 h 256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088" h="2563812">
                <a:moveTo>
                  <a:pt x="2155825" y="57150"/>
                </a:moveTo>
                <a:cubicBezTo>
                  <a:pt x="1887538" y="0"/>
                  <a:pt x="1301750" y="4762"/>
                  <a:pt x="974725" y="76200"/>
                </a:cubicBezTo>
                <a:cubicBezTo>
                  <a:pt x="647700" y="147638"/>
                  <a:pt x="354012" y="282575"/>
                  <a:pt x="193675" y="485775"/>
                </a:cubicBezTo>
                <a:cubicBezTo>
                  <a:pt x="33338" y="688975"/>
                  <a:pt x="9525" y="1000125"/>
                  <a:pt x="12700" y="1295400"/>
                </a:cubicBezTo>
                <a:cubicBezTo>
                  <a:pt x="15875" y="1590675"/>
                  <a:pt x="0" y="2047875"/>
                  <a:pt x="212725" y="2257425"/>
                </a:cubicBezTo>
                <a:cubicBezTo>
                  <a:pt x="425450" y="2466975"/>
                  <a:pt x="847725" y="2541588"/>
                  <a:pt x="1289050" y="2552700"/>
                </a:cubicBezTo>
                <a:cubicBezTo>
                  <a:pt x="1730375" y="2563812"/>
                  <a:pt x="2543175" y="2403475"/>
                  <a:pt x="2860675" y="2324100"/>
                </a:cubicBezTo>
                <a:cubicBezTo>
                  <a:pt x="3178175" y="2244725"/>
                  <a:pt x="3240088" y="2393950"/>
                  <a:pt x="3194050" y="2076450"/>
                </a:cubicBezTo>
                <a:cubicBezTo>
                  <a:pt x="3148013" y="1758950"/>
                  <a:pt x="2759075" y="755650"/>
                  <a:pt x="2584450" y="419100"/>
                </a:cubicBezTo>
                <a:cubicBezTo>
                  <a:pt x="2409825" y="82550"/>
                  <a:pt x="2424112" y="114300"/>
                  <a:pt x="2155825" y="57150"/>
                </a:cubicBezTo>
                <a:close/>
              </a:path>
            </a:pathLst>
          </a:custGeom>
          <a:solidFill>
            <a:srgbClr val="FF00FF">
              <a:alpha val="22000"/>
            </a:srgbClr>
          </a:solidFill>
          <a:ln w="50800">
            <a:solidFill>
              <a:srgbClr val="7030A0">
                <a:alpha val="27000"/>
              </a:srgbClr>
            </a:solidFill>
          </a:ln>
        </p:spPr>
        <p:txBody>
          <a:bodyPr wrap="square" rtlCol="0" anchor="ctr">
            <a:spAutoFit/>
          </a:bodyPr>
          <a:lstStyle/>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p:txBody>
      </p:sp>
      <p:sp>
        <p:nvSpPr>
          <p:cNvPr id="13" name="Cloud 12"/>
          <p:cNvSpPr/>
          <p:nvPr/>
        </p:nvSpPr>
        <p:spPr>
          <a:xfrm>
            <a:off x="3851920" y="3356992"/>
            <a:ext cx="914400" cy="914400"/>
          </a:xfrm>
          <a:prstGeom prst="cloud">
            <a:avLst/>
          </a:prstGeom>
        </p:spPr>
        <p:txBody>
          <a:bodyPr rtlCol="0" anchor="ctr">
            <a:spAutoFit/>
          </a:bodyPr>
          <a:lstStyle/>
          <a:p>
            <a:pPr algn="ctr"/>
            <a:endParaRPr lang="en-GB" dirty="0" smtClean="0"/>
          </a:p>
        </p:txBody>
      </p:sp>
      <p:sp>
        <p:nvSpPr>
          <p:cNvPr id="18" name="TextBox 17"/>
          <p:cNvSpPr txBox="1"/>
          <p:nvPr/>
        </p:nvSpPr>
        <p:spPr>
          <a:xfrm>
            <a:off x="1625703" y="2276872"/>
            <a:ext cx="1721946" cy="584775"/>
          </a:xfrm>
          <a:prstGeom prst="rect">
            <a:avLst/>
          </a:prstGeom>
          <a:noFill/>
        </p:spPr>
        <p:txBody>
          <a:bodyPr wrap="none" rtlCol="0">
            <a:spAutoFit/>
          </a:bodyPr>
          <a:lstStyle/>
          <a:p>
            <a:r>
              <a:rPr lang="en-GB" sz="3200" dirty="0" smtClean="0"/>
              <a:t>Expertise</a:t>
            </a:r>
            <a:endParaRPr lang="en-GB" sz="3200" dirty="0"/>
          </a:p>
        </p:txBody>
      </p:sp>
      <p:sp>
        <p:nvSpPr>
          <p:cNvPr id="19" name="TextBox 18"/>
          <p:cNvSpPr txBox="1"/>
          <p:nvPr/>
        </p:nvSpPr>
        <p:spPr>
          <a:xfrm>
            <a:off x="5508104" y="2492896"/>
            <a:ext cx="1890262" cy="584775"/>
          </a:xfrm>
          <a:prstGeom prst="rect">
            <a:avLst/>
          </a:prstGeom>
          <a:noFill/>
        </p:spPr>
        <p:txBody>
          <a:bodyPr wrap="none" rtlCol="0">
            <a:spAutoFit/>
          </a:bodyPr>
          <a:lstStyle/>
          <a:p>
            <a:r>
              <a:rPr lang="en-GB" sz="3200" dirty="0"/>
              <a:t>T</a:t>
            </a:r>
            <a:r>
              <a:rPr lang="en-GB" sz="3200" dirty="0" smtClean="0"/>
              <a:t>hinking</a:t>
            </a:r>
          </a:p>
        </p:txBody>
      </p:sp>
      <p:sp>
        <p:nvSpPr>
          <p:cNvPr id="20" name="TextBox 19"/>
          <p:cNvSpPr txBox="1"/>
          <p:nvPr/>
        </p:nvSpPr>
        <p:spPr>
          <a:xfrm>
            <a:off x="4644008" y="4653136"/>
            <a:ext cx="2231701" cy="584775"/>
          </a:xfrm>
          <a:prstGeom prst="rect">
            <a:avLst/>
          </a:prstGeom>
          <a:noFill/>
        </p:spPr>
        <p:txBody>
          <a:bodyPr wrap="none" rtlCol="0">
            <a:spAutoFit/>
          </a:bodyPr>
          <a:lstStyle/>
          <a:p>
            <a:r>
              <a:rPr lang="en-GB" sz="3200" dirty="0" smtClean="0"/>
              <a:t>Motivation</a:t>
            </a:r>
            <a:endParaRPr lang="en-GB" sz="3200" dirty="0"/>
          </a:p>
        </p:txBody>
      </p:sp>
      <p:pic>
        <p:nvPicPr>
          <p:cNvPr id="11" name="Picture 5" descr="HBS Faculty Member Teresa M. Amabile"/>
          <p:cNvPicPr>
            <a:picLocks noChangeAspect="1" noChangeArrowheads="1"/>
          </p:cNvPicPr>
          <p:nvPr/>
        </p:nvPicPr>
        <p:blipFill>
          <a:blip r:embed="rId3" cstate="print"/>
          <a:srcRect/>
          <a:stretch>
            <a:fillRect/>
          </a:stretch>
        </p:blipFill>
        <p:spPr bwMode="auto">
          <a:xfrm>
            <a:off x="7308304" y="620688"/>
            <a:ext cx="1283808" cy="1296144"/>
          </a:xfrm>
          <a:prstGeom prst="rect">
            <a:avLst/>
          </a:prstGeom>
          <a:noFill/>
          <a:ln w="9525">
            <a:noFill/>
            <a:miter lim="800000"/>
            <a:headEnd/>
            <a:tailEnd/>
          </a:ln>
        </p:spPr>
      </p:pic>
      <p:sp>
        <p:nvSpPr>
          <p:cNvPr id="12" name="TextBox 16"/>
          <p:cNvSpPr txBox="1">
            <a:spLocks noChangeArrowheads="1"/>
          </p:cNvSpPr>
          <p:nvPr/>
        </p:nvSpPr>
        <p:spPr bwMode="auto">
          <a:xfrm>
            <a:off x="3059832" y="1052736"/>
            <a:ext cx="7380287" cy="707886"/>
          </a:xfrm>
          <a:prstGeom prst="rect">
            <a:avLst/>
          </a:prstGeom>
          <a:noFill/>
          <a:ln w="9525">
            <a:noFill/>
            <a:miter lim="800000"/>
            <a:headEnd/>
            <a:tailEnd/>
          </a:ln>
        </p:spPr>
        <p:txBody>
          <a:bodyPr>
            <a:spAutoFit/>
          </a:bodyPr>
          <a:lstStyle/>
          <a:p>
            <a:pPr algn="l"/>
            <a:r>
              <a:rPr lang="en-GB" sz="2000" b="1" dirty="0" smtClean="0">
                <a:latin typeface="Arial" pitchFamily="34" charset="0"/>
                <a:cs typeface="Arial" pitchFamily="34" charset="0"/>
              </a:rPr>
              <a:t>Componential model of creativity </a:t>
            </a:r>
            <a:endParaRPr lang="en-GB" sz="2000" b="1" dirty="0">
              <a:latin typeface="Arial" pitchFamily="34" charset="0"/>
              <a:cs typeface="Arial" pitchFamily="34" charset="0"/>
            </a:endParaRPr>
          </a:p>
          <a:p>
            <a:pPr algn="l"/>
            <a:r>
              <a:rPr lang="en-GB" sz="2000" b="0" dirty="0">
                <a:latin typeface="Arial" pitchFamily="34" charset="0"/>
                <a:cs typeface="Arial" pitchFamily="34" charset="0"/>
              </a:rPr>
              <a:t>Teresa </a:t>
            </a:r>
            <a:r>
              <a:rPr lang="en-GB" sz="2000" b="0" dirty="0" err="1">
                <a:latin typeface="Arial" pitchFamily="34" charset="0"/>
                <a:cs typeface="Arial" pitchFamily="34" charset="0"/>
              </a:rPr>
              <a:t>Amabile</a:t>
            </a:r>
            <a:r>
              <a:rPr lang="en-GB" sz="2000" b="0" dirty="0">
                <a:latin typeface="Arial" pitchFamily="34" charset="0"/>
                <a:cs typeface="Arial" pitchFamily="34" charset="0"/>
              </a:rPr>
              <a:t> (</a:t>
            </a:r>
            <a:r>
              <a:rPr lang="en-GB" sz="2000" b="0" dirty="0" smtClean="0">
                <a:latin typeface="Arial" pitchFamily="34" charset="0"/>
                <a:cs typeface="Arial" pitchFamily="34" charset="0"/>
              </a:rPr>
              <a:t>1983, 1996)</a:t>
            </a:r>
            <a:endParaRPr lang="en-GB" sz="2000" b="0" dirty="0">
              <a:latin typeface="Arial" pitchFamily="34" charset="0"/>
              <a:cs typeface="Arial" pitchFamily="34" charset="0"/>
            </a:endParaRPr>
          </a:p>
        </p:txBody>
      </p:sp>
      <p:sp>
        <p:nvSpPr>
          <p:cNvPr id="23" name="Freeform 22"/>
          <p:cNvSpPr/>
          <p:nvPr/>
        </p:nvSpPr>
        <p:spPr>
          <a:xfrm>
            <a:off x="1475656" y="2780928"/>
            <a:ext cx="3569970" cy="3025140"/>
          </a:xfrm>
          <a:custGeom>
            <a:avLst/>
            <a:gdLst>
              <a:gd name="connsiteX0" fmla="*/ 3380740 w 3569970"/>
              <a:gd name="connsiteY0" fmla="*/ 256540 h 3025140"/>
              <a:gd name="connsiteX1" fmla="*/ 2527300 w 3569970"/>
              <a:gd name="connsiteY1" fmla="*/ 5080 h 3025140"/>
              <a:gd name="connsiteX2" fmla="*/ 1689100 w 3569970"/>
              <a:gd name="connsiteY2" fmla="*/ 287020 h 3025140"/>
              <a:gd name="connsiteX3" fmla="*/ 728980 w 3569970"/>
              <a:gd name="connsiteY3" fmla="*/ 1483360 h 3025140"/>
              <a:gd name="connsiteX4" fmla="*/ 165100 w 3569970"/>
              <a:gd name="connsiteY4" fmla="*/ 2298700 h 3025140"/>
              <a:gd name="connsiteX5" fmla="*/ 1719580 w 3569970"/>
              <a:gd name="connsiteY5" fmla="*/ 3014980 h 3025140"/>
              <a:gd name="connsiteX6" fmla="*/ 2877820 w 3569970"/>
              <a:gd name="connsiteY6" fmla="*/ 2359660 h 3025140"/>
              <a:gd name="connsiteX7" fmla="*/ 3456940 w 3569970"/>
              <a:gd name="connsiteY7" fmla="*/ 1170940 h 3025140"/>
              <a:gd name="connsiteX8" fmla="*/ 3556000 w 3569970"/>
              <a:gd name="connsiteY8" fmla="*/ 591820 h 3025140"/>
              <a:gd name="connsiteX9" fmla="*/ 3380740 w 3569970"/>
              <a:gd name="connsiteY9" fmla="*/ 256540 h 3025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9970" h="3025140">
                <a:moveTo>
                  <a:pt x="3380740" y="256540"/>
                </a:moveTo>
                <a:cubicBezTo>
                  <a:pt x="3209290" y="158750"/>
                  <a:pt x="2809240" y="0"/>
                  <a:pt x="2527300" y="5080"/>
                </a:cubicBezTo>
                <a:cubicBezTo>
                  <a:pt x="2245360" y="10160"/>
                  <a:pt x="1988820" y="40640"/>
                  <a:pt x="1689100" y="287020"/>
                </a:cubicBezTo>
                <a:cubicBezTo>
                  <a:pt x="1389380" y="533400"/>
                  <a:pt x="982980" y="1148080"/>
                  <a:pt x="728980" y="1483360"/>
                </a:cubicBezTo>
                <a:cubicBezTo>
                  <a:pt x="474980" y="1818640"/>
                  <a:pt x="0" y="2043430"/>
                  <a:pt x="165100" y="2298700"/>
                </a:cubicBezTo>
                <a:cubicBezTo>
                  <a:pt x="330200" y="2553970"/>
                  <a:pt x="1267460" y="3004820"/>
                  <a:pt x="1719580" y="3014980"/>
                </a:cubicBezTo>
                <a:cubicBezTo>
                  <a:pt x="2171700" y="3025140"/>
                  <a:pt x="2588260" y="2667000"/>
                  <a:pt x="2877820" y="2359660"/>
                </a:cubicBezTo>
                <a:cubicBezTo>
                  <a:pt x="3167380" y="2052320"/>
                  <a:pt x="3343910" y="1465580"/>
                  <a:pt x="3456940" y="1170940"/>
                </a:cubicBezTo>
                <a:cubicBezTo>
                  <a:pt x="3569970" y="876300"/>
                  <a:pt x="3568700" y="742950"/>
                  <a:pt x="3556000" y="591820"/>
                </a:cubicBezTo>
                <a:cubicBezTo>
                  <a:pt x="3543300" y="440690"/>
                  <a:pt x="3552190" y="354330"/>
                  <a:pt x="3380740" y="256540"/>
                </a:cubicBezTo>
                <a:close/>
              </a:path>
            </a:pathLst>
          </a:custGeom>
          <a:solidFill>
            <a:srgbClr val="25F715">
              <a:alpha val="67000"/>
            </a:srgbClr>
          </a:solidFill>
          <a:ln w="38100">
            <a:solidFill>
              <a:srgbClr val="25F715"/>
            </a:solidFill>
          </a:ln>
        </p:spPr>
        <p:txBody>
          <a:bodyPr rtlCol="0" anchor="ctr">
            <a:spAutoFit/>
          </a:bodyPr>
          <a:lstStyle/>
          <a:p>
            <a:pPr algn="ctr"/>
            <a:endParaRPr lang="en-GB" dirty="0" smtClean="0"/>
          </a:p>
        </p:txBody>
      </p:sp>
      <p:sp>
        <p:nvSpPr>
          <p:cNvPr id="24" name="Cloud 23"/>
          <p:cNvSpPr/>
          <p:nvPr/>
        </p:nvSpPr>
        <p:spPr>
          <a:xfrm>
            <a:off x="3275856" y="2996952"/>
            <a:ext cx="1656184" cy="983873"/>
          </a:xfrm>
          <a:prstGeom prst="cloud">
            <a:avLst/>
          </a:prstGeom>
          <a:solidFill>
            <a:srgbClr val="FFFF00"/>
          </a:solidFill>
          <a:ln w="44450">
            <a:noFill/>
          </a:ln>
        </p:spPr>
        <p:txBody>
          <a:bodyPr rtlCol="0" anchor="ctr">
            <a:spAutoFit/>
          </a:bodyPr>
          <a:lstStyle/>
          <a:p>
            <a:pPr algn="ctr"/>
            <a:endParaRPr lang="en-GB" dirty="0" smtClean="0"/>
          </a:p>
          <a:p>
            <a:pPr algn="ctr"/>
            <a:endParaRPr lang="en-GB" dirty="0" smtClean="0"/>
          </a:p>
        </p:txBody>
      </p:sp>
      <p:sp>
        <p:nvSpPr>
          <p:cNvPr id="25" name="TextBox 24"/>
          <p:cNvSpPr txBox="1"/>
          <p:nvPr/>
        </p:nvSpPr>
        <p:spPr>
          <a:xfrm>
            <a:off x="3419872" y="3068960"/>
            <a:ext cx="1449499" cy="830997"/>
          </a:xfrm>
          <a:prstGeom prst="rect">
            <a:avLst/>
          </a:prstGeom>
          <a:noFill/>
        </p:spPr>
        <p:txBody>
          <a:bodyPr wrap="none" rtlCol="0">
            <a:spAutoFit/>
          </a:bodyPr>
          <a:lstStyle/>
          <a:p>
            <a:r>
              <a:rPr lang="en-GB" sz="2400" b="1" dirty="0" smtClean="0"/>
              <a:t>creativity </a:t>
            </a:r>
          </a:p>
          <a:p>
            <a:r>
              <a:rPr lang="en-GB" sz="2400" b="1" dirty="0" smtClean="0"/>
              <a:t> emerges</a:t>
            </a:r>
            <a:endParaRPr lang="en-GB" sz="2400" b="1" dirty="0"/>
          </a:p>
        </p:txBody>
      </p:sp>
      <p:sp>
        <p:nvSpPr>
          <p:cNvPr id="26" name="TextBox 25"/>
          <p:cNvSpPr txBox="1"/>
          <p:nvPr/>
        </p:nvSpPr>
        <p:spPr>
          <a:xfrm>
            <a:off x="1907704" y="4725144"/>
            <a:ext cx="1802096" cy="584775"/>
          </a:xfrm>
          <a:prstGeom prst="rect">
            <a:avLst/>
          </a:prstGeom>
          <a:noFill/>
        </p:spPr>
        <p:txBody>
          <a:bodyPr wrap="none" rtlCol="0">
            <a:spAutoFit/>
          </a:bodyPr>
          <a:lstStyle/>
          <a:p>
            <a:r>
              <a:rPr lang="en-GB" sz="3200" dirty="0" smtClean="0"/>
              <a:t>Character</a:t>
            </a:r>
            <a:endParaRPr lang="en-GB" sz="3200" dirty="0"/>
          </a:p>
        </p:txBody>
      </p:sp>
      <p:sp>
        <p:nvSpPr>
          <p:cNvPr id="16" name="TextBox 15"/>
          <p:cNvSpPr txBox="1"/>
          <p:nvPr/>
        </p:nvSpPr>
        <p:spPr>
          <a:xfrm>
            <a:off x="323528" y="260648"/>
            <a:ext cx="4536504" cy="707886"/>
          </a:xfrm>
          <a:prstGeom prst="rect">
            <a:avLst/>
          </a:prstGeom>
          <a:solidFill>
            <a:srgbClr val="25F715"/>
          </a:solidFill>
        </p:spPr>
        <p:txBody>
          <a:bodyPr wrap="square" rtlCol="0">
            <a:spAutoFit/>
          </a:bodyPr>
          <a:lstStyle/>
          <a:p>
            <a:r>
              <a:rPr lang="en-GB" sz="4000" dirty="0" smtClean="0">
                <a:latin typeface="Aharoni" pitchFamily="2" charset="-79"/>
                <a:cs typeface="Aharoni" pitchFamily="2" charset="-79"/>
              </a:rPr>
              <a:t>3</a:t>
            </a:r>
            <a:r>
              <a:rPr lang="en-GB" sz="2800" dirty="0" smtClean="0">
                <a:latin typeface="Aharoni" pitchFamily="2" charset="-79"/>
                <a:cs typeface="Aharoni" pitchFamily="2" charset="-79"/>
              </a:rPr>
              <a:t> Personal characteristics </a:t>
            </a:r>
            <a:endParaRPr lang="en-GB" sz="2800" dirty="0">
              <a:latin typeface="Aharoni" pitchFamily="2" charset="-79"/>
              <a:cs typeface="Aharoni" pitchFamily="2" charset="-79"/>
            </a:endParaRPr>
          </a:p>
        </p:txBody>
      </p:sp>
    </p:spTree>
  </p:cSld>
  <p:clrMapOvr>
    <a:masterClrMapping/>
  </p:clrMapOvr>
  <p:transition spd="med">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norman\Documents\CHALKMOUNTAIN KEY INFORMATION\CARTOONS\KIBOKO\CREATIVITY GUIDES\vendiagram creative and critical thinking.png"/>
          <p:cNvPicPr>
            <a:picLocks noChangeAspect="1" noChangeArrowheads="1"/>
          </p:cNvPicPr>
          <p:nvPr/>
        </p:nvPicPr>
        <p:blipFill>
          <a:blip r:embed="rId2" cstate="print"/>
          <a:srcRect/>
          <a:stretch>
            <a:fillRect/>
          </a:stretch>
        </p:blipFill>
        <p:spPr bwMode="auto">
          <a:xfrm>
            <a:off x="971600" y="1484784"/>
            <a:ext cx="7632848" cy="4186706"/>
          </a:xfrm>
          <a:prstGeom prst="rect">
            <a:avLst/>
          </a:prstGeom>
          <a:noFill/>
        </p:spPr>
      </p:pic>
      <p:sp>
        <p:nvSpPr>
          <p:cNvPr id="3" name="TextBox 2"/>
          <p:cNvSpPr txBox="1"/>
          <p:nvPr/>
        </p:nvSpPr>
        <p:spPr>
          <a:xfrm>
            <a:off x="467544" y="5661248"/>
            <a:ext cx="8304133" cy="923330"/>
          </a:xfrm>
          <a:prstGeom prst="rect">
            <a:avLst/>
          </a:prstGeom>
          <a:noFill/>
        </p:spPr>
        <p:txBody>
          <a:bodyPr wrap="none" rtlCol="0">
            <a:spAutoFit/>
          </a:bodyPr>
          <a:lstStyle/>
          <a:p>
            <a:r>
              <a:rPr lang="en-GB" b="1" dirty="0" smtClean="0"/>
              <a:t>PROBLEM SOLVING SEQUENCE 1  Assess situation 2 Visioning  3 Formulate challenges</a:t>
            </a:r>
          </a:p>
          <a:p>
            <a:r>
              <a:rPr lang="en-GB" b="1" dirty="0" smtClean="0"/>
              <a:t>4 Explore ideas/possible solutions  5 Formulate solutions  6 Gain acceptance </a:t>
            </a:r>
          </a:p>
          <a:p>
            <a:r>
              <a:rPr lang="en-GB" b="1" dirty="0" smtClean="0"/>
              <a:t>7 Formulate a plan</a:t>
            </a:r>
            <a:endParaRPr lang="en-GB" b="1" dirty="0"/>
          </a:p>
        </p:txBody>
      </p:sp>
      <p:sp>
        <p:nvSpPr>
          <p:cNvPr id="5" name="Rectangle 1"/>
          <p:cNvSpPr>
            <a:spLocks noChangeArrowheads="1"/>
          </p:cNvSpPr>
          <p:nvPr/>
        </p:nvSpPr>
        <p:spPr bwMode="auto">
          <a:xfrm>
            <a:off x="2411760" y="6211669"/>
            <a:ext cx="3943708" cy="646331"/>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err="1" smtClean="0">
                <a:ln>
                  <a:noFill/>
                </a:ln>
                <a:solidFill>
                  <a:srgbClr val="000000"/>
                </a:solidFill>
                <a:effectLst/>
                <a:latin typeface="Microsoft Sans Serif" pitchFamily="34" charset="0"/>
                <a:ea typeface="Times New Roman" pitchFamily="18" charset="0"/>
                <a:cs typeface="Microsoft Sans Serif" pitchFamily="34" charset="0"/>
              </a:rPr>
              <a:t>Puccio</a:t>
            </a:r>
            <a:r>
              <a:rPr kumimoji="0" lang="en-US" b="1" i="1" u="none" strike="noStrike" cap="none" normalizeH="0" baseline="0" dirty="0" smtClean="0">
                <a:ln>
                  <a:noFill/>
                </a:ln>
                <a:solidFill>
                  <a:srgbClr val="000000"/>
                </a:solidFill>
                <a:effectLst/>
                <a:latin typeface="Microsoft Sans Serif" pitchFamily="34" charset="0"/>
                <a:ea typeface="Times New Roman" pitchFamily="18" charset="0"/>
                <a:cs typeface="Microsoft Sans Serif" pitchFamily="34" charset="0"/>
              </a:rPr>
              <a:t>, Murdock, and </a:t>
            </a:r>
            <a:r>
              <a:rPr kumimoji="0" lang="en-US" b="1" i="1" u="none" strike="noStrike" cap="none" normalizeH="0" baseline="0" dirty="0" err="1" smtClean="0">
                <a:ln>
                  <a:noFill/>
                </a:ln>
                <a:solidFill>
                  <a:srgbClr val="000000"/>
                </a:solidFill>
                <a:effectLst/>
                <a:latin typeface="Microsoft Sans Serif" pitchFamily="34" charset="0"/>
                <a:ea typeface="Times New Roman" pitchFamily="18" charset="0"/>
                <a:cs typeface="Microsoft Sans Serif" pitchFamily="34" charset="0"/>
              </a:rPr>
              <a:t>Mance</a:t>
            </a:r>
            <a:r>
              <a:rPr kumimoji="0" lang="en-US" b="1" i="1" u="none" strike="noStrike" cap="none" normalizeH="0" baseline="0" dirty="0" smtClean="0">
                <a:ln>
                  <a:noFill/>
                </a:ln>
                <a:solidFill>
                  <a:srgbClr val="000000"/>
                </a:solidFill>
                <a:effectLst/>
                <a:latin typeface="Microsoft Sans Serif" pitchFamily="34" charset="0"/>
                <a:ea typeface="Times New Roman" pitchFamily="18" charset="0"/>
                <a:cs typeface="Microsoft Sans Serif" pitchFamily="34" charset="0"/>
              </a:rPr>
              <a:t> (2005)</a:t>
            </a:r>
            <a:endParaRPr kumimoji="0" lang="en-GB" b="1" i="1"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1" u="none" strike="noStrike" cap="none" normalizeH="0" baseline="0" dirty="0" smtClean="0">
                <a:ln>
                  <a:noFill/>
                </a:ln>
                <a:solidFill>
                  <a:srgbClr val="000000"/>
                </a:solidFill>
                <a:effectLst/>
                <a:latin typeface="Microsoft Sans Serif" pitchFamily="34" charset="0"/>
                <a:ea typeface="Times New Roman" pitchFamily="18" charset="0"/>
                <a:cs typeface="Microsoft Sans Serif" pitchFamily="34" charset="0"/>
              </a:rPr>
              <a:t> </a:t>
            </a:r>
            <a:endParaRPr kumimoji="0" lang="en-US" b="1" i="1"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6"/>
          <p:cNvSpPr txBox="1"/>
          <p:nvPr/>
        </p:nvSpPr>
        <p:spPr>
          <a:xfrm>
            <a:off x="395536" y="188640"/>
            <a:ext cx="3960440" cy="707886"/>
          </a:xfrm>
          <a:prstGeom prst="rect">
            <a:avLst/>
          </a:prstGeom>
          <a:solidFill>
            <a:srgbClr val="FF0000">
              <a:alpha val="45000"/>
            </a:srgbClr>
          </a:solidFill>
        </p:spPr>
        <p:txBody>
          <a:bodyPr wrap="square" rtlCol="0">
            <a:spAutoFit/>
          </a:bodyPr>
          <a:lstStyle/>
          <a:p>
            <a:r>
              <a:rPr lang="en-GB" sz="4000" dirty="0" smtClean="0">
                <a:latin typeface="Aharoni" pitchFamily="2" charset="-79"/>
                <a:cs typeface="Aharoni" pitchFamily="2" charset="-79"/>
              </a:rPr>
              <a:t>4 </a:t>
            </a:r>
            <a:r>
              <a:rPr lang="en-GB" sz="2800" dirty="0" smtClean="0">
                <a:latin typeface="Aharoni" pitchFamily="2" charset="-79"/>
                <a:cs typeface="Aharoni" pitchFamily="2" charset="-79"/>
              </a:rPr>
              <a:t>Integrative thinking </a:t>
            </a:r>
          </a:p>
        </p:txBody>
      </p:sp>
      <p:pic>
        <p:nvPicPr>
          <p:cNvPr id="230402" name="Picture 2" descr="http://i.huffpost.com/gen/1300928/images/o-RIGHT-BRAIN-LEFT-BRAIN-facebook.jpg"/>
          <p:cNvPicPr>
            <a:picLocks noChangeAspect="1" noChangeArrowheads="1"/>
          </p:cNvPicPr>
          <p:nvPr/>
        </p:nvPicPr>
        <p:blipFill>
          <a:blip r:embed="rId3" cstate="print"/>
          <a:srcRect/>
          <a:stretch>
            <a:fillRect/>
          </a:stretch>
        </p:blipFill>
        <p:spPr bwMode="auto">
          <a:xfrm>
            <a:off x="4788024" y="188640"/>
            <a:ext cx="1629705" cy="1196752"/>
          </a:xfrm>
          <a:prstGeom prst="rect">
            <a:avLst/>
          </a:prstGeom>
          <a:noFill/>
        </p:spPr>
      </p:pic>
    </p:spTree>
  </p:cSld>
  <p:clrMapOvr>
    <a:masterClrMapping/>
  </p:clrMapOvr>
  <p:transition spd="med">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2" name="Rectangle 4"/>
          <p:cNvSpPr>
            <a:spLocks noChangeArrowheads="1"/>
          </p:cNvSpPr>
          <p:nvPr/>
        </p:nvSpPr>
        <p:spPr bwMode="auto">
          <a:xfrm>
            <a:off x="604838" y="1349375"/>
            <a:ext cx="7934325" cy="4068763"/>
          </a:xfrm>
          <a:prstGeom prst="rect">
            <a:avLst/>
          </a:prstGeom>
          <a:noFill/>
          <a:ln w="9525">
            <a:noFill/>
            <a:miter lim="800000"/>
            <a:headEnd/>
            <a:tailEnd/>
          </a:ln>
          <a:effectLst/>
        </p:spPr>
        <p:txBody>
          <a:bodyPr wrap="none" anchor="ctr">
            <a:spAutoFit/>
          </a:bodyPr>
          <a:lstStyle/>
          <a:p>
            <a:r>
              <a:rPr lang="en-GB" sz="2400">
                <a:solidFill>
                  <a:schemeClr val="tx1"/>
                </a:solidFill>
                <a:latin typeface="Times New Roman" pitchFamily="18" charset="0"/>
              </a:rPr>
              <a:t/>
            </a:r>
            <a:br>
              <a:rPr lang="en-GB" sz="2400">
                <a:solidFill>
                  <a:schemeClr val="tx1"/>
                </a:solidFill>
                <a:latin typeface="Times New Roman" pitchFamily="18" charset="0"/>
              </a:rPr>
            </a:br>
            <a:endParaRPr lang="en-GB" sz="2400">
              <a:solidFill>
                <a:schemeClr val="tx1"/>
              </a:solidFill>
              <a:latin typeface="Times New Roman" pitchFamily="18" charset="0"/>
            </a:endParaRPr>
          </a:p>
          <a:p>
            <a:pPr eaLnBrk="0" hangingPunct="0"/>
            <a:r>
              <a:rPr lang="en-GB" sz="600" i="1">
                <a:solidFill>
                  <a:srgbClr val="000000"/>
                </a:solidFill>
              </a:rPr>
              <a:t>Click on image for the paper (pdf): "Wicked Problems and Social Complexity"</a:t>
            </a:r>
            <a:endParaRPr lang="en-GB" sz="1100"/>
          </a:p>
          <a:p>
            <a:pPr eaLnBrk="0" hangingPunct="0"/>
            <a:r>
              <a:rPr lang="en-GB" sz="1000">
                <a:solidFill>
                  <a:srgbClr val="000000"/>
                </a:solidFill>
                <a:hlinkClick r:id="rId4" tooltip="http://cognexus.org/wpf/wickedproblems.p"/>
              </a:rPr>
              <a:t>  </a:t>
            </a:r>
            <a:r>
              <a:rPr lang="en-GB" sz="20700">
                <a:solidFill>
                  <a:srgbClr val="000000"/>
                </a:solidFill>
              </a:rPr>
              <a:t> </a:t>
            </a:r>
            <a:r>
              <a:rPr lang="en-GB" sz="1000">
                <a:solidFill>
                  <a:srgbClr val="000000"/>
                </a:solidFill>
              </a:rPr>
              <a:t>                                                                                                                                                                                                       </a:t>
            </a:r>
          </a:p>
        </p:txBody>
      </p:sp>
      <p:pic>
        <p:nvPicPr>
          <p:cNvPr id="442373" name="Picture 5" descr="0e966200">
            <a:hlinkClick r:id="rId4" tooltip="http://cognexus.org/wpf/wickedproblems.p"/>
          </p:cNvPr>
          <p:cNvPicPr>
            <a:picLocks noChangeAspect="1" noChangeArrowheads="1"/>
          </p:cNvPicPr>
          <p:nvPr/>
        </p:nvPicPr>
        <p:blipFill>
          <a:blip r:embed="rId5" cstate="print"/>
          <a:srcRect/>
          <a:stretch>
            <a:fillRect/>
          </a:stretch>
        </p:blipFill>
        <p:spPr bwMode="auto">
          <a:xfrm>
            <a:off x="539552" y="1988840"/>
            <a:ext cx="8101335" cy="4030663"/>
          </a:xfrm>
          <a:prstGeom prst="rect">
            <a:avLst/>
          </a:prstGeom>
          <a:noFill/>
        </p:spPr>
      </p:pic>
      <p:sp>
        <p:nvSpPr>
          <p:cNvPr id="442374" name="Text Box 6"/>
          <p:cNvSpPr txBox="1">
            <a:spLocks noChangeArrowheads="1"/>
          </p:cNvSpPr>
          <p:nvPr/>
        </p:nvSpPr>
        <p:spPr bwMode="auto">
          <a:xfrm>
            <a:off x="250796" y="6165304"/>
            <a:ext cx="8893204" cy="400110"/>
          </a:xfrm>
          <a:prstGeom prst="rect">
            <a:avLst/>
          </a:prstGeom>
          <a:noFill/>
          <a:ln w="9525">
            <a:noFill/>
            <a:miter lim="800000"/>
            <a:headEnd/>
            <a:tailEnd/>
          </a:ln>
          <a:effectLst/>
        </p:spPr>
        <p:txBody>
          <a:bodyPr wrap="none">
            <a:spAutoFit/>
          </a:bodyPr>
          <a:lstStyle/>
          <a:p>
            <a:r>
              <a:rPr lang="en-GB" sz="2000" dirty="0" err="1" smtClean="0"/>
              <a:t>Rittel</a:t>
            </a:r>
            <a:r>
              <a:rPr lang="en-GB" sz="2000" dirty="0"/>
              <a:t>, Horst and Melvin Webber (1973) </a:t>
            </a:r>
            <a:r>
              <a:rPr lang="en-GB" sz="2000" dirty="0" smtClean="0"/>
              <a:t>‘</a:t>
            </a:r>
            <a:r>
              <a:rPr lang="en-GB" sz="2000" dirty="0"/>
              <a:t>Dilemmas in a General Theory of Planning’ </a:t>
            </a:r>
          </a:p>
        </p:txBody>
      </p:sp>
      <p:sp>
        <p:nvSpPr>
          <p:cNvPr id="5" name="Rectangle 4"/>
          <p:cNvSpPr/>
          <p:nvPr/>
        </p:nvSpPr>
        <p:spPr>
          <a:xfrm>
            <a:off x="3635896" y="260648"/>
            <a:ext cx="5010602" cy="830997"/>
          </a:xfrm>
          <a:prstGeom prst="rect">
            <a:avLst/>
          </a:prstGeom>
        </p:spPr>
        <p:txBody>
          <a:bodyPr wrap="none">
            <a:spAutoFit/>
          </a:bodyPr>
          <a:lstStyle/>
          <a:p>
            <a:r>
              <a:rPr lang="en-GB" sz="2400" b="1" dirty="0" smtClean="0"/>
              <a:t>What does creativity look like?</a:t>
            </a:r>
          </a:p>
          <a:p>
            <a:r>
              <a:rPr lang="en-GB" sz="2400" b="1" dirty="0" smtClean="0"/>
              <a:t>How experts solve complex problems </a:t>
            </a:r>
            <a:endParaRPr lang="en-GB" sz="2400" b="1" dirty="0"/>
          </a:p>
        </p:txBody>
      </p:sp>
      <p:sp>
        <p:nvSpPr>
          <p:cNvPr id="7" name="TextBox 6"/>
          <p:cNvSpPr txBox="1"/>
          <p:nvPr/>
        </p:nvSpPr>
        <p:spPr>
          <a:xfrm>
            <a:off x="2195736" y="1916832"/>
            <a:ext cx="754374" cy="307777"/>
          </a:xfrm>
          <a:prstGeom prst="rect">
            <a:avLst/>
          </a:prstGeom>
          <a:noFill/>
        </p:spPr>
        <p:txBody>
          <a:bodyPr wrap="none" rtlCol="0">
            <a:spAutoFit/>
          </a:bodyPr>
          <a:lstStyle/>
          <a:p>
            <a:r>
              <a:rPr lang="en-GB" sz="1400" dirty="0" smtClean="0"/>
              <a:t>Context</a:t>
            </a:r>
            <a:endParaRPr lang="en-GB" sz="1400" dirty="0"/>
          </a:p>
        </p:txBody>
      </p:sp>
      <p:sp>
        <p:nvSpPr>
          <p:cNvPr id="10" name="TextBox 9"/>
          <p:cNvSpPr txBox="1"/>
          <p:nvPr/>
        </p:nvSpPr>
        <p:spPr>
          <a:xfrm>
            <a:off x="3419872" y="980728"/>
            <a:ext cx="5372050" cy="523220"/>
          </a:xfrm>
          <a:prstGeom prst="rect">
            <a:avLst/>
          </a:prstGeom>
          <a:noFill/>
        </p:spPr>
        <p:txBody>
          <a:bodyPr wrap="square" rtlCol="0">
            <a:spAutoFit/>
          </a:bodyPr>
          <a:lstStyle/>
          <a:p>
            <a:r>
              <a:rPr lang="en-GB" sz="2800" b="1" dirty="0" smtClean="0"/>
              <a:t>   Pro-c creativity in action</a:t>
            </a:r>
            <a:endParaRPr lang="en-GB" sz="2800" b="1" dirty="0"/>
          </a:p>
        </p:txBody>
      </p:sp>
      <p:pic>
        <p:nvPicPr>
          <p:cNvPr id="27653" name="Picture 5" descr="http://www.goodnewsfinland.com/Kone%20lifts.jpg?maxwidth=300,200&amp;maxheight=190,350"/>
          <p:cNvPicPr>
            <a:picLocks noChangeAspect="1" noChangeArrowheads="1"/>
          </p:cNvPicPr>
          <p:nvPr/>
        </p:nvPicPr>
        <p:blipFill>
          <a:blip r:embed="rId6" cstate="print"/>
          <a:srcRect/>
          <a:stretch>
            <a:fillRect/>
          </a:stretch>
        </p:blipFill>
        <p:spPr bwMode="auto">
          <a:xfrm>
            <a:off x="0" y="0"/>
            <a:ext cx="3438350" cy="2526696"/>
          </a:xfrm>
          <a:prstGeom prst="rect">
            <a:avLst/>
          </a:prstGeom>
          <a:noFill/>
        </p:spPr>
      </p:pic>
      <p:sp>
        <p:nvSpPr>
          <p:cNvPr id="9" name="TextBox 8"/>
          <p:cNvSpPr txBox="1"/>
          <p:nvPr/>
        </p:nvSpPr>
        <p:spPr>
          <a:xfrm>
            <a:off x="251520" y="3140968"/>
            <a:ext cx="1305550" cy="369332"/>
          </a:xfrm>
          <a:prstGeom prst="rect">
            <a:avLst/>
          </a:prstGeom>
          <a:noFill/>
        </p:spPr>
        <p:txBody>
          <a:bodyPr wrap="none" rtlCol="0">
            <a:spAutoFit/>
          </a:bodyPr>
          <a:lstStyle/>
          <a:p>
            <a:r>
              <a:rPr lang="en-GB" b="1" dirty="0" smtClean="0"/>
              <a:t>IMAGINING</a:t>
            </a:r>
            <a:endParaRPr lang="en-GB" b="1" dirty="0"/>
          </a:p>
        </p:txBody>
      </p:sp>
      <p:sp>
        <p:nvSpPr>
          <p:cNvPr id="11" name="TextBox 10"/>
          <p:cNvSpPr txBox="1"/>
          <p:nvPr/>
        </p:nvSpPr>
        <p:spPr>
          <a:xfrm>
            <a:off x="467544" y="4077072"/>
            <a:ext cx="1031051" cy="646331"/>
          </a:xfrm>
          <a:prstGeom prst="rect">
            <a:avLst/>
          </a:prstGeom>
          <a:noFill/>
        </p:spPr>
        <p:txBody>
          <a:bodyPr wrap="none" rtlCol="0">
            <a:spAutoFit/>
          </a:bodyPr>
          <a:lstStyle/>
          <a:p>
            <a:r>
              <a:rPr lang="en-GB" dirty="0" smtClean="0"/>
              <a:t>                </a:t>
            </a:r>
          </a:p>
          <a:p>
            <a:endParaRPr lang="en-GB" dirty="0"/>
          </a:p>
        </p:txBody>
      </p:sp>
      <p:sp>
        <p:nvSpPr>
          <p:cNvPr id="12" name="TextBox 11"/>
          <p:cNvSpPr txBox="1"/>
          <p:nvPr/>
        </p:nvSpPr>
        <p:spPr>
          <a:xfrm>
            <a:off x="0" y="5013176"/>
            <a:ext cx="1721946" cy="369332"/>
          </a:xfrm>
          <a:prstGeom prst="rect">
            <a:avLst/>
          </a:prstGeom>
          <a:noFill/>
        </p:spPr>
        <p:txBody>
          <a:bodyPr wrap="none" rtlCol="0">
            <a:spAutoFit/>
          </a:bodyPr>
          <a:lstStyle/>
          <a:p>
            <a:r>
              <a:rPr lang="en-GB" b="1" dirty="0" smtClean="0"/>
              <a:t>IMPLEMENTING</a:t>
            </a:r>
            <a:endParaRPr lang="en-GB" b="1" dirty="0"/>
          </a:p>
        </p:txBody>
      </p:sp>
    </p:spTree>
    <p:custDataLst>
      <p:tags r:id="rId1"/>
    </p:custDataLst>
  </p:cSld>
  <p:clrMapOvr>
    <a:masterClrMapping/>
  </p:clrMapOvr>
  <p:transition spd="med">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6" descr="Mihaly Csikszentmihalyi, C.S. and J.D. Davidson Professor of Psychology and Management"/>
          <p:cNvSpPr>
            <a:spLocks noChangeAspect="1" noChangeArrowheads="1"/>
          </p:cNvSpPr>
          <p:nvPr/>
        </p:nvSpPr>
        <p:spPr bwMode="auto">
          <a:xfrm>
            <a:off x="3805238" y="2657475"/>
            <a:ext cx="1481137" cy="1543050"/>
          </a:xfrm>
          <a:prstGeom prst="rect">
            <a:avLst/>
          </a:prstGeom>
          <a:noFill/>
          <a:ln w="9525">
            <a:noFill/>
            <a:miter lim="800000"/>
            <a:headEnd/>
            <a:tailEnd/>
          </a:ln>
        </p:spPr>
        <p:txBody>
          <a:bodyPr/>
          <a:lstStyle/>
          <a:p>
            <a:endParaRPr lang="en-US" sz="3200">
              <a:solidFill>
                <a:schemeClr val="tx2"/>
              </a:solidFill>
            </a:endParaRPr>
          </a:p>
        </p:txBody>
      </p:sp>
      <p:sp>
        <p:nvSpPr>
          <p:cNvPr id="21507" name="AutoShape 7" descr="Mihaly Csikszentmihalyi, C.S. and J.D. Davidson Professor of Psychology and Management"/>
          <p:cNvSpPr>
            <a:spLocks noChangeAspect="1" noChangeArrowheads="1"/>
          </p:cNvSpPr>
          <p:nvPr/>
        </p:nvSpPr>
        <p:spPr bwMode="auto">
          <a:xfrm>
            <a:off x="3805238" y="2657475"/>
            <a:ext cx="1481137" cy="1543050"/>
          </a:xfrm>
          <a:prstGeom prst="rect">
            <a:avLst/>
          </a:prstGeom>
          <a:noFill/>
          <a:ln w="9525">
            <a:noFill/>
            <a:miter lim="800000"/>
            <a:headEnd/>
            <a:tailEnd/>
          </a:ln>
        </p:spPr>
        <p:txBody>
          <a:bodyPr/>
          <a:lstStyle/>
          <a:p>
            <a:endParaRPr lang="en-US" sz="3200">
              <a:solidFill>
                <a:schemeClr val="tx2"/>
              </a:solidFill>
            </a:endParaRPr>
          </a:p>
        </p:txBody>
      </p:sp>
      <p:sp>
        <p:nvSpPr>
          <p:cNvPr id="21508" name="Rectangle 8"/>
          <p:cNvSpPr>
            <a:spLocks noChangeArrowheads="1"/>
          </p:cNvSpPr>
          <p:nvPr/>
        </p:nvSpPr>
        <p:spPr bwMode="auto">
          <a:xfrm>
            <a:off x="251520" y="1268760"/>
            <a:ext cx="5833293" cy="1200329"/>
          </a:xfrm>
          <a:prstGeom prst="rect">
            <a:avLst/>
          </a:prstGeom>
          <a:noFill/>
          <a:ln w="9525">
            <a:noFill/>
            <a:miter lim="800000"/>
            <a:headEnd/>
            <a:tailEnd/>
          </a:ln>
        </p:spPr>
        <p:txBody>
          <a:bodyPr wrap="square">
            <a:spAutoFit/>
          </a:bodyPr>
          <a:lstStyle/>
          <a:p>
            <a:pPr algn="l" eaLnBrk="0" hangingPunct="0">
              <a:spcBef>
                <a:spcPct val="50000"/>
              </a:spcBef>
            </a:pPr>
            <a:r>
              <a:rPr lang="en-GB" sz="2400" b="0" dirty="0" smtClean="0"/>
              <a:t>Creativity </a:t>
            </a:r>
            <a:r>
              <a:rPr lang="en-GB" sz="2400" b="0" dirty="0"/>
              <a:t>is a process that can be </a:t>
            </a:r>
            <a:r>
              <a:rPr lang="en-GB" sz="2400" dirty="0" smtClean="0"/>
              <a:t>      </a:t>
            </a:r>
            <a:r>
              <a:rPr lang="en-GB" sz="2400" b="0" dirty="0" smtClean="0"/>
              <a:t>observed </a:t>
            </a:r>
            <a:r>
              <a:rPr lang="en-GB" sz="2400" b="0" dirty="0"/>
              <a:t>only at the intersection </a:t>
            </a:r>
            <a:r>
              <a:rPr lang="en-GB" sz="2400" dirty="0" smtClean="0"/>
              <a:t> </a:t>
            </a:r>
            <a:r>
              <a:rPr lang="en-GB" sz="2400" b="0" dirty="0" smtClean="0"/>
              <a:t>where </a:t>
            </a:r>
            <a:r>
              <a:rPr lang="en-GB" sz="2400" b="0" dirty="0"/>
              <a:t>individuals, domains and </a:t>
            </a:r>
            <a:r>
              <a:rPr lang="en-GB" sz="2400" b="0" dirty="0" smtClean="0"/>
              <a:t>fields interact</a:t>
            </a:r>
            <a:endParaRPr lang="en-US" sz="2400" b="0" dirty="0"/>
          </a:p>
        </p:txBody>
      </p:sp>
      <p:sp>
        <p:nvSpPr>
          <p:cNvPr id="21509" name="AutoShape 9" descr="Mihaly Csikszentmihalyi, C.S. and J.D. Davidson Professor of Psychology and Management"/>
          <p:cNvSpPr>
            <a:spLocks noChangeAspect="1" noChangeArrowheads="1"/>
          </p:cNvSpPr>
          <p:nvPr/>
        </p:nvSpPr>
        <p:spPr bwMode="auto">
          <a:xfrm>
            <a:off x="3805238" y="2657475"/>
            <a:ext cx="1481137" cy="1543050"/>
          </a:xfrm>
          <a:prstGeom prst="rect">
            <a:avLst/>
          </a:prstGeom>
          <a:noFill/>
          <a:ln w="9525">
            <a:noFill/>
            <a:miter lim="800000"/>
            <a:headEnd/>
            <a:tailEnd/>
          </a:ln>
        </p:spPr>
        <p:txBody>
          <a:bodyPr/>
          <a:lstStyle/>
          <a:p>
            <a:endParaRPr lang="en-US" sz="3200">
              <a:solidFill>
                <a:schemeClr val="tx2"/>
              </a:solidFill>
            </a:endParaRPr>
          </a:p>
        </p:txBody>
      </p:sp>
      <p:pic>
        <p:nvPicPr>
          <p:cNvPr id="21510" name="Picture 10" descr="csik200"/>
          <p:cNvPicPr>
            <a:picLocks noChangeAspect="1" noChangeArrowheads="1"/>
          </p:cNvPicPr>
          <p:nvPr/>
        </p:nvPicPr>
        <p:blipFill>
          <a:blip r:embed="rId3" cstate="print"/>
          <a:srcRect/>
          <a:stretch>
            <a:fillRect/>
          </a:stretch>
        </p:blipFill>
        <p:spPr bwMode="auto">
          <a:xfrm>
            <a:off x="5292725" y="3357563"/>
            <a:ext cx="1093788" cy="1295400"/>
          </a:xfrm>
          <a:prstGeom prst="rect">
            <a:avLst/>
          </a:prstGeom>
          <a:noFill/>
          <a:ln w="9525">
            <a:noFill/>
            <a:miter lim="800000"/>
            <a:headEnd/>
            <a:tailEnd/>
          </a:ln>
        </p:spPr>
      </p:pic>
      <p:pic>
        <p:nvPicPr>
          <p:cNvPr id="21511" name="Picture 1" descr="C:\Users\norman\Pictures\CREATIVITY\rest of life\disciplinary context.gif"/>
          <p:cNvPicPr>
            <a:picLocks noChangeAspect="1" noChangeArrowheads="1"/>
          </p:cNvPicPr>
          <p:nvPr/>
        </p:nvPicPr>
        <p:blipFill>
          <a:blip r:embed="rId4" cstate="print"/>
          <a:srcRect/>
          <a:stretch>
            <a:fillRect/>
          </a:stretch>
        </p:blipFill>
        <p:spPr bwMode="auto">
          <a:xfrm>
            <a:off x="323850" y="2781300"/>
            <a:ext cx="4752975" cy="3527425"/>
          </a:xfrm>
          <a:prstGeom prst="rect">
            <a:avLst/>
          </a:prstGeom>
          <a:noFill/>
          <a:ln w="9525">
            <a:noFill/>
            <a:miter lim="800000"/>
            <a:headEnd/>
            <a:tailEnd/>
          </a:ln>
        </p:spPr>
      </p:pic>
      <p:sp>
        <p:nvSpPr>
          <p:cNvPr id="21512" name="Rectangle 9"/>
          <p:cNvSpPr>
            <a:spLocks noChangeArrowheads="1"/>
          </p:cNvSpPr>
          <p:nvPr/>
        </p:nvSpPr>
        <p:spPr bwMode="auto">
          <a:xfrm>
            <a:off x="5076825" y="3501008"/>
            <a:ext cx="5075238" cy="2677086"/>
          </a:xfrm>
          <a:prstGeom prst="rect">
            <a:avLst/>
          </a:prstGeom>
          <a:noFill/>
          <a:ln w="9525">
            <a:noFill/>
            <a:miter lim="800000"/>
            <a:headEnd/>
            <a:tailEnd/>
          </a:ln>
        </p:spPr>
        <p:txBody>
          <a:bodyPr wrap="square">
            <a:spAutoFit/>
          </a:bodyPr>
          <a:lstStyle/>
          <a:p>
            <a:pPr algn="l" eaLnBrk="0" hangingPunct="0">
              <a:spcBef>
                <a:spcPct val="50000"/>
              </a:spcBef>
            </a:pPr>
            <a:r>
              <a:rPr lang="en-GB" sz="2400" b="0" dirty="0"/>
              <a:t>                </a:t>
            </a:r>
            <a:r>
              <a:rPr lang="en-GB" sz="2400" b="0" dirty="0" smtClean="0"/>
              <a:t>   This </a:t>
            </a:r>
            <a:r>
              <a:rPr lang="en-GB" sz="2400" b="0" dirty="0"/>
              <a:t>environment                       	      has two salient           		      aspects: a cultural </a:t>
            </a:r>
            <a:r>
              <a:rPr lang="en-GB" sz="2400" b="0" dirty="0" smtClean="0"/>
              <a:t>or </a:t>
            </a:r>
            <a:r>
              <a:rPr lang="en-GB" sz="2400" b="0" dirty="0"/>
              <a:t>symbolic aspect called </a:t>
            </a:r>
            <a:r>
              <a:rPr lang="en-GB" sz="2400" b="0" dirty="0" smtClean="0"/>
              <a:t>the            </a:t>
            </a:r>
            <a:r>
              <a:rPr lang="en-GB" sz="2400" b="0" i="1" dirty="0" smtClean="0"/>
              <a:t>domain</a:t>
            </a:r>
            <a:r>
              <a:rPr lang="en-GB" sz="2400" b="0" dirty="0"/>
              <a:t>, and a social </a:t>
            </a:r>
            <a:r>
              <a:rPr lang="en-GB" sz="2400" b="0" dirty="0" smtClean="0"/>
              <a:t>aspect            called </a:t>
            </a:r>
            <a:r>
              <a:rPr lang="en-GB" sz="2400" b="0" dirty="0"/>
              <a:t>the </a:t>
            </a:r>
            <a:r>
              <a:rPr lang="en-GB" sz="2400" b="0" i="1" dirty="0"/>
              <a:t>field</a:t>
            </a:r>
            <a:r>
              <a:rPr lang="en-GB" sz="2400" b="0" dirty="0"/>
              <a:t>. </a:t>
            </a:r>
            <a:r>
              <a:rPr lang="en-GB" sz="2400" dirty="0" smtClean="0"/>
              <a:t>                           </a:t>
            </a:r>
            <a:r>
              <a:rPr lang="en-GB" sz="2400" b="0" i="1" dirty="0" err="1" smtClean="0"/>
              <a:t>Csikszentmihayli</a:t>
            </a:r>
            <a:r>
              <a:rPr lang="en-GB" sz="2400" b="0" i="1" dirty="0" smtClean="0"/>
              <a:t> </a:t>
            </a:r>
            <a:r>
              <a:rPr lang="en-GB" sz="2400" b="0" i="1" dirty="0"/>
              <a:t>(1999)</a:t>
            </a:r>
            <a:endParaRPr lang="en-GB" sz="2400" b="0" dirty="0"/>
          </a:p>
        </p:txBody>
      </p:sp>
      <p:pic>
        <p:nvPicPr>
          <p:cNvPr id="26626" name="Picture 2" descr="C:\Users\norman\Pictures\CREATIVITY\CULTURAL MODEL.jpg"/>
          <p:cNvPicPr>
            <a:picLocks noChangeAspect="1" noChangeArrowheads="1"/>
          </p:cNvPicPr>
          <p:nvPr/>
        </p:nvPicPr>
        <p:blipFill>
          <a:blip r:embed="rId5" cstate="print"/>
          <a:srcRect/>
          <a:stretch>
            <a:fillRect/>
          </a:stretch>
        </p:blipFill>
        <p:spPr bwMode="auto">
          <a:xfrm>
            <a:off x="5436096" y="404664"/>
            <a:ext cx="3517531" cy="2592288"/>
          </a:xfrm>
          <a:prstGeom prst="rect">
            <a:avLst/>
          </a:prstGeom>
          <a:noFill/>
        </p:spPr>
      </p:pic>
      <p:sp>
        <p:nvSpPr>
          <p:cNvPr id="12" name="TextBox 11"/>
          <p:cNvSpPr txBox="1"/>
          <p:nvPr/>
        </p:nvSpPr>
        <p:spPr>
          <a:xfrm>
            <a:off x="755576" y="332656"/>
            <a:ext cx="3456384" cy="707886"/>
          </a:xfrm>
          <a:prstGeom prst="rect">
            <a:avLst/>
          </a:prstGeom>
          <a:solidFill>
            <a:srgbClr val="CC9900">
              <a:alpha val="71765"/>
            </a:srgbClr>
          </a:solidFill>
        </p:spPr>
        <p:txBody>
          <a:bodyPr wrap="square" rtlCol="0">
            <a:spAutoFit/>
          </a:bodyPr>
          <a:lstStyle/>
          <a:p>
            <a:pPr algn="ctr"/>
            <a:r>
              <a:rPr lang="en-GB" sz="4000" dirty="0" smtClean="0">
                <a:latin typeface="Aharoni" pitchFamily="2" charset="-79"/>
                <a:cs typeface="Aharoni" pitchFamily="2" charset="-79"/>
              </a:rPr>
              <a:t>5</a:t>
            </a:r>
            <a:r>
              <a:rPr lang="en-GB" sz="2800" dirty="0" smtClean="0">
                <a:latin typeface="Aharoni" pitchFamily="2" charset="-79"/>
                <a:cs typeface="Aharoni" pitchFamily="2" charset="-79"/>
              </a:rPr>
              <a:t> Cultural &amp; Social</a:t>
            </a:r>
          </a:p>
        </p:txBody>
      </p:sp>
    </p:spTree>
  </p:cSld>
  <p:clrMapOvr>
    <a:masterClrMapping/>
  </p:clrMapOvr>
  <p:transition spd="med">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684338"/>
            <a:ext cx="9144000" cy="7755969"/>
          </a:xfrm>
          <a:prstGeom prst="rect">
            <a:avLst/>
          </a:prstGeom>
        </p:spPr>
        <p:txBody>
          <a:bodyPr>
            <a:spAutoFit/>
          </a:bodyPr>
          <a:lstStyle/>
          <a:p>
            <a:pPr algn="l">
              <a:defRPr/>
            </a:pPr>
            <a:endParaRPr lang="en-GB" b="0" i="1"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defRPr/>
            </a:pPr>
            <a:endParaRPr lang="en-GB" sz="2400" b="0" dirty="0">
              <a:solidFill>
                <a:schemeClr val="tx1">
                  <a:lumMod val="85000"/>
                  <a:lumOff val="15000"/>
                </a:schemeClr>
              </a:solidFill>
            </a:endParaRPr>
          </a:p>
          <a:p>
            <a:pPr>
              <a:defRPr/>
            </a:pPr>
            <a:endParaRPr lang="en-GB" sz="2400" dirty="0"/>
          </a:p>
          <a:p>
            <a:pPr>
              <a:defRPr/>
            </a:pPr>
            <a:r>
              <a:rPr lang="en-GB" sz="2400" dirty="0" smtClean="0"/>
              <a:t>   </a:t>
            </a:r>
          </a:p>
          <a:p>
            <a:pPr>
              <a:defRPr/>
            </a:pPr>
            <a:r>
              <a:rPr lang="en-GB" sz="2400" dirty="0" smtClean="0"/>
              <a:t>               </a:t>
            </a:r>
          </a:p>
          <a:p>
            <a:pPr>
              <a:defRPr/>
            </a:pPr>
            <a:r>
              <a:rPr lang="en-GB" sz="2400" dirty="0" smtClean="0">
                <a:latin typeface="Aharoni" pitchFamily="2" charset="-79"/>
                <a:cs typeface="Aharoni" pitchFamily="2" charset="-79"/>
              </a:rPr>
              <a:t>          </a:t>
            </a: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a:p>
            <a:pPr algn="l">
              <a:defRPr/>
            </a:pPr>
            <a:endParaRPr lang="en-GB" b="0" dirty="0">
              <a:solidFill>
                <a:schemeClr val="tx1">
                  <a:lumMod val="85000"/>
                  <a:lumOff val="15000"/>
                </a:schemeClr>
              </a:solidFill>
            </a:endParaRPr>
          </a:p>
        </p:txBody>
      </p:sp>
      <p:sp>
        <p:nvSpPr>
          <p:cNvPr id="6" name="TextBox 5"/>
          <p:cNvSpPr txBox="1"/>
          <p:nvPr/>
        </p:nvSpPr>
        <p:spPr>
          <a:xfrm>
            <a:off x="179512" y="332656"/>
            <a:ext cx="8964488" cy="1200329"/>
          </a:xfrm>
          <a:prstGeom prst="rect">
            <a:avLst/>
          </a:prstGeom>
          <a:noFill/>
        </p:spPr>
        <p:txBody>
          <a:bodyPr wrap="square" rtlCol="0">
            <a:spAutoFit/>
          </a:bodyPr>
          <a:lstStyle/>
          <a:p>
            <a:r>
              <a:rPr lang="en-GB" sz="2400" dirty="0" smtClean="0">
                <a:latin typeface="Arial Rounded MT Bold" pitchFamily="34" charset="0"/>
                <a:cs typeface="Aharoni" pitchFamily="2" charset="-79"/>
              </a:rPr>
              <a:t>Inclusivity is the intention, policy and practice of </a:t>
            </a:r>
          </a:p>
          <a:p>
            <a:r>
              <a:rPr lang="en-GB" sz="2400" dirty="0" smtClean="0">
                <a:latin typeface="Arial Rounded MT Bold" pitchFamily="34" charset="0"/>
                <a:cs typeface="Aharoni" pitchFamily="2" charset="-79"/>
              </a:rPr>
              <a:t>including people in social practices who otherwise </a:t>
            </a:r>
          </a:p>
          <a:p>
            <a:r>
              <a:rPr lang="en-GB" sz="2400" dirty="0" smtClean="0">
                <a:latin typeface="Arial Rounded MT Bold" pitchFamily="34" charset="0"/>
                <a:cs typeface="Aharoni" pitchFamily="2" charset="-79"/>
              </a:rPr>
              <a:t>might be excluded or marginalised </a:t>
            </a:r>
            <a:endParaRPr lang="en-GB" sz="2000" dirty="0">
              <a:latin typeface="Arial Rounded MT Bold" pitchFamily="34" charset="0"/>
              <a:cs typeface="Aharoni" pitchFamily="2" charset="-79"/>
            </a:endParaRPr>
          </a:p>
        </p:txBody>
      </p:sp>
      <p:sp>
        <p:nvSpPr>
          <p:cNvPr id="5" name="TextBox 4"/>
          <p:cNvSpPr txBox="1"/>
          <p:nvPr/>
        </p:nvSpPr>
        <p:spPr>
          <a:xfrm>
            <a:off x="251520" y="1844824"/>
            <a:ext cx="8995155" cy="4524315"/>
          </a:xfrm>
          <a:prstGeom prst="rect">
            <a:avLst/>
          </a:prstGeom>
          <a:noFill/>
        </p:spPr>
        <p:txBody>
          <a:bodyPr wrap="none" rtlCol="0">
            <a:spAutoFit/>
          </a:bodyPr>
          <a:lstStyle/>
          <a:p>
            <a:r>
              <a:rPr lang="en-GB" sz="2400" dirty="0" smtClean="0">
                <a:latin typeface="Arial Rounded MT Bold" pitchFamily="34" charset="0"/>
                <a:cs typeface="Aharoni" pitchFamily="2" charset="-79"/>
              </a:rPr>
              <a:t>In education, </a:t>
            </a:r>
            <a:r>
              <a:rPr lang="en-GB" sz="2400" i="1" dirty="0" smtClean="0">
                <a:latin typeface="Arial Rounded MT Bold" pitchFamily="34" charset="0"/>
                <a:cs typeface="Aharoni" pitchFamily="2" charset="-79"/>
              </a:rPr>
              <a:t>inclusivity</a:t>
            </a:r>
            <a:r>
              <a:rPr lang="en-GB" sz="2400" dirty="0" smtClean="0">
                <a:latin typeface="Arial Rounded MT Bold" pitchFamily="34" charset="0"/>
                <a:cs typeface="Aharoni" pitchFamily="2" charset="-79"/>
              </a:rPr>
              <a:t>  is about developing our</a:t>
            </a:r>
          </a:p>
          <a:p>
            <a:r>
              <a:rPr lang="en-GB" sz="2400" dirty="0" smtClean="0">
                <a:latin typeface="Arial Rounded MT Bold" pitchFamily="34" charset="0"/>
                <a:cs typeface="Aharoni" pitchFamily="2" charset="-79"/>
              </a:rPr>
              <a:t>education system so it:</a:t>
            </a:r>
          </a:p>
          <a:p>
            <a:endParaRPr lang="en-GB" sz="2400" dirty="0" smtClean="0">
              <a:latin typeface="Arial Rounded MT Bold" pitchFamily="34" charset="0"/>
              <a:cs typeface="Aharoni" pitchFamily="2" charset="-79"/>
            </a:endParaRPr>
          </a:p>
          <a:p>
            <a:r>
              <a:rPr lang="en-GB" sz="2400" dirty="0" smtClean="0">
                <a:latin typeface="Arial Rounded MT Bold" pitchFamily="34" charset="0"/>
                <a:cs typeface="Aharoni" pitchFamily="2" charset="-79"/>
              </a:rPr>
              <a:t>*  can respond effectively to anyone who wants or needs to </a:t>
            </a:r>
          </a:p>
          <a:p>
            <a:r>
              <a:rPr lang="en-GB" sz="2400" dirty="0" smtClean="0">
                <a:latin typeface="Arial Rounded MT Bold" pitchFamily="34" charset="0"/>
                <a:cs typeface="Aharoni" pitchFamily="2" charset="-79"/>
              </a:rPr>
              <a:t>    learn and has the ability  at all stages of their life</a:t>
            </a:r>
          </a:p>
          <a:p>
            <a:endParaRPr lang="en-GB" sz="2400" dirty="0" smtClean="0">
              <a:latin typeface="Arial Rounded MT Bold" pitchFamily="34" charset="0"/>
              <a:cs typeface="Aharoni" pitchFamily="2" charset="-79"/>
            </a:endParaRPr>
          </a:p>
          <a:p>
            <a:r>
              <a:rPr lang="en-GB" sz="2400" dirty="0" smtClean="0">
                <a:latin typeface="Arial Rounded MT Bold" pitchFamily="34" charset="0"/>
                <a:cs typeface="Aharoni" pitchFamily="2" charset="-79"/>
              </a:rPr>
              <a:t>*  is flexible enough to involve and meet the needs </a:t>
            </a:r>
          </a:p>
          <a:p>
            <a:r>
              <a:rPr lang="en-GB" sz="2400" dirty="0" smtClean="0">
                <a:latin typeface="Arial Rounded MT Bold" pitchFamily="34" charset="0"/>
                <a:cs typeface="Aharoni" pitchFamily="2" charset="-79"/>
              </a:rPr>
              <a:t>    of anyone who wants or needs to learn</a:t>
            </a:r>
          </a:p>
          <a:p>
            <a:endParaRPr lang="en-GB" sz="2400" dirty="0" smtClean="0">
              <a:latin typeface="Arial Rounded MT Bold" pitchFamily="34" charset="0"/>
              <a:cs typeface="Aharoni" pitchFamily="2" charset="-79"/>
            </a:endParaRPr>
          </a:p>
          <a:p>
            <a:r>
              <a:rPr lang="en-GB" sz="2400" dirty="0" smtClean="0">
                <a:latin typeface="Arial Rounded MT Bold" pitchFamily="34" charset="0"/>
                <a:cs typeface="Aharoni" pitchFamily="2" charset="-79"/>
              </a:rPr>
              <a:t>*  can embrace all forms of learning and all environments </a:t>
            </a:r>
          </a:p>
          <a:p>
            <a:r>
              <a:rPr lang="en-GB" sz="2400" dirty="0" smtClean="0">
                <a:latin typeface="Arial Rounded MT Bold" pitchFamily="34" charset="0"/>
                <a:cs typeface="Aharoni" pitchFamily="2" charset="-79"/>
              </a:rPr>
              <a:t>    within which people learn and develop and have </a:t>
            </a:r>
          </a:p>
          <a:p>
            <a:r>
              <a:rPr lang="en-GB" sz="2400" dirty="0" smtClean="0">
                <a:latin typeface="Arial Rounded MT Bold" pitchFamily="34" charset="0"/>
                <a:cs typeface="Aharoni" pitchFamily="2" charset="-79"/>
              </a:rPr>
              <a:t>    their achievements recognised</a:t>
            </a:r>
            <a:endParaRPr lang="en-GB" sz="2400" dirty="0">
              <a:latin typeface="Arial Rounded MT Bold" pitchFamily="34" charset="0"/>
              <a:cs typeface="Aharoni" pitchFamily="2" charset="-79"/>
            </a:endParaRPr>
          </a:p>
        </p:txBody>
      </p:sp>
    </p:spTree>
  </p:cSld>
  <p:clrMapOvr>
    <a:masterClrMapping/>
  </p:clrMapOvr>
  <p:transition spd="med">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47664" y="5805264"/>
            <a:ext cx="6277872" cy="830997"/>
          </a:xfrm>
          <a:prstGeom prst="rect">
            <a:avLst/>
          </a:prstGeom>
          <a:noFill/>
        </p:spPr>
        <p:txBody>
          <a:bodyPr wrap="none" rtlCol="0">
            <a:spAutoFit/>
          </a:bodyPr>
          <a:lstStyle/>
          <a:p>
            <a:r>
              <a:rPr lang="en-GB" sz="2400" dirty="0" smtClean="0"/>
              <a:t>Since we invented language it has become so </a:t>
            </a:r>
          </a:p>
          <a:p>
            <a:r>
              <a:rPr lang="en-GB" sz="2400" dirty="0" smtClean="0"/>
              <a:t>much easier to identify intruders on our territory</a:t>
            </a:r>
            <a:endParaRPr lang="en-GB" sz="2400" dirty="0"/>
          </a:p>
        </p:txBody>
      </p:sp>
      <p:pic>
        <p:nvPicPr>
          <p:cNvPr id="1026" name="Picture 2" descr="C:\Users\norman\Documents\CHALKMOUNTAIN KEY INFORMATION\CARTOONS\KIBOKO\CREATIVITY GUIDES\DISCIPLINE\cartoon.jpg"/>
          <p:cNvPicPr>
            <a:picLocks noChangeAspect="1" noChangeArrowheads="1"/>
          </p:cNvPicPr>
          <p:nvPr/>
        </p:nvPicPr>
        <p:blipFill>
          <a:blip r:embed="rId2" cstate="print"/>
          <a:srcRect/>
          <a:stretch>
            <a:fillRect/>
          </a:stretch>
        </p:blipFill>
        <p:spPr bwMode="auto">
          <a:xfrm>
            <a:off x="1403648" y="908721"/>
            <a:ext cx="6192688" cy="4896544"/>
          </a:xfrm>
          <a:prstGeom prst="rect">
            <a:avLst/>
          </a:prstGeom>
          <a:noFill/>
        </p:spPr>
      </p:pic>
      <p:sp>
        <p:nvSpPr>
          <p:cNvPr id="5" name="TextBox 4"/>
          <p:cNvSpPr txBox="1"/>
          <p:nvPr/>
        </p:nvSpPr>
        <p:spPr>
          <a:xfrm>
            <a:off x="179512" y="260648"/>
            <a:ext cx="9177769" cy="646331"/>
          </a:xfrm>
          <a:prstGeom prst="rect">
            <a:avLst/>
          </a:prstGeom>
          <a:noFill/>
        </p:spPr>
        <p:txBody>
          <a:bodyPr wrap="none" rtlCol="0">
            <a:spAutoFit/>
          </a:bodyPr>
          <a:lstStyle/>
          <a:p>
            <a:r>
              <a:rPr lang="en-GB" sz="3600" dirty="0" smtClean="0"/>
              <a:t>Disciplinary Tribes &amp; Territories (</a:t>
            </a:r>
            <a:r>
              <a:rPr lang="en-US" sz="3600" dirty="0" err="1" smtClean="0"/>
              <a:t>Becher</a:t>
            </a:r>
            <a:r>
              <a:rPr lang="en-US" sz="3600" dirty="0" smtClean="0"/>
              <a:t> 1989) </a:t>
            </a:r>
            <a:r>
              <a:rPr lang="en-GB" sz="3600" dirty="0" smtClean="0"/>
              <a:t>  </a:t>
            </a:r>
            <a:endParaRPr lang="en-GB" sz="3600" dirty="0"/>
          </a:p>
        </p:txBody>
      </p:sp>
    </p:spTree>
  </p:cSld>
  <p:clrMapOvr>
    <a:masterClrMapping/>
  </p:clrMapOvr>
  <p:transition spd="med">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5"/>
          <p:cNvSpPr txBox="1">
            <a:spLocks noChangeArrowheads="1"/>
          </p:cNvSpPr>
          <p:nvPr/>
        </p:nvSpPr>
        <p:spPr bwMode="auto">
          <a:xfrm>
            <a:off x="468313" y="333375"/>
            <a:ext cx="184150" cy="457200"/>
          </a:xfrm>
          <a:prstGeom prst="rect">
            <a:avLst/>
          </a:prstGeom>
          <a:noFill/>
          <a:ln w="9525">
            <a:noFill/>
            <a:miter lim="800000"/>
            <a:headEnd/>
            <a:tailEnd/>
          </a:ln>
        </p:spPr>
        <p:txBody>
          <a:bodyPr wrap="none">
            <a:spAutoFit/>
          </a:bodyPr>
          <a:lstStyle/>
          <a:p>
            <a:pPr algn="l"/>
            <a:endParaRPr lang="en-US" sz="2400">
              <a:cs typeface="Arial" charset="0"/>
            </a:endParaRPr>
          </a:p>
        </p:txBody>
      </p:sp>
      <p:sp>
        <p:nvSpPr>
          <p:cNvPr id="22531" name="Text Box 6"/>
          <p:cNvSpPr txBox="1">
            <a:spLocks noChangeArrowheads="1"/>
          </p:cNvSpPr>
          <p:nvPr/>
        </p:nvSpPr>
        <p:spPr bwMode="auto">
          <a:xfrm>
            <a:off x="179388" y="188913"/>
            <a:ext cx="8569325" cy="762000"/>
          </a:xfrm>
          <a:prstGeom prst="rect">
            <a:avLst/>
          </a:prstGeom>
          <a:noFill/>
          <a:ln w="9525">
            <a:noFill/>
            <a:miter lim="800000"/>
            <a:headEnd/>
            <a:tailEnd/>
          </a:ln>
        </p:spPr>
        <p:txBody>
          <a:bodyPr>
            <a:spAutoFit/>
          </a:bodyPr>
          <a:lstStyle/>
          <a:p>
            <a:pPr algn="l"/>
            <a:r>
              <a:rPr lang="en-GB" sz="2400" b="1" dirty="0">
                <a:cs typeface="Arial" charset="0"/>
              </a:rPr>
              <a:t>What being creative means in eight disciplines</a:t>
            </a:r>
          </a:p>
          <a:p>
            <a:pPr algn="l"/>
            <a:r>
              <a:rPr lang="en-GB" sz="2000" b="0" i="1" dirty="0">
                <a:cs typeface="Arial" charset="0"/>
              </a:rPr>
              <a:t>Based on surveys within each </a:t>
            </a:r>
            <a:r>
              <a:rPr lang="en-GB" sz="2000" b="0" i="1" dirty="0" smtClean="0">
                <a:cs typeface="Arial" charset="0"/>
              </a:rPr>
              <a:t>community  (Jackson &amp; Shaw 2006)</a:t>
            </a:r>
            <a:endParaRPr lang="en-US" sz="2000" b="0" i="1" dirty="0">
              <a:solidFill>
                <a:srgbClr val="FF0000"/>
              </a:solidFill>
              <a:cs typeface="Arial" charset="0"/>
            </a:endParaRPr>
          </a:p>
        </p:txBody>
      </p:sp>
      <p:sp>
        <p:nvSpPr>
          <p:cNvPr id="22532" name="Text Box 7"/>
          <p:cNvSpPr txBox="1">
            <a:spLocks noChangeArrowheads="1"/>
          </p:cNvSpPr>
          <p:nvPr/>
        </p:nvSpPr>
        <p:spPr bwMode="auto">
          <a:xfrm>
            <a:off x="179388" y="1196975"/>
            <a:ext cx="6718058" cy="400110"/>
          </a:xfrm>
          <a:prstGeom prst="rect">
            <a:avLst/>
          </a:prstGeom>
          <a:noFill/>
          <a:ln w="9525">
            <a:noFill/>
            <a:miter lim="800000"/>
            <a:headEnd/>
            <a:tailEnd/>
          </a:ln>
        </p:spPr>
        <p:txBody>
          <a:bodyPr wrap="none">
            <a:spAutoFit/>
          </a:bodyPr>
          <a:lstStyle/>
          <a:p>
            <a:pPr algn="l"/>
            <a:r>
              <a:rPr lang="en-GB" sz="2000" b="0" dirty="0">
                <a:cs typeface="Arial" charset="0"/>
              </a:rPr>
              <a:t>Being imaginative – ability to </a:t>
            </a:r>
            <a:r>
              <a:rPr lang="en-GB" sz="2000" dirty="0">
                <a:cs typeface="Arial" charset="0"/>
              </a:rPr>
              <a:t>think</a:t>
            </a:r>
            <a:r>
              <a:rPr lang="en-GB" sz="2000" b="0" dirty="0">
                <a:cs typeface="Arial" charset="0"/>
              </a:rPr>
              <a:t> </a:t>
            </a:r>
            <a:r>
              <a:rPr lang="en-GB" sz="2000" dirty="0">
                <a:cs typeface="Arial" charset="0"/>
              </a:rPr>
              <a:t>generatively &amp; </a:t>
            </a:r>
            <a:r>
              <a:rPr lang="en-GB" sz="2000" dirty="0" smtClean="0">
                <a:cs typeface="Arial" charset="0"/>
              </a:rPr>
              <a:t>associatively</a:t>
            </a:r>
            <a:endParaRPr lang="en-US" sz="2000" dirty="0">
              <a:solidFill>
                <a:srgbClr val="FF0000"/>
              </a:solidFill>
              <a:cs typeface="Arial" charset="0"/>
            </a:endParaRPr>
          </a:p>
        </p:txBody>
      </p:sp>
      <p:sp>
        <p:nvSpPr>
          <p:cNvPr id="22533" name="Text Box 8"/>
          <p:cNvSpPr txBox="1">
            <a:spLocks noChangeArrowheads="1"/>
          </p:cNvSpPr>
          <p:nvPr/>
        </p:nvSpPr>
        <p:spPr bwMode="auto">
          <a:xfrm>
            <a:off x="179388" y="1773238"/>
            <a:ext cx="5813771" cy="1015663"/>
          </a:xfrm>
          <a:prstGeom prst="rect">
            <a:avLst/>
          </a:prstGeom>
          <a:noFill/>
          <a:ln w="9525">
            <a:noFill/>
            <a:miter lim="800000"/>
            <a:headEnd/>
            <a:tailEnd/>
          </a:ln>
        </p:spPr>
        <p:txBody>
          <a:bodyPr wrap="none">
            <a:spAutoFit/>
          </a:bodyPr>
          <a:lstStyle/>
          <a:p>
            <a:pPr algn="l"/>
            <a:r>
              <a:rPr lang="en-GB" sz="2000" b="0" dirty="0">
                <a:cs typeface="Arial" charset="0"/>
              </a:rPr>
              <a:t>Being </a:t>
            </a:r>
            <a:r>
              <a:rPr lang="en-GB" sz="2000" dirty="0">
                <a:cs typeface="Arial" charset="0"/>
              </a:rPr>
              <a:t>original / inventive  </a:t>
            </a:r>
            <a:r>
              <a:rPr lang="en-GB" sz="2000" b="0" dirty="0">
                <a:cs typeface="Arial" charset="0"/>
              </a:rPr>
              <a:t>- </a:t>
            </a:r>
            <a:r>
              <a:rPr lang="en-GB" sz="2000" dirty="0">
                <a:cs typeface="Arial" charset="0"/>
              </a:rPr>
              <a:t>new ideas</a:t>
            </a:r>
            <a:r>
              <a:rPr lang="en-GB" sz="2000" b="0" dirty="0">
                <a:cs typeface="Arial" charset="0"/>
              </a:rPr>
              <a:t> which add </a:t>
            </a:r>
            <a:r>
              <a:rPr lang="en-GB" sz="2000" b="0" dirty="0" smtClean="0">
                <a:cs typeface="Arial" charset="0"/>
              </a:rPr>
              <a:t>value</a:t>
            </a:r>
            <a:endParaRPr lang="en-GB" sz="2000" dirty="0">
              <a:solidFill>
                <a:srgbClr val="FF0000"/>
              </a:solidFill>
              <a:cs typeface="Arial" charset="0"/>
            </a:endParaRPr>
          </a:p>
          <a:p>
            <a:pPr algn="l"/>
            <a:r>
              <a:rPr lang="en-GB" sz="2000" b="0" dirty="0" smtClean="0">
                <a:cs typeface="Arial" charset="0"/>
              </a:rPr>
              <a:t>Being </a:t>
            </a:r>
            <a:r>
              <a:rPr lang="en-GB" sz="2000" b="0" dirty="0">
                <a:cs typeface="Arial" charset="0"/>
              </a:rPr>
              <a:t>able to </a:t>
            </a:r>
            <a:r>
              <a:rPr lang="en-GB" sz="2000" dirty="0">
                <a:cs typeface="Arial" charset="0"/>
              </a:rPr>
              <a:t>adapt/improvise (re-creation</a:t>
            </a:r>
            <a:r>
              <a:rPr lang="en-GB" sz="2000" dirty="0" smtClean="0">
                <a:cs typeface="Arial" charset="0"/>
              </a:rPr>
              <a:t>)</a:t>
            </a:r>
            <a:endParaRPr lang="en-GB" sz="2000" dirty="0">
              <a:solidFill>
                <a:srgbClr val="FF0000"/>
              </a:solidFill>
              <a:cs typeface="Arial" charset="0"/>
            </a:endParaRPr>
          </a:p>
          <a:p>
            <a:pPr algn="l"/>
            <a:endParaRPr lang="en-US" sz="2000" b="0" dirty="0">
              <a:cs typeface="Arial" charset="0"/>
            </a:endParaRPr>
          </a:p>
        </p:txBody>
      </p:sp>
      <p:sp>
        <p:nvSpPr>
          <p:cNvPr id="22534" name="Text Box 9"/>
          <p:cNvSpPr txBox="1">
            <a:spLocks noChangeArrowheads="1"/>
          </p:cNvSpPr>
          <p:nvPr/>
        </p:nvSpPr>
        <p:spPr bwMode="auto">
          <a:xfrm>
            <a:off x="179388" y="2708275"/>
            <a:ext cx="7280647" cy="400110"/>
          </a:xfrm>
          <a:prstGeom prst="rect">
            <a:avLst/>
          </a:prstGeom>
          <a:noFill/>
          <a:ln w="9525">
            <a:noFill/>
            <a:miter lim="800000"/>
            <a:headEnd/>
            <a:tailEnd/>
          </a:ln>
        </p:spPr>
        <p:txBody>
          <a:bodyPr wrap="none">
            <a:spAutoFit/>
          </a:bodyPr>
          <a:lstStyle/>
          <a:p>
            <a:pPr algn="l"/>
            <a:r>
              <a:rPr lang="en-GB" sz="2000" b="0" dirty="0">
                <a:cs typeface="Arial" charset="0"/>
              </a:rPr>
              <a:t>Being curious having an </a:t>
            </a:r>
            <a:r>
              <a:rPr lang="en-GB" sz="2000" dirty="0">
                <a:cs typeface="Arial" charset="0"/>
              </a:rPr>
              <a:t>enquiring</a:t>
            </a:r>
            <a:r>
              <a:rPr lang="en-GB" sz="2000" b="0" dirty="0">
                <a:cs typeface="Arial" charset="0"/>
              </a:rPr>
              <a:t> </a:t>
            </a:r>
            <a:r>
              <a:rPr lang="en-GB" sz="2000" dirty="0" smtClean="0">
                <a:cs typeface="Arial" charset="0"/>
              </a:rPr>
              <a:t>disposition – the desire to find out</a:t>
            </a:r>
            <a:endParaRPr lang="en-US" sz="2000" dirty="0">
              <a:solidFill>
                <a:srgbClr val="FF0000"/>
              </a:solidFill>
              <a:cs typeface="Arial" charset="0"/>
            </a:endParaRPr>
          </a:p>
        </p:txBody>
      </p:sp>
      <p:sp>
        <p:nvSpPr>
          <p:cNvPr id="22535" name="Rectangle 10"/>
          <p:cNvSpPr>
            <a:spLocks noChangeArrowheads="1"/>
          </p:cNvSpPr>
          <p:nvPr/>
        </p:nvSpPr>
        <p:spPr bwMode="auto">
          <a:xfrm>
            <a:off x="179388" y="3357563"/>
            <a:ext cx="6705105" cy="400110"/>
          </a:xfrm>
          <a:prstGeom prst="rect">
            <a:avLst/>
          </a:prstGeom>
          <a:noFill/>
          <a:ln w="9525">
            <a:noFill/>
            <a:miter lim="800000"/>
            <a:headEnd/>
            <a:tailEnd/>
          </a:ln>
        </p:spPr>
        <p:txBody>
          <a:bodyPr wrap="none">
            <a:spAutoFit/>
          </a:bodyPr>
          <a:lstStyle/>
          <a:p>
            <a:pPr algn="l"/>
            <a:r>
              <a:rPr lang="en-GB" sz="2000" b="0" dirty="0">
                <a:cs typeface="Arial" charset="0"/>
              </a:rPr>
              <a:t>Being </a:t>
            </a:r>
            <a:r>
              <a:rPr lang="en-GB" sz="2000" dirty="0" smtClean="0">
                <a:cs typeface="Arial" charset="0"/>
              </a:rPr>
              <a:t>resourceful – finding and making use of what is available</a:t>
            </a:r>
            <a:endParaRPr lang="en-US" sz="2000" dirty="0">
              <a:solidFill>
                <a:srgbClr val="FF0000"/>
              </a:solidFill>
              <a:cs typeface="Arial" charset="0"/>
            </a:endParaRPr>
          </a:p>
        </p:txBody>
      </p:sp>
      <p:sp>
        <p:nvSpPr>
          <p:cNvPr id="22536" name="Rectangle 11"/>
          <p:cNvSpPr>
            <a:spLocks noChangeArrowheads="1"/>
          </p:cNvSpPr>
          <p:nvPr/>
        </p:nvSpPr>
        <p:spPr bwMode="auto">
          <a:xfrm>
            <a:off x="179388" y="4005263"/>
            <a:ext cx="6546600" cy="707886"/>
          </a:xfrm>
          <a:prstGeom prst="rect">
            <a:avLst/>
          </a:prstGeom>
          <a:noFill/>
          <a:ln w="9525">
            <a:noFill/>
            <a:miter lim="800000"/>
            <a:headEnd/>
            <a:tailEnd/>
          </a:ln>
        </p:spPr>
        <p:txBody>
          <a:bodyPr wrap="none">
            <a:spAutoFit/>
          </a:bodyPr>
          <a:lstStyle/>
          <a:p>
            <a:pPr algn="l"/>
            <a:r>
              <a:rPr lang="en-GB" sz="2000" b="0" dirty="0">
                <a:cs typeface="Arial" charset="0"/>
              </a:rPr>
              <a:t>Being able to </a:t>
            </a:r>
            <a:r>
              <a:rPr lang="en-GB" sz="2000" dirty="0">
                <a:cs typeface="Arial" charset="0"/>
              </a:rPr>
              <a:t>think synthetically</a:t>
            </a:r>
            <a:r>
              <a:rPr lang="en-GB" sz="2000" b="0" dirty="0">
                <a:cs typeface="Arial" charset="0"/>
              </a:rPr>
              <a:t> </a:t>
            </a:r>
            <a:r>
              <a:rPr lang="en-GB" sz="2000" dirty="0">
                <a:cs typeface="Arial" charset="0"/>
              </a:rPr>
              <a:t>and relationally </a:t>
            </a:r>
            <a:r>
              <a:rPr lang="en-GB" sz="2000" b="0" dirty="0">
                <a:cs typeface="Arial" charset="0"/>
              </a:rPr>
              <a:t>-</a:t>
            </a:r>
            <a:r>
              <a:rPr lang="en-GB" sz="2000" b="0" dirty="0" smtClean="0">
                <a:cs typeface="Arial" charset="0"/>
              </a:rPr>
              <a:t>connect</a:t>
            </a:r>
            <a:endParaRPr lang="en-GB" sz="2000" dirty="0">
              <a:solidFill>
                <a:srgbClr val="FF0000"/>
              </a:solidFill>
              <a:cs typeface="Arial" charset="0"/>
            </a:endParaRPr>
          </a:p>
          <a:p>
            <a:pPr algn="l"/>
            <a:r>
              <a:rPr lang="en-GB" sz="2000" b="0" dirty="0">
                <a:cs typeface="Arial" charset="0"/>
              </a:rPr>
              <a:t>in novel ways, work with incomplete data, recognise patterns</a:t>
            </a:r>
            <a:endParaRPr lang="en-US" sz="2000" b="0" dirty="0">
              <a:cs typeface="Arial" charset="0"/>
            </a:endParaRPr>
          </a:p>
        </p:txBody>
      </p:sp>
      <p:sp>
        <p:nvSpPr>
          <p:cNvPr id="22537" name="Rectangle 12"/>
          <p:cNvSpPr>
            <a:spLocks noChangeArrowheads="1"/>
          </p:cNvSpPr>
          <p:nvPr/>
        </p:nvSpPr>
        <p:spPr bwMode="auto">
          <a:xfrm>
            <a:off x="179388" y="4868863"/>
            <a:ext cx="4889800" cy="400110"/>
          </a:xfrm>
          <a:prstGeom prst="rect">
            <a:avLst/>
          </a:prstGeom>
          <a:noFill/>
          <a:ln w="9525">
            <a:noFill/>
            <a:miter lim="800000"/>
            <a:headEnd/>
            <a:tailEnd/>
          </a:ln>
        </p:spPr>
        <p:txBody>
          <a:bodyPr wrap="none">
            <a:spAutoFit/>
          </a:bodyPr>
          <a:lstStyle/>
          <a:p>
            <a:pPr algn="l"/>
            <a:r>
              <a:rPr lang="en-GB" sz="2000" b="0" dirty="0">
                <a:cs typeface="Arial" charset="0"/>
              </a:rPr>
              <a:t>Being able to </a:t>
            </a:r>
            <a:r>
              <a:rPr lang="en-GB" sz="2000" dirty="0">
                <a:cs typeface="Arial" charset="0"/>
              </a:rPr>
              <a:t>think</a:t>
            </a:r>
            <a:r>
              <a:rPr lang="en-GB" sz="2000" b="0" dirty="0">
                <a:cs typeface="Arial" charset="0"/>
              </a:rPr>
              <a:t> </a:t>
            </a:r>
            <a:r>
              <a:rPr lang="en-GB" sz="2000" dirty="0">
                <a:cs typeface="Arial" charset="0"/>
              </a:rPr>
              <a:t>critically</a:t>
            </a:r>
            <a:r>
              <a:rPr lang="en-GB" sz="2000" b="0" dirty="0">
                <a:cs typeface="Arial" charset="0"/>
              </a:rPr>
              <a:t> to evaluate </a:t>
            </a:r>
            <a:r>
              <a:rPr lang="en-GB" sz="2000" b="0" dirty="0" smtClean="0">
                <a:cs typeface="Arial" charset="0"/>
              </a:rPr>
              <a:t>ideas</a:t>
            </a:r>
            <a:endParaRPr lang="en-US" sz="2000" dirty="0">
              <a:solidFill>
                <a:srgbClr val="FF0000"/>
              </a:solidFill>
              <a:cs typeface="Arial" charset="0"/>
            </a:endParaRPr>
          </a:p>
        </p:txBody>
      </p:sp>
      <p:sp>
        <p:nvSpPr>
          <p:cNvPr id="22538" name="Rectangle 13"/>
          <p:cNvSpPr>
            <a:spLocks noChangeArrowheads="1"/>
          </p:cNvSpPr>
          <p:nvPr/>
        </p:nvSpPr>
        <p:spPr bwMode="auto">
          <a:xfrm>
            <a:off x="179388" y="5445125"/>
            <a:ext cx="5625066" cy="707886"/>
          </a:xfrm>
          <a:prstGeom prst="rect">
            <a:avLst/>
          </a:prstGeom>
          <a:noFill/>
          <a:ln w="9525">
            <a:noFill/>
            <a:miter lim="800000"/>
            <a:headEnd/>
            <a:tailEnd/>
          </a:ln>
        </p:spPr>
        <p:txBody>
          <a:bodyPr wrap="none">
            <a:spAutoFit/>
          </a:bodyPr>
          <a:lstStyle/>
          <a:p>
            <a:pPr algn="l"/>
            <a:r>
              <a:rPr lang="en-GB" sz="2000" b="0" dirty="0">
                <a:cs typeface="Arial" charset="0"/>
              </a:rPr>
              <a:t>Being able to </a:t>
            </a:r>
            <a:r>
              <a:rPr lang="en-GB" sz="2000" dirty="0">
                <a:cs typeface="Arial" charset="0"/>
              </a:rPr>
              <a:t>communicate </a:t>
            </a:r>
            <a:r>
              <a:rPr lang="en-GB" sz="2000" b="0" dirty="0">
                <a:cs typeface="Arial" charset="0"/>
              </a:rPr>
              <a:t>in ways that help </a:t>
            </a:r>
            <a:r>
              <a:rPr lang="en-GB" sz="2000" b="0" dirty="0" smtClean="0">
                <a:cs typeface="Arial" charset="0"/>
              </a:rPr>
              <a:t>people</a:t>
            </a:r>
            <a:endParaRPr lang="en-GB" sz="2000" dirty="0">
              <a:solidFill>
                <a:srgbClr val="FF0000"/>
              </a:solidFill>
              <a:cs typeface="Arial" charset="0"/>
            </a:endParaRPr>
          </a:p>
          <a:p>
            <a:pPr algn="l"/>
            <a:r>
              <a:rPr lang="en-GB" sz="2000" b="0" dirty="0">
                <a:cs typeface="Arial" charset="0"/>
              </a:rPr>
              <a:t>comprehend and if necessary, see things differently</a:t>
            </a:r>
            <a:endParaRPr lang="en-US" sz="2000" b="0" dirty="0">
              <a:cs typeface="Arial" charset="0"/>
            </a:endParaRPr>
          </a:p>
        </p:txBody>
      </p:sp>
      <p:pic>
        <p:nvPicPr>
          <p:cNvPr id="11" name="Picture 19" descr="C:\Users\norman\Pictures\book.jpg"/>
          <p:cNvPicPr>
            <a:picLocks noChangeAspect="1" noChangeArrowheads="1"/>
          </p:cNvPicPr>
          <p:nvPr/>
        </p:nvPicPr>
        <p:blipFill>
          <a:blip r:embed="rId3" cstate="print"/>
          <a:srcRect/>
          <a:stretch>
            <a:fillRect/>
          </a:stretch>
        </p:blipFill>
        <p:spPr bwMode="auto">
          <a:xfrm>
            <a:off x="7164288" y="116631"/>
            <a:ext cx="1764195" cy="2509079"/>
          </a:xfrm>
          <a:prstGeom prst="rect">
            <a:avLst/>
          </a:prstGeom>
          <a:noFill/>
          <a:ln w="9525">
            <a:solidFill>
              <a:schemeClr val="tx1"/>
            </a:solidFill>
            <a:miter lim="800000"/>
            <a:headEnd/>
            <a:tailEnd/>
          </a:ln>
        </p:spPr>
      </p:pic>
    </p:spTree>
  </p:cSld>
  <p:clrMapOvr>
    <a:masterClrMapping/>
  </p:clrMapOvr>
  <p:transition spd="med">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91680" y="6488668"/>
            <a:ext cx="6970178" cy="369332"/>
          </a:xfrm>
          <a:prstGeom prst="rect">
            <a:avLst/>
          </a:prstGeom>
          <a:solidFill>
            <a:schemeClr val="bg1"/>
          </a:solidFill>
        </p:spPr>
        <p:txBody>
          <a:bodyPr wrap="none" rtlCol="0">
            <a:spAutoFit/>
          </a:bodyPr>
          <a:lstStyle/>
          <a:p>
            <a:r>
              <a:rPr lang="en-GB" b="1" dirty="0" smtClean="0"/>
              <a:t> 0                      1                        2                      3                       4                      5</a:t>
            </a:r>
            <a:endParaRPr lang="en-GB" b="1" dirty="0"/>
          </a:p>
        </p:txBody>
      </p:sp>
      <p:sp>
        <p:nvSpPr>
          <p:cNvPr id="8" name="TextBox 7"/>
          <p:cNvSpPr txBox="1"/>
          <p:nvPr/>
        </p:nvSpPr>
        <p:spPr>
          <a:xfrm>
            <a:off x="8028384" y="899428"/>
            <a:ext cx="476412" cy="369332"/>
          </a:xfrm>
          <a:prstGeom prst="rect">
            <a:avLst/>
          </a:prstGeom>
          <a:noFill/>
        </p:spPr>
        <p:txBody>
          <a:bodyPr wrap="none" rtlCol="0">
            <a:spAutoFit/>
          </a:bodyPr>
          <a:lstStyle/>
          <a:p>
            <a:r>
              <a:rPr lang="en-GB" dirty="0" smtClean="0"/>
              <a:t>4.6</a:t>
            </a:r>
            <a:endParaRPr lang="en-GB" dirty="0"/>
          </a:p>
        </p:txBody>
      </p:sp>
      <p:sp>
        <p:nvSpPr>
          <p:cNvPr id="9" name="TextBox 8"/>
          <p:cNvSpPr txBox="1"/>
          <p:nvPr/>
        </p:nvSpPr>
        <p:spPr>
          <a:xfrm>
            <a:off x="8028384" y="2780928"/>
            <a:ext cx="476412" cy="369332"/>
          </a:xfrm>
          <a:prstGeom prst="rect">
            <a:avLst/>
          </a:prstGeom>
          <a:noFill/>
        </p:spPr>
        <p:txBody>
          <a:bodyPr wrap="none" rtlCol="0">
            <a:spAutoFit/>
          </a:bodyPr>
          <a:lstStyle/>
          <a:p>
            <a:r>
              <a:rPr lang="en-GB" dirty="0" smtClean="0"/>
              <a:t>4.7</a:t>
            </a:r>
            <a:endParaRPr lang="en-GB" dirty="0"/>
          </a:p>
        </p:txBody>
      </p:sp>
      <p:sp>
        <p:nvSpPr>
          <p:cNvPr id="10" name="TextBox 9"/>
          <p:cNvSpPr txBox="1"/>
          <p:nvPr/>
        </p:nvSpPr>
        <p:spPr>
          <a:xfrm>
            <a:off x="8316416" y="3284984"/>
            <a:ext cx="476412" cy="369332"/>
          </a:xfrm>
          <a:prstGeom prst="rect">
            <a:avLst/>
          </a:prstGeom>
          <a:noFill/>
        </p:spPr>
        <p:txBody>
          <a:bodyPr wrap="none" rtlCol="0">
            <a:spAutoFit/>
          </a:bodyPr>
          <a:lstStyle/>
          <a:p>
            <a:r>
              <a:rPr lang="en-GB" dirty="0" smtClean="0"/>
              <a:t>4.8</a:t>
            </a:r>
            <a:endParaRPr lang="en-GB" dirty="0"/>
          </a:p>
        </p:txBody>
      </p:sp>
      <p:sp>
        <p:nvSpPr>
          <p:cNvPr id="12" name="TextBox 11"/>
          <p:cNvSpPr txBox="1"/>
          <p:nvPr/>
        </p:nvSpPr>
        <p:spPr>
          <a:xfrm>
            <a:off x="8244408" y="4221088"/>
            <a:ext cx="476412" cy="369332"/>
          </a:xfrm>
          <a:prstGeom prst="rect">
            <a:avLst/>
          </a:prstGeom>
          <a:noFill/>
        </p:spPr>
        <p:txBody>
          <a:bodyPr wrap="none" rtlCol="0">
            <a:spAutoFit/>
          </a:bodyPr>
          <a:lstStyle/>
          <a:p>
            <a:r>
              <a:rPr lang="en-GB" dirty="0" smtClean="0"/>
              <a:t>4.8</a:t>
            </a:r>
            <a:endParaRPr lang="en-GB" dirty="0"/>
          </a:p>
        </p:txBody>
      </p:sp>
      <p:sp>
        <p:nvSpPr>
          <p:cNvPr id="13" name="TextBox 12"/>
          <p:cNvSpPr txBox="1"/>
          <p:nvPr/>
        </p:nvSpPr>
        <p:spPr>
          <a:xfrm>
            <a:off x="8244408" y="4653136"/>
            <a:ext cx="476412" cy="369332"/>
          </a:xfrm>
          <a:prstGeom prst="rect">
            <a:avLst/>
          </a:prstGeom>
          <a:noFill/>
        </p:spPr>
        <p:txBody>
          <a:bodyPr wrap="none" rtlCol="0">
            <a:spAutoFit/>
          </a:bodyPr>
          <a:lstStyle/>
          <a:p>
            <a:r>
              <a:rPr lang="en-GB" dirty="0" smtClean="0"/>
              <a:t>4.8</a:t>
            </a:r>
            <a:endParaRPr lang="en-GB" dirty="0"/>
          </a:p>
        </p:txBody>
      </p:sp>
      <p:sp>
        <p:nvSpPr>
          <p:cNvPr id="14" name="TextBox 13"/>
          <p:cNvSpPr txBox="1"/>
          <p:nvPr/>
        </p:nvSpPr>
        <p:spPr>
          <a:xfrm>
            <a:off x="8244408" y="5157192"/>
            <a:ext cx="476412" cy="369332"/>
          </a:xfrm>
          <a:prstGeom prst="rect">
            <a:avLst/>
          </a:prstGeom>
          <a:noFill/>
        </p:spPr>
        <p:txBody>
          <a:bodyPr wrap="square" rtlCol="0">
            <a:spAutoFit/>
          </a:bodyPr>
          <a:lstStyle/>
          <a:p>
            <a:r>
              <a:rPr lang="en-GB" dirty="0" smtClean="0"/>
              <a:t>4.8</a:t>
            </a:r>
            <a:endParaRPr lang="en-GB" dirty="0"/>
          </a:p>
        </p:txBody>
      </p:sp>
      <p:sp>
        <p:nvSpPr>
          <p:cNvPr id="19" name="TextBox 18"/>
          <p:cNvSpPr txBox="1"/>
          <p:nvPr/>
        </p:nvSpPr>
        <p:spPr>
          <a:xfrm>
            <a:off x="8028384" y="2276872"/>
            <a:ext cx="476412" cy="369332"/>
          </a:xfrm>
          <a:prstGeom prst="rect">
            <a:avLst/>
          </a:prstGeom>
          <a:noFill/>
        </p:spPr>
        <p:txBody>
          <a:bodyPr wrap="none" rtlCol="0">
            <a:spAutoFit/>
          </a:bodyPr>
          <a:lstStyle/>
          <a:p>
            <a:r>
              <a:rPr lang="en-GB" dirty="0" smtClean="0"/>
              <a:t>4.6</a:t>
            </a:r>
            <a:endParaRPr lang="en-GB" dirty="0"/>
          </a:p>
        </p:txBody>
      </p:sp>
      <p:sp>
        <p:nvSpPr>
          <p:cNvPr id="22" name="TextBox 21"/>
          <p:cNvSpPr txBox="1"/>
          <p:nvPr/>
        </p:nvSpPr>
        <p:spPr>
          <a:xfrm>
            <a:off x="8244408" y="5589240"/>
            <a:ext cx="476412" cy="369332"/>
          </a:xfrm>
          <a:prstGeom prst="rect">
            <a:avLst/>
          </a:prstGeom>
          <a:noFill/>
        </p:spPr>
        <p:txBody>
          <a:bodyPr wrap="none" rtlCol="0">
            <a:spAutoFit/>
          </a:bodyPr>
          <a:lstStyle/>
          <a:p>
            <a:r>
              <a:rPr lang="en-GB" dirty="0" smtClean="0"/>
              <a:t>4.8</a:t>
            </a:r>
            <a:endParaRPr lang="en-GB" dirty="0"/>
          </a:p>
        </p:txBody>
      </p:sp>
      <p:sp>
        <p:nvSpPr>
          <p:cNvPr id="24" name="TextBox 23"/>
          <p:cNvSpPr txBox="1"/>
          <p:nvPr/>
        </p:nvSpPr>
        <p:spPr>
          <a:xfrm>
            <a:off x="8244408" y="6093296"/>
            <a:ext cx="476412" cy="369332"/>
          </a:xfrm>
          <a:prstGeom prst="rect">
            <a:avLst/>
          </a:prstGeom>
          <a:noFill/>
        </p:spPr>
        <p:txBody>
          <a:bodyPr wrap="none" rtlCol="0">
            <a:spAutoFit/>
          </a:bodyPr>
          <a:lstStyle/>
          <a:p>
            <a:r>
              <a:rPr lang="en-GB" dirty="0" smtClean="0"/>
              <a:t>4.7</a:t>
            </a:r>
            <a:endParaRPr lang="en-GB" dirty="0"/>
          </a:p>
        </p:txBody>
      </p:sp>
      <p:sp>
        <p:nvSpPr>
          <p:cNvPr id="26" name="TextBox 25"/>
          <p:cNvSpPr txBox="1"/>
          <p:nvPr/>
        </p:nvSpPr>
        <p:spPr>
          <a:xfrm>
            <a:off x="7956376" y="3717032"/>
            <a:ext cx="476412" cy="369332"/>
          </a:xfrm>
          <a:prstGeom prst="rect">
            <a:avLst/>
          </a:prstGeom>
          <a:noFill/>
        </p:spPr>
        <p:txBody>
          <a:bodyPr wrap="none" rtlCol="0">
            <a:spAutoFit/>
          </a:bodyPr>
          <a:lstStyle/>
          <a:p>
            <a:r>
              <a:rPr lang="en-GB" dirty="0" smtClean="0"/>
              <a:t>4.6</a:t>
            </a:r>
            <a:endParaRPr lang="en-GB" dirty="0"/>
          </a:p>
        </p:txBody>
      </p:sp>
      <p:sp>
        <p:nvSpPr>
          <p:cNvPr id="29" name="TextBox 28"/>
          <p:cNvSpPr txBox="1"/>
          <p:nvPr/>
        </p:nvSpPr>
        <p:spPr>
          <a:xfrm>
            <a:off x="7740352" y="1772816"/>
            <a:ext cx="476412" cy="369332"/>
          </a:xfrm>
          <a:prstGeom prst="rect">
            <a:avLst/>
          </a:prstGeom>
          <a:noFill/>
        </p:spPr>
        <p:txBody>
          <a:bodyPr wrap="none" rtlCol="0">
            <a:spAutoFit/>
          </a:bodyPr>
          <a:lstStyle/>
          <a:p>
            <a:r>
              <a:rPr lang="en-GB" dirty="0" smtClean="0"/>
              <a:t>4.4</a:t>
            </a:r>
            <a:endParaRPr lang="en-GB" dirty="0"/>
          </a:p>
        </p:txBody>
      </p:sp>
      <p:sp>
        <p:nvSpPr>
          <p:cNvPr id="30" name="TextBox 29"/>
          <p:cNvSpPr txBox="1"/>
          <p:nvPr/>
        </p:nvSpPr>
        <p:spPr>
          <a:xfrm>
            <a:off x="7308304" y="1340768"/>
            <a:ext cx="476412" cy="369332"/>
          </a:xfrm>
          <a:prstGeom prst="rect">
            <a:avLst/>
          </a:prstGeom>
          <a:noFill/>
        </p:spPr>
        <p:txBody>
          <a:bodyPr wrap="none" rtlCol="0">
            <a:spAutoFit/>
          </a:bodyPr>
          <a:lstStyle/>
          <a:p>
            <a:r>
              <a:rPr lang="en-GB" dirty="0" smtClean="0"/>
              <a:t>3.9</a:t>
            </a:r>
            <a:endParaRPr lang="en-GB" dirty="0"/>
          </a:p>
        </p:txBody>
      </p:sp>
      <p:sp>
        <p:nvSpPr>
          <p:cNvPr id="34" name="TextBox 33"/>
          <p:cNvSpPr txBox="1"/>
          <p:nvPr/>
        </p:nvSpPr>
        <p:spPr>
          <a:xfrm>
            <a:off x="1763688" y="404664"/>
            <a:ext cx="8496944" cy="400110"/>
          </a:xfrm>
          <a:prstGeom prst="rect">
            <a:avLst/>
          </a:prstGeom>
          <a:noFill/>
        </p:spPr>
        <p:txBody>
          <a:bodyPr wrap="square" rtlCol="0">
            <a:spAutoFit/>
          </a:bodyPr>
          <a:lstStyle/>
          <a:p>
            <a:r>
              <a:rPr lang="en-GB" sz="2000" i="1" dirty="0" smtClean="0">
                <a:latin typeface="Microsoft Sans Serif" pitchFamily="34" charset="0"/>
                <a:cs typeface="Microsoft Sans Serif" pitchFamily="34" charset="0"/>
              </a:rPr>
              <a:t>creative skills/ attitudes identified in disciplinary surveys</a:t>
            </a:r>
          </a:p>
        </p:txBody>
      </p:sp>
      <p:sp>
        <p:nvSpPr>
          <p:cNvPr id="38" name="TextBox 37"/>
          <p:cNvSpPr txBox="1"/>
          <p:nvPr/>
        </p:nvSpPr>
        <p:spPr>
          <a:xfrm>
            <a:off x="1835696" y="0"/>
            <a:ext cx="3892027" cy="461665"/>
          </a:xfrm>
          <a:prstGeom prst="rect">
            <a:avLst/>
          </a:prstGeom>
          <a:noFill/>
        </p:spPr>
        <p:txBody>
          <a:bodyPr wrap="none" rtlCol="0">
            <a:spAutoFit/>
          </a:bodyPr>
          <a:lstStyle/>
          <a:p>
            <a:r>
              <a:rPr lang="en-GB" sz="2400" b="1" dirty="0" smtClean="0"/>
              <a:t>Beliefs about creativity  n=12</a:t>
            </a:r>
            <a:endParaRPr lang="en-GB" sz="2400" b="1" dirty="0"/>
          </a:p>
        </p:txBody>
      </p:sp>
      <p:pic>
        <p:nvPicPr>
          <p:cNvPr id="149506" name="Picture 2" descr="C:\Users\norman\Documents\DMU\SURVEY\disciplinary conceptions.png"/>
          <p:cNvPicPr>
            <a:picLocks noChangeAspect="1" noChangeArrowheads="1"/>
          </p:cNvPicPr>
          <p:nvPr/>
        </p:nvPicPr>
        <p:blipFill>
          <a:blip r:embed="rId3" cstate="print"/>
          <a:srcRect/>
          <a:stretch>
            <a:fillRect/>
          </a:stretch>
        </p:blipFill>
        <p:spPr bwMode="auto">
          <a:xfrm>
            <a:off x="1835696" y="908720"/>
            <a:ext cx="6840760" cy="5949280"/>
          </a:xfrm>
          <a:prstGeom prst="rect">
            <a:avLst/>
          </a:prstGeom>
          <a:noFill/>
        </p:spPr>
      </p:pic>
      <p:sp>
        <p:nvSpPr>
          <p:cNvPr id="39" name="TextBox 38"/>
          <p:cNvSpPr txBox="1"/>
          <p:nvPr/>
        </p:nvSpPr>
        <p:spPr>
          <a:xfrm>
            <a:off x="1979712" y="908720"/>
            <a:ext cx="4962641" cy="369332"/>
          </a:xfrm>
          <a:prstGeom prst="rect">
            <a:avLst/>
          </a:prstGeom>
          <a:noFill/>
        </p:spPr>
        <p:txBody>
          <a:bodyPr wrap="none" rtlCol="0">
            <a:spAutoFit/>
          </a:bodyPr>
          <a:lstStyle/>
          <a:p>
            <a:r>
              <a:rPr lang="en-GB" dirty="0" smtClean="0"/>
              <a:t>use imagination – generate ideas / see possibilities</a:t>
            </a:r>
            <a:endParaRPr lang="en-GB" dirty="0"/>
          </a:p>
        </p:txBody>
      </p:sp>
      <p:sp>
        <p:nvSpPr>
          <p:cNvPr id="40" name="TextBox 39"/>
          <p:cNvSpPr txBox="1"/>
          <p:nvPr/>
        </p:nvSpPr>
        <p:spPr>
          <a:xfrm>
            <a:off x="2051720" y="1484784"/>
            <a:ext cx="5544616" cy="338554"/>
          </a:xfrm>
          <a:prstGeom prst="rect">
            <a:avLst/>
          </a:prstGeom>
          <a:noFill/>
        </p:spPr>
        <p:txBody>
          <a:bodyPr wrap="square" rtlCol="0">
            <a:spAutoFit/>
          </a:bodyPr>
          <a:lstStyle/>
          <a:p>
            <a:r>
              <a:rPr lang="en-GB" sz="1600" dirty="0" smtClean="0"/>
              <a:t>originality – making/doing things no one has done before</a:t>
            </a:r>
            <a:endParaRPr lang="en-GB" sz="1600" dirty="0"/>
          </a:p>
        </p:txBody>
      </p:sp>
      <p:sp>
        <p:nvSpPr>
          <p:cNvPr id="41" name="TextBox 40"/>
          <p:cNvSpPr txBox="1"/>
          <p:nvPr/>
        </p:nvSpPr>
        <p:spPr>
          <a:xfrm>
            <a:off x="2051720" y="1916832"/>
            <a:ext cx="5041188" cy="369332"/>
          </a:xfrm>
          <a:prstGeom prst="rect">
            <a:avLst/>
          </a:prstGeom>
          <a:noFill/>
        </p:spPr>
        <p:txBody>
          <a:bodyPr wrap="none" rtlCol="0">
            <a:spAutoFit/>
          </a:bodyPr>
          <a:lstStyle/>
          <a:p>
            <a:r>
              <a:rPr lang="en-GB" dirty="0" smtClean="0"/>
              <a:t>adaptive - being inventive with other people’s ideas</a:t>
            </a:r>
            <a:endParaRPr lang="en-GB" dirty="0"/>
          </a:p>
        </p:txBody>
      </p:sp>
      <p:sp>
        <p:nvSpPr>
          <p:cNvPr id="42" name="TextBox 41"/>
          <p:cNvSpPr txBox="1"/>
          <p:nvPr/>
        </p:nvSpPr>
        <p:spPr>
          <a:xfrm>
            <a:off x="1979712" y="2348880"/>
            <a:ext cx="4901791" cy="369332"/>
          </a:xfrm>
          <a:prstGeom prst="rect">
            <a:avLst/>
          </a:prstGeom>
          <a:noFill/>
        </p:spPr>
        <p:txBody>
          <a:bodyPr wrap="none" rtlCol="0">
            <a:spAutoFit/>
          </a:bodyPr>
          <a:lstStyle/>
          <a:p>
            <a:r>
              <a:rPr lang="en-GB" dirty="0" smtClean="0">
                <a:solidFill>
                  <a:schemeClr val="bg1"/>
                </a:solidFill>
              </a:rPr>
              <a:t>combine, connect, synthesise – recognise patterns</a:t>
            </a:r>
            <a:endParaRPr lang="en-GB" dirty="0">
              <a:solidFill>
                <a:schemeClr val="bg1"/>
              </a:solidFill>
            </a:endParaRPr>
          </a:p>
        </p:txBody>
      </p:sp>
      <p:sp>
        <p:nvSpPr>
          <p:cNvPr id="43" name="TextBox 42"/>
          <p:cNvSpPr txBox="1"/>
          <p:nvPr/>
        </p:nvSpPr>
        <p:spPr>
          <a:xfrm>
            <a:off x="2051720" y="2852936"/>
            <a:ext cx="5930150" cy="369332"/>
          </a:xfrm>
          <a:prstGeom prst="rect">
            <a:avLst/>
          </a:prstGeom>
          <a:noFill/>
        </p:spPr>
        <p:txBody>
          <a:bodyPr wrap="none" rtlCol="0">
            <a:spAutoFit/>
          </a:bodyPr>
          <a:lstStyle/>
          <a:p>
            <a:r>
              <a:rPr lang="en-GB" dirty="0" smtClean="0"/>
              <a:t>cope with  complexity – information, relationships, situations</a:t>
            </a:r>
            <a:endParaRPr lang="en-GB" dirty="0"/>
          </a:p>
        </p:txBody>
      </p:sp>
      <p:sp>
        <p:nvSpPr>
          <p:cNvPr id="44" name="TextBox 43"/>
          <p:cNvSpPr txBox="1"/>
          <p:nvPr/>
        </p:nvSpPr>
        <p:spPr>
          <a:xfrm>
            <a:off x="1907704" y="3284984"/>
            <a:ext cx="6482800" cy="369332"/>
          </a:xfrm>
          <a:prstGeom prst="rect">
            <a:avLst/>
          </a:prstGeom>
          <a:noFill/>
        </p:spPr>
        <p:txBody>
          <a:bodyPr wrap="none" rtlCol="0">
            <a:spAutoFit/>
          </a:bodyPr>
          <a:lstStyle/>
          <a:p>
            <a:r>
              <a:rPr lang="en-GB" dirty="0" smtClean="0"/>
              <a:t>think critically/analytically to evaluate ideas &amp; make good decisions</a:t>
            </a:r>
            <a:endParaRPr lang="en-GB" dirty="0"/>
          </a:p>
        </p:txBody>
      </p:sp>
      <p:sp>
        <p:nvSpPr>
          <p:cNvPr id="45" name="TextBox 44"/>
          <p:cNvSpPr txBox="1"/>
          <p:nvPr/>
        </p:nvSpPr>
        <p:spPr>
          <a:xfrm>
            <a:off x="2051720" y="3789040"/>
            <a:ext cx="5484130" cy="369332"/>
          </a:xfrm>
          <a:prstGeom prst="rect">
            <a:avLst/>
          </a:prstGeom>
          <a:noFill/>
        </p:spPr>
        <p:txBody>
          <a:bodyPr wrap="none" rtlCol="0">
            <a:spAutoFit/>
          </a:bodyPr>
          <a:lstStyle/>
          <a:p>
            <a:r>
              <a:rPr lang="en-GB" dirty="0" smtClean="0"/>
              <a:t>resourceful – making the most out of available resources</a:t>
            </a:r>
            <a:endParaRPr lang="en-GB" dirty="0"/>
          </a:p>
        </p:txBody>
      </p:sp>
      <p:sp>
        <p:nvSpPr>
          <p:cNvPr id="46" name="TextBox 45"/>
          <p:cNvSpPr txBox="1"/>
          <p:nvPr/>
        </p:nvSpPr>
        <p:spPr>
          <a:xfrm>
            <a:off x="1979712" y="4221088"/>
            <a:ext cx="6286849" cy="369332"/>
          </a:xfrm>
          <a:prstGeom prst="rect">
            <a:avLst/>
          </a:prstGeom>
          <a:noFill/>
        </p:spPr>
        <p:txBody>
          <a:bodyPr wrap="none" rtlCol="0">
            <a:spAutoFit/>
          </a:bodyPr>
          <a:lstStyle/>
          <a:p>
            <a:r>
              <a:rPr lang="en-GB" dirty="0" smtClean="0"/>
              <a:t>represent and communicate ideas in ways that engage/persuade</a:t>
            </a:r>
            <a:endParaRPr lang="en-GB" dirty="0"/>
          </a:p>
        </p:txBody>
      </p:sp>
      <p:sp>
        <p:nvSpPr>
          <p:cNvPr id="47" name="TextBox 46"/>
          <p:cNvSpPr txBox="1"/>
          <p:nvPr/>
        </p:nvSpPr>
        <p:spPr>
          <a:xfrm>
            <a:off x="1979712" y="4725144"/>
            <a:ext cx="6114944" cy="369332"/>
          </a:xfrm>
          <a:prstGeom prst="rect">
            <a:avLst/>
          </a:prstGeom>
          <a:noFill/>
        </p:spPr>
        <p:txBody>
          <a:bodyPr wrap="none" rtlCol="0">
            <a:spAutoFit/>
          </a:bodyPr>
          <a:lstStyle/>
          <a:p>
            <a:r>
              <a:rPr lang="en-GB" dirty="0" smtClean="0"/>
              <a:t>enquiring disposition -  willing to question, explore, experiment</a:t>
            </a:r>
            <a:endParaRPr lang="en-GB" dirty="0"/>
          </a:p>
        </p:txBody>
      </p:sp>
      <p:sp>
        <p:nvSpPr>
          <p:cNvPr id="48" name="TextBox 47"/>
          <p:cNvSpPr txBox="1"/>
          <p:nvPr/>
        </p:nvSpPr>
        <p:spPr>
          <a:xfrm>
            <a:off x="2051720" y="5229200"/>
            <a:ext cx="2543838" cy="369332"/>
          </a:xfrm>
          <a:prstGeom prst="rect">
            <a:avLst/>
          </a:prstGeom>
          <a:noFill/>
        </p:spPr>
        <p:txBody>
          <a:bodyPr wrap="none" rtlCol="0">
            <a:spAutoFit/>
          </a:bodyPr>
          <a:lstStyle/>
          <a:p>
            <a:r>
              <a:rPr lang="en-GB" dirty="0" smtClean="0"/>
              <a:t>open to new experiences</a:t>
            </a:r>
            <a:endParaRPr lang="en-GB" dirty="0"/>
          </a:p>
        </p:txBody>
      </p:sp>
      <p:sp>
        <p:nvSpPr>
          <p:cNvPr id="49" name="TextBox 48"/>
          <p:cNvSpPr txBox="1"/>
          <p:nvPr/>
        </p:nvSpPr>
        <p:spPr>
          <a:xfrm>
            <a:off x="1979712" y="5661248"/>
            <a:ext cx="5704382" cy="369332"/>
          </a:xfrm>
          <a:prstGeom prst="rect">
            <a:avLst/>
          </a:prstGeom>
          <a:noFill/>
        </p:spPr>
        <p:txBody>
          <a:bodyPr wrap="none" rtlCol="0">
            <a:spAutoFit/>
          </a:bodyPr>
          <a:lstStyle/>
          <a:p>
            <a:r>
              <a:rPr lang="en-GB" dirty="0" smtClean="0"/>
              <a:t>willing to take risks – tackle unfamiliar problems / contexts</a:t>
            </a:r>
            <a:endParaRPr lang="en-GB" dirty="0"/>
          </a:p>
        </p:txBody>
      </p:sp>
      <p:sp>
        <p:nvSpPr>
          <p:cNvPr id="50" name="TextBox 49"/>
          <p:cNvSpPr txBox="1"/>
          <p:nvPr/>
        </p:nvSpPr>
        <p:spPr>
          <a:xfrm>
            <a:off x="1907704" y="6093296"/>
            <a:ext cx="5494774" cy="369332"/>
          </a:xfrm>
          <a:prstGeom prst="rect">
            <a:avLst/>
          </a:prstGeom>
          <a:noFill/>
        </p:spPr>
        <p:txBody>
          <a:bodyPr wrap="none" rtlCol="0">
            <a:spAutoFit/>
          </a:bodyPr>
          <a:lstStyle/>
          <a:p>
            <a:r>
              <a:rPr lang="en-GB" dirty="0" smtClean="0"/>
              <a:t>persistence  - willing to keep trying even if not successful</a:t>
            </a:r>
            <a:endParaRPr lang="en-GB" dirty="0"/>
          </a:p>
        </p:txBody>
      </p:sp>
      <p:cxnSp>
        <p:nvCxnSpPr>
          <p:cNvPr id="51" name="Straight Connector 50"/>
          <p:cNvCxnSpPr/>
          <p:nvPr/>
        </p:nvCxnSpPr>
        <p:spPr>
          <a:xfrm>
            <a:off x="1907704" y="6597352"/>
            <a:ext cx="6408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907704" y="908720"/>
            <a:ext cx="0" cy="56166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763688" y="6488668"/>
            <a:ext cx="6970178" cy="369332"/>
          </a:xfrm>
          <a:prstGeom prst="rect">
            <a:avLst/>
          </a:prstGeom>
          <a:solidFill>
            <a:schemeClr val="bg1"/>
          </a:solidFill>
        </p:spPr>
        <p:txBody>
          <a:bodyPr wrap="none" rtlCol="0">
            <a:spAutoFit/>
          </a:bodyPr>
          <a:lstStyle/>
          <a:p>
            <a:r>
              <a:rPr lang="en-GB" b="1" dirty="0" smtClean="0"/>
              <a:t> 0                      1                        2                      3                       4                      5</a:t>
            </a:r>
            <a:endParaRPr lang="en-GB" b="1" dirty="0"/>
          </a:p>
        </p:txBody>
      </p:sp>
      <p:sp>
        <p:nvSpPr>
          <p:cNvPr id="54" name="TextBox 53"/>
          <p:cNvSpPr txBox="1"/>
          <p:nvPr/>
        </p:nvSpPr>
        <p:spPr>
          <a:xfrm>
            <a:off x="7524328" y="908720"/>
            <a:ext cx="476412" cy="369332"/>
          </a:xfrm>
          <a:prstGeom prst="rect">
            <a:avLst/>
          </a:prstGeom>
          <a:noFill/>
        </p:spPr>
        <p:txBody>
          <a:bodyPr wrap="none" rtlCol="0">
            <a:spAutoFit/>
          </a:bodyPr>
          <a:lstStyle/>
          <a:p>
            <a:r>
              <a:rPr lang="en-GB" dirty="0" smtClean="0"/>
              <a:t>4.3</a:t>
            </a:r>
            <a:endParaRPr lang="en-GB" dirty="0"/>
          </a:p>
        </p:txBody>
      </p:sp>
      <p:pic>
        <p:nvPicPr>
          <p:cNvPr id="55" name="Picture 2" descr="C:\Users\norman\Documents\DMU\dmu.png"/>
          <p:cNvPicPr>
            <a:picLocks noChangeAspect="1" noChangeArrowheads="1"/>
          </p:cNvPicPr>
          <p:nvPr/>
        </p:nvPicPr>
        <p:blipFill>
          <a:blip r:embed="rId4" cstate="print"/>
          <a:srcRect/>
          <a:stretch>
            <a:fillRect/>
          </a:stretch>
        </p:blipFill>
        <p:spPr bwMode="auto">
          <a:xfrm>
            <a:off x="179512" y="0"/>
            <a:ext cx="1512168" cy="764704"/>
          </a:xfrm>
          <a:prstGeom prst="rect">
            <a:avLst/>
          </a:prstGeom>
          <a:noFill/>
        </p:spPr>
      </p:pic>
      <p:sp>
        <p:nvSpPr>
          <p:cNvPr id="56" name="TextBox 55"/>
          <p:cNvSpPr txBox="1"/>
          <p:nvPr/>
        </p:nvSpPr>
        <p:spPr>
          <a:xfrm>
            <a:off x="6948264" y="1340768"/>
            <a:ext cx="476412" cy="369332"/>
          </a:xfrm>
          <a:prstGeom prst="rect">
            <a:avLst/>
          </a:prstGeom>
          <a:noFill/>
        </p:spPr>
        <p:txBody>
          <a:bodyPr wrap="none" rtlCol="0">
            <a:spAutoFit/>
          </a:bodyPr>
          <a:lstStyle/>
          <a:p>
            <a:r>
              <a:rPr lang="en-GB" dirty="0" smtClean="0"/>
              <a:t>3.9</a:t>
            </a:r>
            <a:endParaRPr lang="en-GB" dirty="0"/>
          </a:p>
        </p:txBody>
      </p:sp>
      <p:sp>
        <p:nvSpPr>
          <p:cNvPr id="57" name="TextBox 56"/>
          <p:cNvSpPr txBox="1"/>
          <p:nvPr/>
        </p:nvSpPr>
        <p:spPr>
          <a:xfrm>
            <a:off x="7524328" y="1844824"/>
            <a:ext cx="476412" cy="369332"/>
          </a:xfrm>
          <a:prstGeom prst="rect">
            <a:avLst/>
          </a:prstGeom>
          <a:noFill/>
        </p:spPr>
        <p:txBody>
          <a:bodyPr wrap="none" rtlCol="0">
            <a:spAutoFit/>
          </a:bodyPr>
          <a:lstStyle/>
          <a:p>
            <a:r>
              <a:rPr lang="en-GB" dirty="0" smtClean="0"/>
              <a:t>4.3</a:t>
            </a:r>
            <a:endParaRPr lang="en-GB" dirty="0"/>
          </a:p>
        </p:txBody>
      </p:sp>
      <p:sp>
        <p:nvSpPr>
          <p:cNvPr id="58" name="TextBox 57"/>
          <p:cNvSpPr txBox="1"/>
          <p:nvPr/>
        </p:nvSpPr>
        <p:spPr>
          <a:xfrm>
            <a:off x="7956376" y="2348880"/>
            <a:ext cx="476412" cy="369332"/>
          </a:xfrm>
          <a:prstGeom prst="rect">
            <a:avLst/>
          </a:prstGeom>
          <a:noFill/>
        </p:spPr>
        <p:txBody>
          <a:bodyPr wrap="none" rtlCol="0">
            <a:spAutoFit/>
          </a:bodyPr>
          <a:lstStyle/>
          <a:p>
            <a:r>
              <a:rPr lang="en-GB" dirty="0" smtClean="0"/>
              <a:t>4.6</a:t>
            </a:r>
            <a:endParaRPr lang="en-GB" dirty="0"/>
          </a:p>
        </p:txBody>
      </p:sp>
      <p:sp>
        <p:nvSpPr>
          <p:cNvPr id="59" name="TextBox 58"/>
          <p:cNvSpPr txBox="1"/>
          <p:nvPr/>
        </p:nvSpPr>
        <p:spPr>
          <a:xfrm>
            <a:off x="7884368" y="2852936"/>
            <a:ext cx="476412" cy="369332"/>
          </a:xfrm>
          <a:prstGeom prst="rect">
            <a:avLst/>
          </a:prstGeom>
          <a:noFill/>
        </p:spPr>
        <p:txBody>
          <a:bodyPr wrap="none" rtlCol="0">
            <a:spAutoFit/>
          </a:bodyPr>
          <a:lstStyle/>
          <a:p>
            <a:r>
              <a:rPr lang="en-GB" dirty="0" smtClean="0"/>
              <a:t>4.6</a:t>
            </a:r>
            <a:endParaRPr lang="en-GB" dirty="0"/>
          </a:p>
        </p:txBody>
      </p:sp>
      <p:sp>
        <p:nvSpPr>
          <p:cNvPr id="60" name="TextBox 59"/>
          <p:cNvSpPr txBox="1"/>
          <p:nvPr/>
        </p:nvSpPr>
        <p:spPr>
          <a:xfrm>
            <a:off x="8316416" y="3284984"/>
            <a:ext cx="476412" cy="369332"/>
          </a:xfrm>
          <a:prstGeom prst="rect">
            <a:avLst/>
          </a:prstGeom>
          <a:noFill/>
        </p:spPr>
        <p:txBody>
          <a:bodyPr wrap="none" rtlCol="0">
            <a:spAutoFit/>
          </a:bodyPr>
          <a:lstStyle/>
          <a:p>
            <a:r>
              <a:rPr lang="en-GB" dirty="0" smtClean="0"/>
              <a:t>4.7</a:t>
            </a:r>
            <a:endParaRPr lang="en-GB" dirty="0"/>
          </a:p>
        </p:txBody>
      </p:sp>
      <p:sp>
        <p:nvSpPr>
          <p:cNvPr id="61" name="TextBox 60"/>
          <p:cNvSpPr txBox="1"/>
          <p:nvPr/>
        </p:nvSpPr>
        <p:spPr>
          <a:xfrm>
            <a:off x="7524328" y="3789040"/>
            <a:ext cx="476412" cy="369332"/>
          </a:xfrm>
          <a:prstGeom prst="rect">
            <a:avLst/>
          </a:prstGeom>
          <a:noFill/>
        </p:spPr>
        <p:txBody>
          <a:bodyPr wrap="none" rtlCol="0">
            <a:spAutoFit/>
          </a:bodyPr>
          <a:lstStyle/>
          <a:p>
            <a:r>
              <a:rPr lang="en-GB" dirty="0" smtClean="0"/>
              <a:t>4.1</a:t>
            </a:r>
            <a:endParaRPr lang="en-GB" dirty="0"/>
          </a:p>
        </p:txBody>
      </p:sp>
      <p:sp>
        <p:nvSpPr>
          <p:cNvPr id="62" name="TextBox 61"/>
          <p:cNvSpPr txBox="1"/>
          <p:nvPr/>
        </p:nvSpPr>
        <p:spPr>
          <a:xfrm>
            <a:off x="8172400" y="4221088"/>
            <a:ext cx="476412" cy="369332"/>
          </a:xfrm>
          <a:prstGeom prst="rect">
            <a:avLst/>
          </a:prstGeom>
          <a:noFill/>
        </p:spPr>
        <p:txBody>
          <a:bodyPr wrap="none" rtlCol="0">
            <a:spAutoFit/>
          </a:bodyPr>
          <a:lstStyle/>
          <a:p>
            <a:r>
              <a:rPr lang="en-GB" dirty="0" smtClean="0"/>
              <a:t>4.2</a:t>
            </a:r>
            <a:endParaRPr lang="en-GB" dirty="0"/>
          </a:p>
        </p:txBody>
      </p:sp>
      <p:sp>
        <p:nvSpPr>
          <p:cNvPr id="63" name="TextBox 62"/>
          <p:cNvSpPr txBox="1"/>
          <p:nvPr/>
        </p:nvSpPr>
        <p:spPr>
          <a:xfrm>
            <a:off x="8028384" y="4725144"/>
            <a:ext cx="476412" cy="369332"/>
          </a:xfrm>
          <a:prstGeom prst="rect">
            <a:avLst/>
          </a:prstGeom>
          <a:noFill/>
        </p:spPr>
        <p:txBody>
          <a:bodyPr wrap="none" rtlCol="0">
            <a:spAutoFit/>
          </a:bodyPr>
          <a:lstStyle/>
          <a:p>
            <a:r>
              <a:rPr lang="en-GB" dirty="0" smtClean="0"/>
              <a:t>4.4</a:t>
            </a:r>
            <a:endParaRPr lang="en-GB" dirty="0"/>
          </a:p>
        </p:txBody>
      </p:sp>
      <p:sp>
        <p:nvSpPr>
          <p:cNvPr id="64" name="TextBox 63"/>
          <p:cNvSpPr txBox="1"/>
          <p:nvPr/>
        </p:nvSpPr>
        <p:spPr>
          <a:xfrm>
            <a:off x="8028384" y="5157192"/>
            <a:ext cx="476412" cy="369332"/>
          </a:xfrm>
          <a:prstGeom prst="rect">
            <a:avLst/>
          </a:prstGeom>
          <a:noFill/>
        </p:spPr>
        <p:txBody>
          <a:bodyPr wrap="none" rtlCol="0">
            <a:spAutoFit/>
          </a:bodyPr>
          <a:lstStyle/>
          <a:p>
            <a:r>
              <a:rPr lang="en-GB" dirty="0" smtClean="0"/>
              <a:t>4.4</a:t>
            </a:r>
            <a:endParaRPr lang="en-GB" dirty="0"/>
          </a:p>
        </p:txBody>
      </p:sp>
      <p:sp>
        <p:nvSpPr>
          <p:cNvPr id="65" name="TextBox 64"/>
          <p:cNvSpPr txBox="1"/>
          <p:nvPr/>
        </p:nvSpPr>
        <p:spPr>
          <a:xfrm>
            <a:off x="7596336" y="5661248"/>
            <a:ext cx="476412" cy="369332"/>
          </a:xfrm>
          <a:prstGeom prst="rect">
            <a:avLst/>
          </a:prstGeom>
          <a:noFill/>
        </p:spPr>
        <p:txBody>
          <a:bodyPr wrap="none" rtlCol="0">
            <a:spAutoFit/>
          </a:bodyPr>
          <a:lstStyle/>
          <a:p>
            <a:r>
              <a:rPr lang="en-GB" dirty="0" smtClean="0"/>
              <a:t>4.0</a:t>
            </a:r>
            <a:endParaRPr lang="en-GB" dirty="0"/>
          </a:p>
        </p:txBody>
      </p:sp>
      <p:sp>
        <p:nvSpPr>
          <p:cNvPr id="66" name="TextBox 65"/>
          <p:cNvSpPr txBox="1"/>
          <p:nvPr/>
        </p:nvSpPr>
        <p:spPr>
          <a:xfrm>
            <a:off x="7596336" y="6093296"/>
            <a:ext cx="476412" cy="369332"/>
          </a:xfrm>
          <a:prstGeom prst="rect">
            <a:avLst/>
          </a:prstGeom>
          <a:noFill/>
        </p:spPr>
        <p:txBody>
          <a:bodyPr wrap="none" rtlCol="0">
            <a:spAutoFit/>
          </a:bodyPr>
          <a:lstStyle/>
          <a:p>
            <a:r>
              <a:rPr lang="en-GB" dirty="0" smtClean="0"/>
              <a:t>4.1</a:t>
            </a:r>
            <a:endParaRPr lang="en-GB" dirty="0"/>
          </a:p>
        </p:txBody>
      </p:sp>
      <p:cxnSp>
        <p:nvCxnSpPr>
          <p:cNvPr id="67" name="Straight Connector 66"/>
          <p:cNvCxnSpPr/>
          <p:nvPr/>
        </p:nvCxnSpPr>
        <p:spPr>
          <a:xfrm>
            <a:off x="7164288" y="980728"/>
            <a:ext cx="0" cy="55446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251520" y="5301208"/>
            <a:ext cx="1486689" cy="1323439"/>
          </a:xfrm>
          <a:prstGeom prst="rect">
            <a:avLst/>
          </a:prstGeom>
          <a:noFill/>
        </p:spPr>
        <p:txBody>
          <a:bodyPr wrap="none" rtlCol="0">
            <a:spAutoFit/>
          </a:bodyPr>
          <a:lstStyle/>
          <a:p>
            <a:r>
              <a:rPr lang="en-GB" sz="2000" b="1" dirty="0" smtClean="0"/>
              <a:t>0 = strongly </a:t>
            </a:r>
          </a:p>
          <a:p>
            <a:r>
              <a:rPr lang="en-GB" sz="2000" b="1" dirty="0" smtClean="0"/>
              <a:t>disagree  </a:t>
            </a:r>
          </a:p>
          <a:p>
            <a:r>
              <a:rPr lang="en-GB" sz="2000" b="1" dirty="0" smtClean="0"/>
              <a:t>5.0 strongly </a:t>
            </a:r>
          </a:p>
          <a:p>
            <a:r>
              <a:rPr lang="en-GB" sz="2000" b="1" dirty="0" smtClean="0"/>
              <a:t>agree</a:t>
            </a:r>
            <a:endParaRPr lang="en-GB" sz="2000" b="1" dirty="0"/>
          </a:p>
        </p:txBody>
      </p:sp>
    </p:spTree>
  </p:cSld>
  <p:clrMapOvr>
    <a:masterClrMapping/>
  </p:clrMapOvr>
  <p:transition spd="med">
    <p:dissolv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233615880.png"/>
          <p:cNvPicPr>
            <a:picLocks noChangeAspect="1"/>
          </p:cNvPicPr>
          <p:nvPr/>
        </p:nvPicPr>
        <p:blipFill>
          <a:blip r:embed="rId3" cstate="print"/>
          <a:stretch>
            <a:fillRect/>
          </a:stretch>
        </p:blipFill>
        <p:spPr>
          <a:xfrm>
            <a:off x="323528" y="836712"/>
            <a:ext cx="8136904" cy="6192688"/>
          </a:xfrm>
          <a:prstGeom prst="rect">
            <a:avLst/>
          </a:prstGeom>
        </p:spPr>
      </p:pic>
      <p:cxnSp>
        <p:nvCxnSpPr>
          <p:cNvPr id="4" name="Straight Connector 3"/>
          <p:cNvCxnSpPr/>
          <p:nvPr/>
        </p:nvCxnSpPr>
        <p:spPr>
          <a:xfrm>
            <a:off x="7092280" y="836712"/>
            <a:ext cx="0" cy="56886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691680" y="6488668"/>
            <a:ext cx="6970178" cy="369332"/>
          </a:xfrm>
          <a:prstGeom prst="rect">
            <a:avLst/>
          </a:prstGeom>
          <a:solidFill>
            <a:schemeClr val="bg1"/>
          </a:solidFill>
        </p:spPr>
        <p:txBody>
          <a:bodyPr wrap="none" rtlCol="0">
            <a:spAutoFit/>
          </a:bodyPr>
          <a:lstStyle/>
          <a:p>
            <a:r>
              <a:rPr lang="en-GB" b="1" dirty="0" smtClean="0"/>
              <a:t> 0                      1                        2                      3                       4                      5</a:t>
            </a:r>
            <a:endParaRPr lang="en-GB" b="1" dirty="0"/>
          </a:p>
        </p:txBody>
      </p:sp>
      <p:sp>
        <p:nvSpPr>
          <p:cNvPr id="8" name="TextBox 7"/>
          <p:cNvSpPr txBox="1"/>
          <p:nvPr/>
        </p:nvSpPr>
        <p:spPr>
          <a:xfrm>
            <a:off x="8028384" y="899428"/>
            <a:ext cx="476412" cy="369332"/>
          </a:xfrm>
          <a:prstGeom prst="rect">
            <a:avLst/>
          </a:prstGeom>
          <a:noFill/>
        </p:spPr>
        <p:txBody>
          <a:bodyPr wrap="none" rtlCol="0">
            <a:spAutoFit/>
          </a:bodyPr>
          <a:lstStyle/>
          <a:p>
            <a:r>
              <a:rPr lang="en-GB" dirty="0" smtClean="0"/>
              <a:t>4.6</a:t>
            </a:r>
            <a:endParaRPr lang="en-GB" dirty="0"/>
          </a:p>
        </p:txBody>
      </p:sp>
      <p:sp>
        <p:nvSpPr>
          <p:cNvPr id="9" name="TextBox 8"/>
          <p:cNvSpPr txBox="1"/>
          <p:nvPr/>
        </p:nvSpPr>
        <p:spPr>
          <a:xfrm>
            <a:off x="8028384" y="2780928"/>
            <a:ext cx="476412" cy="369332"/>
          </a:xfrm>
          <a:prstGeom prst="rect">
            <a:avLst/>
          </a:prstGeom>
          <a:noFill/>
        </p:spPr>
        <p:txBody>
          <a:bodyPr wrap="none" rtlCol="0">
            <a:spAutoFit/>
          </a:bodyPr>
          <a:lstStyle/>
          <a:p>
            <a:r>
              <a:rPr lang="en-GB" dirty="0" smtClean="0"/>
              <a:t>4.7</a:t>
            </a:r>
            <a:endParaRPr lang="en-GB" dirty="0"/>
          </a:p>
        </p:txBody>
      </p:sp>
      <p:sp>
        <p:nvSpPr>
          <p:cNvPr id="10" name="TextBox 9"/>
          <p:cNvSpPr txBox="1"/>
          <p:nvPr/>
        </p:nvSpPr>
        <p:spPr>
          <a:xfrm>
            <a:off x="8316416" y="3284984"/>
            <a:ext cx="476412" cy="369332"/>
          </a:xfrm>
          <a:prstGeom prst="rect">
            <a:avLst/>
          </a:prstGeom>
          <a:noFill/>
        </p:spPr>
        <p:txBody>
          <a:bodyPr wrap="none" rtlCol="0">
            <a:spAutoFit/>
          </a:bodyPr>
          <a:lstStyle/>
          <a:p>
            <a:r>
              <a:rPr lang="en-GB" dirty="0" smtClean="0"/>
              <a:t>4.8</a:t>
            </a:r>
            <a:endParaRPr lang="en-GB" dirty="0"/>
          </a:p>
        </p:txBody>
      </p:sp>
      <p:sp>
        <p:nvSpPr>
          <p:cNvPr id="11" name="TextBox 10"/>
          <p:cNvSpPr txBox="1"/>
          <p:nvPr/>
        </p:nvSpPr>
        <p:spPr>
          <a:xfrm>
            <a:off x="1907704" y="3347700"/>
            <a:ext cx="6482800" cy="369332"/>
          </a:xfrm>
          <a:prstGeom prst="rect">
            <a:avLst/>
          </a:prstGeom>
          <a:noFill/>
        </p:spPr>
        <p:txBody>
          <a:bodyPr wrap="none" rtlCol="0">
            <a:spAutoFit/>
          </a:bodyPr>
          <a:lstStyle/>
          <a:p>
            <a:r>
              <a:rPr lang="en-GB" dirty="0" smtClean="0"/>
              <a:t>think critically/analytically to evaluate ideas &amp; make good decisions</a:t>
            </a:r>
            <a:endParaRPr lang="en-GB" dirty="0"/>
          </a:p>
        </p:txBody>
      </p:sp>
      <p:sp>
        <p:nvSpPr>
          <p:cNvPr id="12" name="TextBox 11"/>
          <p:cNvSpPr txBox="1"/>
          <p:nvPr/>
        </p:nvSpPr>
        <p:spPr>
          <a:xfrm>
            <a:off x="8244408" y="4221088"/>
            <a:ext cx="476412" cy="369332"/>
          </a:xfrm>
          <a:prstGeom prst="rect">
            <a:avLst/>
          </a:prstGeom>
          <a:noFill/>
        </p:spPr>
        <p:txBody>
          <a:bodyPr wrap="none" rtlCol="0">
            <a:spAutoFit/>
          </a:bodyPr>
          <a:lstStyle/>
          <a:p>
            <a:r>
              <a:rPr lang="en-GB" dirty="0" smtClean="0"/>
              <a:t>4.8</a:t>
            </a:r>
            <a:endParaRPr lang="en-GB" dirty="0"/>
          </a:p>
        </p:txBody>
      </p:sp>
      <p:sp>
        <p:nvSpPr>
          <p:cNvPr id="13" name="TextBox 12"/>
          <p:cNvSpPr txBox="1"/>
          <p:nvPr/>
        </p:nvSpPr>
        <p:spPr>
          <a:xfrm>
            <a:off x="8244408" y="4653136"/>
            <a:ext cx="476412" cy="369332"/>
          </a:xfrm>
          <a:prstGeom prst="rect">
            <a:avLst/>
          </a:prstGeom>
          <a:noFill/>
        </p:spPr>
        <p:txBody>
          <a:bodyPr wrap="none" rtlCol="0">
            <a:spAutoFit/>
          </a:bodyPr>
          <a:lstStyle/>
          <a:p>
            <a:r>
              <a:rPr lang="en-GB" dirty="0" smtClean="0"/>
              <a:t>4.8</a:t>
            </a:r>
            <a:endParaRPr lang="en-GB" dirty="0"/>
          </a:p>
        </p:txBody>
      </p:sp>
      <p:sp>
        <p:nvSpPr>
          <p:cNvPr id="14" name="TextBox 13"/>
          <p:cNvSpPr txBox="1"/>
          <p:nvPr/>
        </p:nvSpPr>
        <p:spPr>
          <a:xfrm>
            <a:off x="8244408" y="5157192"/>
            <a:ext cx="476412" cy="369332"/>
          </a:xfrm>
          <a:prstGeom prst="rect">
            <a:avLst/>
          </a:prstGeom>
          <a:noFill/>
        </p:spPr>
        <p:txBody>
          <a:bodyPr wrap="square" rtlCol="0">
            <a:spAutoFit/>
          </a:bodyPr>
          <a:lstStyle/>
          <a:p>
            <a:r>
              <a:rPr lang="en-GB" dirty="0" smtClean="0"/>
              <a:t>4.8</a:t>
            </a:r>
            <a:endParaRPr lang="en-GB" dirty="0"/>
          </a:p>
        </p:txBody>
      </p:sp>
      <p:sp>
        <p:nvSpPr>
          <p:cNvPr id="15" name="TextBox 14"/>
          <p:cNvSpPr txBox="1"/>
          <p:nvPr/>
        </p:nvSpPr>
        <p:spPr>
          <a:xfrm>
            <a:off x="1907704" y="4221088"/>
            <a:ext cx="6286849" cy="369332"/>
          </a:xfrm>
          <a:prstGeom prst="rect">
            <a:avLst/>
          </a:prstGeom>
          <a:noFill/>
        </p:spPr>
        <p:txBody>
          <a:bodyPr wrap="none" rtlCol="0">
            <a:spAutoFit/>
          </a:bodyPr>
          <a:lstStyle/>
          <a:p>
            <a:r>
              <a:rPr lang="en-GB" dirty="0" smtClean="0"/>
              <a:t>represent and communicate ideas in ways that engage/persuade</a:t>
            </a:r>
            <a:endParaRPr lang="en-GB" dirty="0"/>
          </a:p>
        </p:txBody>
      </p:sp>
      <p:sp>
        <p:nvSpPr>
          <p:cNvPr id="16" name="TextBox 15"/>
          <p:cNvSpPr txBox="1"/>
          <p:nvPr/>
        </p:nvSpPr>
        <p:spPr>
          <a:xfrm>
            <a:off x="1979712" y="2780928"/>
            <a:ext cx="5930150" cy="369332"/>
          </a:xfrm>
          <a:prstGeom prst="rect">
            <a:avLst/>
          </a:prstGeom>
          <a:noFill/>
        </p:spPr>
        <p:txBody>
          <a:bodyPr wrap="none" rtlCol="0">
            <a:spAutoFit/>
          </a:bodyPr>
          <a:lstStyle/>
          <a:p>
            <a:r>
              <a:rPr lang="en-GB" dirty="0" smtClean="0"/>
              <a:t>cope with  complexity – information, relationships, situations</a:t>
            </a:r>
            <a:endParaRPr lang="en-GB" dirty="0"/>
          </a:p>
        </p:txBody>
      </p:sp>
      <p:sp>
        <p:nvSpPr>
          <p:cNvPr id="17" name="TextBox 16"/>
          <p:cNvSpPr txBox="1"/>
          <p:nvPr/>
        </p:nvSpPr>
        <p:spPr>
          <a:xfrm>
            <a:off x="1907704" y="908720"/>
            <a:ext cx="4962641" cy="369332"/>
          </a:xfrm>
          <a:prstGeom prst="rect">
            <a:avLst/>
          </a:prstGeom>
          <a:noFill/>
        </p:spPr>
        <p:txBody>
          <a:bodyPr wrap="none" rtlCol="0">
            <a:spAutoFit/>
          </a:bodyPr>
          <a:lstStyle/>
          <a:p>
            <a:r>
              <a:rPr lang="en-GB" dirty="0" smtClean="0"/>
              <a:t>use imagination – generate ideas / see possibilities</a:t>
            </a:r>
            <a:endParaRPr lang="en-GB" dirty="0"/>
          </a:p>
        </p:txBody>
      </p:sp>
      <p:sp>
        <p:nvSpPr>
          <p:cNvPr id="18" name="TextBox 17"/>
          <p:cNvSpPr txBox="1"/>
          <p:nvPr/>
        </p:nvSpPr>
        <p:spPr>
          <a:xfrm>
            <a:off x="1979712" y="2348880"/>
            <a:ext cx="4901791" cy="369332"/>
          </a:xfrm>
          <a:prstGeom prst="rect">
            <a:avLst/>
          </a:prstGeom>
          <a:noFill/>
        </p:spPr>
        <p:txBody>
          <a:bodyPr wrap="none" rtlCol="0">
            <a:spAutoFit/>
          </a:bodyPr>
          <a:lstStyle/>
          <a:p>
            <a:r>
              <a:rPr lang="en-GB" dirty="0" smtClean="0">
                <a:solidFill>
                  <a:schemeClr val="bg1"/>
                </a:solidFill>
              </a:rPr>
              <a:t>combine, connect, synthesise – recognise patterns</a:t>
            </a:r>
            <a:endParaRPr lang="en-GB" dirty="0">
              <a:solidFill>
                <a:schemeClr val="bg1"/>
              </a:solidFill>
            </a:endParaRPr>
          </a:p>
        </p:txBody>
      </p:sp>
      <p:sp>
        <p:nvSpPr>
          <p:cNvPr id="19" name="TextBox 18"/>
          <p:cNvSpPr txBox="1"/>
          <p:nvPr/>
        </p:nvSpPr>
        <p:spPr>
          <a:xfrm>
            <a:off x="8028384" y="2276872"/>
            <a:ext cx="476412" cy="369332"/>
          </a:xfrm>
          <a:prstGeom prst="rect">
            <a:avLst/>
          </a:prstGeom>
          <a:noFill/>
        </p:spPr>
        <p:txBody>
          <a:bodyPr wrap="none" rtlCol="0">
            <a:spAutoFit/>
          </a:bodyPr>
          <a:lstStyle/>
          <a:p>
            <a:r>
              <a:rPr lang="en-GB" dirty="0" smtClean="0"/>
              <a:t>4.6</a:t>
            </a:r>
            <a:endParaRPr lang="en-GB" dirty="0"/>
          </a:p>
        </p:txBody>
      </p:sp>
      <p:sp>
        <p:nvSpPr>
          <p:cNvPr id="20" name="TextBox 19"/>
          <p:cNvSpPr txBox="1"/>
          <p:nvPr/>
        </p:nvSpPr>
        <p:spPr>
          <a:xfrm>
            <a:off x="1907704" y="4725144"/>
            <a:ext cx="6114944" cy="369332"/>
          </a:xfrm>
          <a:prstGeom prst="rect">
            <a:avLst/>
          </a:prstGeom>
          <a:noFill/>
        </p:spPr>
        <p:txBody>
          <a:bodyPr wrap="none" rtlCol="0">
            <a:spAutoFit/>
          </a:bodyPr>
          <a:lstStyle/>
          <a:p>
            <a:r>
              <a:rPr lang="en-GB" dirty="0" smtClean="0"/>
              <a:t>enquiring disposition -  willing to question, explore, experiment</a:t>
            </a:r>
            <a:endParaRPr lang="en-GB" dirty="0"/>
          </a:p>
        </p:txBody>
      </p:sp>
      <p:sp>
        <p:nvSpPr>
          <p:cNvPr id="21" name="TextBox 20"/>
          <p:cNvSpPr txBox="1"/>
          <p:nvPr/>
        </p:nvSpPr>
        <p:spPr>
          <a:xfrm>
            <a:off x="1907704" y="5157192"/>
            <a:ext cx="2543838" cy="369332"/>
          </a:xfrm>
          <a:prstGeom prst="rect">
            <a:avLst/>
          </a:prstGeom>
          <a:noFill/>
        </p:spPr>
        <p:txBody>
          <a:bodyPr wrap="none" rtlCol="0">
            <a:spAutoFit/>
          </a:bodyPr>
          <a:lstStyle/>
          <a:p>
            <a:r>
              <a:rPr lang="en-GB" dirty="0" smtClean="0"/>
              <a:t>open to new experiences</a:t>
            </a:r>
            <a:endParaRPr lang="en-GB" dirty="0"/>
          </a:p>
        </p:txBody>
      </p:sp>
      <p:sp>
        <p:nvSpPr>
          <p:cNvPr id="22" name="TextBox 21"/>
          <p:cNvSpPr txBox="1"/>
          <p:nvPr/>
        </p:nvSpPr>
        <p:spPr>
          <a:xfrm>
            <a:off x="8244408" y="5589240"/>
            <a:ext cx="476412" cy="369332"/>
          </a:xfrm>
          <a:prstGeom prst="rect">
            <a:avLst/>
          </a:prstGeom>
          <a:noFill/>
        </p:spPr>
        <p:txBody>
          <a:bodyPr wrap="none" rtlCol="0">
            <a:spAutoFit/>
          </a:bodyPr>
          <a:lstStyle/>
          <a:p>
            <a:r>
              <a:rPr lang="en-GB" dirty="0" smtClean="0"/>
              <a:t>4.8</a:t>
            </a:r>
            <a:endParaRPr lang="en-GB" dirty="0"/>
          </a:p>
        </p:txBody>
      </p:sp>
      <p:sp>
        <p:nvSpPr>
          <p:cNvPr id="23" name="TextBox 22"/>
          <p:cNvSpPr txBox="1"/>
          <p:nvPr/>
        </p:nvSpPr>
        <p:spPr>
          <a:xfrm>
            <a:off x="1907704" y="5661248"/>
            <a:ext cx="5704382" cy="369332"/>
          </a:xfrm>
          <a:prstGeom prst="rect">
            <a:avLst/>
          </a:prstGeom>
          <a:noFill/>
        </p:spPr>
        <p:txBody>
          <a:bodyPr wrap="none" rtlCol="0">
            <a:spAutoFit/>
          </a:bodyPr>
          <a:lstStyle/>
          <a:p>
            <a:r>
              <a:rPr lang="en-GB" dirty="0" smtClean="0"/>
              <a:t>willing to take risks – tackle unfamiliar problems / contexts</a:t>
            </a:r>
            <a:endParaRPr lang="en-GB" dirty="0"/>
          </a:p>
        </p:txBody>
      </p:sp>
      <p:sp>
        <p:nvSpPr>
          <p:cNvPr id="24" name="TextBox 23"/>
          <p:cNvSpPr txBox="1"/>
          <p:nvPr/>
        </p:nvSpPr>
        <p:spPr>
          <a:xfrm>
            <a:off x="8244408" y="6093296"/>
            <a:ext cx="476412" cy="369332"/>
          </a:xfrm>
          <a:prstGeom prst="rect">
            <a:avLst/>
          </a:prstGeom>
          <a:noFill/>
        </p:spPr>
        <p:txBody>
          <a:bodyPr wrap="none" rtlCol="0">
            <a:spAutoFit/>
          </a:bodyPr>
          <a:lstStyle/>
          <a:p>
            <a:r>
              <a:rPr lang="en-GB" dirty="0" smtClean="0"/>
              <a:t>4.7</a:t>
            </a:r>
            <a:endParaRPr lang="en-GB" dirty="0"/>
          </a:p>
        </p:txBody>
      </p:sp>
      <p:sp>
        <p:nvSpPr>
          <p:cNvPr id="25" name="TextBox 24"/>
          <p:cNvSpPr txBox="1"/>
          <p:nvPr/>
        </p:nvSpPr>
        <p:spPr>
          <a:xfrm>
            <a:off x="1907704" y="6165304"/>
            <a:ext cx="5494774" cy="369332"/>
          </a:xfrm>
          <a:prstGeom prst="rect">
            <a:avLst/>
          </a:prstGeom>
          <a:noFill/>
        </p:spPr>
        <p:txBody>
          <a:bodyPr wrap="none" rtlCol="0">
            <a:spAutoFit/>
          </a:bodyPr>
          <a:lstStyle/>
          <a:p>
            <a:r>
              <a:rPr lang="en-GB" dirty="0" smtClean="0"/>
              <a:t>persistence  - willing to keep trying even if not successful</a:t>
            </a:r>
            <a:endParaRPr lang="en-GB" dirty="0"/>
          </a:p>
        </p:txBody>
      </p:sp>
      <p:sp>
        <p:nvSpPr>
          <p:cNvPr id="26" name="TextBox 25"/>
          <p:cNvSpPr txBox="1"/>
          <p:nvPr/>
        </p:nvSpPr>
        <p:spPr>
          <a:xfrm>
            <a:off x="7956376" y="3717032"/>
            <a:ext cx="476412" cy="369332"/>
          </a:xfrm>
          <a:prstGeom prst="rect">
            <a:avLst/>
          </a:prstGeom>
          <a:noFill/>
        </p:spPr>
        <p:txBody>
          <a:bodyPr wrap="none" rtlCol="0">
            <a:spAutoFit/>
          </a:bodyPr>
          <a:lstStyle/>
          <a:p>
            <a:r>
              <a:rPr lang="en-GB" dirty="0" smtClean="0"/>
              <a:t>4.6</a:t>
            </a:r>
            <a:endParaRPr lang="en-GB" dirty="0"/>
          </a:p>
        </p:txBody>
      </p:sp>
      <p:sp>
        <p:nvSpPr>
          <p:cNvPr id="27" name="TextBox 26"/>
          <p:cNvSpPr txBox="1"/>
          <p:nvPr/>
        </p:nvSpPr>
        <p:spPr>
          <a:xfrm>
            <a:off x="1979712" y="3717032"/>
            <a:ext cx="5484130" cy="369332"/>
          </a:xfrm>
          <a:prstGeom prst="rect">
            <a:avLst/>
          </a:prstGeom>
          <a:noFill/>
        </p:spPr>
        <p:txBody>
          <a:bodyPr wrap="none" rtlCol="0">
            <a:spAutoFit/>
          </a:bodyPr>
          <a:lstStyle/>
          <a:p>
            <a:r>
              <a:rPr lang="en-GB" dirty="0" smtClean="0"/>
              <a:t>resourceful – making the most out of available resources</a:t>
            </a:r>
            <a:endParaRPr lang="en-GB" dirty="0"/>
          </a:p>
        </p:txBody>
      </p:sp>
      <p:sp>
        <p:nvSpPr>
          <p:cNvPr id="28" name="TextBox 27"/>
          <p:cNvSpPr txBox="1"/>
          <p:nvPr/>
        </p:nvSpPr>
        <p:spPr>
          <a:xfrm>
            <a:off x="1979712" y="1844824"/>
            <a:ext cx="5041188" cy="369332"/>
          </a:xfrm>
          <a:prstGeom prst="rect">
            <a:avLst/>
          </a:prstGeom>
          <a:noFill/>
        </p:spPr>
        <p:txBody>
          <a:bodyPr wrap="none" rtlCol="0">
            <a:spAutoFit/>
          </a:bodyPr>
          <a:lstStyle/>
          <a:p>
            <a:r>
              <a:rPr lang="en-GB" dirty="0" smtClean="0"/>
              <a:t>adaptive - being inventive with other people’s ideas</a:t>
            </a:r>
            <a:endParaRPr lang="en-GB" dirty="0"/>
          </a:p>
        </p:txBody>
      </p:sp>
      <p:sp>
        <p:nvSpPr>
          <p:cNvPr id="29" name="TextBox 28"/>
          <p:cNvSpPr txBox="1"/>
          <p:nvPr/>
        </p:nvSpPr>
        <p:spPr>
          <a:xfrm>
            <a:off x="7740352" y="1772816"/>
            <a:ext cx="476412" cy="369332"/>
          </a:xfrm>
          <a:prstGeom prst="rect">
            <a:avLst/>
          </a:prstGeom>
          <a:noFill/>
        </p:spPr>
        <p:txBody>
          <a:bodyPr wrap="none" rtlCol="0">
            <a:spAutoFit/>
          </a:bodyPr>
          <a:lstStyle/>
          <a:p>
            <a:r>
              <a:rPr lang="en-GB" dirty="0" smtClean="0"/>
              <a:t>4.4</a:t>
            </a:r>
            <a:endParaRPr lang="en-GB" dirty="0"/>
          </a:p>
        </p:txBody>
      </p:sp>
      <p:sp>
        <p:nvSpPr>
          <p:cNvPr id="30" name="TextBox 29"/>
          <p:cNvSpPr txBox="1"/>
          <p:nvPr/>
        </p:nvSpPr>
        <p:spPr>
          <a:xfrm>
            <a:off x="7308304" y="1340768"/>
            <a:ext cx="476412" cy="369332"/>
          </a:xfrm>
          <a:prstGeom prst="rect">
            <a:avLst/>
          </a:prstGeom>
          <a:noFill/>
        </p:spPr>
        <p:txBody>
          <a:bodyPr wrap="none" rtlCol="0">
            <a:spAutoFit/>
          </a:bodyPr>
          <a:lstStyle/>
          <a:p>
            <a:r>
              <a:rPr lang="en-GB" dirty="0" smtClean="0"/>
              <a:t>3.9</a:t>
            </a:r>
            <a:endParaRPr lang="en-GB" dirty="0"/>
          </a:p>
        </p:txBody>
      </p:sp>
      <p:sp>
        <p:nvSpPr>
          <p:cNvPr id="31" name="TextBox 30"/>
          <p:cNvSpPr txBox="1"/>
          <p:nvPr/>
        </p:nvSpPr>
        <p:spPr>
          <a:xfrm>
            <a:off x="1835696" y="1340768"/>
            <a:ext cx="5544616" cy="338554"/>
          </a:xfrm>
          <a:prstGeom prst="rect">
            <a:avLst/>
          </a:prstGeom>
          <a:noFill/>
        </p:spPr>
        <p:txBody>
          <a:bodyPr wrap="square" rtlCol="0">
            <a:spAutoFit/>
          </a:bodyPr>
          <a:lstStyle/>
          <a:p>
            <a:r>
              <a:rPr lang="en-GB" sz="1600" dirty="0" smtClean="0"/>
              <a:t>originality – making/doing things no one has done before</a:t>
            </a:r>
            <a:endParaRPr lang="en-GB" sz="1600" dirty="0"/>
          </a:p>
        </p:txBody>
      </p:sp>
      <p:sp>
        <p:nvSpPr>
          <p:cNvPr id="32" name="TextBox 31"/>
          <p:cNvSpPr txBox="1"/>
          <p:nvPr/>
        </p:nvSpPr>
        <p:spPr>
          <a:xfrm>
            <a:off x="395536" y="908720"/>
            <a:ext cx="1440160" cy="5632311"/>
          </a:xfrm>
          <a:prstGeom prst="rect">
            <a:avLst/>
          </a:prstGeom>
          <a:solidFill>
            <a:schemeClr val="bg1"/>
          </a:solidFill>
        </p:spPr>
        <p:txBody>
          <a:bodyPr wrap="square" rtlCol="0">
            <a:spAutoFit/>
          </a:bodyPr>
          <a:lstStyle/>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p:txBody>
      </p:sp>
      <p:cxnSp>
        <p:nvCxnSpPr>
          <p:cNvPr id="33" name="Straight Connector 32"/>
          <p:cNvCxnSpPr/>
          <p:nvPr/>
        </p:nvCxnSpPr>
        <p:spPr>
          <a:xfrm>
            <a:off x="1907704" y="908720"/>
            <a:ext cx="0" cy="56166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907704" y="6525344"/>
            <a:ext cx="64087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763688" y="404664"/>
            <a:ext cx="8496944" cy="400110"/>
          </a:xfrm>
          <a:prstGeom prst="rect">
            <a:avLst/>
          </a:prstGeom>
          <a:noFill/>
        </p:spPr>
        <p:txBody>
          <a:bodyPr wrap="square" rtlCol="0">
            <a:spAutoFit/>
          </a:bodyPr>
          <a:lstStyle/>
          <a:p>
            <a:r>
              <a:rPr lang="en-GB" sz="2000" i="1" dirty="0" smtClean="0">
                <a:latin typeface="Microsoft Sans Serif" pitchFamily="34" charset="0"/>
                <a:cs typeface="Microsoft Sans Serif" pitchFamily="34" charset="0"/>
              </a:rPr>
              <a:t>creative skills/ attitudes identified in disciplinary surveys</a:t>
            </a:r>
          </a:p>
        </p:txBody>
      </p:sp>
      <p:sp>
        <p:nvSpPr>
          <p:cNvPr id="38" name="TextBox 37"/>
          <p:cNvSpPr txBox="1"/>
          <p:nvPr/>
        </p:nvSpPr>
        <p:spPr>
          <a:xfrm>
            <a:off x="1835696" y="0"/>
            <a:ext cx="5707524" cy="461665"/>
          </a:xfrm>
          <a:prstGeom prst="rect">
            <a:avLst/>
          </a:prstGeom>
          <a:noFill/>
        </p:spPr>
        <p:txBody>
          <a:bodyPr wrap="none" rtlCol="0">
            <a:spAutoFit/>
          </a:bodyPr>
          <a:lstStyle/>
          <a:p>
            <a:r>
              <a:rPr lang="en-GB" sz="2400" b="1" dirty="0" smtClean="0"/>
              <a:t>Beliefs about creativity  n=28 Course Tutors</a:t>
            </a:r>
            <a:endParaRPr lang="en-GB" sz="2400" b="1" dirty="0"/>
          </a:p>
        </p:txBody>
      </p:sp>
      <p:pic>
        <p:nvPicPr>
          <p:cNvPr id="41" name="Picture 1" descr="C:\Users\norman\Pictures\birmingham city\Birmingham_City_University_logo.png"/>
          <p:cNvPicPr>
            <a:picLocks noChangeAspect="1" noChangeArrowheads="1"/>
          </p:cNvPicPr>
          <p:nvPr/>
        </p:nvPicPr>
        <p:blipFill>
          <a:blip r:embed="rId4" cstate="print"/>
          <a:srcRect/>
          <a:stretch>
            <a:fillRect/>
          </a:stretch>
        </p:blipFill>
        <p:spPr bwMode="auto">
          <a:xfrm>
            <a:off x="323528" y="188640"/>
            <a:ext cx="1068710" cy="1068710"/>
          </a:xfrm>
          <a:prstGeom prst="rect">
            <a:avLst/>
          </a:prstGeom>
          <a:noFill/>
        </p:spPr>
      </p:pic>
      <p:sp>
        <p:nvSpPr>
          <p:cNvPr id="42" name="TextBox 41"/>
          <p:cNvSpPr txBox="1"/>
          <p:nvPr/>
        </p:nvSpPr>
        <p:spPr>
          <a:xfrm>
            <a:off x="251520" y="5301208"/>
            <a:ext cx="1486689" cy="1323439"/>
          </a:xfrm>
          <a:prstGeom prst="rect">
            <a:avLst/>
          </a:prstGeom>
          <a:noFill/>
        </p:spPr>
        <p:txBody>
          <a:bodyPr wrap="none" rtlCol="0">
            <a:spAutoFit/>
          </a:bodyPr>
          <a:lstStyle/>
          <a:p>
            <a:r>
              <a:rPr lang="en-GB" sz="2000" b="1" dirty="0" smtClean="0"/>
              <a:t>0 = strongly </a:t>
            </a:r>
          </a:p>
          <a:p>
            <a:r>
              <a:rPr lang="en-GB" sz="2000" b="1" dirty="0" smtClean="0"/>
              <a:t>disagree  </a:t>
            </a:r>
          </a:p>
          <a:p>
            <a:r>
              <a:rPr lang="en-GB" sz="2000" b="1" dirty="0" smtClean="0"/>
              <a:t>5.0 strongly </a:t>
            </a:r>
          </a:p>
          <a:p>
            <a:r>
              <a:rPr lang="en-GB" sz="2000" b="1" dirty="0" smtClean="0"/>
              <a:t>agree</a:t>
            </a:r>
            <a:endParaRPr lang="en-GB" sz="2000" b="1" dirty="0"/>
          </a:p>
        </p:txBody>
      </p:sp>
    </p:spTree>
  </p:cSld>
  <p:clrMapOvr>
    <a:masterClrMapping/>
  </p:clrMapOvr>
  <p:transition spd="med">
    <p:dissolv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descr="C:\Users\norman\Documents\SAUDI PROJECT\QUESTIONNAIRE\BELIEFS 1.jpg"/>
          <p:cNvPicPr>
            <a:picLocks noChangeAspect="1" noChangeArrowheads="1"/>
          </p:cNvPicPr>
          <p:nvPr/>
        </p:nvPicPr>
        <p:blipFill>
          <a:blip r:embed="rId2" cstate="print"/>
          <a:srcRect/>
          <a:stretch>
            <a:fillRect/>
          </a:stretch>
        </p:blipFill>
        <p:spPr bwMode="auto">
          <a:xfrm rot="5400000">
            <a:off x="1967897" y="272463"/>
            <a:ext cx="6216317" cy="6624736"/>
          </a:xfrm>
          <a:prstGeom prst="rect">
            <a:avLst/>
          </a:prstGeom>
          <a:noFill/>
        </p:spPr>
      </p:pic>
      <p:sp>
        <p:nvSpPr>
          <p:cNvPr id="6" name="TextBox 5"/>
          <p:cNvSpPr txBox="1"/>
          <p:nvPr/>
        </p:nvSpPr>
        <p:spPr>
          <a:xfrm>
            <a:off x="6876256" y="476672"/>
            <a:ext cx="548420" cy="369332"/>
          </a:xfrm>
          <a:prstGeom prst="rect">
            <a:avLst/>
          </a:prstGeom>
          <a:noFill/>
        </p:spPr>
        <p:txBody>
          <a:bodyPr wrap="square" rtlCol="0">
            <a:spAutoFit/>
          </a:bodyPr>
          <a:lstStyle/>
          <a:p>
            <a:r>
              <a:rPr lang="en-GB" dirty="0" smtClean="0"/>
              <a:t>3.4</a:t>
            </a:r>
            <a:endParaRPr lang="en-GB" dirty="0"/>
          </a:p>
        </p:txBody>
      </p:sp>
      <p:sp>
        <p:nvSpPr>
          <p:cNvPr id="7" name="TextBox 6"/>
          <p:cNvSpPr txBox="1"/>
          <p:nvPr/>
        </p:nvSpPr>
        <p:spPr>
          <a:xfrm>
            <a:off x="7380312" y="980728"/>
            <a:ext cx="548420" cy="369332"/>
          </a:xfrm>
          <a:prstGeom prst="rect">
            <a:avLst/>
          </a:prstGeom>
          <a:noFill/>
        </p:spPr>
        <p:txBody>
          <a:bodyPr wrap="square" rtlCol="0">
            <a:spAutoFit/>
          </a:bodyPr>
          <a:lstStyle/>
          <a:p>
            <a:r>
              <a:rPr lang="en-GB" dirty="0" smtClean="0"/>
              <a:t>4.0</a:t>
            </a:r>
            <a:endParaRPr lang="en-GB" dirty="0"/>
          </a:p>
        </p:txBody>
      </p:sp>
      <p:sp>
        <p:nvSpPr>
          <p:cNvPr id="8" name="TextBox 7"/>
          <p:cNvSpPr txBox="1"/>
          <p:nvPr/>
        </p:nvSpPr>
        <p:spPr>
          <a:xfrm>
            <a:off x="7452320" y="1412776"/>
            <a:ext cx="548420" cy="369332"/>
          </a:xfrm>
          <a:prstGeom prst="rect">
            <a:avLst/>
          </a:prstGeom>
          <a:noFill/>
        </p:spPr>
        <p:txBody>
          <a:bodyPr wrap="square" rtlCol="0">
            <a:spAutoFit/>
          </a:bodyPr>
          <a:lstStyle/>
          <a:p>
            <a:r>
              <a:rPr lang="en-GB" dirty="0" smtClean="0"/>
              <a:t>4.1</a:t>
            </a:r>
            <a:endParaRPr lang="en-GB" dirty="0"/>
          </a:p>
        </p:txBody>
      </p:sp>
      <p:sp>
        <p:nvSpPr>
          <p:cNvPr id="9" name="TextBox 8"/>
          <p:cNvSpPr txBox="1"/>
          <p:nvPr/>
        </p:nvSpPr>
        <p:spPr>
          <a:xfrm>
            <a:off x="7380312" y="1844824"/>
            <a:ext cx="548420" cy="369332"/>
          </a:xfrm>
          <a:prstGeom prst="rect">
            <a:avLst/>
          </a:prstGeom>
          <a:noFill/>
        </p:spPr>
        <p:txBody>
          <a:bodyPr wrap="square" rtlCol="0">
            <a:spAutoFit/>
          </a:bodyPr>
          <a:lstStyle/>
          <a:p>
            <a:r>
              <a:rPr lang="en-GB" dirty="0" smtClean="0"/>
              <a:t>4.0</a:t>
            </a:r>
            <a:endParaRPr lang="en-GB" dirty="0"/>
          </a:p>
        </p:txBody>
      </p:sp>
      <p:sp>
        <p:nvSpPr>
          <p:cNvPr id="10" name="TextBox 9"/>
          <p:cNvSpPr txBox="1"/>
          <p:nvPr/>
        </p:nvSpPr>
        <p:spPr>
          <a:xfrm>
            <a:off x="7668344" y="2348880"/>
            <a:ext cx="548420" cy="369332"/>
          </a:xfrm>
          <a:prstGeom prst="rect">
            <a:avLst/>
          </a:prstGeom>
          <a:noFill/>
        </p:spPr>
        <p:txBody>
          <a:bodyPr wrap="square" rtlCol="0">
            <a:spAutoFit/>
          </a:bodyPr>
          <a:lstStyle/>
          <a:p>
            <a:r>
              <a:rPr lang="en-GB" dirty="0" smtClean="0"/>
              <a:t>4.4</a:t>
            </a:r>
            <a:endParaRPr lang="en-GB" dirty="0"/>
          </a:p>
        </p:txBody>
      </p:sp>
      <p:sp>
        <p:nvSpPr>
          <p:cNvPr id="11" name="TextBox 10"/>
          <p:cNvSpPr txBox="1"/>
          <p:nvPr/>
        </p:nvSpPr>
        <p:spPr>
          <a:xfrm>
            <a:off x="6012160" y="2780928"/>
            <a:ext cx="548420" cy="369332"/>
          </a:xfrm>
          <a:prstGeom prst="rect">
            <a:avLst/>
          </a:prstGeom>
          <a:noFill/>
        </p:spPr>
        <p:txBody>
          <a:bodyPr wrap="square" rtlCol="0">
            <a:spAutoFit/>
          </a:bodyPr>
          <a:lstStyle/>
          <a:p>
            <a:r>
              <a:rPr lang="en-GB" dirty="0" smtClean="0"/>
              <a:t>2.6</a:t>
            </a:r>
            <a:endParaRPr lang="en-GB" dirty="0"/>
          </a:p>
        </p:txBody>
      </p:sp>
      <p:sp>
        <p:nvSpPr>
          <p:cNvPr id="12" name="TextBox 11"/>
          <p:cNvSpPr txBox="1"/>
          <p:nvPr/>
        </p:nvSpPr>
        <p:spPr>
          <a:xfrm>
            <a:off x="5724128" y="3284984"/>
            <a:ext cx="548420" cy="369332"/>
          </a:xfrm>
          <a:prstGeom prst="rect">
            <a:avLst/>
          </a:prstGeom>
          <a:noFill/>
        </p:spPr>
        <p:txBody>
          <a:bodyPr wrap="square" rtlCol="0">
            <a:spAutoFit/>
          </a:bodyPr>
          <a:lstStyle/>
          <a:p>
            <a:r>
              <a:rPr lang="en-GB" dirty="0" smtClean="0"/>
              <a:t>2.2</a:t>
            </a:r>
            <a:endParaRPr lang="en-GB" dirty="0"/>
          </a:p>
        </p:txBody>
      </p:sp>
      <p:sp>
        <p:nvSpPr>
          <p:cNvPr id="13" name="TextBox 12"/>
          <p:cNvSpPr txBox="1"/>
          <p:nvPr/>
        </p:nvSpPr>
        <p:spPr>
          <a:xfrm>
            <a:off x="7236296" y="3717032"/>
            <a:ext cx="548420" cy="369332"/>
          </a:xfrm>
          <a:prstGeom prst="rect">
            <a:avLst/>
          </a:prstGeom>
          <a:noFill/>
        </p:spPr>
        <p:txBody>
          <a:bodyPr wrap="square" rtlCol="0">
            <a:spAutoFit/>
          </a:bodyPr>
          <a:lstStyle/>
          <a:p>
            <a:r>
              <a:rPr lang="en-GB" dirty="0" smtClean="0"/>
              <a:t>3.9</a:t>
            </a:r>
            <a:endParaRPr lang="en-GB" dirty="0"/>
          </a:p>
        </p:txBody>
      </p:sp>
      <p:sp>
        <p:nvSpPr>
          <p:cNvPr id="14" name="TextBox 13"/>
          <p:cNvSpPr txBox="1"/>
          <p:nvPr/>
        </p:nvSpPr>
        <p:spPr>
          <a:xfrm>
            <a:off x="6732240" y="4221088"/>
            <a:ext cx="548420" cy="369332"/>
          </a:xfrm>
          <a:prstGeom prst="rect">
            <a:avLst/>
          </a:prstGeom>
          <a:noFill/>
        </p:spPr>
        <p:txBody>
          <a:bodyPr wrap="square" rtlCol="0">
            <a:spAutoFit/>
          </a:bodyPr>
          <a:lstStyle/>
          <a:p>
            <a:r>
              <a:rPr lang="en-GB" dirty="0" smtClean="0"/>
              <a:t>3.3</a:t>
            </a:r>
            <a:endParaRPr lang="en-GB" dirty="0"/>
          </a:p>
        </p:txBody>
      </p:sp>
      <p:sp>
        <p:nvSpPr>
          <p:cNvPr id="15" name="TextBox 14"/>
          <p:cNvSpPr txBox="1"/>
          <p:nvPr/>
        </p:nvSpPr>
        <p:spPr>
          <a:xfrm>
            <a:off x="6732240" y="4581128"/>
            <a:ext cx="1080120" cy="369332"/>
          </a:xfrm>
          <a:prstGeom prst="rect">
            <a:avLst/>
          </a:prstGeom>
          <a:noFill/>
        </p:spPr>
        <p:txBody>
          <a:bodyPr wrap="square" rtlCol="0">
            <a:spAutoFit/>
          </a:bodyPr>
          <a:lstStyle/>
          <a:p>
            <a:r>
              <a:rPr lang="en-GB" dirty="0" smtClean="0"/>
              <a:t>3.3</a:t>
            </a:r>
            <a:endParaRPr lang="en-GB" dirty="0"/>
          </a:p>
        </p:txBody>
      </p:sp>
      <p:sp>
        <p:nvSpPr>
          <p:cNvPr id="16" name="TextBox 15"/>
          <p:cNvSpPr txBox="1"/>
          <p:nvPr/>
        </p:nvSpPr>
        <p:spPr>
          <a:xfrm>
            <a:off x="7020272" y="5085184"/>
            <a:ext cx="548420" cy="369332"/>
          </a:xfrm>
          <a:prstGeom prst="rect">
            <a:avLst/>
          </a:prstGeom>
          <a:noFill/>
        </p:spPr>
        <p:txBody>
          <a:bodyPr wrap="square" rtlCol="0">
            <a:spAutoFit/>
          </a:bodyPr>
          <a:lstStyle/>
          <a:p>
            <a:r>
              <a:rPr lang="en-GB" dirty="0" smtClean="0"/>
              <a:t>3.6</a:t>
            </a:r>
            <a:endParaRPr lang="en-GB" dirty="0"/>
          </a:p>
        </p:txBody>
      </p:sp>
      <p:sp>
        <p:nvSpPr>
          <p:cNvPr id="17" name="TextBox 16"/>
          <p:cNvSpPr txBox="1"/>
          <p:nvPr/>
        </p:nvSpPr>
        <p:spPr>
          <a:xfrm>
            <a:off x="7668344" y="5517232"/>
            <a:ext cx="548420" cy="369332"/>
          </a:xfrm>
          <a:prstGeom prst="rect">
            <a:avLst/>
          </a:prstGeom>
          <a:noFill/>
        </p:spPr>
        <p:txBody>
          <a:bodyPr wrap="square" rtlCol="0">
            <a:spAutoFit/>
          </a:bodyPr>
          <a:lstStyle/>
          <a:p>
            <a:r>
              <a:rPr lang="en-GB" dirty="0" smtClean="0"/>
              <a:t>4.3</a:t>
            </a:r>
            <a:endParaRPr lang="en-GB" dirty="0"/>
          </a:p>
        </p:txBody>
      </p:sp>
      <p:sp>
        <p:nvSpPr>
          <p:cNvPr id="18" name="TextBox 17"/>
          <p:cNvSpPr txBox="1"/>
          <p:nvPr/>
        </p:nvSpPr>
        <p:spPr>
          <a:xfrm>
            <a:off x="7092280" y="6021288"/>
            <a:ext cx="548420" cy="369332"/>
          </a:xfrm>
          <a:prstGeom prst="rect">
            <a:avLst/>
          </a:prstGeom>
          <a:noFill/>
        </p:spPr>
        <p:txBody>
          <a:bodyPr wrap="square" rtlCol="0">
            <a:spAutoFit/>
          </a:bodyPr>
          <a:lstStyle/>
          <a:p>
            <a:r>
              <a:rPr lang="en-GB" dirty="0" smtClean="0"/>
              <a:t>3.6</a:t>
            </a:r>
            <a:endParaRPr lang="en-GB" dirty="0"/>
          </a:p>
        </p:txBody>
      </p:sp>
      <p:sp>
        <p:nvSpPr>
          <p:cNvPr id="21" name="TextBox 20"/>
          <p:cNvSpPr txBox="1"/>
          <p:nvPr/>
        </p:nvSpPr>
        <p:spPr>
          <a:xfrm>
            <a:off x="755576" y="1844824"/>
            <a:ext cx="2808312" cy="523220"/>
          </a:xfrm>
          <a:prstGeom prst="rect">
            <a:avLst/>
          </a:prstGeom>
          <a:solidFill>
            <a:schemeClr val="bg1"/>
          </a:solidFill>
        </p:spPr>
        <p:txBody>
          <a:bodyPr wrap="square" rtlCol="0">
            <a:spAutoFit/>
          </a:bodyPr>
          <a:lstStyle/>
          <a:p>
            <a:pPr algn="r"/>
            <a:r>
              <a:rPr lang="en-GB" sz="1400" b="1" dirty="0" smtClean="0"/>
              <a:t>Developing students’ creativity </a:t>
            </a:r>
          </a:p>
          <a:p>
            <a:pPr algn="r"/>
            <a:r>
              <a:rPr lang="en-GB" sz="1400" b="1" dirty="0" smtClean="0"/>
              <a:t>is a significant challenge</a:t>
            </a:r>
            <a:endParaRPr lang="en-GB" sz="1400" b="1" dirty="0"/>
          </a:p>
        </p:txBody>
      </p:sp>
      <p:sp>
        <p:nvSpPr>
          <p:cNvPr id="23" name="TextBox 22"/>
          <p:cNvSpPr txBox="1"/>
          <p:nvPr/>
        </p:nvSpPr>
        <p:spPr>
          <a:xfrm>
            <a:off x="179512" y="2348880"/>
            <a:ext cx="3528392" cy="461665"/>
          </a:xfrm>
          <a:prstGeom prst="rect">
            <a:avLst/>
          </a:prstGeom>
          <a:solidFill>
            <a:schemeClr val="bg1"/>
          </a:solidFill>
        </p:spPr>
        <p:txBody>
          <a:bodyPr wrap="square" rtlCol="0">
            <a:spAutoFit/>
          </a:bodyPr>
          <a:lstStyle/>
          <a:p>
            <a:r>
              <a:rPr lang="en-GB" sz="1200" b="1" dirty="0" smtClean="0"/>
              <a:t>Developing students’ creativity should be an integral </a:t>
            </a:r>
          </a:p>
          <a:p>
            <a:pPr algn="r"/>
            <a:r>
              <a:rPr lang="en-GB" sz="1200" b="1" dirty="0" smtClean="0"/>
              <a:t>part of their development while at university</a:t>
            </a:r>
          </a:p>
        </p:txBody>
      </p:sp>
      <p:sp>
        <p:nvSpPr>
          <p:cNvPr id="25" name="TextBox 24"/>
          <p:cNvSpPr txBox="1"/>
          <p:nvPr/>
        </p:nvSpPr>
        <p:spPr>
          <a:xfrm>
            <a:off x="1619672" y="548680"/>
            <a:ext cx="1944216" cy="307777"/>
          </a:xfrm>
          <a:prstGeom prst="rect">
            <a:avLst/>
          </a:prstGeom>
          <a:solidFill>
            <a:schemeClr val="bg1"/>
          </a:solidFill>
        </p:spPr>
        <p:txBody>
          <a:bodyPr wrap="square" rtlCol="0">
            <a:spAutoFit/>
          </a:bodyPr>
          <a:lstStyle/>
          <a:p>
            <a:r>
              <a:rPr lang="en-GB" sz="1400" b="1" dirty="0" smtClean="0"/>
              <a:t>Creativity is a rare gift</a:t>
            </a:r>
            <a:endParaRPr lang="en-GB" sz="1400" b="1" dirty="0"/>
          </a:p>
        </p:txBody>
      </p:sp>
      <p:sp>
        <p:nvSpPr>
          <p:cNvPr id="26" name="TextBox 25"/>
          <p:cNvSpPr txBox="1"/>
          <p:nvPr/>
        </p:nvSpPr>
        <p:spPr>
          <a:xfrm>
            <a:off x="1331640" y="836712"/>
            <a:ext cx="2232248" cy="523220"/>
          </a:xfrm>
          <a:prstGeom prst="rect">
            <a:avLst/>
          </a:prstGeom>
          <a:solidFill>
            <a:schemeClr val="bg1"/>
          </a:solidFill>
        </p:spPr>
        <p:txBody>
          <a:bodyPr wrap="square" rtlCol="0">
            <a:spAutoFit/>
          </a:bodyPr>
          <a:lstStyle/>
          <a:p>
            <a:r>
              <a:rPr lang="en-GB" sz="1400" b="1" dirty="0" smtClean="0"/>
              <a:t>Some people are naturally </a:t>
            </a:r>
          </a:p>
          <a:p>
            <a:r>
              <a:rPr lang="en-GB" sz="1400" b="1" dirty="0" smtClean="0"/>
              <a:t>more creative than others</a:t>
            </a:r>
            <a:endParaRPr lang="en-GB" sz="1400" b="1" dirty="0"/>
          </a:p>
        </p:txBody>
      </p:sp>
      <p:sp>
        <p:nvSpPr>
          <p:cNvPr id="20" name="TextBox 19"/>
          <p:cNvSpPr txBox="1"/>
          <p:nvPr/>
        </p:nvSpPr>
        <p:spPr>
          <a:xfrm>
            <a:off x="323528" y="1340768"/>
            <a:ext cx="3275856" cy="523220"/>
          </a:xfrm>
          <a:prstGeom prst="rect">
            <a:avLst/>
          </a:prstGeom>
          <a:solidFill>
            <a:schemeClr val="bg1"/>
          </a:solidFill>
        </p:spPr>
        <p:txBody>
          <a:bodyPr wrap="square" rtlCol="0">
            <a:spAutoFit/>
          </a:bodyPr>
          <a:lstStyle/>
          <a:p>
            <a:pPr algn="r"/>
            <a:r>
              <a:rPr lang="en-GB" sz="1400" b="1" dirty="0" smtClean="0"/>
              <a:t>Most people can develop their creativity </a:t>
            </a:r>
          </a:p>
          <a:p>
            <a:pPr algn="r"/>
            <a:r>
              <a:rPr lang="en-GB" sz="1400" b="1" dirty="0" smtClean="0"/>
              <a:t>if given the opportunity to do so</a:t>
            </a:r>
            <a:endParaRPr lang="en-GB" sz="1400" b="1" dirty="0"/>
          </a:p>
        </p:txBody>
      </p:sp>
      <p:sp>
        <p:nvSpPr>
          <p:cNvPr id="27" name="TextBox 26"/>
          <p:cNvSpPr txBox="1"/>
          <p:nvPr/>
        </p:nvSpPr>
        <p:spPr>
          <a:xfrm>
            <a:off x="0" y="2852936"/>
            <a:ext cx="3707904" cy="307777"/>
          </a:xfrm>
          <a:prstGeom prst="rect">
            <a:avLst/>
          </a:prstGeom>
          <a:solidFill>
            <a:schemeClr val="bg1"/>
          </a:solidFill>
        </p:spPr>
        <p:txBody>
          <a:bodyPr wrap="square" rtlCol="0">
            <a:spAutoFit/>
          </a:bodyPr>
          <a:lstStyle/>
          <a:p>
            <a:r>
              <a:rPr lang="en-GB" sz="1400" b="1" dirty="0" smtClean="0"/>
              <a:t>Its not possible to teach students to be creative</a:t>
            </a:r>
            <a:endParaRPr lang="en-GB" sz="1400" b="1" dirty="0"/>
          </a:p>
        </p:txBody>
      </p:sp>
      <p:sp>
        <p:nvSpPr>
          <p:cNvPr id="28" name="TextBox 27"/>
          <p:cNvSpPr txBox="1"/>
          <p:nvPr/>
        </p:nvSpPr>
        <p:spPr>
          <a:xfrm>
            <a:off x="107504" y="3284984"/>
            <a:ext cx="3528392" cy="307777"/>
          </a:xfrm>
          <a:prstGeom prst="rect">
            <a:avLst/>
          </a:prstGeom>
          <a:solidFill>
            <a:schemeClr val="bg1"/>
          </a:solidFill>
        </p:spPr>
        <p:txBody>
          <a:bodyPr wrap="square" rtlCol="0">
            <a:spAutoFit/>
          </a:bodyPr>
          <a:lstStyle/>
          <a:p>
            <a:r>
              <a:rPr lang="en-GB" sz="1400" b="1" dirty="0" smtClean="0"/>
              <a:t>Its not possible to assess students’ creativity</a:t>
            </a:r>
            <a:endParaRPr lang="en-GB" sz="1400" b="1" dirty="0"/>
          </a:p>
        </p:txBody>
      </p:sp>
      <p:sp>
        <p:nvSpPr>
          <p:cNvPr id="29" name="TextBox 28"/>
          <p:cNvSpPr txBox="1"/>
          <p:nvPr/>
        </p:nvSpPr>
        <p:spPr>
          <a:xfrm>
            <a:off x="611560" y="3573016"/>
            <a:ext cx="2952328" cy="523220"/>
          </a:xfrm>
          <a:prstGeom prst="rect">
            <a:avLst/>
          </a:prstGeom>
          <a:solidFill>
            <a:schemeClr val="bg1"/>
          </a:solidFill>
        </p:spPr>
        <p:txBody>
          <a:bodyPr wrap="square" rtlCol="0">
            <a:spAutoFit/>
          </a:bodyPr>
          <a:lstStyle/>
          <a:p>
            <a:pPr algn="r"/>
            <a:r>
              <a:rPr lang="en-GB" sz="1400" b="1" dirty="0" smtClean="0"/>
              <a:t>In my subject area students have lots of opportunity to be creative</a:t>
            </a:r>
            <a:endParaRPr lang="en-GB" sz="1400" b="1" dirty="0"/>
          </a:p>
        </p:txBody>
      </p:sp>
      <p:sp>
        <p:nvSpPr>
          <p:cNvPr id="30" name="TextBox 29"/>
          <p:cNvSpPr txBox="1"/>
          <p:nvPr/>
        </p:nvSpPr>
        <p:spPr>
          <a:xfrm>
            <a:off x="0" y="4005064"/>
            <a:ext cx="3707904" cy="523220"/>
          </a:xfrm>
          <a:prstGeom prst="rect">
            <a:avLst/>
          </a:prstGeom>
          <a:solidFill>
            <a:schemeClr val="bg1"/>
          </a:solidFill>
        </p:spPr>
        <p:txBody>
          <a:bodyPr wrap="square" rtlCol="0">
            <a:spAutoFit/>
          </a:bodyPr>
          <a:lstStyle/>
          <a:p>
            <a:pPr algn="r"/>
            <a:r>
              <a:rPr lang="en-GB" sz="1400" b="1" dirty="0" smtClean="0"/>
              <a:t>Programmes are designed to </a:t>
            </a:r>
          </a:p>
          <a:p>
            <a:pPr algn="r"/>
            <a:r>
              <a:rPr lang="en-GB" sz="1400" b="1" dirty="0" smtClean="0"/>
              <a:t>encourage creativity</a:t>
            </a:r>
            <a:endParaRPr lang="en-GB" sz="1400" b="1" dirty="0"/>
          </a:p>
        </p:txBody>
      </p:sp>
      <p:sp>
        <p:nvSpPr>
          <p:cNvPr id="31" name="TextBox 30"/>
          <p:cNvSpPr txBox="1"/>
          <p:nvPr/>
        </p:nvSpPr>
        <p:spPr>
          <a:xfrm>
            <a:off x="395536" y="4509120"/>
            <a:ext cx="3168352" cy="523220"/>
          </a:xfrm>
          <a:prstGeom prst="rect">
            <a:avLst/>
          </a:prstGeom>
          <a:solidFill>
            <a:schemeClr val="bg1"/>
          </a:solidFill>
        </p:spPr>
        <p:txBody>
          <a:bodyPr wrap="square" rtlCol="0">
            <a:spAutoFit/>
          </a:bodyPr>
          <a:lstStyle/>
          <a:p>
            <a:r>
              <a:rPr lang="en-GB" sz="1400" b="1" dirty="0" smtClean="0"/>
              <a:t>Students cannot be creative before have</a:t>
            </a:r>
          </a:p>
          <a:p>
            <a:pPr algn="r"/>
            <a:r>
              <a:rPr lang="en-GB" sz="1400" b="1" dirty="0" smtClean="0"/>
              <a:t>mastered a lot of knowledge and skill</a:t>
            </a:r>
            <a:endParaRPr lang="en-GB" sz="1400" b="1" dirty="0"/>
          </a:p>
        </p:txBody>
      </p:sp>
      <p:sp>
        <p:nvSpPr>
          <p:cNvPr id="32" name="TextBox 31"/>
          <p:cNvSpPr txBox="1"/>
          <p:nvPr/>
        </p:nvSpPr>
        <p:spPr>
          <a:xfrm>
            <a:off x="0" y="5013176"/>
            <a:ext cx="3600400" cy="646331"/>
          </a:xfrm>
          <a:prstGeom prst="rect">
            <a:avLst/>
          </a:prstGeom>
          <a:solidFill>
            <a:schemeClr val="bg1"/>
          </a:solidFill>
        </p:spPr>
        <p:txBody>
          <a:bodyPr wrap="square" rtlCol="0">
            <a:spAutoFit/>
          </a:bodyPr>
          <a:lstStyle/>
          <a:p>
            <a:pPr algn="r"/>
            <a:r>
              <a:rPr lang="en-GB" sz="1200" b="1" dirty="0" smtClean="0"/>
              <a:t>The role of the teacher is to explain what creativity means  then assess students against criteria that relate to these meanings</a:t>
            </a:r>
          </a:p>
        </p:txBody>
      </p:sp>
      <p:sp>
        <p:nvSpPr>
          <p:cNvPr id="33" name="TextBox 32"/>
          <p:cNvSpPr txBox="1"/>
          <p:nvPr/>
        </p:nvSpPr>
        <p:spPr>
          <a:xfrm>
            <a:off x="0" y="5589240"/>
            <a:ext cx="3635896" cy="646331"/>
          </a:xfrm>
          <a:prstGeom prst="rect">
            <a:avLst/>
          </a:prstGeom>
          <a:solidFill>
            <a:schemeClr val="bg1"/>
          </a:solidFill>
        </p:spPr>
        <p:txBody>
          <a:bodyPr wrap="square" rtlCol="0">
            <a:spAutoFit/>
          </a:bodyPr>
          <a:lstStyle/>
          <a:p>
            <a:pPr algn="r"/>
            <a:r>
              <a:rPr lang="en-GB" sz="1200" b="1" dirty="0" smtClean="0"/>
              <a:t>The role of the teacher is to help students understand their own creativity and help them make claims with the evidence they believe is appropriate</a:t>
            </a:r>
          </a:p>
        </p:txBody>
      </p:sp>
      <p:sp>
        <p:nvSpPr>
          <p:cNvPr id="34" name="TextBox 33"/>
          <p:cNvSpPr txBox="1"/>
          <p:nvPr/>
        </p:nvSpPr>
        <p:spPr>
          <a:xfrm>
            <a:off x="0" y="6211669"/>
            <a:ext cx="3563888" cy="646331"/>
          </a:xfrm>
          <a:prstGeom prst="rect">
            <a:avLst/>
          </a:prstGeom>
          <a:solidFill>
            <a:schemeClr val="bg1"/>
          </a:solidFill>
        </p:spPr>
        <p:txBody>
          <a:bodyPr wrap="square" rtlCol="0">
            <a:spAutoFit/>
          </a:bodyPr>
          <a:lstStyle/>
          <a:p>
            <a:pPr algn="r"/>
            <a:r>
              <a:rPr lang="en-GB" sz="1200" b="1" dirty="0" smtClean="0"/>
              <a:t>Students have more opportunity to use and develop their creativity in their lives outside their academic programme</a:t>
            </a:r>
          </a:p>
        </p:txBody>
      </p:sp>
      <p:sp>
        <p:nvSpPr>
          <p:cNvPr id="35" name="TextBox 34"/>
          <p:cNvSpPr txBox="1"/>
          <p:nvPr/>
        </p:nvSpPr>
        <p:spPr>
          <a:xfrm>
            <a:off x="2051720" y="0"/>
            <a:ext cx="3892027" cy="461665"/>
          </a:xfrm>
          <a:prstGeom prst="rect">
            <a:avLst/>
          </a:prstGeom>
          <a:noFill/>
        </p:spPr>
        <p:txBody>
          <a:bodyPr wrap="none" rtlCol="0">
            <a:spAutoFit/>
          </a:bodyPr>
          <a:lstStyle/>
          <a:p>
            <a:r>
              <a:rPr lang="en-GB" sz="2400" b="1" dirty="0" smtClean="0"/>
              <a:t>Beliefs about creativity  n=12</a:t>
            </a:r>
            <a:endParaRPr lang="en-GB" sz="2000" b="1" dirty="0"/>
          </a:p>
        </p:txBody>
      </p:sp>
      <p:pic>
        <p:nvPicPr>
          <p:cNvPr id="196610" name="Picture 2" descr="C:\Users\norman\Documents\DMU\SURVEY\creativity components.png"/>
          <p:cNvPicPr>
            <a:picLocks noChangeAspect="1" noChangeArrowheads="1"/>
          </p:cNvPicPr>
          <p:nvPr/>
        </p:nvPicPr>
        <p:blipFill>
          <a:blip r:embed="rId3" cstate="print"/>
          <a:srcRect/>
          <a:stretch>
            <a:fillRect/>
          </a:stretch>
        </p:blipFill>
        <p:spPr bwMode="auto">
          <a:xfrm>
            <a:off x="3635896" y="476672"/>
            <a:ext cx="4824536" cy="6381328"/>
          </a:xfrm>
          <a:prstGeom prst="rect">
            <a:avLst/>
          </a:prstGeom>
          <a:noFill/>
        </p:spPr>
      </p:pic>
      <p:sp>
        <p:nvSpPr>
          <p:cNvPr id="36" name="TextBox 35"/>
          <p:cNvSpPr txBox="1"/>
          <p:nvPr/>
        </p:nvSpPr>
        <p:spPr>
          <a:xfrm>
            <a:off x="3563888" y="6488668"/>
            <a:ext cx="5400600" cy="369332"/>
          </a:xfrm>
          <a:prstGeom prst="rect">
            <a:avLst/>
          </a:prstGeom>
          <a:solidFill>
            <a:schemeClr val="bg1"/>
          </a:solidFill>
        </p:spPr>
        <p:txBody>
          <a:bodyPr wrap="square" rtlCol="0">
            <a:spAutoFit/>
          </a:bodyPr>
          <a:lstStyle/>
          <a:p>
            <a:r>
              <a:rPr lang="en-GB" b="1" dirty="0" smtClean="0"/>
              <a:t> 0             1                2               3                4                5</a:t>
            </a:r>
            <a:endParaRPr lang="en-GB" b="1" dirty="0"/>
          </a:p>
        </p:txBody>
      </p:sp>
      <p:pic>
        <p:nvPicPr>
          <p:cNvPr id="37" name="Picture 2" descr="C:\Users\norman\Documents\DMU\dmu.png"/>
          <p:cNvPicPr>
            <a:picLocks noChangeAspect="1" noChangeArrowheads="1"/>
          </p:cNvPicPr>
          <p:nvPr/>
        </p:nvPicPr>
        <p:blipFill>
          <a:blip r:embed="rId4" cstate="print"/>
          <a:srcRect/>
          <a:stretch>
            <a:fillRect/>
          </a:stretch>
        </p:blipFill>
        <p:spPr bwMode="auto">
          <a:xfrm>
            <a:off x="179512" y="0"/>
            <a:ext cx="1512168" cy="764704"/>
          </a:xfrm>
          <a:prstGeom prst="rect">
            <a:avLst/>
          </a:prstGeom>
          <a:noFill/>
        </p:spPr>
      </p:pic>
      <p:sp>
        <p:nvSpPr>
          <p:cNvPr id="38" name="TextBox 37"/>
          <p:cNvSpPr txBox="1"/>
          <p:nvPr/>
        </p:nvSpPr>
        <p:spPr>
          <a:xfrm>
            <a:off x="5724128" y="476672"/>
            <a:ext cx="476412" cy="369332"/>
          </a:xfrm>
          <a:prstGeom prst="rect">
            <a:avLst/>
          </a:prstGeom>
          <a:noFill/>
        </p:spPr>
        <p:txBody>
          <a:bodyPr wrap="none" rtlCol="0">
            <a:spAutoFit/>
          </a:bodyPr>
          <a:lstStyle/>
          <a:p>
            <a:r>
              <a:rPr lang="en-GB" dirty="0" smtClean="0"/>
              <a:t>2.1</a:t>
            </a:r>
            <a:endParaRPr lang="en-GB" dirty="0"/>
          </a:p>
        </p:txBody>
      </p:sp>
      <p:sp>
        <p:nvSpPr>
          <p:cNvPr id="39" name="TextBox 38"/>
          <p:cNvSpPr txBox="1"/>
          <p:nvPr/>
        </p:nvSpPr>
        <p:spPr>
          <a:xfrm>
            <a:off x="7380312" y="1916832"/>
            <a:ext cx="476412" cy="369332"/>
          </a:xfrm>
          <a:prstGeom prst="rect">
            <a:avLst/>
          </a:prstGeom>
          <a:noFill/>
        </p:spPr>
        <p:txBody>
          <a:bodyPr wrap="none" rtlCol="0">
            <a:spAutoFit/>
          </a:bodyPr>
          <a:lstStyle/>
          <a:p>
            <a:r>
              <a:rPr lang="en-GB" dirty="0" smtClean="0"/>
              <a:t>4.0</a:t>
            </a:r>
            <a:endParaRPr lang="en-GB" dirty="0"/>
          </a:p>
        </p:txBody>
      </p:sp>
      <p:sp>
        <p:nvSpPr>
          <p:cNvPr id="40" name="TextBox 39"/>
          <p:cNvSpPr txBox="1"/>
          <p:nvPr/>
        </p:nvSpPr>
        <p:spPr>
          <a:xfrm>
            <a:off x="7668344" y="1412776"/>
            <a:ext cx="476412" cy="369332"/>
          </a:xfrm>
          <a:prstGeom prst="rect">
            <a:avLst/>
          </a:prstGeom>
          <a:noFill/>
        </p:spPr>
        <p:txBody>
          <a:bodyPr wrap="none" rtlCol="0">
            <a:spAutoFit/>
          </a:bodyPr>
          <a:lstStyle/>
          <a:p>
            <a:r>
              <a:rPr lang="en-GB" dirty="0" smtClean="0"/>
              <a:t>4.4</a:t>
            </a:r>
            <a:endParaRPr lang="en-GB" dirty="0"/>
          </a:p>
        </p:txBody>
      </p:sp>
      <p:sp>
        <p:nvSpPr>
          <p:cNvPr id="41" name="TextBox 40"/>
          <p:cNvSpPr txBox="1"/>
          <p:nvPr/>
        </p:nvSpPr>
        <p:spPr>
          <a:xfrm>
            <a:off x="6876256" y="980728"/>
            <a:ext cx="476412" cy="369332"/>
          </a:xfrm>
          <a:prstGeom prst="rect">
            <a:avLst/>
          </a:prstGeom>
          <a:noFill/>
        </p:spPr>
        <p:txBody>
          <a:bodyPr wrap="none" rtlCol="0">
            <a:spAutoFit/>
          </a:bodyPr>
          <a:lstStyle/>
          <a:p>
            <a:r>
              <a:rPr lang="en-GB" dirty="0" smtClean="0"/>
              <a:t>3.8</a:t>
            </a:r>
            <a:endParaRPr lang="en-GB" dirty="0"/>
          </a:p>
        </p:txBody>
      </p:sp>
      <p:sp>
        <p:nvSpPr>
          <p:cNvPr id="42" name="TextBox 41"/>
          <p:cNvSpPr txBox="1"/>
          <p:nvPr/>
        </p:nvSpPr>
        <p:spPr>
          <a:xfrm>
            <a:off x="7308304" y="2348880"/>
            <a:ext cx="476412" cy="369332"/>
          </a:xfrm>
          <a:prstGeom prst="rect">
            <a:avLst/>
          </a:prstGeom>
          <a:noFill/>
        </p:spPr>
        <p:txBody>
          <a:bodyPr wrap="none" rtlCol="0">
            <a:spAutoFit/>
          </a:bodyPr>
          <a:lstStyle/>
          <a:p>
            <a:r>
              <a:rPr lang="en-GB" dirty="0" smtClean="0"/>
              <a:t>3.9</a:t>
            </a:r>
            <a:endParaRPr lang="en-GB" dirty="0"/>
          </a:p>
        </p:txBody>
      </p:sp>
      <p:sp>
        <p:nvSpPr>
          <p:cNvPr id="43" name="TextBox 42"/>
          <p:cNvSpPr txBox="1"/>
          <p:nvPr/>
        </p:nvSpPr>
        <p:spPr>
          <a:xfrm>
            <a:off x="5652120" y="2852936"/>
            <a:ext cx="476412" cy="369332"/>
          </a:xfrm>
          <a:prstGeom prst="rect">
            <a:avLst/>
          </a:prstGeom>
          <a:noFill/>
        </p:spPr>
        <p:txBody>
          <a:bodyPr wrap="none" rtlCol="0">
            <a:spAutoFit/>
          </a:bodyPr>
          <a:lstStyle/>
          <a:p>
            <a:r>
              <a:rPr lang="en-GB" dirty="0" smtClean="0"/>
              <a:t>2.1</a:t>
            </a:r>
            <a:endParaRPr lang="en-GB" dirty="0"/>
          </a:p>
        </p:txBody>
      </p:sp>
      <p:sp>
        <p:nvSpPr>
          <p:cNvPr id="44" name="TextBox 43"/>
          <p:cNvSpPr txBox="1"/>
          <p:nvPr/>
        </p:nvSpPr>
        <p:spPr>
          <a:xfrm>
            <a:off x="5652120" y="3356992"/>
            <a:ext cx="476412" cy="369332"/>
          </a:xfrm>
          <a:prstGeom prst="rect">
            <a:avLst/>
          </a:prstGeom>
          <a:noFill/>
        </p:spPr>
        <p:txBody>
          <a:bodyPr wrap="square" rtlCol="0">
            <a:spAutoFit/>
          </a:bodyPr>
          <a:lstStyle/>
          <a:p>
            <a:r>
              <a:rPr lang="en-GB" dirty="0" smtClean="0"/>
              <a:t>2.1</a:t>
            </a:r>
            <a:endParaRPr lang="en-GB" dirty="0"/>
          </a:p>
        </p:txBody>
      </p:sp>
      <p:sp>
        <p:nvSpPr>
          <p:cNvPr id="45" name="TextBox 44"/>
          <p:cNvSpPr txBox="1"/>
          <p:nvPr/>
        </p:nvSpPr>
        <p:spPr>
          <a:xfrm>
            <a:off x="6444208" y="3789040"/>
            <a:ext cx="476412" cy="369332"/>
          </a:xfrm>
          <a:prstGeom prst="rect">
            <a:avLst/>
          </a:prstGeom>
          <a:noFill/>
        </p:spPr>
        <p:txBody>
          <a:bodyPr wrap="none" rtlCol="0">
            <a:spAutoFit/>
          </a:bodyPr>
          <a:lstStyle/>
          <a:p>
            <a:r>
              <a:rPr lang="en-GB" dirty="0" smtClean="0"/>
              <a:t>3.0</a:t>
            </a:r>
            <a:endParaRPr lang="en-GB" dirty="0"/>
          </a:p>
        </p:txBody>
      </p:sp>
      <p:sp>
        <p:nvSpPr>
          <p:cNvPr id="46" name="TextBox 45"/>
          <p:cNvSpPr txBox="1"/>
          <p:nvPr/>
        </p:nvSpPr>
        <p:spPr>
          <a:xfrm>
            <a:off x="6444208" y="4293096"/>
            <a:ext cx="476412" cy="369332"/>
          </a:xfrm>
          <a:prstGeom prst="rect">
            <a:avLst/>
          </a:prstGeom>
          <a:noFill/>
        </p:spPr>
        <p:txBody>
          <a:bodyPr wrap="none" rtlCol="0">
            <a:spAutoFit/>
          </a:bodyPr>
          <a:lstStyle/>
          <a:p>
            <a:r>
              <a:rPr lang="en-GB" dirty="0" smtClean="0"/>
              <a:t>2.9</a:t>
            </a:r>
            <a:endParaRPr lang="en-GB" dirty="0"/>
          </a:p>
        </p:txBody>
      </p:sp>
      <p:sp>
        <p:nvSpPr>
          <p:cNvPr id="47" name="TextBox 46"/>
          <p:cNvSpPr txBox="1"/>
          <p:nvPr/>
        </p:nvSpPr>
        <p:spPr>
          <a:xfrm>
            <a:off x="6084168" y="4725144"/>
            <a:ext cx="476412" cy="369332"/>
          </a:xfrm>
          <a:prstGeom prst="rect">
            <a:avLst/>
          </a:prstGeom>
          <a:noFill/>
        </p:spPr>
        <p:txBody>
          <a:bodyPr wrap="none" rtlCol="0">
            <a:spAutoFit/>
          </a:bodyPr>
          <a:lstStyle/>
          <a:p>
            <a:r>
              <a:rPr lang="en-GB" dirty="0" smtClean="0"/>
              <a:t>2.6</a:t>
            </a:r>
            <a:endParaRPr lang="en-GB" dirty="0"/>
          </a:p>
        </p:txBody>
      </p:sp>
      <p:sp>
        <p:nvSpPr>
          <p:cNvPr id="48" name="TextBox 47"/>
          <p:cNvSpPr txBox="1"/>
          <p:nvPr/>
        </p:nvSpPr>
        <p:spPr>
          <a:xfrm>
            <a:off x="6660232" y="5229200"/>
            <a:ext cx="476412" cy="369332"/>
          </a:xfrm>
          <a:prstGeom prst="rect">
            <a:avLst/>
          </a:prstGeom>
          <a:noFill/>
        </p:spPr>
        <p:txBody>
          <a:bodyPr wrap="none" rtlCol="0">
            <a:spAutoFit/>
          </a:bodyPr>
          <a:lstStyle/>
          <a:p>
            <a:r>
              <a:rPr lang="en-GB" dirty="0" smtClean="0"/>
              <a:t>3.2</a:t>
            </a:r>
            <a:endParaRPr lang="en-GB" dirty="0"/>
          </a:p>
        </p:txBody>
      </p:sp>
      <p:sp>
        <p:nvSpPr>
          <p:cNvPr id="49" name="TextBox 48"/>
          <p:cNvSpPr txBox="1"/>
          <p:nvPr/>
        </p:nvSpPr>
        <p:spPr>
          <a:xfrm>
            <a:off x="6804248" y="5733256"/>
            <a:ext cx="476412" cy="369332"/>
          </a:xfrm>
          <a:prstGeom prst="rect">
            <a:avLst/>
          </a:prstGeom>
          <a:noFill/>
        </p:spPr>
        <p:txBody>
          <a:bodyPr wrap="none" rtlCol="0">
            <a:spAutoFit/>
          </a:bodyPr>
          <a:lstStyle/>
          <a:p>
            <a:r>
              <a:rPr lang="en-GB" dirty="0" smtClean="0"/>
              <a:t>3.8</a:t>
            </a:r>
            <a:endParaRPr lang="en-GB" dirty="0"/>
          </a:p>
        </p:txBody>
      </p:sp>
      <p:sp>
        <p:nvSpPr>
          <p:cNvPr id="50" name="TextBox 49"/>
          <p:cNvSpPr txBox="1"/>
          <p:nvPr/>
        </p:nvSpPr>
        <p:spPr>
          <a:xfrm>
            <a:off x="6660232" y="6165304"/>
            <a:ext cx="476412" cy="369332"/>
          </a:xfrm>
          <a:prstGeom prst="rect">
            <a:avLst/>
          </a:prstGeom>
          <a:noFill/>
        </p:spPr>
        <p:txBody>
          <a:bodyPr wrap="none" rtlCol="0">
            <a:spAutoFit/>
          </a:bodyPr>
          <a:lstStyle/>
          <a:p>
            <a:r>
              <a:rPr lang="en-GB" dirty="0" smtClean="0"/>
              <a:t>3.2</a:t>
            </a:r>
            <a:endParaRPr lang="en-GB" dirty="0"/>
          </a:p>
        </p:txBody>
      </p:sp>
      <p:cxnSp>
        <p:nvCxnSpPr>
          <p:cNvPr id="52" name="Straight Connector 51"/>
          <p:cNvCxnSpPr/>
          <p:nvPr/>
        </p:nvCxnSpPr>
        <p:spPr>
          <a:xfrm>
            <a:off x="7380312" y="476672"/>
            <a:ext cx="0" cy="60486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524328" y="5157192"/>
            <a:ext cx="1486689" cy="1323439"/>
          </a:xfrm>
          <a:prstGeom prst="rect">
            <a:avLst/>
          </a:prstGeom>
          <a:noFill/>
        </p:spPr>
        <p:txBody>
          <a:bodyPr wrap="none" rtlCol="0">
            <a:spAutoFit/>
          </a:bodyPr>
          <a:lstStyle/>
          <a:p>
            <a:r>
              <a:rPr lang="en-GB" sz="2000" b="1" dirty="0" smtClean="0"/>
              <a:t>0 = strongly </a:t>
            </a:r>
          </a:p>
          <a:p>
            <a:r>
              <a:rPr lang="en-GB" sz="2000" b="1" dirty="0" smtClean="0"/>
              <a:t>disagree  </a:t>
            </a:r>
          </a:p>
          <a:p>
            <a:r>
              <a:rPr lang="en-GB" sz="2000" b="1" dirty="0" smtClean="0"/>
              <a:t>5.0 strongly </a:t>
            </a:r>
          </a:p>
          <a:p>
            <a:r>
              <a:rPr lang="en-GB" sz="2000" b="1" dirty="0" smtClean="0"/>
              <a:t>agree</a:t>
            </a:r>
            <a:endParaRPr lang="en-GB" sz="2000" b="1" dirty="0"/>
          </a:p>
        </p:txBody>
      </p:sp>
    </p:spTree>
  </p:cSld>
  <p:clrMapOvr>
    <a:masterClrMapping/>
  </p:clrMapOvr>
  <p:transition spd="med">
    <p:dissolv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95736" y="332656"/>
            <a:ext cx="5834033" cy="461665"/>
          </a:xfrm>
          <a:prstGeom prst="rect">
            <a:avLst/>
          </a:prstGeom>
          <a:noFill/>
        </p:spPr>
        <p:txBody>
          <a:bodyPr wrap="none" rtlCol="0">
            <a:spAutoFit/>
          </a:bodyPr>
          <a:lstStyle/>
          <a:p>
            <a:r>
              <a:rPr lang="en-GB" sz="2400" b="1" dirty="0" smtClean="0"/>
              <a:t>Beliefs about creativity  (n=28 course tutors)</a:t>
            </a:r>
            <a:endParaRPr lang="en-GB" sz="2400" b="1" dirty="0"/>
          </a:p>
        </p:txBody>
      </p:sp>
      <p:pic>
        <p:nvPicPr>
          <p:cNvPr id="17" name="Picture 1" descr="C:\Users\norman\Pictures\birmingham city\Birmingham_City_University_logo.png"/>
          <p:cNvPicPr>
            <a:picLocks noChangeAspect="1" noChangeArrowheads="1"/>
          </p:cNvPicPr>
          <p:nvPr/>
        </p:nvPicPr>
        <p:blipFill>
          <a:blip r:embed="rId2" cstate="print"/>
          <a:srcRect/>
          <a:stretch>
            <a:fillRect/>
          </a:stretch>
        </p:blipFill>
        <p:spPr bwMode="auto">
          <a:xfrm>
            <a:off x="395536" y="188640"/>
            <a:ext cx="864096" cy="864096"/>
          </a:xfrm>
          <a:prstGeom prst="rect">
            <a:avLst/>
          </a:prstGeom>
          <a:noFill/>
        </p:spPr>
      </p:pic>
      <p:cxnSp>
        <p:nvCxnSpPr>
          <p:cNvPr id="19" name="Straight Connector 18"/>
          <p:cNvCxnSpPr/>
          <p:nvPr/>
        </p:nvCxnSpPr>
        <p:spPr>
          <a:xfrm flipV="1">
            <a:off x="7380312" y="1196752"/>
            <a:ext cx="0" cy="53285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descr="7233459040.png"/>
          <p:cNvPicPr>
            <a:picLocks noChangeAspect="1"/>
          </p:cNvPicPr>
          <p:nvPr/>
        </p:nvPicPr>
        <p:blipFill>
          <a:blip r:embed="rId3" cstate="print"/>
          <a:stretch>
            <a:fillRect/>
          </a:stretch>
        </p:blipFill>
        <p:spPr>
          <a:xfrm>
            <a:off x="395536" y="1124744"/>
            <a:ext cx="8352928" cy="5733256"/>
          </a:xfrm>
          <a:prstGeom prst="rect">
            <a:avLst/>
          </a:prstGeom>
        </p:spPr>
      </p:pic>
      <p:sp>
        <p:nvSpPr>
          <p:cNvPr id="26" name="TextBox 25"/>
          <p:cNvSpPr txBox="1"/>
          <p:nvPr/>
        </p:nvSpPr>
        <p:spPr>
          <a:xfrm>
            <a:off x="1907704" y="1124744"/>
            <a:ext cx="2808312" cy="307777"/>
          </a:xfrm>
          <a:prstGeom prst="rect">
            <a:avLst/>
          </a:prstGeom>
          <a:noFill/>
        </p:spPr>
        <p:txBody>
          <a:bodyPr wrap="square" rtlCol="0">
            <a:spAutoFit/>
          </a:bodyPr>
          <a:lstStyle/>
          <a:p>
            <a:r>
              <a:rPr lang="en-GB" sz="1400" dirty="0" smtClean="0"/>
              <a:t>Creativity is a rare gift</a:t>
            </a:r>
            <a:endParaRPr lang="en-GB" sz="1400" dirty="0"/>
          </a:p>
        </p:txBody>
      </p:sp>
      <p:sp>
        <p:nvSpPr>
          <p:cNvPr id="27" name="TextBox 26"/>
          <p:cNvSpPr txBox="1"/>
          <p:nvPr/>
        </p:nvSpPr>
        <p:spPr>
          <a:xfrm>
            <a:off x="1907704" y="1988840"/>
            <a:ext cx="6336704" cy="307777"/>
          </a:xfrm>
          <a:prstGeom prst="rect">
            <a:avLst/>
          </a:prstGeom>
          <a:noFill/>
        </p:spPr>
        <p:txBody>
          <a:bodyPr wrap="square" rtlCol="0">
            <a:spAutoFit/>
          </a:bodyPr>
          <a:lstStyle/>
          <a:p>
            <a:r>
              <a:rPr lang="en-GB" sz="1400" b="1" dirty="0" smtClean="0"/>
              <a:t>Most people can develop their creativity if given the opportunity to do so</a:t>
            </a:r>
            <a:endParaRPr lang="en-GB" sz="1400" b="1" dirty="0"/>
          </a:p>
        </p:txBody>
      </p:sp>
      <p:sp>
        <p:nvSpPr>
          <p:cNvPr id="28" name="TextBox 27"/>
          <p:cNvSpPr txBox="1"/>
          <p:nvPr/>
        </p:nvSpPr>
        <p:spPr>
          <a:xfrm>
            <a:off x="1907704" y="1556792"/>
            <a:ext cx="4680520" cy="307777"/>
          </a:xfrm>
          <a:prstGeom prst="rect">
            <a:avLst/>
          </a:prstGeom>
          <a:noFill/>
        </p:spPr>
        <p:txBody>
          <a:bodyPr wrap="square" rtlCol="0">
            <a:spAutoFit/>
          </a:bodyPr>
          <a:lstStyle/>
          <a:p>
            <a:r>
              <a:rPr lang="en-GB" sz="1400" dirty="0" smtClean="0"/>
              <a:t>Some people are naturally more creative than others</a:t>
            </a:r>
            <a:endParaRPr lang="en-GB" sz="1400" dirty="0"/>
          </a:p>
        </p:txBody>
      </p:sp>
      <p:sp>
        <p:nvSpPr>
          <p:cNvPr id="29" name="TextBox 28"/>
          <p:cNvSpPr txBox="1"/>
          <p:nvPr/>
        </p:nvSpPr>
        <p:spPr>
          <a:xfrm>
            <a:off x="1907704" y="2420888"/>
            <a:ext cx="6336704" cy="307777"/>
          </a:xfrm>
          <a:prstGeom prst="rect">
            <a:avLst/>
          </a:prstGeom>
          <a:noFill/>
        </p:spPr>
        <p:txBody>
          <a:bodyPr wrap="square" rtlCol="0">
            <a:spAutoFit/>
          </a:bodyPr>
          <a:lstStyle/>
          <a:p>
            <a:r>
              <a:rPr lang="en-GB" sz="1400" dirty="0" smtClean="0">
                <a:solidFill>
                  <a:schemeClr val="bg1"/>
                </a:solidFill>
              </a:rPr>
              <a:t>Developing students’ creativity is a significant challenge</a:t>
            </a:r>
            <a:endParaRPr lang="en-GB" sz="1400" dirty="0">
              <a:solidFill>
                <a:schemeClr val="bg1"/>
              </a:solidFill>
            </a:endParaRPr>
          </a:p>
        </p:txBody>
      </p:sp>
      <p:sp>
        <p:nvSpPr>
          <p:cNvPr id="31" name="TextBox 30"/>
          <p:cNvSpPr txBox="1"/>
          <p:nvPr/>
        </p:nvSpPr>
        <p:spPr>
          <a:xfrm>
            <a:off x="1907704" y="2780928"/>
            <a:ext cx="6336704" cy="507831"/>
          </a:xfrm>
          <a:prstGeom prst="rect">
            <a:avLst/>
          </a:prstGeom>
          <a:noFill/>
        </p:spPr>
        <p:txBody>
          <a:bodyPr wrap="square" rtlCol="0">
            <a:spAutoFit/>
          </a:bodyPr>
          <a:lstStyle/>
          <a:p>
            <a:r>
              <a:rPr lang="en-GB" sz="1100" b="1" dirty="0" smtClean="0">
                <a:solidFill>
                  <a:schemeClr val="bg1"/>
                </a:solidFill>
              </a:rPr>
              <a:t>Developing students’ creativity should be an integral part of their development while at university</a:t>
            </a:r>
          </a:p>
          <a:p>
            <a:endParaRPr lang="en-GB" sz="1600" dirty="0">
              <a:solidFill>
                <a:schemeClr val="bg1"/>
              </a:solidFill>
            </a:endParaRPr>
          </a:p>
        </p:txBody>
      </p:sp>
      <p:sp>
        <p:nvSpPr>
          <p:cNvPr id="32" name="TextBox 31"/>
          <p:cNvSpPr txBox="1"/>
          <p:nvPr/>
        </p:nvSpPr>
        <p:spPr>
          <a:xfrm>
            <a:off x="1907704" y="3140968"/>
            <a:ext cx="6336704" cy="461665"/>
          </a:xfrm>
          <a:prstGeom prst="rect">
            <a:avLst/>
          </a:prstGeom>
          <a:noFill/>
        </p:spPr>
        <p:txBody>
          <a:bodyPr wrap="square" rtlCol="0">
            <a:spAutoFit/>
          </a:bodyPr>
          <a:lstStyle/>
          <a:p>
            <a:r>
              <a:rPr lang="en-GB" sz="1200" b="1" dirty="0" smtClean="0"/>
              <a:t>Its not possible to teach </a:t>
            </a:r>
          </a:p>
          <a:p>
            <a:r>
              <a:rPr lang="en-GB" sz="1200" b="1" dirty="0" smtClean="0"/>
              <a:t>students to be creative</a:t>
            </a:r>
            <a:endParaRPr lang="en-GB" sz="1200" b="1" dirty="0"/>
          </a:p>
        </p:txBody>
      </p:sp>
      <p:sp>
        <p:nvSpPr>
          <p:cNvPr id="33" name="TextBox 32"/>
          <p:cNvSpPr txBox="1"/>
          <p:nvPr/>
        </p:nvSpPr>
        <p:spPr>
          <a:xfrm>
            <a:off x="1979712" y="3573016"/>
            <a:ext cx="6336704" cy="461665"/>
          </a:xfrm>
          <a:prstGeom prst="rect">
            <a:avLst/>
          </a:prstGeom>
          <a:noFill/>
        </p:spPr>
        <p:txBody>
          <a:bodyPr wrap="square" rtlCol="0">
            <a:spAutoFit/>
          </a:bodyPr>
          <a:lstStyle/>
          <a:p>
            <a:r>
              <a:rPr lang="en-GB" sz="1200" b="1" dirty="0" smtClean="0">
                <a:solidFill>
                  <a:schemeClr val="bg1"/>
                </a:solidFill>
              </a:rPr>
              <a:t>Its not possible to assess </a:t>
            </a:r>
          </a:p>
          <a:p>
            <a:r>
              <a:rPr lang="en-GB" sz="1200" b="1" dirty="0" smtClean="0">
                <a:solidFill>
                  <a:schemeClr val="bg1"/>
                </a:solidFill>
              </a:rPr>
              <a:t>students’ creativity</a:t>
            </a:r>
            <a:endParaRPr lang="en-GB" sz="1200" b="1" dirty="0">
              <a:solidFill>
                <a:schemeClr val="bg1"/>
              </a:solidFill>
            </a:endParaRPr>
          </a:p>
        </p:txBody>
      </p:sp>
      <p:sp>
        <p:nvSpPr>
          <p:cNvPr id="34" name="TextBox 33"/>
          <p:cNvSpPr txBox="1"/>
          <p:nvPr/>
        </p:nvSpPr>
        <p:spPr>
          <a:xfrm>
            <a:off x="1979712" y="4077072"/>
            <a:ext cx="6336704" cy="307777"/>
          </a:xfrm>
          <a:prstGeom prst="rect">
            <a:avLst/>
          </a:prstGeom>
          <a:noFill/>
        </p:spPr>
        <p:txBody>
          <a:bodyPr wrap="square" rtlCol="0">
            <a:spAutoFit/>
          </a:bodyPr>
          <a:lstStyle/>
          <a:p>
            <a:r>
              <a:rPr lang="en-GB" sz="1400" dirty="0" smtClean="0"/>
              <a:t>In my subject area students have lots of opportunity to be creative</a:t>
            </a:r>
            <a:endParaRPr lang="en-GB" sz="1400" dirty="0"/>
          </a:p>
        </p:txBody>
      </p:sp>
      <p:sp>
        <p:nvSpPr>
          <p:cNvPr id="35" name="TextBox 34"/>
          <p:cNvSpPr txBox="1"/>
          <p:nvPr/>
        </p:nvSpPr>
        <p:spPr>
          <a:xfrm>
            <a:off x="1907704" y="4437112"/>
            <a:ext cx="6336704" cy="307777"/>
          </a:xfrm>
          <a:prstGeom prst="rect">
            <a:avLst/>
          </a:prstGeom>
          <a:noFill/>
        </p:spPr>
        <p:txBody>
          <a:bodyPr wrap="square" rtlCol="0">
            <a:spAutoFit/>
          </a:bodyPr>
          <a:lstStyle/>
          <a:p>
            <a:r>
              <a:rPr lang="en-GB" sz="1400" dirty="0" smtClean="0"/>
              <a:t>Programmes are designed to encourage creativity</a:t>
            </a:r>
            <a:endParaRPr lang="en-GB" sz="1400" dirty="0"/>
          </a:p>
        </p:txBody>
      </p:sp>
      <p:sp>
        <p:nvSpPr>
          <p:cNvPr id="36" name="TextBox 35"/>
          <p:cNvSpPr txBox="1"/>
          <p:nvPr/>
        </p:nvSpPr>
        <p:spPr>
          <a:xfrm>
            <a:off x="1907704" y="4797152"/>
            <a:ext cx="6336704" cy="461665"/>
          </a:xfrm>
          <a:prstGeom prst="rect">
            <a:avLst/>
          </a:prstGeom>
          <a:noFill/>
        </p:spPr>
        <p:txBody>
          <a:bodyPr wrap="square" rtlCol="0">
            <a:spAutoFit/>
          </a:bodyPr>
          <a:lstStyle/>
          <a:p>
            <a:r>
              <a:rPr lang="en-GB" sz="1200" dirty="0" smtClean="0"/>
              <a:t>Students cannot be creative before have</a:t>
            </a:r>
          </a:p>
          <a:p>
            <a:r>
              <a:rPr lang="en-GB" sz="1200" dirty="0" smtClean="0"/>
              <a:t>mastered a lot of knowledge and skill</a:t>
            </a:r>
            <a:endParaRPr lang="en-GB" sz="1200" dirty="0"/>
          </a:p>
        </p:txBody>
      </p:sp>
      <p:sp>
        <p:nvSpPr>
          <p:cNvPr id="37" name="TextBox 36"/>
          <p:cNvSpPr txBox="1"/>
          <p:nvPr/>
        </p:nvSpPr>
        <p:spPr>
          <a:xfrm>
            <a:off x="1907704" y="5229200"/>
            <a:ext cx="6336704" cy="461665"/>
          </a:xfrm>
          <a:prstGeom prst="rect">
            <a:avLst/>
          </a:prstGeom>
          <a:noFill/>
        </p:spPr>
        <p:txBody>
          <a:bodyPr wrap="square" rtlCol="0">
            <a:spAutoFit/>
          </a:bodyPr>
          <a:lstStyle/>
          <a:p>
            <a:r>
              <a:rPr lang="en-GB" sz="1200" dirty="0" smtClean="0"/>
              <a:t>The role of the teacher is to explain what creativity means </a:t>
            </a:r>
          </a:p>
          <a:p>
            <a:r>
              <a:rPr lang="en-GB" sz="1200" dirty="0" smtClean="0"/>
              <a:t>then assess them against criteria that relate to these meanings</a:t>
            </a:r>
          </a:p>
        </p:txBody>
      </p:sp>
      <p:sp>
        <p:nvSpPr>
          <p:cNvPr id="38" name="TextBox 37"/>
          <p:cNvSpPr txBox="1"/>
          <p:nvPr/>
        </p:nvSpPr>
        <p:spPr>
          <a:xfrm>
            <a:off x="1907704" y="5589240"/>
            <a:ext cx="6336704" cy="461665"/>
          </a:xfrm>
          <a:prstGeom prst="rect">
            <a:avLst/>
          </a:prstGeom>
          <a:noFill/>
        </p:spPr>
        <p:txBody>
          <a:bodyPr wrap="square" rtlCol="0">
            <a:spAutoFit/>
          </a:bodyPr>
          <a:lstStyle/>
          <a:p>
            <a:r>
              <a:rPr lang="en-GB" sz="1200" dirty="0" smtClean="0"/>
              <a:t>The role of the teacher is to help students understand their own creativity</a:t>
            </a:r>
          </a:p>
          <a:p>
            <a:r>
              <a:rPr lang="en-GB" sz="1200" dirty="0" smtClean="0"/>
              <a:t>and help them make claims with the evidence they believe is appropriate</a:t>
            </a:r>
          </a:p>
        </p:txBody>
      </p:sp>
      <p:sp>
        <p:nvSpPr>
          <p:cNvPr id="39" name="TextBox 38"/>
          <p:cNvSpPr txBox="1"/>
          <p:nvPr/>
        </p:nvSpPr>
        <p:spPr>
          <a:xfrm>
            <a:off x="1907704" y="6021288"/>
            <a:ext cx="6336704" cy="461665"/>
          </a:xfrm>
          <a:prstGeom prst="rect">
            <a:avLst/>
          </a:prstGeom>
          <a:noFill/>
        </p:spPr>
        <p:txBody>
          <a:bodyPr wrap="square" rtlCol="0">
            <a:spAutoFit/>
          </a:bodyPr>
          <a:lstStyle/>
          <a:p>
            <a:r>
              <a:rPr lang="en-GB" sz="1200" dirty="0" smtClean="0"/>
              <a:t>Students have more opportunity to use and develop their</a:t>
            </a:r>
          </a:p>
          <a:p>
            <a:r>
              <a:rPr lang="en-GB" sz="1200" dirty="0" smtClean="0"/>
              <a:t> creativity in their lives outside their academic programme</a:t>
            </a:r>
          </a:p>
        </p:txBody>
      </p:sp>
      <p:sp>
        <p:nvSpPr>
          <p:cNvPr id="40" name="TextBox 39"/>
          <p:cNvSpPr txBox="1"/>
          <p:nvPr/>
        </p:nvSpPr>
        <p:spPr>
          <a:xfrm>
            <a:off x="7884368" y="1916832"/>
            <a:ext cx="548420" cy="369332"/>
          </a:xfrm>
          <a:prstGeom prst="rect">
            <a:avLst/>
          </a:prstGeom>
          <a:noFill/>
        </p:spPr>
        <p:txBody>
          <a:bodyPr wrap="square" rtlCol="0">
            <a:spAutoFit/>
          </a:bodyPr>
          <a:lstStyle/>
          <a:p>
            <a:r>
              <a:rPr lang="en-GB" dirty="0" smtClean="0"/>
              <a:t>4.4</a:t>
            </a:r>
            <a:endParaRPr lang="en-GB" dirty="0"/>
          </a:p>
        </p:txBody>
      </p:sp>
      <p:sp>
        <p:nvSpPr>
          <p:cNvPr id="41" name="TextBox 40"/>
          <p:cNvSpPr txBox="1"/>
          <p:nvPr/>
        </p:nvSpPr>
        <p:spPr>
          <a:xfrm>
            <a:off x="4427984" y="1124744"/>
            <a:ext cx="548420" cy="369332"/>
          </a:xfrm>
          <a:prstGeom prst="rect">
            <a:avLst/>
          </a:prstGeom>
          <a:noFill/>
        </p:spPr>
        <p:txBody>
          <a:bodyPr wrap="square" rtlCol="0">
            <a:spAutoFit/>
          </a:bodyPr>
          <a:lstStyle/>
          <a:p>
            <a:r>
              <a:rPr lang="en-GB" dirty="0" smtClean="0"/>
              <a:t>1.8</a:t>
            </a:r>
            <a:endParaRPr lang="en-GB" dirty="0"/>
          </a:p>
        </p:txBody>
      </p:sp>
      <p:sp>
        <p:nvSpPr>
          <p:cNvPr id="42" name="TextBox 41"/>
          <p:cNvSpPr txBox="1"/>
          <p:nvPr/>
        </p:nvSpPr>
        <p:spPr>
          <a:xfrm>
            <a:off x="7884368" y="2780928"/>
            <a:ext cx="548420" cy="369332"/>
          </a:xfrm>
          <a:prstGeom prst="rect">
            <a:avLst/>
          </a:prstGeom>
          <a:noFill/>
        </p:spPr>
        <p:txBody>
          <a:bodyPr wrap="square" rtlCol="0">
            <a:spAutoFit/>
          </a:bodyPr>
          <a:lstStyle/>
          <a:p>
            <a:r>
              <a:rPr lang="en-GB" dirty="0" smtClean="0"/>
              <a:t>4.4</a:t>
            </a:r>
            <a:endParaRPr lang="en-GB" dirty="0"/>
          </a:p>
        </p:txBody>
      </p:sp>
      <p:sp>
        <p:nvSpPr>
          <p:cNvPr id="43" name="TextBox 42"/>
          <p:cNvSpPr txBox="1"/>
          <p:nvPr/>
        </p:nvSpPr>
        <p:spPr>
          <a:xfrm>
            <a:off x="4211960" y="3212976"/>
            <a:ext cx="548420" cy="369332"/>
          </a:xfrm>
          <a:prstGeom prst="rect">
            <a:avLst/>
          </a:prstGeom>
          <a:noFill/>
        </p:spPr>
        <p:txBody>
          <a:bodyPr wrap="square" rtlCol="0">
            <a:spAutoFit/>
          </a:bodyPr>
          <a:lstStyle/>
          <a:p>
            <a:r>
              <a:rPr lang="en-GB" dirty="0" smtClean="0"/>
              <a:t>1.6</a:t>
            </a:r>
            <a:endParaRPr lang="en-GB" dirty="0"/>
          </a:p>
        </p:txBody>
      </p:sp>
      <p:sp>
        <p:nvSpPr>
          <p:cNvPr id="44" name="TextBox 43"/>
          <p:cNvSpPr txBox="1"/>
          <p:nvPr/>
        </p:nvSpPr>
        <p:spPr>
          <a:xfrm>
            <a:off x="4355976" y="3573016"/>
            <a:ext cx="548420" cy="369332"/>
          </a:xfrm>
          <a:prstGeom prst="rect">
            <a:avLst/>
          </a:prstGeom>
          <a:noFill/>
        </p:spPr>
        <p:txBody>
          <a:bodyPr wrap="square" rtlCol="0">
            <a:spAutoFit/>
          </a:bodyPr>
          <a:lstStyle/>
          <a:p>
            <a:r>
              <a:rPr lang="en-GB" dirty="0" smtClean="0"/>
              <a:t>1.7</a:t>
            </a:r>
            <a:endParaRPr lang="en-GB" dirty="0"/>
          </a:p>
        </p:txBody>
      </p:sp>
      <p:sp>
        <p:nvSpPr>
          <p:cNvPr id="45" name="TextBox 44"/>
          <p:cNvSpPr txBox="1"/>
          <p:nvPr/>
        </p:nvSpPr>
        <p:spPr>
          <a:xfrm>
            <a:off x="7380312" y="5589240"/>
            <a:ext cx="548420" cy="369332"/>
          </a:xfrm>
          <a:prstGeom prst="rect">
            <a:avLst/>
          </a:prstGeom>
          <a:noFill/>
        </p:spPr>
        <p:txBody>
          <a:bodyPr wrap="square" rtlCol="0">
            <a:spAutoFit/>
          </a:bodyPr>
          <a:lstStyle/>
          <a:p>
            <a:r>
              <a:rPr lang="en-GB" dirty="0" smtClean="0"/>
              <a:t>3.9</a:t>
            </a:r>
            <a:endParaRPr lang="en-GB" dirty="0"/>
          </a:p>
        </p:txBody>
      </p:sp>
      <p:cxnSp>
        <p:nvCxnSpPr>
          <p:cNvPr id="47" name="Straight Connector 46"/>
          <p:cNvCxnSpPr/>
          <p:nvPr/>
        </p:nvCxnSpPr>
        <p:spPr>
          <a:xfrm>
            <a:off x="7380312" y="1124744"/>
            <a:ext cx="0" cy="532859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95536" y="1196752"/>
            <a:ext cx="1512168" cy="5355312"/>
          </a:xfrm>
          <a:prstGeom prst="rect">
            <a:avLst/>
          </a:prstGeom>
          <a:solidFill>
            <a:schemeClr val="bg1"/>
          </a:solidFill>
        </p:spPr>
        <p:txBody>
          <a:bodyPr wrap="square" rtlCol="0">
            <a:spAutoFit/>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p:txBody>
      </p:sp>
      <p:sp>
        <p:nvSpPr>
          <p:cNvPr id="46" name="TextBox 45"/>
          <p:cNvSpPr txBox="1"/>
          <p:nvPr/>
        </p:nvSpPr>
        <p:spPr>
          <a:xfrm>
            <a:off x="1907704" y="6488668"/>
            <a:ext cx="6970178" cy="369332"/>
          </a:xfrm>
          <a:prstGeom prst="rect">
            <a:avLst/>
          </a:prstGeom>
          <a:solidFill>
            <a:schemeClr val="bg1"/>
          </a:solidFill>
        </p:spPr>
        <p:txBody>
          <a:bodyPr wrap="none" rtlCol="0">
            <a:spAutoFit/>
          </a:bodyPr>
          <a:lstStyle/>
          <a:p>
            <a:r>
              <a:rPr lang="en-GB" b="1" dirty="0" smtClean="0"/>
              <a:t>0                      1                        2                        3                        4                     5</a:t>
            </a:r>
            <a:endParaRPr lang="en-GB" b="1" dirty="0"/>
          </a:p>
        </p:txBody>
      </p:sp>
      <p:sp>
        <p:nvSpPr>
          <p:cNvPr id="30" name="TextBox 29"/>
          <p:cNvSpPr txBox="1"/>
          <p:nvPr/>
        </p:nvSpPr>
        <p:spPr>
          <a:xfrm>
            <a:off x="251520" y="5301208"/>
            <a:ext cx="1486689" cy="1323439"/>
          </a:xfrm>
          <a:prstGeom prst="rect">
            <a:avLst/>
          </a:prstGeom>
          <a:noFill/>
        </p:spPr>
        <p:txBody>
          <a:bodyPr wrap="none" rtlCol="0">
            <a:spAutoFit/>
          </a:bodyPr>
          <a:lstStyle/>
          <a:p>
            <a:r>
              <a:rPr lang="en-GB" sz="2000" b="1" dirty="0" smtClean="0"/>
              <a:t>0 = strongly </a:t>
            </a:r>
          </a:p>
          <a:p>
            <a:r>
              <a:rPr lang="en-GB" sz="2000" b="1" dirty="0" smtClean="0"/>
              <a:t>disagree  </a:t>
            </a:r>
          </a:p>
          <a:p>
            <a:r>
              <a:rPr lang="en-GB" sz="2000" b="1" dirty="0" smtClean="0"/>
              <a:t>5.0 strongly </a:t>
            </a:r>
          </a:p>
          <a:p>
            <a:r>
              <a:rPr lang="en-GB" sz="2000" b="1" dirty="0" smtClean="0"/>
              <a:t>agree</a:t>
            </a:r>
            <a:endParaRPr lang="en-GB" sz="2000" b="1" dirty="0"/>
          </a:p>
        </p:txBody>
      </p:sp>
    </p:spTree>
  </p:cSld>
  <p:clrMapOvr>
    <a:masterClrMapping/>
  </p:clrMapOvr>
  <p:transition spd="med">
    <p:dissolv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p:cNvSpPr/>
          <p:nvPr/>
        </p:nvSpPr>
        <p:spPr>
          <a:xfrm>
            <a:off x="1908175" y="3357563"/>
            <a:ext cx="5400675" cy="287337"/>
          </a:xfrm>
          <a:prstGeom prst="leftRightArrow">
            <a:avLst/>
          </a:prstGeom>
          <a:solidFill>
            <a:schemeClr val="tx1">
              <a:lumMod val="85000"/>
              <a:lumOff val="15000"/>
            </a:schemeClr>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dirty="0">
              <a:solidFill>
                <a:schemeClr val="tx1">
                  <a:lumMod val="85000"/>
                  <a:lumOff val="15000"/>
                </a:schemeClr>
              </a:solidFill>
            </a:endParaRPr>
          </a:p>
        </p:txBody>
      </p:sp>
      <p:sp>
        <p:nvSpPr>
          <p:cNvPr id="3" name="Left-Right Arrow 2"/>
          <p:cNvSpPr/>
          <p:nvPr/>
        </p:nvSpPr>
        <p:spPr>
          <a:xfrm rot="5400000">
            <a:off x="2266950" y="3357563"/>
            <a:ext cx="4464050" cy="285750"/>
          </a:xfrm>
          <a:prstGeom prst="leftRightArrow">
            <a:avLst/>
          </a:prstGeom>
          <a:solidFill>
            <a:schemeClr val="tx1">
              <a:lumMod val="85000"/>
              <a:lumOff val="15000"/>
            </a:schemeClr>
          </a:solidFill>
          <a:ln>
            <a:solidFill>
              <a:schemeClr val="tx1">
                <a:lumMod val="85000"/>
                <a:lumOff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GB" dirty="0">
              <a:solidFill>
                <a:srgbClr val="92D050"/>
              </a:solidFill>
            </a:endParaRPr>
          </a:p>
        </p:txBody>
      </p:sp>
      <p:sp>
        <p:nvSpPr>
          <p:cNvPr id="21508" name="Text Box 10"/>
          <p:cNvSpPr txBox="1">
            <a:spLocks noChangeArrowheads="1"/>
          </p:cNvSpPr>
          <p:nvPr/>
        </p:nvSpPr>
        <p:spPr bwMode="auto">
          <a:xfrm>
            <a:off x="2051720" y="908720"/>
            <a:ext cx="5616575" cy="461963"/>
          </a:xfrm>
          <a:prstGeom prst="rect">
            <a:avLst/>
          </a:prstGeom>
          <a:noFill/>
          <a:ln w="9525">
            <a:noFill/>
            <a:miter lim="800000"/>
            <a:headEnd/>
            <a:tailEnd/>
          </a:ln>
        </p:spPr>
        <p:txBody>
          <a:bodyPr>
            <a:spAutoFit/>
          </a:bodyPr>
          <a:lstStyle/>
          <a:p>
            <a:r>
              <a:rPr lang="en-GB" altLang="en-US" sz="2400" dirty="0"/>
              <a:t>unfamiliar problems &amp; opportunities</a:t>
            </a:r>
          </a:p>
        </p:txBody>
      </p:sp>
      <p:sp>
        <p:nvSpPr>
          <p:cNvPr id="21509" name="Text Box 10"/>
          <p:cNvSpPr txBox="1">
            <a:spLocks noChangeArrowheads="1"/>
          </p:cNvSpPr>
          <p:nvPr/>
        </p:nvSpPr>
        <p:spPr bwMode="auto">
          <a:xfrm>
            <a:off x="755576" y="3140968"/>
            <a:ext cx="2447926" cy="830263"/>
          </a:xfrm>
          <a:prstGeom prst="rect">
            <a:avLst/>
          </a:prstGeom>
          <a:noFill/>
          <a:ln w="9525">
            <a:noFill/>
            <a:miter lim="800000"/>
            <a:headEnd/>
            <a:tailEnd/>
          </a:ln>
        </p:spPr>
        <p:txBody>
          <a:bodyPr>
            <a:spAutoFit/>
          </a:bodyPr>
          <a:lstStyle/>
          <a:p>
            <a:r>
              <a:rPr lang="en-GB" altLang="en-US" sz="2400" dirty="0"/>
              <a:t>familiar </a:t>
            </a:r>
          </a:p>
          <a:p>
            <a:r>
              <a:rPr lang="en-GB" altLang="en-US" sz="2400" dirty="0"/>
              <a:t>context</a:t>
            </a:r>
          </a:p>
        </p:txBody>
      </p:sp>
      <p:sp>
        <p:nvSpPr>
          <p:cNvPr id="21510" name="Text Box 10"/>
          <p:cNvSpPr txBox="1">
            <a:spLocks noChangeArrowheads="1"/>
          </p:cNvSpPr>
          <p:nvPr/>
        </p:nvSpPr>
        <p:spPr bwMode="auto">
          <a:xfrm>
            <a:off x="7236296" y="3068960"/>
            <a:ext cx="2447925" cy="830263"/>
          </a:xfrm>
          <a:prstGeom prst="rect">
            <a:avLst/>
          </a:prstGeom>
          <a:noFill/>
          <a:ln w="9525">
            <a:noFill/>
            <a:miter lim="800000"/>
            <a:headEnd/>
            <a:tailEnd/>
          </a:ln>
        </p:spPr>
        <p:txBody>
          <a:bodyPr>
            <a:spAutoFit/>
          </a:bodyPr>
          <a:lstStyle/>
          <a:p>
            <a:r>
              <a:rPr lang="en-GB" altLang="en-US" sz="2400" dirty="0"/>
              <a:t>unfamiliar </a:t>
            </a:r>
          </a:p>
          <a:p>
            <a:r>
              <a:rPr lang="en-GB" altLang="en-US" sz="2400" dirty="0"/>
              <a:t>context</a:t>
            </a:r>
          </a:p>
        </p:txBody>
      </p:sp>
      <p:sp>
        <p:nvSpPr>
          <p:cNvPr id="21511" name="Text Box 10"/>
          <p:cNvSpPr txBox="1">
            <a:spLocks noChangeArrowheads="1"/>
          </p:cNvSpPr>
          <p:nvPr/>
        </p:nvSpPr>
        <p:spPr bwMode="auto">
          <a:xfrm>
            <a:off x="1691680" y="4005064"/>
            <a:ext cx="2520279" cy="1569660"/>
          </a:xfrm>
          <a:prstGeom prst="rect">
            <a:avLst/>
          </a:prstGeom>
          <a:noFill/>
          <a:ln w="9525">
            <a:noFill/>
            <a:miter lim="800000"/>
            <a:headEnd/>
            <a:tailEnd/>
          </a:ln>
        </p:spPr>
        <p:txBody>
          <a:bodyPr wrap="square">
            <a:spAutoFit/>
          </a:bodyPr>
          <a:lstStyle/>
          <a:p>
            <a:r>
              <a:rPr lang="en-GB" altLang="en-US" sz="2400" dirty="0" smtClean="0"/>
              <a:t>KNOWN DOMAIN </a:t>
            </a:r>
          </a:p>
          <a:p>
            <a:r>
              <a:rPr lang="en-GB" altLang="en-US" sz="2400" dirty="0" smtClean="0"/>
              <a:t>OF ROUTINES &amp;</a:t>
            </a:r>
          </a:p>
          <a:p>
            <a:r>
              <a:rPr lang="en-GB" altLang="en-US" sz="2400" dirty="0" smtClean="0"/>
              <a:t>INCREMENTAL</a:t>
            </a:r>
          </a:p>
          <a:p>
            <a:r>
              <a:rPr lang="en-GB" altLang="en-US" sz="2400" dirty="0" smtClean="0"/>
              <a:t>IMPROVEMENT</a:t>
            </a:r>
            <a:endParaRPr lang="en-GB" altLang="en-US" sz="2400" dirty="0"/>
          </a:p>
        </p:txBody>
      </p:sp>
      <p:sp>
        <p:nvSpPr>
          <p:cNvPr id="11" name="Freeform 10"/>
          <p:cNvSpPr/>
          <p:nvPr/>
        </p:nvSpPr>
        <p:spPr>
          <a:xfrm>
            <a:off x="2051050" y="1557338"/>
            <a:ext cx="5257254" cy="4103687"/>
          </a:xfrm>
          <a:custGeom>
            <a:avLst/>
            <a:gdLst>
              <a:gd name="connsiteX0" fmla="*/ 2752725 w 4933950"/>
              <a:gd name="connsiteY0" fmla="*/ 0 h 4559300"/>
              <a:gd name="connsiteX1" fmla="*/ 542925 w 4933950"/>
              <a:gd name="connsiteY1" fmla="*/ 171450 h 4559300"/>
              <a:gd name="connsiteX2" fmla="*/ 9525 w 4933950"/>
              <a:gd name="connsiteY2" fmla="*/ 914400 h 4559300"/>
              <a:gd name="connsiteX3" fmla="*/ 485775 w 4933950"/>
              <a:gd name="connsiteY3" fmla="*/ 1638300 h 4559300"/>
              <a:gd name="connsiteX4" fmla="*/ 2143125 w 4933950"/>
              <a:gd name="connsiteY4" fmla="*/ 1924050 h 4559300"/>
              <a:gd name="connsiteX5" fmla="*/ 2714625 w 4933950"/>
              <a:gd name="connsiteY5" fmla="*/ 2209800 h 4559300"/>
              <a:gd name="connsiteX6" fmla="*/ 2924175 w 4933950"/>
              <a:gd name="connsiteY6" fmla="*/ 3048000 h 4559300"/>
              <a:gd name="connsiteX7" fmla="*/ 3038475 w 4933950"/>
              <a:gd name="connsiteY7" fmla="*/ 3695700 h 4559300"/>
              <a:gd name="connsiteX8" fmla="*/ 3629025 w 4933950"/>
              <a:gd name="connsiteY8" fmla="*/ 4400550 h 4559300"/>
              <a:gd name="connsiteX9" fmla="*/ 4752975 w 4933950"/>
              <a:gd name="connsiteY9" fmla="*/ 4286250 h 4559300"/>
              <a:gd name="connsiteX10" fmla="*/ 4714875 w 4933950"/>
              <a:gd name="connsiteY10" fmla="*/ 2762250 h 4559300"/>
              <a:gd name="connsiteX11" fmla="*/ 4410075 w 4933950"/>
              <a:gd name="connsiteY11" fmla="*/ 514350 h 4559300"/>
              <a:gd name="connsiteX12" fmla="*/ 2847975 w 4933950"/>
              <a:gd name="connsiteY12" fmla="*/ 0 h 4559300"/>
              <a:gd name="connsiteX13" fmla="*/ 2847975 w 4933950"/>
              <a:gd name="connsiteY13" fmla="*/ 0 h 4559300"/>
              <a:gd name="connsiteX14" fmla="*/ 2867025 w 4933950"/>
              <a:gd name="connsiteY14" fmla="*/ 19050 h 455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33950" h="4559300">
                <a:moveTo>
                  <a:pt x="2752725" y="0"/>
                </a:moveTo>
                <a:cubicBezTo>
                  <a:pt x="1876425" y="9525"/>
                  <a:pt x="1000125" y="19050"/>
                  <a:pt x="542925" y="171450"/>
                </a:cubicBezTo>
                <a:cubicBezTo>
                  <a:pt x="85725" y="323850"/>
                  <a:pt x="19050" y="669925"/>
                  <a:pt x="9525" y="914400"/>
                </a:cubicBezTo>
                <a:cubicBezTo>
                  <a:pt x="0" y="1158875"/>
                  <a:pt x="130175" y="1470025"/>
                  <a:pt x="485775" y="1638300"/>
                </a:cubicBezTo>
                <a:cubicBezTo>
                  <a:pt x="841375" y="1806575"/>
                  <a:pt x="1771650" y="1828800"/>
                  <a:pt x="2143125" y="1924050"/>
                </a:cubicBezTo>
                <a:cubicBezTo>
                  <a:pt x="2514600" y="2019300"/>
                  <a:pt x="2584450" y="2022475"/>
                  <a:pt x="2714625" y="2209800"/>
                </a:cubicBezTo>
                <a:cubicBezTo>
                  <a:pt x="2844800" y="2397125"/>
                  <a:pt x="2870200" y="2800350"/>
                  <a:pt x="2924175" y="3048000"/>
                </a:cubicBezTo>
                <a:cubicBezTo>
                  <a:pt x="2978150" y="3295650"/>
                  <a:pt x="2921000" y="3470275"/>
                  <a:pt x="3038475" y="3695700"/>
                </a:cubicBezTo>
                <a:cubicBezTo>
                  <a:pt x="3155950" y="3921125"/>
                  <a:pt x="3343275" y="4302125"/>
                  <a:pt x="3629025" y="4400550"/>
                </a:cubicBezTo>
                <a:cubicBezTo>
                  <a:pt x="3914775" y="4498975"/>
                  <a:pt x="4572000" y="4559300"/>
                  <a:pt x="4752975" y="4286250"/>
                </a:cubicBezTo>
                <a:cubicBezTo>
                  <a:pt x="4933950" y="4013200"/>
                  <a:pt x="4772025" y="3390900"/>
                  <a:pt x="4714875" y="2762250"/>
                </a:cubicBezTo>
                <a:cubicBezTo>
                  <a:pt x="4657725" y="2133600"/>
                  <a:pt x="4721225" y="974725"/>
                  <a:pt x="4410075" y="514350"/>
                </a:cubicBezTo>
                <a:cubicBezTo>
                  <a:pt x="4098925" y="53975"/>
                  <a:pt x="2847975" y="0"/>
                  <a:pt x="2847975" y="0"/>
                </a:cubicBezTo>
                <a:lnTo>
                  <a:pt x="2847975" y="0"/>
                </a:lnTo>
                <a:lnTo>
                  <a:pt x="2867025" y="19050"/>
                </a:lnTo>
              </a:path>
            </a:pathLst>
          </a:custGeom>
          <a:gradFill>
            <a:gsLst>
              <a:gs pos="0">
                <a:srgbClr val="00FFCC"/>
              </a:gs>
              <a:gs pos="100000">
                <a:schemeClr val="accent1">
                  <a:tint val="50000"/>
                  <a:shade val="100000"/>
                  <a:satMod val="350000"/>
                </a:schemeClr>
              </a:gs>
            </a:gsLst>
            <a:lin ang="16200000" scaled="0"/>
          </a:gradFill>
          <a:ln>
            <a:noFill/>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21513" name="Text Box 10"/>
          <p:cNvSpPr txBox="1">
            <a:spLocks noChangeArrowheads="1"/>
          </p:cNvSpPr>
          <p:nvPr/>
        </p:nvSpPr>
        <p:spPr bwMode="auto">
          <a:xfrm>
            <a:off x="2051720" y="1628800"/>
            <a:ext cx="5256584" cy="2677656"/>
          </a:xfrm>
          <a:prstGeom prst="rect">
            <a:avLst/>
          </a:prstGeom>
          <a:noFill/>
          <a:ln w="9525">
            <a:noFill/>
            <a:miter lim="800000"/>
            <a:headEnd/>
            <a:tailEnd/>
          </a:ln>
        </p:spPr>
        <p:txBody>
          <a:bodyPr wrap="square">
            <a:spAutoFit/>
          </a:bodyPr>
          <a:lstStyle/>
          <a:p>
            <a:r>
              <a:rPr lang="en-GB" altLang="en-US" sz="2400" b="1" dirty="0" smtClean="0"/>
              <a:t>                THE DOMAIN OF </a:t>
            </a:r>
          </a:p>
          <a:p>
            <a:r>
              <a:rPr lang="en-GB" altLang="en-US" sz="2400" b="1" dirty="0" smtClean="0"/>
              <a:t>  DEVELOPMENT &amp; INNOVATION</a:t>
            </a:r>
          </a:p>
          <a:p>
            <a:r>
              <a:rPr lang="en-GB" altLang="en-US" sz="2000" dirty="0" smtClean="0"/>
              <a:t>  Contexts </a:t>
            </a:r>
            <a:r>
              <a:rPr lang="en-GB" altLang="en-US" sz="2000" dirty="0"/>
              <a:t>&amp; situations that challenge us </a:t>
            </a:r>
            <a:endParaRPr lang="en-GB" altLang="en-US" sz="2000" dirty="0" smtClean="0"/>
          </a:p>
          <a:p>
            <a:r>
              <a:rPr lang="en-GB" altLang="en-US" sz="2000" dirty="0" smtClean="0"/>
              <a:t>         to </a:t>
            </a:r>
            <a:r>
              <a:rPr lang="en-GB" altLang="en-US" sz="2000" dirty="0"/>
              <a:t>learn &amp; apply our learning, develop </a:t>
            </a:r>
            <a:r>
              <a:rPr lang="en-GB" altLang="en-US" sz="2000" dirty="0" smtClean="0"/>
              <a:t> </a:t>
            </a:r>
          </a:p>
          <a:p>
            <a:r>
              <a:rPr lang="en-GB" altLang="en-US" sz="2000" dirty="0" smtClean="0"/>
              <a:t>                               new </a:t>
            </a:r>
            <a:r>
              <a:rPr lang="en-GB" altLang="en-US" sz="2000" dirty="0"/>
              <a:t>capability &amp; resilience, </a:t>
            </a:r>
            <a:endParaRPr lang="en-GB" altLang="en-US" sz="2000" dirty="0" smtClean="0"/>
          </a:p>
          <a:p>
            <a:r>
              <a:rPr lang="en-GB" altLang="en-US" sz="2000" dirty="0" smtClean="0"/>
              <a:t>                                                   and </a:t>
            </a:r>
            <a:r>
              <a:rPr lang="en-GB" altLang="en-US" sz="2000" b="1" dirty="0"/>
              <a:t>use our </a:t>
            </a:r>
            <a:r>
              <a:rPr lang="en-GB" altLang="en-US" sz="2000" b="1" dirty="0" smtClean="0"/>
              <a:t>     </a:t>
            </a:r>
          </a:p>
          <a:p>
            <a:r>
              <a:rPr lang="en-GB" altLang="en-US" sz="2000" b="1" dirty="0" smtClean="0"/>
              <a:t>                                                        creativity</a:t>
            </a:r>
            <a:endParaRPr lang="en-GB" altLang="en-US" sz="2000" b="1" dirty="0"/>
          </a:p>
          <a:p>
            <a:r>
              <a:rPr lang="en-GB" altLang="en-US" sz="2000" dirty="0"/>
              <a:t>         </a:t>
            </a:r>
            <a:r>
              <a:rPr lang="en-GB" altLang="en-US" sz="2000" dirty="0" smtClean="0"/>
              <a:t>       </a:t>
            </a:r>
            <a:endParaRPr lang="en-GB" altLang="en-US" sz="2000" dirty="0"/>
          </a:p>
        </p:txBody>
      </p:sp>
      <p:sp>
        <p:nvSpPr>
          <p:cNvPr id="21515" name="Text Box 10"/>
          <p:cNvSpPr txBox="1">
            <a:spLocks noChangeArrowheads="1"/>
          </p:cNvSpPr>
          <p:nvPr/>
        </p:nvSpPr>
        <p:spPr bwMode="auto">
          <a:xfrm>
            <a:off x="2195736" y="5733256"/>
            <a:ext cx="5616575" cy="461962"/>
          </a:xfrm>
          <a:prstGeom prst="rect">
            <a:avLst/>
          </a:prstGeom>
          <a:noFill/>
          <a:ln w="9525">
            <a:noFill/>
            <a:miter lim="800000"/>
            <a:headEnd/>
            <a:tailEnd/>
          </a:ln>
        </p:spPr>
        <p:txBody>
          <a:bodyPr>
            <a:spAutoFit/>
          </a:bodyPr>
          <a:lstStyle/>
          <a:p>
            <a:r>
              <a:rPr lang="en-GB" altLang="en-US" sz="2400" dirty="0" smtClean="0"/>
              <a:t>    familiar </a:t>
            </a:r>
            <a:r>
              <a:rPr lang="en-GB" altLang="en-US" sz="2400" dirty="0"/>
              <a:t>problems &amp; opportunities</a:t>
            </a:r>
          </a:p>
        </p:txBody>
      </p:sp>
      <p:sp>
        <p:nvSpPr>
          <p:cNvPr id="12" name="TextBox 11"/>
          <p:cNvSpPr txBox="1"/>
          <p:nvPr/>
        </p:nvSpPr>
        <p:spPr>
          <a:xfrm>
            <a:off x="467544" y="188640"/>
            <a:ext cx="2088232" cy="707886"/>
          </a:xfrm>
          <a:prstGeom prst="rect">
            <a:avLst/>
          </a:prstGeom>
          <a:solidFill>
            <a:srgbClr val="FF66FF">
              <a:alpha val="54000"/>
            </a:srgbClr>
          </a:solidFill>
        </p:spPr>
        <p:txBody>
          <a:bodyPr wrap="square" rtlCol="0">
            <a:spAutoFit/>
          </a:bodyPr>
          <a:lstStyle/>
          <a:p>
            <a:pPr algn="ctr"/>
            <a:r>
              <a:rPr lang="en-GB" sz="4000" dirty="0" smtClean="0">
                <a:latin typeface="Aharoni" pitchFamily="2" charset="-79"/>
                <a:cs typeface="Aharoni" pitchFamily="2" charset="-79"/>
              </a:rPr>
              <a:t>6</a:t>
            </a:r>
            <a:r>
              <a:rPr lang="en-GB" sz="2800" dirty="0" smtClean="0">
                <a:latin typeface="Aharoni" pitchFamily="2" charset="-79"/>
                <a:cs typeface="Aharoni" pitchFamily="2" charset="-79"/>
              </a:rPr>
              <a:t> Context</a:t>
            </a:r>
          </a:p>
        </p:txBody>
      </p:sp>
      <p:sp>
        <p:nvSpPr>
          <p:cNvPr id="13" name="Rectangle 12"/>
          <p:cNvSpPr/>
          <p:nvPr/>
        </p:nvSpPr>
        <p:spPr>
          <a:xfrm>
            <a:off x="6876256" y="6309320"/>
            <a:ext cx="1940468" cy="369332"/>
          </a:xfrm>
          <a:prstGeom prst="rect">
            <a:avLst/>
          </a:prstGeom>
        </p:spPr>
        <p:txBody>
          <a:bodyPr wrap="none">
            <a:spAutoFit/>
          </a:bodyPr>
          <a:lstStyle/>
          <a:p>
            <a:r>
              <a:rPr lang="en-GB" b="1" dirty="0" smtClean="0"/>
              <a:t>Stevenson (1998) </a:t>
            </a:r>
            <a:endParaRPr lang="en-GB" b="1" dirty="0"/>
          </a:p>
        </p:txBody>
      </p:sp>
    </p:spTree>
  </p:cSld>
  <p:clrMapOvr>
    <a:masterClrMapping/>
  </p:clrMapOvr>
  <p:transition spd="med">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norman\Pictures\creative academic\IMAGES\JEFF IN HIS ELEMENT.jpg"/>
          <p:cNvPicPr>
            <a:picLocks noChangeAspect="1" noChangeArrowheads="1"/>
          </p:cNvPicPr>
          <p:nvPr/>
        </p:nvPicPr>
        <p:blipFill>
          <a:blip r:embed="rId3" cstate="print"/>
          <a:srcRect/>
          <a:stretch>
            <a:fillRect/>
          </a:stretch>
        </p:blipFill>
        <p:spPr bwMode="auto">
          <a:xfrm>
            <a:off x="395536" y="980728"/>
            <a:ext cx="3890863" cy="5296780"/>
          </a:xfrm>
          <a:prstGeom prst="rect">
            <a:avLst/>
          </a:prstGeom>
          <a:noFill/>
        </p:spPr>
      </p:pic>
      <p:sp>
        <p:nvSpPr>
          <p:cNvPr id="5" name="TextBox 4"/>
          <p:cNvSpPr txBox="1"/>
          <p:nvPr/>
        </p:nvSpPr>
        <p:spPr>
          <a:xfrm>
            <a:off x="611560" y="6165304"/>
            <a:ext cx="3076291" cy="523220"/>
          </a:xfrm>
          <a:prstGeom prst="rect">
            <a:avLst/>
          </a:prstGeom>
          <a:noFill/>
        </p:spPr>
        <p:txBody>
          <a:bodyPr wrap="none" rtlCol="0">
            <a:spAutoFit/>
          </a:bodyPr>
          <a:lstStyle/>
          <a:p>
            <a:r>
              <a:rPr lang="en-GB" sz="2800" b="1" dirty="0" smtClean="0"/>
              <a:t>‘Jeff in his element’</a:t>
            </a:r>
            <a:endParaRPr lang="en-GB" sz="2800" b="1" dirty="0"/>
          </a:p>
        </p:txBody>
      </p:sp>
      <p:sp>
        <p:nvSpPr>
          <p:cNvPr id="6" name="Rectangle 5"/>
          <p:cNvSpPr/>
          <p:nvPr/>
        </p:nvSpPr>
        <p:spPr>
          <a:xfrm>
            <a:off x="4427984" y="1268760"/>
            <a:ext cx="4104456" cy="3293209"/>
          </a:xfrm>
          <a:prstGeom prst="rect">
            <a:avLst/>
          </a:prstGeom>
        </p:spPr>
        <p:txBody>
          <a:bodyPr wrap="square">
            <a:spAutoFit/>
          </a:bodyPr>
          <a:lstStyle/>
          <a:p>
            <a:pPr algn="l"/>
            <a:r>
              <a:rPr lang="en-GB" sz="2800" b="1" dirty="0" smtClean="0"/>
              <a:t>ELEMENT</a:t>
            </a:r>
          </a:p>
          <a:p>
            <a:pPr algn="l"/>
            <a:r>
              <a:rPr lang="en-GB" b="1" dirty="0" smtClean="0"/>
              <a:t>Personal creativity flourishes when an individual finds their 'element': the particular contexts  and challenges in which they can fully utilise their aptitudes, abilities, talent and enthusiasm for doing something, because they care deeply about what they are doing and are motivated to perform in a committed and inspired way to achieve things they value.</a:t>
            </a:r>
          </a:p>
        </p:txBody>
      </p:sp>
      <p:sp>
        <p:nvSpPr>
          <p:cNvPr id="7" name="Rectangle 6"/>
          <p:cNvSpPr/>
          <p:nvPr/>
        </p:nvSpPr>
        <p:spPr>
          <a:xfrm>
            <a:off x="4427984" y="4509120"/>
            <a:ext cx="4572000" cy="2185214"/>
          </a:xfrm>
          <a:prstGeom prst="rect">
            <a:avLst/>
          </a:prstGeom>
        </p:spPr>
        <p:txBody>
          <a:bodyPr>
            <a:spAutoFit/>
          </a:bodyPr>
          <a:lstStyle/>
          <a:p>
            <a:pPr algn="l"/>
            <a:r>
              <a:rPr lang="en-GB" sz="2800" b="1" dirty="0" smtClean="0"/>
              <a:t>MEDIUM</a:t>
            </a:r>
          </a:p>
          <a:p>
            <a:pPr algn="l"/>
            <a:r>
              <a:rPr lang="en-GB" b="1" dirty="0" smtClean="0"/>
              <a:t>For an artist his medium is his painting, drawing, sculpture or other </a:t>
            </a:r>
            <a:r>
              <a:rPr lang="en-GB" b="1" dirty="0" err="1" smtClean="0"/>
              <a:t>artform</a:t>
            </a:r>
            <a:r>
              <a:rPr lang="en-GB" b="1" dirty="0" smtClean="0"/>
              <a:t>,</a:t>
            </a:r>
          </a:p>
          <a:p>
            <a:pPr algn="l"/>
            <a:r>
              <a:rPr lang="en-GB" b="1" dirty="0" smtClean="0"/>
              <a:t>It</a:t>
            </a:r>
            <a:r>
              <a:rPr lang="en-GB" dirty="0" smtClean="0"/>
              <a:t> </a:t>
            </a:r>
            <a:r>
              <a:rPr lang="en-GB" b="1" dirty="0" smtClean="0"/>
              <a:t>includes his materials and tools. For a writer his medium for self-expression is the words he writes and it includes his tools – paper/pen, </a:t>
            </a:r>
            <a:r>
              <a:rPr lang="en-GB" b="1" dirty="0" err="1" smtClean="0"/>
              <a:t>wordprocessor</a:t>
            </a:r>
            <a:r>
              <a:rPr lang="en-GB" b="1" dirty="0" smtClean="0"/>
              <a:t>.</a:t>
            </a:r>
            <a:endParaRPr lang="en-GB" b="1" dirty="0"/>
          </a:p>
        </p:txBody>
      </p:sp>
      <p:sp>
        <p:nvSpPr>
          <p:cNvPr id="9" name="TextBox 8"/>
          <p:cNvSpPr txBox="1"/>
          <p:nvPr/>
        </p:nvSpPr>
        <p:spPr>
          <a:xfrm>
            <a:off x="1907704" y="260648"/>
            <a:ext cx="6048672" cy="707886"/>
          </a:xfrm>
          <a:prstGeom prst="rect">
            <a:avLst/>
          </a:prstGeom>
          <a:solidFill>
            <a:srgbClr val="FF66FF">
              <a:alpha val="54000"/>
            </a:srgbClr>
          </a:solidFill>
        </p:spPr>
        <p:txBody>
          <a:bodyPr wrap="square" rtlCol="0">
            <a:spAutoFit/>
          </a:bodyPr>
          <a:lstStyle/>
          <a:p>
            <a:pPr algn="ctr"/>
            <a:r>
              <a:rPr lang="en-GB" sz="4000" dirty="0" smtClean="0">
                <a:latin typeface="Aharoni" pitchFamily="2" charset="-79"/>
                <a:cs typeface="Aharoni" pitchFamily="2" charset="-79"/>
              </a:rPr>
              <a:t>6</a:t>
            </a:r>
            <a:r>
              <a:rPr lang="en-GB" sz="2800" dirty="0" smtClean="0">
                <a:latin typeface="Aharoni" pitchFamily="2" charset="-79"/>
                <a:cs typeface="Aharoni" pitchFamily="2" charset="-79"/>
              </a:rPr>
              <a:t> Context – finding your element</a:t>
            </a:r>
          </a:p>
        </p:txBody>
      </p:sp>
    </p:spTree>
  </p:cSld>
  <p:clrMapOvr>
    <a:masterClrMapping/>
  </p:clrMapOvr>
  <p:transition spd="med">
    <p:dissolv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norman\Pictures\LIMERICK\curriculum contexts\Slide1.JPG"/>
          <p:cNvPicPr>
            <a:picLocks noChangeAspect="1" noChangeArrowheads="1"/>
          </p:cNvPicPr>
          <p:nvPr/>
        </p:nvPicPr>
        <p:blipFill>
          <a:blip r:embed="rId3" cstate="print"/>
          <a:srcRect/>
          <a:stretch>
            <a:fillRect/>
          </a:stretch>
        </p:blipFill>
        <p:spPr bwMode="auto">
          <a:xfrm>
            <a:off x="0" y="0"/>
            <a:ext cx="4668011" cy="3501008"/>
          </a:xfrm>
          <a:prstGeom prst="rect">
            <a:avLst/>
          </a:prstGeom>
          <a:noFill/>
        </p:spPr>
      </p:pic>
      <p:pic>
        <p:nvPicPr>
          <p:cNvPr id="79875" name="Picture 3" descr="C:\Users\norman\Pictures\LIMERICK\curriculum contexts\Slide2.JPG"/>
          <p:cNvPicPr>
            <a:picLocks noChangeAspect="1" noChangeArrowheads="1"/>
          </p:cNvPicPr>
          <p:nvPr/>
        </p:nvPicPr>
        <p:blipFill>
          <a:blip r:embed="rId4" cstate="print"/>
          <a:srcRect/>
          <a:stretch>
            <a:fillRect/>
          </a:stretch>
        </p:blipFill>
        <p:spPr bwMode="auto">
          <a:xfrm>
            <a:off x="4668010" y="0"/>
            <a:ext cx="4475990" cy="3501008"/>
          </a:xfrm>
          <a:prstGeom prst="rect">
            <a:avLst/>
          </a:prstGeom>
          <a:noFill/>
        </p:spPr>
      </p:pic>
      <p:pic>
        <p:nvPicPr>
          <p:cNvPr id="79876" name="Picture 4" descr="C:\Users\norman\Pictures\LIMERICK\curriculum contexts\Slide3.JPG"/>
          <p:cNvPicPr>
            <a:picLocks noChangeAspect="1" noChangeArrowheads="1"/>
          </p:cNvPicPr>
          <p:nvPr/>
        </p:nvPicPr>
        <p:blipFill>
          <a:blip r:embed="rId5" cstate="print"/>
          <a:srcRect/>
          <a:stretch>
            <a:fillRect/>
          </a:stretch>
        </p:blipFill>
        <p:spPr bwMode="auto">
          <a:xfrm>
            <a:off x="0" y="3483006"/>
            <a:ext cx="4644008" cy="3374994"/>
          </a:xfrm>
          <a:prstGeom prst="rect">
            <a:avLst/>
          </a:prstGeom>
          <a:noFill/>
        </p:spPr>
      </p:pic>
      <p:pic>
        <p:nvPicPr>
          <p:cNvPr id="79877" name="Picture 5" descr="C:\Users\norman\Pictures\LIMERICK\curriculum contexts\Slide4.JPG"/>
          <p:cNvPicPr>
            <a:picLocks noChangeAspect="1" noChangeArrowheads="1"/>
          </p:cNvPicPr>
          <p:nvPr/>
        </p:nvPicPr>
        <p:blipFill>
          <a:blip r:embed="rId6" cstate="print"/>
          <a:srcRect/>
          <a:stretch>
            <a:fillRect/>
          </a:stretch>
        </p:blipFill>
        <p:spPr bwMode="auto">
          <a:xfrm>
            <a:off x="4644008" y="3501008"/>
            <a:ext cx="4499992" cy="3374994"/>
          </a:xfrm>
          <a:prstGeom prst="rect">
            <a:avLst/>
          </a:prstGeom>
          <a:noFill/>
        </p:spPr>
      </p:pic>
    </p:spTree>
  </p:cSld>
  <p:clrMapOvr>
    <a:masterClrMapping/>
  </p:clrMapOvr>
  <p:transition spd="med">
    <p:dissolv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395288" y="0"/>
            <a:ext cx="8929687" cy="830263"/>
          </a:xfrm>
          <a:prstGeom prst="rect">
            <a:avLst/>
          </a:prstGeom>
          <a:noFill/>
          <a:ln w="9525">
            <a:noFill/>
            <a:miter lim="800000"/>
            <a:headEnd/>
            <a:tailEnd/>
          </a:ln>
        </p:spPr>
        <p:txBody>
          <a:bodyPr>
            <a:spAutoFit/>
          </a:bodyPr>
          <a:lstStyle/>
          <a:p>
            <a:r>
              <a:rPr lang="en-GB" sz="2400" b="0"/>
              <a:t>Student Beliefs  n=309 :  </a:t>
            </a:r>
          </a:p>
          <a:p>
            <a:r>
              <a:rPr lang="en-GB" sz="2400" b="0"/>
              <a:t>Where do you feel you are at your most creative?</a:t>
            </a:r>
          </a:p>
        </p:txBody>
      </p:sp>
      <p:sp>
        <p:nvSpPr>
          <p:cNvPr id="40963" name="Text Box 4"/>
          <p:cNvSpPr txBox="1">
            <a:spLocks noChangeArrowheads="1"/>
          </p:cNvSpPr>
          <p:nvPr/>
        </p:nvSpPr>
        <p:spPr bwMode="auto">
          <a:xfrm>
            <a:off x="763588" y="765175"/>
            <a:ext cx="1057275" cy="646113"/>
          </a:xfrm>
          <a:prstGeom prst="rect">
            <a:avLst/>
          </a:prstGeom>
          <a:noFill/>
          <a:ln w="9525">
            <a:noFill/>
            <a:miter lim="800000"/>
            <a:headEnd/>
            <a:tailEnd/>
          </a:ln>
        </p:spPr>
        <p:txBody>
          <a:bodyPr wrap="none">
            <a:spAutoFit/>
          </a:bodyPr>
          <a:lstStyle/>
          <a:p>
            <a:r>
              <a:rPr lang="en-GB"/>
              <a:t>never</a:t>
            </a:r>
          </a:p>
          <a:p>
            <a:r>
              <a:rPr lang="en-GB"/>
              <a:t>creative</a:t>
            </a:r>
          </a:p>
        </p:txBody>
      </p:sp>
      <p:sp>
        <p:nvSpPr>
          <p:cNvPr id="40964" name="Text Box 5"/>
          <p:cNvSpPr txBox="1">
            <a:spLocks noChangeArrowheads="1"/>
          </p:cNvSpPr>
          <p:nvPr/>
        </p:nvSpPr>
        <p:spPr bwMode="auto">
          <a:xfrm>
            <a:off x="827088" y="5876925"/>
            <a:ext cx="1047750" cy="641350"/>
          </a:xfrm>
          <a:prstGeom prst="rect">
            <a:avLst/>
          </a:prstGeom>
          <a:noFill/>
          <a:ln w="9525">
            <a:noFill/>
            <a:miter lim="800000"/>
            <a:headEnd/>
            <a:tailEnd/>
          </a:ln>
        </p:spPr>
        <p:txBody>
          <a:bodyPr wrap="none">
            <a:spAutoFit/>
          </a:bodyPr>
          <a:lstStyle/>
          <a:p>
            <a:r>
              <a:rPr lang="en-GB"/>
              <a:t>always</a:t>
            </a:r>
          </a:p>
          <a:p>
            <a:r>
              <a:rPr lang="en-GB"/>
              <a:t>creative</a:t>
            </a:r>
          </a:p>
        </p:txBody>
      </p:sp>
      <p:sp>
        <p:nvSpPr>
          <p:cNvPr id="40965" name="Rectangle 10"/>
          <p:cNvSpPr>
            <a:spLocks noChangeArrowheads="1"/>
          </p:cNvSpPr>
          <p:nvPr/>
        </p:nvSpPr>
        <p:spPr bwMode="auto">
          <a:xfrm>
            <a:off x="2771775" y="1125538"/>
            <a:ext cx="2943225" cy="5400675"/>
          </a:xfrm>
          <a:prstGeom prst="rect">
            <a:avLst/>
          </a:prstGeom>
          <a:noFill/>
          <a:ln w="9525">
            <a:noFill/>
            <a:miter lim="800000"/>
            <a:headEnd/>
            <a:tailEnd/>
          </a:ln>
        </p:spPr>
        <p:txBody>
          <a:bodyPr bIns="0" anchor="ctr">
            <a:spAutoFit/>
          </a:bodyPr>
          <a:lstStyle/>
          <a:p>
            <a:pPr algn="l"/>
            <a:r>
              <a:rPr lang="en-GB" sz="1200"/>
              <a:t>in my room</a:t>
            </a:r>
          </a:p>
          <a:p>
            <a:pPr algn="l"/>
            <a:r>
              <a:rPr lang="en-GB" sz="1200"/>
              <a:t>dancing</a:t>
            </a:r>
          </a:p>
          <a:p>
            <a:pPr algn="l"/>
            <a:r>
              <a:rPr lang="en-GB" sz="1200"/>
              <a:t>when Im relaxed</a:t>
            </a:r>
          </a:p>
          <a:p>
            <a:pPr algn="l"/>
            <a:r>
              <a:rPr lang="en-GB" sz="1200"/>
              <a:t>In the Tourism society</a:t>
            </a:r>
          </a:p>
          <a:p>
            <a:pPr algn="l"/>
            <a:r>
              <a:rPr lang="en-GB" sz="1200"/>
              <a:t>after studies</a:t>
            </a:r>
          </a:p>
          <a:p>
            <a:pPr algn="l"/>
            <a:r>
              <a:rPr lang="en-GB" sz="1200"/>
              <a:t>at home</a:t>
            </a:r>
          </a:p>
          <a:p>
            <a:pPr algn="l"/>
            <a:r>
              <a:rPr lang="en-GB" sz="1200"/>
              <a:t>in my writing,</a:t>
            </a:r>
          </a:p>
          <a:p>
            <a:pPr algn="l"/>
            <a:r>
              <a:rPr lang="en-GB" sz="1200"/>
              <a:t>a place that there are going to be people who will encourage</a:t>
            </a:r>
          </a:p>
          <a:p>
            <a:pPr algn="l"/>
            <a:r>
              <a:rPr lang="en-GB" sz="1200"/>
              <a:t>an inspiring place (seaside)</a:t>
            </a:r>
          </a:p>
          <a:p>
            <a:pPr algn="l"/>
            <a:r>
              <a:rPr lang="en-GB" sz="1200"/>
              <a:t>organising an event</a:t>
            </a:r>
          </a:p>
          <a:p>
            <a:pPr algn="l"/>
            <a:r>
              <a:rPr lang="en-GB" sz="1200"/>
              <a:t>lying in bed trying to get to sleep</a:t>
            </a:r>
          </a:p>
          <a:p>
            <a:pPr algn="l"/>
            <a:r>
              <a:rPr lang="en-GB" sz="1200"/>
              <a:t>playing sport-</a:t>
            </a:r>
          </a:p>
          <a:p>
            <a:pPr algn="l"/>
            <a:r>
              <a:rPr lang="en-GB" sz="1200"/>
              <a:t>in the shower or on the toilet</a:t>
            </a:r>
          </a:p>
          <a:p>
            <a:pPr algn="l"/>
            <a:r>
              <a:rPr lang="en-GB" sz="1200"/>
              <a:t>while travelling</a:t>
            </a:r>
          </a:p>
          <a:p>
            <a:pPr algn="l"/>
            <a:r>
              <a:rPr lang="en-GB" sz="1200"/>
              <a:t>socializing with friends</a:t>
            </a:r>
          </a:p>
          <a:p>
            <a:pPr algn="l"/>
            <a:r>
              <a:rPr lang="en-GB" sz="1200"/>
              <a:t>water polo team</a:t>
            </a:r>
          </a:p>
          <a:p>
            <a:pPr algn="l"/>
            <a:r>
              <a:rPr lang="en-GB" sz="1200"/>
              <a:t>work</a:t>
            </a:r>
          </a:p>
          <a:p>
            <a:pPr algn="l"/>
            <a:r>
              <a:rPr lang="en-GB" sz="1200"/>
              <a:t>romance</a:t>
            </a:r>
          </a:p>
          <a:p>
            <a:pPr algn="l"/>
            <a:r>
              <a:rPr lang="en-GB" sz="1200"/>
              <a:t>group meetings, brain storming and exchanging ideas with others</a:t>
            </a:r>
          </a:p>
          <a:p>
            <a:pPr algn="l"/>
            <a:r>
              <a:rPr lang="en-GB" sz="1200"/>
              <a:t>projects and technical things</a:t>
            </a:r>
          </a:p>
          <a:p>
            <a:pPr algn="l"/>
            <a:r>
              <a:rPr lang="en-GB" sz="1200"/>
              <a:t>in performance</a:t>
            </a:r>
          </a:p>
          <a:p>
            <a:pPr algn="l"/>
            <a:r>
              <a:rPr lang="en-GB" sz="1200"/>
              <a:t>designing research</a:t>
            </a:r>
          </a:p>
          <a:p>
            <a:pPr algn="l"/>
            <a:r>
              <a:rPr lang="en-GB" sz="1200"/>
              <a:t>trying to fix/make/improve something</a:t>
            </a:r>
          </a:p>
          <a:p>
            <a:pPr algn="l"/>
            <a:r>
              <a:rPr lang="en-GB" sz="1200"/>
              <a:t>when I do things I like &amp; enjoy doing</a:t>
            </a:r>
          </a:p>
          <a:p>
            <a:pPr algn="l"/>
            <a:r>
              <a:rPr lang="en-GB" sz="1200"/>
              <a:t>trying to entertain my 1 year old</a:t>
            </a:r>
          </a:p>
          <a:p>
            <a:pPr algn="l"/>
            <a:endParaRPr lang="en-GB" sz="1200"/>
          </a:p>
          <a:p>
            <a:pPr algn="l" eaLnBrk="0" hangingPunct="0"/>
            <a:endParaRPr lang="en-GB" sz="1200"/>
          </a:p>
        </p:txBody>
      </p:sp>
      <p:sp>
        <p:nvSpPr>
          <p:cNvPr id="40966" name="Rectangle 11"/>
          <p:cNvSpPr>
            <a:spLocks noChangeArrowheads="1"/>
          </p:cNvSpPr>
          <p:nvPr/>
        </p:nvSpPr>
        <p:spPr bwMode="auto">
          <a:xfrm>
            <a:off x="5724525" y="1125538"/>
            <a:ext cx="3286125" cy="5032375"/>
          </a:xfrm>
          <a:prstGeom prst="rect">
            <a:avLst/>
          </a:prstGeom>
          <a:noFill/>
          <a:ln w="9525">
            <a:noFill/>
            <a:miter lim="800000"/>
            <a:headEnd/>
            <a:tailEnd/>
          </a:ln>
        </p:spPr>
        <p:txBody>
          <a:bodyPr wrap="none" bIns="0" anchor="ctr">
            <a:spAutoFit/>
          </a:bodyPr>
          <a:lstStyle/>
          <a:p>
            <a:pPr algn="l"/>
            <a:r>
              <a:rPr lang="en-GB" sz="1200"/>
              <a:t>In my photography</a:t>
            </a:r>
          </a:p>
          <a:p>
            <a:pPr algn="l"/>
            <a:r>
              <a:rPr lang="en-GB" sz="1200"/>
              <a:t>generating new ideas for Entrep. society</a:t>
            </a:r>
          </a:p>
          <a:p>
            <a:pPr algn="l"/>
            <a:r>
              <a:rPr lang="en-GB" sz="1200"/>
              <a:t>doing manual work DIY/anything technical</a:t>
            </a:r>
          </a:p>
          <a:p>
            <a:pPr algn="l"/>
            <a:r>
              <a:rPr lang="en-GB" sz="1200"/>
              <a:t>fashion designing</a:t>
            </a:r>
          </a:p>
          <a:p>
            <a:pPr algn="l"/>
            <a:r>
              <a:rPr lang="en-GB" sz="1200"/>
              <a:t>writing music</a:t>
            </a:r>
          </a:p>
          <a:p>
            <a:pPr algn="l"/>
            <a:r>
              <a:rPr lang="en-GB" sz="1200"/>
              <a:t>painting and writing essays</a:t>
            </a:r>
          </a:p>
          <a:p>
            <a:pPr algn="l"/>
            <a:r>
              <a:rPr lang="en-GB" sz="1200"/>
              <a:t>in my personal life</a:t>
            </a:r>
          </a:p>
          <a:p>
            <a:pPr algn="l"/>
            <a:r>
              <a:rPr lang="en-GB" sz="1200"/>
              <a:t>when it comes to debate</a:t>
            </a:r>
          </a:p>
          <a:p>
            <a:pPr algn="l"/>
            <a:r>
              <a:rPr lang="en-GB" sz="1200"/>
              <a:t>when I interact with others</a:t>
            </a:r>
          </a:p>
          <a:p>
            <a:pPr algn="l"/>
            <a:r>
              <a:rPr lang="en-GB" sz="1200"/>
              <a:t>organising new, exciting events.</a:t>
            </a:r>
          </a:p>
          <a:p>
            <a:pPr algn="l"/>
            <a:r>
              <a:rPr lang="en-GB" sz="1200"/>
              <a:t>when I am working in teams</a:t>
            </a:r>
          </a:p>
          <a:p>
            <a:pPr algn="l"/>
            <a:r>
              <a:rPr lang="en-GB" sz="1200"/>
              <a:t>thinking of new business opportunities</a:t>
            </a:r>
          </a:p>
          <a:p>
            <a:pPr algn="l"/>
            <a:r>
              <a:rPr lang="en-GB" sz="1200"/>
              <a:t>horse riding</a:t>
            </a:r>
          </a:p>
          <a:p>
            <a:pPr algn="l"/>
            <a:r>
              <a:rPr lang="en-GB" sz="1200"/>
              <a:t>cooking something</a:t>
            </a:r>
          </a:p>
          <a:p>
            <a:pPr algn="l"/>
            <a:r>
              <a:rPr lang="en-GB" sz="1200"/>
              <a:t>when I teach</a:t>
            </a:r>
          </a:p>
          <a:p>
            <a:pPr algn="l"/>
            <a:r>
              <a:rPr lang="en-GB" sz="1200"/>
              <a:t>Dj'ing</a:t>
            </a:r>
          </a:p>
          <a:p>
            <a:pPr algn="l"/>
            <a:r>
              <a:rPr lang="en-GB" sz="1200"/>
              <a:t>when I am given a leadership role</a:t>
            </a:r>
          </a:p>
          <a:p>
            <a:pPr algn="l"/>
            <a:r>
              <a:rPr lang="en-GB" sz="1200"/>
              <a:t>when I</a:t>
            </a:r>
            <a:r>
              <a:rPr lang="ja-JP" altLang="en-GB" sz="1200"/>
              <a:t>’</a:t>
            </a:r>
            <a:r>
              <a:rPr lang="en-GB" altLang="ja-JP" sz="1200"/>
              <a:t>m in my home country</a:t>
            </a:r>
          </a:p>
          <a:p>
            <a:pPr algn="l"/>
            <a:r>
              <a:rPr lang="en-GB" sz="1200"/>
              <a:t>teaching a Salsa lesson</a:t>
            </a:r>
          </a:p>
          <a:p>
            <a:pPr algn="l"/>
            <a:r>
              <a:rPr lang="en-GB" sz="1200"/>
              <a:t>as a musician</a:t>
            </a:r>
          </a:p>
          <a:p>
            <a:pPr algn="l"/>
            <a:r>
              <a:rPr lang="en-GB" sz="1200"/>
              <a:t>when I am passionate about something</a:t>
            </a:r>
          </a:p>
          <a:p>
            <a:pPr algn="l"/>
            <a:r>
              <a:rPr lang="en-GB" sz="1200"/>
              <a:t>oral presentations</a:t>
            </a:r>
          </a:p>
          <a:p>
            <a:pPr algn="l"/>
            <a:r>
              <a:rPr lang="en-GB" sz="1200"/>
              <a:t>living abroad because I have to adapt</a:t>
            </a:r>
          </a:p>
          <a:p>
            <a:pPr algn="l"/>
            <a:r>
              <a:rPr lang="en-GB" sz="1200"/>
              <a:t>on the tube/train by yourself,</a:t>
            </a:r>
          </a:p>
          <a:p>
            <a:pPr algn="l"/>
            <a:r>
              <a:rPr lang="en-GB" sz="1200"/>
              <a:t>when I am in a quite place</a:t>
            </a:r>
          </a:p>
          <a:p>
            <a:pPr algn="l"/>
            <a:r>
              <a:rPr lang="en-GB" sz="1200"/>
              <a:t>through my internship</a:t>
            </a:r>
          </a:p>
          <a:p>
            <a:pPr algn="l"/>
            <a:r>
              <a:rPr lang="en-GB" sz="1200"/>
              <a:t>when I make or decorate something</a:t>
            </a:r>
          </a:p>
        </p:txBody>
      </p:sp>
      <p:sp>
        <p:nvSpPr>
          <p:cNvPr id="40967" name="AutoShape 12"/>
          <p:cNvSpPr>
            <a:spLocks noChangeArrowheads="1"/>
          </p:cNvSpPr>
          <p:nvPr/>
        </p:nvSpPr>
        <p:spPr bwMode="auto">
          <a:xfrm>
            <a:off x="395288" y="1341438"/>
            <a:ext cx="1873250" cy="4608512"/>
          </a:xfrm>
          <a:prstGeom prst="diamond">
            <a:avLst/>
          </a:prstGeom>
          <a:gradFill rotWithShape="0">
            <a:gsLst>
              <a:gs pos="0">
                <a:srgbClr val="FF3399"/>
              </a:gs>
              <a:gs pos="25000">
                <a:srgbClr val="FF6633"/>
              </a:gs>
              <a:gs pos="50000">
                <a:srgbClr val="FFFF00"/>
              </a:gs>
              <a:gs pos="75000">
                <a:srgbClr val="01A78F"/>
              </a:gs>
              <a:gs pos="100000">
                <a:srgbClr val="3366FF"/>
              </a:gs>
            </a:gsLst>
            <a:lin ang="5400000"/>
          </a:gradFill>
          <a:ln w="9525">
            <a:solidFill>
              <a:schemeClr val="bg2"/>
            </a:solidFill>
            <a:miter lim="800000"/>
            <a:headEnd/>
            <a:tailEnd/>
          </a:ln>
        </p:spPr>
        <p:txBody>
          <a:bodyPr wrap="none" anchor="ctr"/>
          <a:lstStyle/>
          <a:p>
            <a:endParaRPr lang="en-US"/>
          </a:p>
        </p:txBody>
      </p:sp>
      <p:sp>
        <p:nvSpPr>
          <p:cNvPr id="40968" name="Text Box 15"/>
          <p:cNvSpPr txBox="1">
            <a:spLocks noChangeArrowheads="1"/>
          </p:cNvSpPr>
          <p:nvPr/>
        </p:nvSpPr>
        <p:spPr bwMode="auto">
          <a:xfrm>
            <a:off x="539750" y="4149725"/>
            <a:ext cx="1627882" cy="830997"/>
          </a:xfrm>
          <a:prstGeom prst="rect">
            <a:avLst/>
          </a:prstGeom>
          <a:noFill/>
          <a:ln w="9525">
            <a:noFill/>
            <a:miter lim="800000"/>
            <a:headEnd/>
            <a:tailEnd/>
          </a:ln>
        </p:spPr>
        <p:txBody>
          <a:bodyPr wrap="none">
            <a:spAutoFit/>
          </a:bodyPr>
          <a:lstStyle/>
          <a:p>
            <a:r>
              <a:rPr lang="en-GB" sz="2400" b="1" i="1" dirty="0"/>
              <a:t>I  am often </a:t>
            </a:r>
          </a:p>
          <a:p>
            <a:r>
              <a:rPr lang="en-GB" sz="2400" b="1" i="1" dirty="0"/>
              <a:t>creative</a:t>
            </a:r>
          </a:p>
        </p:txBody>
      </p:sp>
      <p:sp>
        <p:nvSpPr>
          <p:cNvPr id="40969" name="Rectangle 16"/>
          <p:cNvSpPr>
            <a:spLocks noChangeArrowheads="1"/>
          </p:cNvSpPr>
          <p:nvPr/>
        </p:nvSpPr>
        <p:spPr bwMode="auto">
          <a:xfrm>
            <a:off x="179388" y="2997200"/>
            <a:ext cx="2700337" cy="338138"/>
          </a:xfrm>
          <a:prstGeom prst="rect">
            <a:avLst/>
          </a:prstGeom>
          <a:noFill/>
          <a:ln w="9525">
            <a:noFill/>
            <a:miter lim="800000"/>
            <a:headEnd/>
            <a:tailEnd/>
          </a:ln>
        </p:spPr>
        <p:txBody>
          <a:bodyPr anchor="ctr">
            <a:spAutoFit/>
          </a:bodyPr>
          <a:lstStyle/>
          <a:p>
            <a:pPr algn="l"/>
            <a:r>
              <a:rPr lang="en-GB" sz="1600" i="1"/>
              <a:t>I am sometimes creative</a:t>
            </a:r>
          </a:p>
        </p:txBody>
      </p:sp>
      <p:sp>
        <p:nvSpPr>
          <p:cNvPr id="40970" name="Rectangle 16"/>
          <p:cNvSpPr>
            <a:spLocks noChangeArrowheads="1"/>
          </p:cNvSpPr>
          <p:nvPr/>
        </p:nvSpPr>
        <p:spPr bwMode="auto">
          <a:xfrm>
            <a:off x="0" y="1916113"/>
            <a:ext cx="2700338" cy="339725"/>
          </a:xfrm>
          <a:prstGeom prst="rect">
            <a:avLst/>
          </a:prstGeom>
          <a:noFill/>
          <a:ln w="9525">
            <a:noFill/>
            <a:miter lim="800000"/>
            <a:headEnd/>
            <a:tailEnd/>
          </a:ln>
        </p:spPr>
        <p:txBody>
          <a:bodyPr anchor="ctr">
            <a:spAutoFit/>
          </a:bodyPr>
          <a:lstStyle/>
          <a:p>
            <a:pPr algn="l"/>
            <a:r>
              <a:rPr lang="en-GB" sz="1600" i="1"/>
              <a:t>I am not a creative person</a:t>
            </a:r>
          </a:p>
        </p:txBody>
      </p:sp>
    </p:spTree>
    <p:custDataLst>
      <p:tags r:id="rId1"/>
    </p:custDataLst>
  </p:cSld>
  <p:clrMapOvr>
    <a:masterClrMapping/>
  </p:clrMapOvr>
  <p:transition spd="med">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p:cNvSpPr>
            <a:spLocks noChangeArrowheads="1"/>
          </p:cNvSpPr>
          <p:nvPr/>
        </p:nvSpPr>
        <p:spPr bwMode="auto">
          <a:xfrm>
            <a:off x="468313" y="5805488"/>
            <a:ext cx="8135937" cy="369887"/>
          </a:xfrm>
          <a:prstGeom prst="rect">
            <a:avLst/>
          </a:prstGeom>
          <a:solidFill>
            <a:schemeClr val="tx1"/>
          </a:solidFill>
          <a:ln w="9525">
            <a:noFill/>
            <a:miter lim="800000"/>
            <a:headEnd/>
            <a:tailEnd/>
          </a:ln>
        </p:spPr>
        <p:txBody>
          <a:bodyPr anchor="ctr">
            <a:spAutoFit/>
          </a:bodyPr>
          <a:lstStyle/>
          <a:p>
            <a:endParaRPr lang="en-US"/>
          </a:p>
        </p:txBody>
      </p:sp>
      <p:cxnSp>
        <p:nvCxnSpPr>
          <p:cNvPr id="9" name="Straight Arrow Connector 8"/>
          <p:cNvCxnSpPr/>
          <p:nvPr/>
        </p:nvCxnSpPr>
        <p:spPr>
          <a:xfrm flipH="1">
            <a:off x="1331913" y="1557338"/>
            <a:ext cx="71437" cy="6477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244" name="TextBox 10"/>
          <p:cNvSpPr txBox="1">
            <a:spLocks noChangeArrowheads="1"/>
          </p:cNvSpPr>
          <p:nvPr/>
        </p:nvSpPr>
        <p:spPr bwMode="auto">
          <a:xfrm>
            <a:off x="1258888" y="1268413"/>
            <a:ext cx="1006475" cy="369887"/>
          </a:xfrm>
          <a:prstGeom prst="rect">
            <a:avLst/>
          </a:prstGeom>
          <a:noFill/>
          <a:ln w="9525">
            <a:noFill/>
            <a:miter lim="800000"/>
            <a:headEnd/>
            <a:tailEnd/>
          </a:ln>
        </p:spPr>
        <p:txBody>
          <a:bodyPr wrap="none">
            <a:spAutoFit/>
          </a:bodyPr>
          <a:lstStyle/>
          <a:p>
            <a:r>
              <a:rPr lang="en-GB"/>
              <a:t>me 1978</a:t>
            </a:r>
          </a:p>
        </p:txBody>
      </p:sp>
      <p:pic>
        <p:nvPicPr>
          <p:cNvPr id="10245" name="Picture 2" descr="C:\Users\norman\Pictures\COMPLEX WORLD.JPG"/>
          <p:cNvPicPr>
            <a:picLocks noChangeAspect="1" noChangeArrowheads="1"/>
          </p:cNvPicPr>
          <p:nvPr/>
        </p:nvPicPr>
        <p:blipFill>
          <a:blip r:embed="rId3" cstate="print"/>
          <a:srcRect/>
          <a:stretch>
            <a:fillRect/>
          </a:stretch>
        </p:blipFill>
        <p:spPr bwMode="auto">
          <a:xfrm>
            <a:off x="251520" y="738187"/>
            <a:ext cx="8713788" cy="6119813"/>
          </a:xfrm>
          <a:prstGeom prst="rect">
            <a:avLst/>
          </a:prstGeom>
          <a:noFill/>
          <a:ln w="9525">
            <a:noFill/>
            <a:miter lim="800000"/>
            <a:headEnd/>
            <a:tailEnd/>
          </a:ln>
        </p:spPr>
      </p:pic>
      <p:sp>
        <p:nvSpPr>
          <p:cNvPr id="10246" name="TextBox 7"/>
          <p:cNvSpPr txBox="1">
            <a:spLocks noChangeArrowheads="1"/>
          </p:cNvSpPr>
          <p:nvPr/>
        </p:nvSpPr>
        <p:spPr bwMode="auto">
          <a:xfrm>
            <a:off x="0" y="0"/>
            <a:ext cx="8812028" cy="461665"/>
          </a:xfrm>
          <a:prstGeom prst="rect">
            <a:avLst/>
          </a:prstGeom>
          <a:noFill/>
          <a:ln w="9525">
            <a:noFill/>
            <a:miter lim="800000"/>
            <a:headEnd/>
            <a:tailEnd/>
          </a:ln>
        </p:spPr>
        <p:txBody>
          <a:bodyPr wrap="none">
            <a:spAutoFit/>
          </a:bodyPr>
          <a:lstStyle/>
          <a:p>
            <a:r>
              <a:rPr lang="en-GB" sz="2400" dirty="0">
                <a:latin typeface="Aharoni" pitchFamily="2" charset="-79"/>
                <a:cs typeface="Aharoni" pitchFamily="2" charset="-79"/>
              </a:rPr>
              <a:t>The </a:t>
            </a:r>
            <a:r>
              <a:rPr lang="en-GB" sz="2400" dirty="0" smtClean="0">
                <a:latin typeface="Aharoni" pitchFamily="2" charset="-79"/>
                <a:cs typeface="Aharoni" pitchFamily="2" charset="-79"/>
              </a:rPr>
              <a:t>inclusive challenge </a:t>
            </a:r>
            <a:r>
              <a:rPr lang="en-GB" sz="2400" dirty="0">
                <a:latin typeface="Aharoni" pitchFamily="2" charset="-79"/>
                <a:cs typeface="Aharoni" pitchFamily="2" charset="-79"/>
              </a:rPr>
              <a:t>of preparing </a:t>
            </a:r>
            <a:r>
              <a:rPr lang="en-GB" sz="2400" dirty="0" smtClean="0">
                <a:latin typeface="Aharoni" pitchFamily="2" charset="-79"/>
                <a:cs typeface="Aharoni" pitchFamily="2" charset="-79"/>
              </a:rPr>
              <a:t>people for their  </a:t>
            </a:r>
            <a:r>
              <a:rPr lang="en-GB" sz="2400" dirty="0">
                <a:latin typeface="Aharoni" pitchFamily="2" charset="-79"/>
                <a:cs typeface="Aharoni" pitchFamily="2" charset="-79"/>
              </a:rPr>
              <a:t>future</a:t>
            </a:r>
          </a:p>
        </p:txBody>
      </p:sp>
      <p:sp>
        <p:nvSpPr>
          <p:cNvPr id="7" name="TextBox 6"/>
          <p:cNvSpPr txBox="1"/>
          <p:nvPr/>
        </p:nvSpPr>
        <p:spPr>
          <a:xfrm>
            <a:off x="3419475" y="4005263"/>
            <a:ext cx="5473700" cy="2554287"/>
          </a:xfrm>
          <a:prstGeom prst="rect">
            <a:avLst/>
          </a:prstGeom>
          <a:solidFill>
            <a:schemeClr val="bg1">
              <a:lumMod val="85000"/>
              <a:alpha val="49000"/>
            </a:schemeClr>
          </a:solidFill>
        </p:spPr>
        <p:txBody>
          <a:bodyPr>
            <a:spAutoFit/>
          </a:bodyPr>
          <a:lstStyle/>
          <a:p>
            <a:pPr algn="l">
              <a:spcBef>
                <a:spcPct val="50000"/>
              </a:spcBef>
              <a:defRPr/>
            </a:pPr>
            <a:r>
              <a:rPr lang="en-US" sz="2000" b="1" dirty="0" smtClean="0">
                <a:cs typeface="Times New Roman" pitchFamily="18" charset="0"/>
              </a:rPr>
              <a:t>What is the Problem with Creativity in HE                                 </a:t>
            </a:r>
            <a:endParaRPr lang="en-US" sz="2000" b="1" dirty="0">
              <a:cs typeface="Times New Roman" pitchFamily="18" charset="0"/>
            </a:endParaRPr>
          </a:p>
          <a:p>
            <a:pPr algn="l">
              <a:spcBef>
                <a:spcPct val="50000"/>
              </a:spcBef>
              <a:defRPr/>
            </a:pPr>
            <a:r>
              <a:rPr lang="en-US" sz="2000" dirty="0">
                <a:cs typeface="Times New Roman" pitchFamily="18" charset="0"/>
              </a:rPr>
              <a:t>1 not chronic                                                                     2 difficult to understand and explain                             3 disciplinary context  gives it meaning                                         4 rarely </a:t>
            </a:r>
            <a:r>
              <a:rPr lang="en-US" sz="2000" dirty="0" smtClean="0">
                <a:cs typeface="Times New Roman" pitchFamily="18" charset="0"/>
              </a:rPr>
              <a:t>an explicit </a:t>
            </a:r>
            <a:r>
              <a:rPr lang="en-US" sz="2000" dirty="0">
                <a:cs typeface="Times New Roman" pitchFamily="18" charset="0"/>
              </a:rPr>
              <a:t>outcome                                                                                            5 many constraints</a:t>
            </a:r>
          </a:p>
          <a:p>
            <a:pPr algn="l">
              <a:spcBef>
                <a:spcPct val="50000"/>
              </a:spcBef>
              <a:defRPr/>
            </a:pPr>
            <a:r>
              <a:rPr lang="en-US" sz="2000" dirty="0">
                <a:cs typeface="Times New Roman" pitchFamily="18" charset="0"/>
              </a:rPr>
              <a:t>AN OPPORTUNITY TO DO MORE                                                                        </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16"/>
          <p:cNvSpPr>
            <a:spLocks noChangeArrowheads="1"/>
          </p:cNvSpPr>
          <p:nvPr/>
        </p:nvSpPr>
        <p:spPr bwMode="auto">
          <a:xfrm>
            <a:off x="3132138" y="1773238"/>
            <a:ext cx="1295400" cy="1798637"/>
          </a:xfrm>
          <a:prstGeom prst="roundRect">
            <a:avLst>
              <a:gd name="adj" fmla="val 16667"/>
            </a:avLst>
          </a:prstGeom>
          <a:gradFill rotWithShape="1">
            <a:gsLst>
              <a:gs pos="0">
                <a:srgbClr val="A8CDF6"/>
              </a:gs>
              <a:gs pos="100000">
                <a:schemeClr val="bg1"/>
              </a:gs>
            </a:gsLst>
            <a:lin ang="5400000" scaled="1"/>
          </a:gradFill>
          <a:ln w="9525">
            <a:solidFill>
              <a:schemeClr val="tx1"/>
            </a:solidFill>
            <a:round/>
            <a:headEnd/>
            <a:tailEnd/>
          </a:ln>
        </p:spPr>
        <p:txBody>
          <a:bodyPr wrap="none" anchor="ctr"/>
          <a:lstStyle/>
          <a:p>
            <a:endParaRPr lang="en-US">
              <a:solidFill>
                <a:srgbClr val="92D050"/>
              </a:solidFill>
            </a:endParaRPr>
          </a:p>
        </p:txBody>
      </p:sp>
      <p:sp>
        <p:nvSpPr>
          <p:cNvPr id="15363" name="Text Box 18"/>
          <p:cNvSpPr txBox="1">
            <a:spLocks noChangeArrowheads="1"/>
          </p:cNvSpPr>
          <p:nvPr/>
        </p:nvSpPr>
        <p:spPr bwMode="auto">
          <a:xfrm>
            <a:off x="3203575" y="2636838"/>
            <a:ext cx="1122363" cy="646112"/>
          </a:xfrm>
          <a:prstGeom prst="rect">
            <a:avLst/>
          </a:prstGeom>
          <a:noFill/>
          <a:ln w="9525">
            <a:noFill/>
            <a:miter lim="800000"/>
            <a:headEnd/>
            <a:tailEnd/>
          </a:ln>
        </p:spPr>
        <p:txBody>
          <a:bodyPr wrap="none">
            <a:spAutoFit/>
          </a:bodyPr>
          <a:lstStyle/>
          <a:p>
            <a:r>
              <a:rPr lang="en-GB"/>
              <a:t>formal </a:t>
            </a:r>
          </a:p>
          <a:p>
            <a:r>
              <a:rPr lang="en-GB"/>
              <a:t>education</a:t>
            </a:r>
          </a:p>
        </p:txBody>
      </p:sp>
      <p:sp>
        <p:nvSpPr>
          <p:cNvPr id="15364" name="AutoShape 20"/>
          <p:cNvSpPr>
            <a:spLocks noChangeArrowheads="1"/>
          </p:cNvSpPr>
          <p:nvPr/>
        </p:nvSpPr>
        <p:spPr bwMode="auto">
          <a:xfrm>
            <a:off x="4500563" y="2205038"/>
            <a:ext cx="1079500" cy="1295400"/>
          </a:xfrm>
          <a:prstGeom prst="roundRect">
            <a:avLst>
              <a:gd name="adj" fmla="val 16667"/>
            </a:avLst>
          </a:prstGeom>
          <a:gradFill rotWithShape="1">
            <a:gsLst>
              <a:gs pos="0">
                <a:srgbClr val="FBA3F7"/>
              </a:gs>
              <a:gs pos="100000">
                <a:schemeClr val="bg1"/>
              </a:gs>
            </a:gsLst>
            <a:lin ang="5400000" scaled="1"/>
          </a:gradFill>
          <a:ln w="9525">
            <a:solidFill>
              <a:schemeClr val="tx1"/>
            </a:solidFill>
            <a:round/>
            <a:headEnd/>
            <a:tailEnd/>
          </a:ln>
        </p:spPr>
        <p:txBody>
          <a:bodyPr wrap="none" anchor="ctr"/>
          <a:lstStyle/>
          <a:p>
            <a:endParaRPr lang="en-US">
              <a:solidFill>
                <a:srgbClr val="92D050"/>
              </a:solidFill>
            </a:endParaRPr>
          </a:p>
        </p:txBody>
      </p:sp>
      <p:sp>
        <p:nvSpPr>
          <p:cNvPr id="15365" name="AutoShape 22"/>
          <p:cNvSpPr>
            <a:spLocks noChangeArrowheads="1"/>
          </p:cNvSpPr>
          <p:nvPr/>
        </p:nvSpPr>
        <p:spPr bwMode="auto">
          <a:xfrm>
            <a:off x="5724525" y="2205038"/>
            <a:ext cx="1079500" cy="1366837"/>
          </a:xfrm>
          <a:prstGeom prst="roundRect">
            <a:avLst>
              <a:gd name="adj" fmla="val 16667"/>
            </a:avLst>
          </a:prstGeom>
          <a:gradFill rotWithShape="1">
            <a:gsLst>
              <a:gs pos="0">
                <a:srgbClr val="AAF4AA"/>
              </a:gs>
              <a:gs pos="100000">
                <a:schemeClr val="bg1"/>
              </a:gs>
            </a:gsLst>
            <a:lin ang="5400000" scaled="1"/>
          </a:gradFill>
          <a:ln w="9525">
            <a:solidFill>
              <a:schemeClr val="tx1"/>
            </a:solidFill>
            <a:round/>
            <a:headEnd/>
            <a:tailEnd/>
          </a:ln>
        </p:spPr>
        <p:txBody>
          <a:bodyPr wrap="none" anchor="ctr"/>
          <a:lstStyle/>
          <a:p>
            <a:endParaRPr lang="en-US">
              <a:solidFill>
                <a:srgbClr val="92D050"/>
              </a:solidFill>
            </a:endParaRPr>
          </a:p>
        </p:txBody>
      </p:sp>
      <p:sp>
        <p:nvSpPr>
          <p:cNvPr id="15366" name="AutoShape 24"/>
          <p:cNvSpPr>
            <a:spLocks noChangeArrowheads="1"/>
          </p:cNvSpPr>
          <p:nvPr/>
        </p:nvSpPr>
        <p:spPr bwMode="auto">
          <a:xfrm>
            <a:off x="6875463" y="2349500"/>
            <a:ext cx="1295400" cy="1150938"/>
          </a:xfrm>
          <a:prstGeom prst="roundRect">
            <a:avLst>
              <a:gd name="adj" fmla="val 16667"/>
            </a:avLst>
          </a:prstGeom>
          <a:gradFill rotWithShape="1">
            <a:gsLst>
              <a:gs pos="0">
                <a:srgbClr val="FFFF00"/>
              </a:gs>
              <a:gs pos="100000">
                <a:schemeClr val="bg1"/>
              </a:gs>
            </a:gsLst>
            <a:lin ang="5400000" scaled="1"/>
          </a:gradFill>
          <a:ln w="9525">
            <a:solidFill>
              <a:schemeClr val="tx1"/>
            </a:solidFill>
            <a:round/>
            <a:headEnd/>
            <a:tailEnd/>
          </a:ln>
        </p:spPr>
        <p:txBody>
          <a:bodyPr wrap="none" anchor="ctr"/>
          <a:lstStyle/>
          <a:p>
            <a:endParaRPr lang="en-US">
              <a:solidFill>
                <a:srgbClr val="92D050"/>
              </a:solidFill>
            </a:endParaRPr>
          </a:p>
        </p:txBody>
      </p:sp>
      <p:sp>
        <p:nvSpPr>
          <p:cNvPr id="15367" name="Text Box 26"/>
          <p:cNvSpPr txBox="1">
            <a:spLocks noChangeArrowheads="1"/>
          </p:cNvSpPr>
          <p:nvPr/>
        </p:nvSpPr>
        <p:spPr bwMode="auto">
          <a:xfrm>
            <a:off x="4716463" y="2781300"/>
            <a:ext cx="717550" cy="366713"/>
          </a:xfrm>
          <a:prstGeom prst="rect">
            <a:avLst/>
          </a:prstGeom>
          <a:noFill/>
          <a:ln w="9525">
            <a:noFill/>
            <a:miter lim="800000"/>
            <a:headEnd/>
            <a:tailEnd/>
          </a:ln>
        </p:spPr>
        <p:txBody>
          <a:bodyPr wrap="none">
            <a:spAutoFit/>
          </a:bodyPr>
          <a:lstStyle/>
          <a:p>
            <a:r>
              <a:rPr lang="en-GB"/>
              <a:t>work</a:t>
            </a:r>
          </a:p>
        </p:txBody>
      </p:sp>
      <p:sp>
        <p:nvSpPr>
          <p:cNvPr id="15368" name="Text Box 27"/>
          <p:cNvSpPr txBox="1">
            <a:spLocks noChangeArrowheads="1"/>
          </p:cNvSpPr>
          <p:nvPr/>
        </p:nvSpPr>
        <p:spPr bwMode="auto">
          <a:xfrm>
            <a:off x="5795963" y="2565400"/>
            <a:ext cx="1008062" cy="641350"/>
          </a:xfrm>
          <a:prstGeom prst="rect">
            <a:avLst/>
          </a:prstGeom>
          <a:noFill/>
          <a:ln w="9525">
            <a:noFill/>
            <a:miter lim="800000"/>
            <a:headEnd/>
            <a:tailEnd/>
          </a:ln>
        </p:spPr>
        <p:txBody>
          <a:bodyPr>
            <a:spAutoFit/>
          </a:bodyPr>
          <a:lstStyle/>
          <a:p>
            <a:r>
              <a:rPr lang="en-GB"/>
              <a:t>family /</a:t>
            </a:r>
          </a:p>
          <a:p>
            <a:r>
              <a:rPr lang="en-GB"/>
              <a:t>home</a:t>
            </a:r>
          </a:p>
        </p:txBody>
      </p:sp>
      <p:sp>
        <p:nvSpPr>
          <p:cNvPr id="15369" name="Text Box 28"/>
          <p:cNvSpPr txBox="1">
            <a:spLocks noChangeArrowheads="1"/>
          </p:cNvSpPr>
          <p:nvPr/>
        </p:nvSpPr>
        <p:spPr bwMode="auto">
          <a:xfrm>
            <a:off x="6948488" y="2636838"/>
            <a:ext cx="1200150" cy="641350"/>
          </a:xfrm>
          <a:prstGeom prst="rect">
            <a:avLst/>
          </a:prstGeom>
          <a:noFill/>
          <a:ln w="9525">
            <a:noFill/>
            <a:miter lim="800000"/>
            <a:headEnd/>
            <a:tailEnd/>
          </a:ln>
        </p:spPr>
        <p:txBody>
          <a:bodyPr wrap="none">
            <a:spAutoFit/>
          </a:bodyPr>
          <a:lstStyle/>
          <a:p>
            <a:r>
              <a:rPr lang="en-GB"/>
              <a:t>interests/</a:t>
            </a:r>
          </a:p>
          <a:p>
            <a:r>
              <a:rPr lang="en-GB"/>
              <a:t>hobbies</a:t>
            </a:r>
          </a:p>
        </p:txBody>
      </p:sp>
      <p:sp>
        <p:nvSpPr>
          <p:cNvPr id="15370" name="AutoShape 30"/>
          <p:cNvSpPr>
            <a:spLocks noChangeArrowheads="1"/>
          </p:cNvSpPr>
          <p:nvPr/>
        </p:nvSpPr>
        <p:spPr bwMode="auto">
          <a:xfrm>
            <a:off x="8243888" y="1196975"/>
            <a:ext cx="576262" cy="2159000"/>
          </a:xfrm>
          <a:prstGeom prst="roundRect">
            <a:avLst>
              <a:gd name="adj" fmla="val 16667"/>
            </a:avLst>
          </a:prstGeom>
          <a:gradFill rotWithShape="1">
            <a:gsLst>
              <a:gs pos="0">
                <a:srgbClr val="FF6699"/>
              </a:gs>
              <a:gs pos="100000">
                <a:schemeClr val="bg1"/>
              </a:gs>
            </a:gsLst>
            <a:lin ang="5400000" scaled="1"/>
          </a:gradFill>
          <a:ln w="9525">
            <a:solidFill>
              <a:schemeClr val="tx1"/>
            </a:solidFill>
            <a:round/>
            <a:headEnd/>
            <a:tailEnd/>
          </a:ln>
        </p:spPr>
        <p:txBody>
          <a:bodyPr wrap="none" anchor="ctr"/>
          <a:lstStyle/>
          <a:p>
            <a:endParaRPr lang="en-US">
              <a:solidFill>
                <a:srgbClr val="92D050"/>
              </a:solidFill>
            </a:endParaRPr>
          </a:p>
        </p:txBody>
      </p:sp>
      <p:sp>
        <p:nvSpPr>
          <p:cNvPr id="15371" name="Text Box 31"/>
          <p:cNvSpPr txBox="1">
            <a:spLocks noChangeArrowheads="1"/>
          </p:cNvSpPr>
          <p:nvPr/>
        </p:nvSpPr>
        <p:spPr bwMode="auto">
          <a:xfrm>
            <a:off x="8388350" y="1341438"/>
            <a:ext cx="323850" cy="1465262"/>
          </a:xfrm>
          <a:prstGeom prst="rect">
            <a:avLst/>
          </a:prstGeom>
          <a:noFill/>
          <a:ln w="9525">
            <a:noFill/>
            <a:miter lim="800000"/>
            <a:headEnd/>
            <a:tailEnd/>
          </a:ln>
        </p:spPr>
        <p:txBody>
          <a:bodyPr wrap="none">
            <a:spAutoFit/>
          </a:bodyPr>
          <a:lstStyle/>
          <a:p>
            <a:r>
              <a:rPr lang="en-GB"/>
              <a:t>o</a:t>
            </a:r>
          </a:p>
          <a:p>
            <a:r>
              <a:rPr lang="en-GB"/>
              <a:t>t</a:t>
            </a:r>
          </a:p>
          <a:p>
            <a:r>
              <a:rPr lang="en-GB"/>
              <a:t>h</a:t>
            </a:r>
          </a:p>
          <a:p>
            <a:r>
              <a:rPr lang="en-GB"/>
              <a:t>e</a:t>
            </a:r>
          </a:p>
          <a:p>
            <a:r>
              <a:rPr lang="en-GB"/>
              <a:t>r</a:t>
            </a:r>
          </a:p>
        </p:txBody>
      </p:sp>
      <p:sp>
        <p:nvSpPr>
          <p:cNvPr id="23" name="Down Arrow 22"/>
          <p:cNvSpPr/>
          <p:nvPr/>
        </p:nvSpPr>
        <p:spPr>
          <a:xfrm flipV="1">
            <a:off x="468313" y="836613"/>
            <a:ext cx="719137" cy="5616575"/>
          </a:xfrm>
          <a:prstGeom prst="downArrow">
            <a:avLst/>
          </a:prstGeom>
          <a:solidFill>
            <a:srgbClr val="09E79D"/>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24" name="Left-Right Arrow 23"/>
          <p:cNvSpPr/>
          <p:nvPr/>
        </p:nvSpPr>
        <p:spPr>
          <a:xfrm>
            <a:off x="2987675" y="3644900"/>
            <a:ext cx="5905500" cy="431800"/>
          </a:xfrm>
          <a:prstGeom prst="leftRightArrow">
            <a:avLst/>
          </a:prstGeom>
          <a:solidFill>
            <a:srgbClr val="00B0F0">
              <a:alpha val="75000"/>
            </a:srgbClr>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15375" name="Rectangle 1"/>
          <p:cNvSpPr>
            <a:spLocks noChangeArrowheads="1"/>
          </p:cNvSpPr>
          <p:nvPr/>
        </p:nvSpPr>
        <p:spPr bwMode="auto">
          <a:xfrm>
            <a:off x="0" y="1989138"/>
            <a:ext cx="2735263" cy="3476625"/>
          </a:xfrm>
          <a:prstGeom prst="rect">
            <a:avLst/>
          </a:prstGeom>
          <a:noFill/>
          <a:ln w="9525">
            <a:noFill/>
            <a:miter lim="800000"/>
            <a:headEnd/>
            <a:tailEnd/>
          </a:ln>
        </p:spPr>
        <p:txBody>
          <a:bodyPr anchor="ctr">
            <a:spAutoFit/>
          </a:bodyPr>
          <a:lstStyle/>
          <a:p>
            <a:pPr algn="l" eaLnBrk="0" hangingPunct="0"/>
            <a:r>
              <a:rPr lang="en-GB" sz="2000">
                <a:latin typeface="Arial Narrow" pitchFamily="34" charset="0"/>
              </a:rPr>
              <a:t>Lifelong learning</a:t>
            </a:r>
            <a:r>
              <a:rPr lang="en-GB" sz="2000" b="0">
                <a:latin typeface="Arial Narrow" pitchFamily="34" charset="0"/>
              </a:rPr>
              <a:t>:  </a:t>
            </a:r>
          </a:p>
          <a:p>
            <a:pPr algn="l" eaLnBrk="0" hangingPunct="0"/>
            <a:r>
              <a:rPr lang="en-GB" sz="2000" b="0">
                <a:latin typeface="Arial Narrow" pitchFamily="34" charset="0"/>
              </a:rPr>
              <a:t>All learning activity </a:t>
            </a:r>
          </a:p>
          <a:p>
            <a:pPr algn="l" eaLnBrk="0" hangingPunct="0"/>
            <a:r>
              <a:rPr lang="en-GB" sz="2000" b="0">
                <a:latin typeface="Arial Narrow" pitchFamily="34" charset="0"/>
              </a:rPr>
              <a:t>undertaken throughout </a:t>
            </a:r>
          </a:p>
          <a:p>
            <a:pPr algn="l" eaLnBrk="0" hangingPunct="0"/>
            <a:r>
              <a:rPr lang="en-GB" sz="2000" b="0">
                <a:latin typeface="Arial Narrow" pitchFamily="34" charset="0"/>
              </a:rPr>
              <a:t>life with the aim of </a:t>
            </a:r>
          </a:p>
          <a:p>
            <a:pPr algn="l" eaLnBrk="0" hangingPunct="0"/>
            <a:r>
              <a:rPr lang="en-GB" sz="2000" b="0">
                <a:latin typeface="Arial Narrow" pitchFamily="34" charset="0"/>
              </a:rPr>
              <a:t>improving knowledge, </a:t>
            </a:r>
          </a:p>
          <a:p>
            <a:pPr algn="l" eaLnBrk="0" hangingPunct="0"/>
            <a:r>
              <a:rPr lang="en-GB" sz="2000" b="0">
                <a:latin typeface="Arial Narrow" pitchFamily="34" charset="0"/>
              </a:rPr>
              <a:t>skills and competencies </a:t>
            </a:r>
          </a:p>
          <a:p>
            <a:pPr algn="l" eaLnBrk="0" hangingPunct="0"/>
            <a:r>
              <a:rPr lang="en-GB" sz="2000" b="0">
                <a:latin typeface="Arial Narrow" pitchFamily="34" charset="0"/>
              </a:rPr>
              <a:t>within a personal, civic, </a:t>
            </a:r>
          </a:p>
          <a:p>
            <a:pPr algn="l" eaLnBrk="0" hangingPunct="0"/>
            <a:r>
              <a:rPr lang="en-GB" sz="2000" b="0">
                <a:latin typeface="Arial Narrow" pitchFamily="34" charset="0"/>
              </a:rPr>
              <a:t>social and/or employment-</a:t>
            </a:r>
          </a:p>
          <a:p>
            <a:pPr algn="l" eaLnBrk="0" hangingPunct="0"/>
            <a:r>
              <a:rPr lang="en-GB" sz="2000" b="0">
                <a:latin typeface="Arial Narrow" pitchFamily="34" charset="0"/>
              </a:rPr>
              <a:t>related perspective  </a:t>
            </a:r>
          </a:p>
          <a:p>
            <a:pPr algn="l" eaLnBrk="0" hangingPunct="0"/>
            <a:r>
              <a:rPr lang="en-GB" sz="2000" b="0">
                <a:latin typeface="Arial Narrow" pitchFamily="34" charset="0"/>
              </a:rPr>
              <a:t>(Commission of European </a:t>
            </a:r>
          </a:p>
          <a:p>
            <a:pPr algn="l" eaLnBrk="0" hangingPunct="0"/>
            <a:r>
              <a:rPr lang="en-GB" sz="2000" b="0">
                <a:latin typeface="Arial Narrow" pitchFamily="34" charset="0"/>
              </a:rPr>
              <a:t>Communities  2001)</a:t>
            </a:r>
          </a:p>
        </p:txBody>
      </p:sp>
      <p:sp>
        <p:nvSpPr>
          <p:cNvPr id="15376" name="Rectangle 25"/>
          <p:cNvSpPr>
            <a:spLocks noChangeArrowheads="1"/>
          </p:cNvSpPr>
          <p:nvPr/>
        </p:nvSpPr>
        <p:spPr bwMode="auto">
          <a:xfrm>
            <a:off x="2987675" y="4149725"/>
            <a:ext cx="6156325" cy="3478213"/>
          </a:xfrm>
          <a:prstGeom prst="rect">
            <a:avLst/>
          </a:prstGeom>
          <a:noFill/>
          <a:ln w="9525">
            <a:noFill/>
            <a:miter lim="800000"/>
            <a:headEnd/>
            <a:tailEnd/>
          </a:ln>
        </p:spPr>
        <p:txBody>
          <a:bodyPr>
            <a:spAutoFit/>
          </a:bodyPr>
          <a:lstStyle/>
          <a:p>
            <a:pPr algn="l" eaLnBrk="0" hangingPunct="0"/>
            <a:r>
              <a:rPr lang="en-GB" sz="2000">
                <a:latin typeface="Arial Narrow" pitchFamily="34" charset="0"/>
              </a:rPr>
              <a:t>Lifewide learning</a:t>
            </a:r>
            <a:r>
              <a:rPr lang="en-GB" sz="2000" b="0">
                <a:latin typeface="Arial Narrow" pitchFamily="34" charset="0"/>
              </a:rPr>
              <a:t>:  All learning and personal development that emerges through activities in the multiple contexts and situations we inhabit contemporaneously at any point in our life, with the aim of fulfilling roles and achieving specific goals, and continuously developing knowledge, understanding, skills, capabilities, dispositions and values within personal, civic, social and/or employment-related contexts.</a:t>
            </a:r>
          </a:p>
          <a:p>
            <a:pPr algn="l" eaLnBrk="0" hangingPunct="0"/>
            <a:endParaRPr lang="en-GB" sz="2000" b="0">
              <a:latin typeface="Arial Narrow" pitchFamily="34" charset="0"/>
            </a:endParaRPr>
          </a:p>
          <a:p>
            <a:pPr algn="l" eaLnBrk="0" hangingPunct="0"/>
            <a:endParaRPr lang="en-GB" sz="2000">
              <a:latin typeface="Arial Narrow" pitchFamily="34" charset="0"/>
            </a:endParaRPr>
          </a:p>
          <a:p>
            <a:pPr algn="l" eaLnBrk="0" hangingPunct="0"/>
            <a:endParaRPr lang="en-GB" sz="2000" b="0">
              <a:latin typeface="Arial Narrow" pitchFamily="34" charset="0"/>
            </a:endParaRPr>
          </a:p>
          <a:p>
            <a:pPr algn="l" eaLnBrk="0" hangingPunct="0"/>
            <a:endParaRPr lang="en-GB" sz="2000" b="0">
              <a:latin typeface="Arial Narrow" pitchFamily="34" charset="0"/>
            </a:endParaRPr>
          </a:p>
        </p:txBody>
      </p:sp>
      <p:sp>
        <p:nvSpPr>
          <p:cNvPr id="15377" name="TextBox 16"/>
          <p:cNvSpPr txBox="1">
            <a:spLocks noChangeArrowheads="1"/>
          </p:cNvSpPr>
          <p:nvPr/>
        </p:nvSpPr>
        <p:spPr bwMode="auto">
          <a:xfrm>
            <a:off x="468313" y="5661025"/>
            <a:ext cx="652462" cy="369888"/>
          </a:xfrm>
          <a:prstGeom prst="rect">
            <a:avLst/>
          </a:prstGeom>
          <a:noFill/>
          <a:ln w="9525">
            <a:noFill/>
            <a:miter lim="800000"/>
            <a:headEnd/>
            <a:tailEnd/>
          </a:ln>
        </p:spPr>
        <p:txBody>
          <a:bodyPr wrap="none">
            <a:spAutoFit/>
          </a:bodyPr>
          <a:lstStyle/>
          <a:p>
            <a:r>
              <a:rPr lang="en-GB"/>
              <a:t>PAST</a:t>
            </a:r>
          </a:p>
        </p:txBody>
      </p:sp>
      <p:sp>
        <p:nvSpPr>
          <p:cNvPr id="15378" name="TextBox 17"/>
          <p:cNvSpPr txBox="1">
            <a:spLocks noChangeArrowheads="1"/>
          </p:cNvSpPr>
          <p:nvPr/>
        </p:nvSpPr>
        <p:spPr bwMode="auto">
          <a:xfrm>
            <a:off x="395288" y="1412875"/>
            <a:ext cx="947737" cy="369888"/>
          </a:xfrm>
          <a:prstGeom prst="rect">
            <a:avLst/>
          </a:prstGeom>
          <a:noFill/>
          <a:ln w="9525">
            <a:noFill/>
            <a:miter lim="800000"/>
            <a:headEnd/>
            <a:tailEnd/>
          </a:ln>
        </p:spPr>
        <p:txBody>
          <a:bodyPr wrap="none">
            <a:spAutoFit/>
          </a:bodyPr>
          <a:lstStyle/>
          <a:p>
            <a:r>
              <a:rPr lang="en-GB"/>
              <a:t>FUTURE</a:t>
            </a:r>
          </a:p>
        </p:txBody>
      </p:sp>
      <p:sp>
        <p:nvSpPr>
          <p:cNvPr id="15379" name="TextBox 18"/>
          <p:cNvSpPr txBox="1">
            <a:spLocks noChangeArrowheads="1"/>
          </p:cNvSpPr>
          <p:nvPr/>
        </p:nvSpPr>
        <p:spPr bwMode="auto">
          <a:xfrm rot="-5400000">
            <a:off x="2222500" y="3810000"/>
            <a:ext cx="1036638" cy="369888"/>
          </a:xfrm>
          <a:prstGeom prst="rect">
            <a:avLst/>
          </a:prstGeom>
          <a:noFill/>
          <a:ln w="9525">
            <a:noFill/>
            <a:miter lim="800000"/>
            <a:headEnd/>
            <a:tailEnd/>
          </a:ln>
        </p:spPr>
        <p:txBody>
          <a:bodyPr wrap="none">
            <a:spAutoFit/>
          </a:bodyPr>
          <a:lstStyle/>
          <a:p>
            <a:r>
              <a:rPr lang="en-GB"/>
              <a:t>PRESENT</a:t>
            </a:r>
          </a:p>
        </p:txBody>
      </p:sp>
      <p:sp>
        <p:nvSpPr>
          <p:cNvPr id="15380" name="AutoShape 20"/>
          <p:cNvSpPr>
            <a:spLocks noChangeArrowheads="1"/>
          </p:cNvSpPr>
          <p:nvPr/>
        </p:nvSpPr>
        <p:spPr bwMode="auto">
          <a:xfrm>
            <a:off x="4500563" y="1700213"/>
            <a:ext cx="1008062" cy="422275"/>
          </a:xfrm>
          <a:prstGeom prst="roundRect">
            <a:avLst>
              <a:gd name="adj" fmla="val 16667"/>
            </a:avLst>
          </a:prstGeom>
          <a:gradFill rotWithShape="1">
            <a:gsLst>
              <a:gs pos="0">
                <a:srgbClr val="FBA3F7"/>
              </a:gs>
              <a:gs pos="100000">
                <a:schemeClr val="bg1"/>
              </a:gs>
            </a:gsLst>
            <a:lin ang="5400000" scaled="1"/>
          </a:gradFill>
          <a:ln w="9525">
            <a:solidFill>
              <a:schemeClr val="tx1"/>
            </a:solidFill>
            <a:round/>
            <a:headEnd/>
            <a:tailEnd/>
          </a:ln>
        </p:spPr>
        <p:txBody>
          <a:bodyPr wrap="none" anchor="ctr"/>
          <a:lstStyle/>
          <a:p>
            <a:endParaRPr lang="en-US">
              <a:solidFill>
                <a:srgbClr val="92D050"/>
              </a:solidFill>
            </a:endParaRPr>
          </a:p>
        </p:txBody>
      </p:sp>
      <p:sp>
        <p:nvSpPr>
          <p:cNvPr id="15381" name="TextBox 21"/>
          <p:cNvSpPr txBox="1">
            <a:spLocks noChangeArrowheads="1"/>
          </p:cNvSpPr>
          <p:nvPr/>
        </p:nvSpPr>
        <p:spPr bwMode="auto">
          <a:xfrm>
            <a:off x="4572000" y="1700213"/>
            <a:ext cx="936625" cy="369887"/>
          </a:xfrm>
          <a:prstGeom prst="rect">
            <a:avLst/>
          </a:prstGeom>
          <a:noFill/>
          <a:ln w="9525">
            <a:noFill/>
            <a:miter lim="800000"/>
            <a:headEnd/>
            <a:tailEnd/>
          </a:ln>
        </p:spPr>
        <p:txBody>
          <a:bodyPr>
            <a:spAutoFit/>
          </a:bodyPr>
          <a:lstStyle/>
          <a:p>
            <a:r>
              <a:rPr lang="en-GB"/>
              <a:t>CPD  </a:t>
            </a:r>
          </a:p>
        </p:txBody>
      </p:sp>
      <p:sp>
        <p:nvSpPr>
          <p:cNvPr id="22" name="TextBox 21"/>
          <p:cNvSpPr txBox="1"/>
          <p:nvPr/>
        </p:nvSpPr>
        <p:spPr>
          <a:xfrm>
            <a:off x="2843808" y="260648"/>
            <a:ext cx="4392488" cy="707886"/>
          </a:xfrm>
          <a:prstGeom prst="rect">
            <a:avLst/>
          </a:prstGeom>
          <a:solidFill>
            <a:srgbClr val="FF66FF">
              <a:alpha val="54000"/>
            </a:srgbClr>
          </a:solidFill>
        </p:spPr>
        <p:txBody>
          <a:bodyPr wrap="square" rtlCol="0">
            <a:spAutoFit/>
          </a:bodyPr>
          <a:lstStyle/>
          <a:p>
            <a:pPr algn="ctr"/>
            <a:r>
              <a:rPr lang="en-GB" sz="4000" dirty="0" smtClean="0">
                <a:latin typeface="Aharoni" pitchFamily="2" charset="-79"/>
                <a:cs typeface="Aharoni" pitchFamily="2" charset="-79"/>
              </a:rPr>
              <a:t>6</a:t>
            </a:r>
            <a:r>
              <a:rPr lang="en-GB" sz="2800" dirty="0" smtClean="0">
                <a:latin typeface="Aharoni" pitchFamily="2" charset="-79"/>
                <a:cs typeface="Aharoni" pitchFamily="2" charset="-79"/>
              </a:rPr>
              <a:t> </a:t>
            </a:r>
            <a:r>
              <a:rPr lang="en-GB" sz="2800" dirty="0" err="1" smtClean="0">
                <a:latin typeface="Aharoni" pitchFamily="2" charset="-79"/>
                <a:cs typeface="Aharoni" pitchFamily="2" charset="-79"/>
              </a:rPr>
              <a:t>Lifewide</a:t>
            </a:r>
            <a:r>
              <a:rPr lang="en-GB" sz="2800" dirty="0" smtClean="0">
                <a:latin typeface="Aharoni" pitchFamily="2" charset="-79"/>
                <a:cs typeface="Aharoni" pitchFamily="2" charset="-79"/>
              </a:rPr>
              <a:t> Contexts</a:t>
            </a:r>
          </a:p>
        </p:txBody>
      </p:sp>
    </p:spTree>
  </p:cSld>
  <p:clrMapOvr>
    <a:masterClrMapping/>
  </p:clrMapOvr>
  <p:transition spd="med">
    <p:dissolv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0"/>
          <p:cNvSpPr txBox="1">
            <a:spLocks noChangeArrowheads="1"/>
          </p:cNvSpPr>
          <p:nvPr/>
        </p:nvSpPr>
        <p:spPr bwMode="auto">
          <a:xfrm>
            <a:off x="3203575" y="3141663"/>
            <a:ext cx="3295650" cy="523875"/>
          </a:xfrm>
          <a:prstGeom prst="rect">
            <a:avLst/>
          </a:prstGeom>
          <a:solidFill>
            <a:schemeClr val="bg1"/>
          </a:solidFill>
          <a:ln w="9525">
            <a:noFill/>
            <a:miter lim="800000"/>
            <a:headEnd/>
            <a:tailEnd/>
          </a:ln>
        </p:spPr>
        <p:txBody>
          <a:bodyPr wrap="none">
            <a:spAutoFit/>
          </a:bodyPr>
          <a:lstStyle/>
          <a:p>
            <a:pPr algn="l"/>
            <a:r>
              <a:rPr lang="en-GB" sz="2800">
                <a:latin typeface="Arial Narrow" pitchFamily="34" charset="0"/>
              </a:rPr>
              <a:t>LIFEWIDE  LEARNING</a:t>
            </a:r>
          </a:p>
        </p:txBody>
      </p:sp>
      <p:sp>
        <p:nvSpPr>
          <p:cNvPr id="16387" name="Line 11"/>
          <p:cNvSpPr>
            <a:spLocks noChangeShapeType="1"/>
          </p:cNvSpPr>
          <p:nvPr/>
        </p:nvSpPr>
        <p:spPr bwMode="auto">
          <a:xfrm>
            <a:off x="900113" y="3284538"/>
            <a:ext cx="7850187" cy="0"/>
          </a:xfrm>
          <a:prstGeom prst="line">
            <a:avLst/>
          </a:prstGeom>
          <a:noFill/>
          <a:ln w="57150">
            <a:solidFill>
              <a:srgbClr val="FF00FF"/>
            </a:solidFill>
            <a:round/>
            <a:headEnd type="triangle" w="med" len="med"/>
            <a:tailEnd type="triangle" w="med" len="med"/>
          </a:ln>
        </p:spPr>
        <p:txBody>
          <a:bodyPr/>
          <a:lstStyle/>
          <a:p>
            <a:endParaRPr lang="en-GB"/>
          </a:p>
        </p:txBody>
      </p:sp>
      <p:sp>
        <p:nvSpPr>
          <p:cNvPr id="16388" name="AutoShape 16"/>
          <p:cNvSpPr>
            <a:spLocks noChangeArrowheads="1"/>
          </p:cNvSpPr>
          <p:nvPr/>
        </p:nvSpPr>
        <p:spPr bwMode="auto">
          <a:xfrm>
            <a:off x="1116013" y="908050"/>
            <a:ext cx="1439862" cy="2160588"/>
          </a:xfrm>
          <a:prstGeom prst="roundRect">
            <a:avLst>
              <a:gd name="adj" fmla="val 16667"/>
            </a:avLst>
          </a:prstGeom>
          <a:gradFill rotWithShape="1">
            <a:gsLst>
              <a:gs pos="0">
                <a:srgbClr val="A8CDF6"/>
              </a:gs>
              <a:gs pos="100000">
                <a:schemeClr val="bg1"/>
              </a:gs>
            </a:gsLst>
            <a:lin ang="5400000" scaled="1"/>
          </a:gradFill>
          <a:ln w="9525">
            <a:solidFill>
              <a:schemeClr val="tx1"/>
            </a:solidFill>
            <a:round/>
            <a:headEnd/>
            <a:tailEnd/>
          </a:ln>
        </p:spPr>
        <p:txBody>
          <a:bodyPr wrap="none" anchor="ctr"/>
          <a:lstStyle/>
          <a:p>
            <a:endParaRPr lang="en-US">
              <a:solidFill>
                <a:srgbClr val="92D050"/>
              </a:solidFill>
            </a:endParaRPr>
          </a:p>
        </p:txBody>
      </p:sp>
      <p:sp>
        <p:nvSpPr>
          <p:cNvPr id="16389" name="Text Box 18"/>
          <p:cNvSpPr txBox="1">
            <a:spLocks noChangeArrowheads="1"/>
          </p:cNvSpPr>
          <p:nvPr/>
        </p:nvSpPr>
        <p:spPr bwMode="auto">
          <a:xfrm>
            <a:off x="1258888" y="981075"/>
            <a:ext cx="1263650" cy="641350"/>
          </a:xfrm>
          <a:prstGeom prst="rect">
            <a:avLst/>
          </a:prstGeom>
          <a:noFill/>
          <a:ln w="9525">
            <a:noFill/>
            <a:miter lim="800000"/>
            <a:headEnd/>
            <a:tailEnd/>
          </a:ln>
        </p:spPr>
        <p:txBody>
          <a:bodyPr wrap="none">
            <a:spAutoFit/>
          </a:bodyPr>
          <a:lstStyle/>
          <a:p>
            <a:r>
              <a:rPr lang="en-GB"/>
              <a:t>formal </a:t>
            </a:r>
          </a:p>
          <a:p>
            <a:r>
              <a:rPr lang="en-GB"/>
              <a:t>education</a:t>
            </a:r>
          </a:p>
        </p:txBody>
      </p:sp>
      <p:sp>
        <p:nvSpPr>
          <p:cNvPr id="16390" name="AutoShape 20"/>
          <p:cNvSpPr>
            <a:spLocks noChangeArrowheads="1"/>
          </p:cNvSpPr>
          <p:nvPr/>
        </p:nvSpPr>
        <p:spPr bwMode="auto">
          <a:xfrm>
            <a:off x="2771775" y="981075"/>
            <a:ext cx="1512888" cy="2087563"/>
          </a:xfrm>
          <a:prstGeom prst="roundRect">
            <a:avLst>
              <a:gd name="adj" fmla="val 16667"/>
            </a:avLst>
          </a:prstGeom>
          <a:gradFill rotWithShape="1">
            <a:gsLst>
              <a:gs pos="0">
                <a:srgbClr val="FBA3F7"/>
              </a:gs>
              <a:gs pos="100000">
                <a:schemeClr val="bg1"/>
              </a:gs>
            </a:gsLst>
            <a:lin ang="5400000" scaled="1"/>
          </a:gradFill>
          <a:ln w="9525">
            <a:solidFill>
              <a:schemeClr val="tx1"/>
            </a:solidFill>
            <a:round/>
            <a:headEnd/>
            <a:tailEnd/>
          </a:ln>
        </p:spPr>
        <p:txBody>
          <a:bodyPr wrap="none" anchor="ctr"/>
          <a:lstStyle/>
          <a:p>
            <a:endParaRPr lang="en-US">
              <a:solidFill>
                <a:srgbClr val="92D050"/>
              </a:solidFill>
            </a:endParaRPr>
          </a:p>
        </p:txBody>
      </p:sp>
      <p:sp>
        <p:nvSpPr>
          <p:cNvPr id="16391" name="AutoShape 22"/>
          <p:cNvSpPr>
            <a:spLocks noChangeArrowheads="1"/>
          </p:cNvSpPr>
          <p:nvPr/>
        </p:nvSpPr>
        <p:spPr bwMode="auto">
          <a:xfrm>
            <a:off x="4572000" y="836613"/>
            <a:ext cx="1512888" cy="2232025"/>
          </a:xfrm>
          <a:prstGeom prst="roundRect">
            <a:avLst>
              <a:gd name="adj" fmla="val 16667"/>
            </a:avLst>
          </a:prstGeom>
          <a:gradFill rotWithShape="1">
            <a:gsLst>
              <a:gs pos="0">
                <a:srgbClr val="AAF4AA"/>
              </a:gs>
              <a:gs pos="100000">
                <a:schemeClr val="bg1"/>
              </a:gs>
            </a:gsLst>
            <a:lin ang="5400000" scaled="1"/>
          </a:gradFill>
          <a:ln w="9525">
            <a:solidFill>
              <a:schemeClr val="tx1"/>
            </a:solidFill>
            <a:round/>
            <a:headEnd/>
            <a:tailEnd/>
          </a:ln>
        </p:spPr>
        <p:txBody>
          <a:bodyPr wrap="none" anchor="ctr"/>
          <a:lstStyle/>
          <a:p>
            <a:endParaRPr lang="en-US">
              <a:solidFill>
                <a:srgbClr val="92D050"/>
              </a:solidFill>
            </a:endParaRPr>
          </a:p>
        </p:txBody>
      </p:sp>
      <p:sp>
        <p:nvSpPr>
          <p:cNvPr id="16392" name="AutoShape 24"/>
          <p:cNvSpPr>
            <a:spLocks noChangeArrowheads="1"/>
          </p:cNvSpPr>
          <p:nvPr/>
        </p:nvSpPr>
        <p:spPr bwMode="auto">
          <a:xfrm>
            <a:off x="6372225" y="836613"/>
            <a:ext cx="1512888" cy="2232025"/>
          </a:xfrm>
          <a:prstGeom prst="roundRect">
            <a:avLst>
              <a:gd name="adj" fmla="val 16667"/>
            </a:avLst>
          </a:prstGeom>
          <a:gradFill rotWithShape="1">
            <a:gsLst>
              <a:gs pos="0">
                <a:srgbClr val="FFFF00"/>
              </a:gs>
              <a:gs pos="100000">
                <a:schemeClr val="bg1"/>
              </a:gs>
            </a:gsLst>
            <a:lin ang="5400000" scaled="1"/>
          </a:gradFill>
          <a:ln w="9525">
            <a:solidFill>
              <a:schemeClr val="tx1"/>
            </a:solidFill>
            <a:round/>
            <a:headEnd/>
            <a:tailEnd/>
          </a:ln>
        </p:spPr>
        <p:txBody>
          <a:bodyPr wrap="none" anchor="ctr"/>
          <a:lstStyle/>
          <a:p>
            <a:endParaRPr lang="en-US">
              <a:solidFill>
                <a:srgbClr val="92D050"/>
              </a:solidFill>
            </a:endParaRPr>
          </a:p>
        </p:txBody>
      </p:sp>
      <p:sp>
        <p:nvSpPr>
          <p:cNvPr id="16393" name="Text Box 26"/>
          <p:cNvSpPr txBox="1">
            <a:spLocks noChangeArrowheads="1"/>
          </p:cNvSpPr>
          <p:nvPr/>
        </p:nvSpPr>
        <p:spPr bwMode="auto">
          <a:xfrm>
            <a:off x="3132138" y="1125538"/>
            <a:ext cx="717550" cy="366712"/>
          </a:xfrm>
          <a:prstGeom prst="rect">
            <a:avLst/>
          </a:prstGeom>
          <a:noFill/>
          <a:ln w="9525">
            <a:noFill/>
            <a:miter lim="800000"/>
            <a:headEnd/>
            <a:tailEnd/>
          </a:ln>
        </p:spPr>
        <p:txBody>
          <a:bodyPr wrap="none">
            <a:spAutoFit/>
          </a:bodyPr>
          <a:lstStyle/>
          <a:p>
            <a:r>
              <a:rPr lang="en-GB"/>
              <a:t>work</a:t>
            </a:r>
          </a:p>
        </p:txBody>
      </p:sp>
      <p:sp>
        <p:nvSpPr>
          <p:cNvPr id="16394" name="Text Box 27"/>
          <p:cNvSpPr txBox="1">
            <a:spLocks noChangeArrowheads="1"/>
          </p:cNvSpPr>
          <p:nvPr/>
        </p:nvSpPr>
        <p:spPr bwMode="auto">
          <a:xfrm>
            <a:off x="4716463" y="836613"/>
            <a:ext cx="1219200" cy="641350"/>
          </a:xfrm>
          <a:prstGeom prst="rect">
            <a:avLst/>
          </a:prstGeom>
          <a:noFill/>
          <a:ln w="9525">
            <a:noFill/>
            <a:miter lim="800000"/>
            <a:headEnd/>
            <a:tailEnd/>
          </a:ln>
        </p:spPr>
        <p:txBody>
          <a:bodyPr>
            <a:spAutoFit/>
          </a:bodyPr>
          <a:lstStyle/>
          <a:p>
            <a:r>
              <a:rPr lang="en-GB"/>
              <a:t>family /</a:t>
            </a:r>
          </a:p>
          <a:p>
            <a:r>
              <a:rPr lang="en-GB"/>
              <a:t>home</a:t>
            </a:r>
          </a:p>
        </p:txBody>
      </p:sp>
      <p:sp>
        <p:nvSpPr>
          <p:cNvPr id="16395" name="Text Box 28"/>
          <p:cNvSpPr txBox="1">
            <a:spLocks noChangeArrowheads="1"/>
          </p:cNvSpPr>
          <p:nvPr/>
        </p:nvSpPr>
        <p:spPr bwMode="auto">
          <a:xfrm>
            <a:off x="6516688" y="908050"/>
            <a:ext cx="1200150" cy="641350"/>
          </a:xfrm>
          <a:prstGeom prst="rect">
            <a:avLst/>
          </a:prstGeom>
          <a:noFill/>
          <a:ln w="9525">
            <a:noFill/>
            <a:miter lim="800000"/>
            <a:headEnd/>
            <a:tailEnd/>
          </a:ln>
        </p:spPr>
        <p:txBody>
          <a:bodyPr wrap="none">
            <a:spAutoFit/>
          </a:bodyPr>
          <a:lstStyle/>
          <a:p>
            <a:r>
              <a:rPr lang="en-GB"/>
              <a:t>interests/</a:t>
            </a:r>
          </a:p>
          <a:p>
            <a:r>
              <a:rPr lang="en-GB"/>
              <a:t>hobbies</a:t>
            </a:r>
          </a:p>
        </p:txBody>
      </p:sp>
      <p:sp>
        <p:nvSpPr>
          <p:cNvPr id="16396" name="AutoShape 30"/>
          <p:cNvSpPr>
            <a:spLocks noChangeArrowheads="1"/>
          </p:cNvSpPr>
          <p:nvPr/>
        </p:nvSpPr>
        <p:spPr bwMode="auto">
          <a:xfrm>
            <a:off x="8172450" y="836613"/>
            <a:ext cx="541338" cy="2159000"/>
          </a:xfrm>
          <a:prstGeom prst="roundRect">
            <a:avLst>
              <a:gd name="adj" fmla="val 16667"/>
            </a:avLst>
          </a:prstGeom>
          <a:gradFill rotWithShape="1">
            <a:gsLst>
              <a:gs pos="0">
                <a:srgbClr val="FF6699"/>
              </a:gs>
              <a:gs pos="100000">
                <a:schemeClr val="bg1"/>
              </a:gs>
            </a:gsLst>
            <a:lin ang="5400000" scaled="1"/>
          </a:gradFill>
          <a:ln w="9525">
            <a:solidFill>
              <a:schemeClr val="tx1"/>
            </a:solidFill>
            <a:round/>
            <a:headEnd/>
            <a:tailEnd/>
          </a:ln>
        </p:spPr>
        <p:txBody>
          <a:bodyPr wrap="none" anchor="ctr"/>
          <a:lstStyle/>
          <a:p>
            <a:endParaRPr lang="en-US">
              <a:solidFill>
                <a:srgbClr val="92D050"/>
              </a:solidFill>
            </a:endParaRPr>
          </a:p>
        </p:txBody>
      </p:sp>
      <p:sp>
        <p:nvSpPr>
          <p:cNvPr id="16397" name="Text Box 31"/>
          <p:cNvSpPr txBox="1">
            <a:spLocks noChangeArrowheads="1"/>
          </p:cNvSpPr>
          <p:nvPr/>
        </p:nvSpPr>
        <p:spPr bwMode="auto">
          <a:xfrm>
            <a:off x="8243888" y="1268413"/>
            <a:ext cx="323850" cy="1465262"/>
          </a:xfrm>
          <a:prstGeom prst="rect">
            <a:avLst/>
          </a:prstGeom>
          <a:noFill/>
          <a:ln w="9525">
            <a:noFill/>
            <a:miter lim="800000"/>
            <a:headEnd/>
            <a:tailEnd/>
          </a:ln>
        </p:spPr>
        <p:txBody>
          <a:bodyPr wrap="none">
            <a:spAutoFit/>
          </a:bodyPr>
          <a:lstStyle/>
          <a:p>
            <a:r>
              <a:rPr lang="en-GB"/>
              <a:t>o</a:t>
            </a:r>
          </a:p>
          <a:p>
            <a:r>
              <a:rPr lang="en-GB"/>
              <a:t>t</a:t>
            </a:r>
          </a:p>
          <a:p>
            <a:r>
              <a:rPr lang="en-GB"/>
              <a:t>h</a:t>
            </a:r>
          </a:p>
          <a:p>
            <a:r>
              <a:rPr lang="en-GB"/>
              <a:t>e</a:t>
            </a:r>
          </a:p>
          <a:p>
            <a:r>
              <a:rPr lang="en-GB"/>
              <a:t>r</a:t>
            </a:r>
          </a:p>
        </p:txBody>
      </p:sp>
      <p:sp>
        <p:nvSpPr>
          <p:cNvPr id="4110" name="Text Box 10"/>
          <p:cNvSpPr txBox="1">
            <a:spLocks noChangeArrowheads="1"/>
          </p:cNvSpPr>
          <p:nvPr/>
        </p:nvSpPr>
        <p:spPr bwMode="auto">
          <a:xfrm>
            <a:off x="539552" y="0"/>
            <a:ext cx="5421312" cy="831850"/>
          </a:xfrm>
          <a:prstGeom prst="rect">
            <a:avLst/>
          </a:prstGeom>
          <a:noFill/>
          <a:ln w="9525">
            <a:noFill/>
            <a:miter lim="800000"/>
            <a:headEnd/>
            <a:tailEnd/>
          </a:ln>
        </p:spPr>
        <p:txBody>
          <a:bodyPr wrap="none">
            <a:spAutoFit/>
          </a:bodyPr>
          <a:lstStyle/>
          <a:p>
            <a:pPr algn="l">
              <a:defRPr/>
            </a:pPr>
            <a:r>
              <a:rPr lang="en-GB" sz="4800" dirty="0">
                <a:latin typeface="+mn-lt"/>
              </a:rPr>
              <a:t>P E R S O N A L    </a:t>
            </a:r>
          </a:p>
        </p:txBody>
      </p:sp>
      <p:sp>
        <p:nvSpPr>
          <p:cNvPr id="16399" name="Text Box 3"/>
          <p:cNvSpPr txBox="1">
            <a:spLocks noChangeArrowheads="1"/>
          </p:cNvSpPr>
          <p:nvPr/>
        </p:nvSpPr>
        <p:spPr bwMode="auto">
          <a:xfrm>
            <a:off x="2051050" y="3644900"/>
            <a:ext cx="3527425" cy="2678113"/>
          </a:xfrm>
          <a:prstGeom prst="rect">
            <a:avLst/>
          </a:prstGeom>
          <a:noFill/>
          <a:ln w="9525">
            <a:noFill/>
            <a:miter lim="800000"/>
            <a:headEnd/>
            <a:tailEnd/>
          </a:ln>
        </p:spPr>
        <p:txBody>
          <a:bodyPr>
            <a:spAutoFit/>
          </a:bodyPr>
          <a:lstStyle/>
          <a:p>
            <a:r>
              <a:rPr lang="en-GB" sz="2400" b="0">
                <a:latin typeface="Arial Narrow" pitchFamily="34" charset="0"/>
              </a:rPr>
              <a:t>Formal</a:t>
            </a:r>
          </a:p>
          <a:p>
            <a:r>
              <a:rPr lang="en-GB" sz="2400" b="0">
                <a:latin typeface="Arial Narrow" pitchFamily="34" charset="0"/>
              </a:rPr>
              <a:t>Intended</a:t>
            </a:r>
          </a:p>
          <a:p>
            <a:r>
              <a:rPr lang="en-GB" sz="2400" b="0">
                <a:latin typeface="Arial Narrow" pitchFamily="34" charset="0"/>
              </a:rPr>
              <a:t>Need</a:t>
            </a:r>
          </a:p>
          <a:p>
            <a:r>
              <a:rPr lang="en-GB" sz="2400" b="0">
                <a:latin typeface="Arial Narrow" pitchFamily="34" charset="0"/>
              </a:rPr>
              <a:t>Directed</a:t>
            </a:r>
          </a:p>
          <a:p>
            <a:r>
              <a:rPr lang="en-GB" sz="2400" b="0">
                <a:latin typeface="Arial Narrow" pitchFamily="34" charset="0"/>
              </a:rPr>
              <a:t>Planned</a:t>
            </a:r>
          </a:p>
          <a:p>
            <a:r>
              <a:rPr lang="en-GB" sz="2400" b="0">
                <a:latin typeface="Arial Narrow" pitchFamily="34" charset="0"/>
              </a:rPr>
              <a:t>De-contextualised</a:t>
            </a:r>
          </a:p>
          <a:p>
            <a:endParaRPr lang="en-GB" sz="2400" b="0">
              <a:latin typeface="Arial Narrow" pitchFamily="34" charset="0"/>
            </a:endParaRPr>
          </a:p>
        </p:txBody>
      </p:sp>
      <p:sp>
        <p:nvSpPr>
          <p:cNvPr id="16400" name="Text Box 3"/>
          <p:cNvSpPr txBox="1">
            <a:spLocks noChangeArrowheads="1"/>
          </p:cNvSpPr>
          <p:nvPr/>
        </p:nvSpPr>
        <p:spPr bwMode="auto">
          <a:xfrm>
            <a:off x="4859338" y="3644900"/>
            <a:ext cx="2519362" cy="2678113"/>
          </a:xfrm>
          <a:prstGeom prst="rect">
            <a:avLst/>
          </a:prstGeom>
          <a:noFill/>
          <a:ln w="9525">
            <a:noFill/>
            <a:miter lim="800000"/>
            <a:headEnd/>
            <a:tailEnd/>
          </a:ln>
        </p:spPr>
        <p:txBody>
          <a:bodyPr>
            <a:spAutoFit/>
          </a:bodyPr>
          <a:lstStyle/>
          <a:p>
            <a:r>
              <a:rPr lang="en-GB" sz="2400" b="0">
                <a:latin typeface="Arial Narrow" pitchFamily="34" charset="0"/>
              </a:rPr>
              <a:t>Informal</a:t>
            </a:r>
          </a:p>
          <a:p>
            <a:r>
              <a:rPr lang="en-GB" sz="2400" b="0">
                <a:latin typeface="Arial Narrow" pitchFamily="34" charset="0"/>
              </a:rPr>
              <a:t>Unanticipated</a:t>
            </a:r>
          </a:p>
          <a:p>
            <a:r>
              <a:rPr lang="en-GB" sz="2400" b="0">
                <a:latin typeface="Arial Narrow" pitchFamily="34" charset="0"/>
              </a:rPr>
              <a:t>Interest</a:t>
            </a:r>
          </a:p>
          <a:p>
            <a:r>
              <a:rPr lang="en-GB" sz="2400" b="0">
                <a:latin typeface="Arial Narrow" pitchFamily="34" charset="0"/>
              </a:rPr>
              <a:t>Self-directed</a:t>
            </a:r>
          </a:p>
          <a:p>
            <a:r>
              <a:rPr lang="en-GB" sz="2400" b="0">
                <a:latin typeface="Arial Narrow" pitchFamily="34" charset="0"/>
              </a:rPr>
              <a:t>Emergent</a:t>
            </a:r>
          </a:p>
          <a:p>
            <a:r>
              <a:rPr lang="en-GB" sz="2400" b="0">
                <a:latin typeface="Arial Narrow" pitchFamily="34" charset="0"/>
              </a:rPr>
              <a:t>Contextualised</a:t>
            </a:r>
          </a:p>
          <a:p>
            <a:endParaRPr lang="en-GB" sz="2400" b="0">
              <a:latin typeface="Arial Narrow" pitchFamily="34" charset="0"/>
            </a:endParaRPr>
          </a:p>
        </p:txBody>
      </p:sp>
      <p:sp>
        <p:nvSpPr>
          <p:cNvPr id="16401" name="Text Box 3"/>
          <p:cNvSpPr txBox="1">
            <a:spLocks noChangeArrowheads="1"/>
          </p:cNvSpPr>
          <p:nvPr/>
        </p:nvSpPr>
        <p:spPr bwMode="auto">
          <a:xfrm>
            <a:off x="3779912" y="4437112"/>
            <a:ext cx="792162" cy="646112"/>
          </a:xfrm>
          <a:prstGeom prst="rect">
            <a:avLst/>
          </a:prstGeom>
          <a:noFill/>
          <a:ln w="9525">
            <a:noFill/>
            <a:miter lim="800000"/>
            <a:headEnd/>
            <a:tailEnd/>
          </a:ln>
        </p:spPr>
        <p:txBody>
          <a:bodyPr>
            <a:spAutoFit/>
          </a:bodyPr>
          <a:lstStyle/>
          <a:p>
            <a:r>
              <a:rPr lang="en-GB" sz="3600" b="0" dirty="0"/>
              <a:t>&amp;</a:t>
            </a:r>
          </a:p>
        </p:txBody>
      </p:sp>
      <p:sp>
        <p:nvSpPr>
          <p:cNvPr id="16402" name="TextBox 21"/>
          <p:cNvSpPr txBox="1">
            <a:spLocks noChangeArrowheads="1"/>
          </p:cNvSpPr>
          <p:nvPr/>
        </p:nvSpPr>
        <p:spPr bwMode="auto">
          <a:xfrm>
            <a:off x="323850" y="836613"/>
            <a:ext cx="765175" cy="2308225"/>
          </a:xfrm>
          <a:prstGeom prst="rect">
            <a:avLst/>
          </a:prstGeom>
          <a:noFill/>
          <a:ln w="9525">
            <a:noFill/>
            <a:miter lim="800000"/>
            <a:headEnd/>
            <a:tailEnd/>
          </a:ln>
        </p:spPr>
        <p:txBody>
          <a:bodyPr wrap="none">
            <a:spAutoFit/>
          </a:bodyPr>
          <a:lstStyle/>
          <a:p>
            <a:r>
              <a:rPr lang="en-GB" sz="4800"/>
              <a:t>N</a:t>
            </a:r>
          </a:p>
          <a:p>
            <a:r>
              <a:rPr lang="en-GB" sz="4800"/>
              <a:t>O</a:t>
            </a:r>
          </a:p>
          <a:p>
            <a:r>
              <a:rPr lang="en-GB" sz="4800"/>
              <a:t>W</a:t>
            </a:r>
          </a:p>
        </p:txBody>
      </p:sp>
      <p:sp>
        <p:nvSpPr>
          <p:cNvPr id="16403" name="TextBox 21"/>
          <p:cNvSpPr txBox="1">
            <a:spLocks noChangeArrowheads="1"/>
          </p:cNvSpPr>
          <p:nvPr/>
        </p:nvSpPr>
        <p:spPr bwMode="auto">
          <a:xfrm>
            <a:off x="468313" y="3860800"/>
            <a:ext cx="628650" cy="2308225"/>
          </a:xfrm>
          <a:prstGeom prst="rect">
            <a:avLst/>
          </a:prstGeom>
          <a:noFill/>
          <a:ln w="9525">
            <a:noFill/>
            <a:miter lim="800000"/>
            <a:headEnd/>
            <a:tailEnd/>
          </a:ln>
        </p:spPr>
        <p:txBody>
          <a:bodyPr wrap="none">
            <a:spAutoFit/>
          </a:bodyPr>
          <a:lstStyle/>
          <a:p>
            <a:r>
              <a:rPr lang="en-GB" sz="4800"/>
              <a:t>A</a:t>
            </a:r>
          </a:p>
          <a:p>
            <a:r>
              <a:rPr lang="en-GB" sz="4800"/>
              <a:t>L</a:t>
            </a:r>
          </a:p>
          <a:p>
            <a:r>
              <a:rPr lang="en-GB" sz="4800"/>
              <a:t>L</a:t>
            </a:r>
          </a:p>
        </p:txBody>
      </p:sp>
      <p:pic>
        <p:nvPicPr>
          <p:cNvPr id="16404" name="Picture 23" descr="C:\Users\norman\Pictures\sarah cambpell.jpg"/>
          <p:cNvPicPr>
            <a:picLocks noChangeAspect="1" noChangeArrowheads="1"/>
          </p:cNvPicPr>
          <p:nvPr/>
        </p:nvPicPr>
        <p:blipFill>
          <a:blip r:embed="rId3" cstate="print"/>
          <a:srcRect/>
          <a:stretch>
            <a:fillRect/>
          </a:stretch>
        </p:blipFill>
        <p:spPr bwMode="auto">
          <a:xfrm>
            <a:off x="1258888" y="1628775"/>
            <a:ext cx="1223962" cy="1296988"/>
          </a:xfrm>
          <a:prstGeom prst="rect">
            <a:avLst/>
          </a:prstGeom>
          <a:noFill/>
          <a:ln w="9525">
            <a:noFill/>
            <a:miter lim="800000"/>
            <a:headEnd/>
            <a:tailEnd/>
          </a:ln>
        </p:spPr>
      </p:pic>
      <p:pic>
        <p:nvPicPr>
          <p:cNvPr id="16405" name="Picture 23" descr="C:\Users\norman\Pictures\sarah cambpell.jpg"/>
          <p:cNvPicPr>
            <a:picLocks noChangeAspect="1" noChangeArrowheads="1"/>
          </p:cNvPicPr>
          <p:nvPr/>
        </p:nvPicPr>
        <p:blipFill>
          <a:blip r:embed="rId4" cstate="print"/>
          <a:srcRect/>
          <a:stretch>
            <a:fillRect/>
          </a:stretch>
        </p:blipFill>
        <p:spPr bwMode="auto">
          <a:xfrm>
            <a:off x="2916238" y="1484313"/>
            <a:ext cx="1223962" cy="1439862"/>
          </a:xfrm>
          <a:prstGeom prst="rect">
            <a:avLst/>
          </a:prstGeom>
          <a:noFill/>
          <a:ln w="9525">
            <a:noFill/>
            <a:miter lim="800000"/>
            <a:headEnd/>
            <a:tailEnd/>
          </a:ln>
        </p:spPr>
      </p:pic>
      <p:pic>
        <p:nvPicPr>
          <p:cNvPr id="16406" name="Picture 23" descr="C:\Users\norman\Pictures\sarah cambpell.jpg"/>
          <p:cNvPicPr>
            <a:picLocks noChangeAspect="1" noChangeArrowheads="1"/>
          </p:cNvPicPr>
          <p:nvPr/>
        </p:nvPicPr>
        <p:blipFill>
          <a:blip r:embed="rId5" cstate="print"/>
          <a:srcRect/>
          <a:stretch>
            <a:fillRect/>
          </a:stretch>
        </p:blipFill>
        <p:spPr bwMode="auto">
          <a:xfrm>
            <a:off x="4716463" y="1412875"/>
            <a:ext cx="1222375" cy="1511300"/>
          </a:xfrm>
          <a:prstGeom prst="rect">
            <a:avLst/>
          </a:prstGeom>
          <a:noFill/>
          <a:ln w="9525">
            <a:noFill/>
            <a:miter lim="800000"/>
            <a:headEnd/>
            <a:tailEnd/>
          </a:ln>
        </p:spPr>
      </p:pic>
      <p:pic>
        <p:nvPicPr>
          <p:cNvPr id="16407" name="Picture 23" descr="C:\Users\norman\Pictures\sarah cambpell.jpg"/>
          <p:cNvPicPr>
            <a:picLocks noChangeAspect="1" noChangeArrowheads="1"/>
          </p:cNvPicPr>
          <p:nvPr/>
        </p:nvPicPr>
        <p:blipFill>
          <a:blip r:embed="rId6" cstate="print"/>
          <a:srcRect/>
          <a:stretch>
            <a:fillRect/>
          </a:stretch>
        </p:blipFill>
        <p:spPr bwMode="auto">
          <a:xfrm>
            <a:off x="6516688" y="1557338"/>
            <a:ext cx="1222375" cy="1368425"/>
          </a:xfrm>
          <a:prstGeom prst="rect">
            <a:avLst/>
          </a:prstGeom>
          <a:noFill/>
          <a:ln w="9525">
            <a:noFill/>
            <a:miter lim="800000"/>
            <a:headEnd/>
            <a:tailEnd/>
          </a:ln>
        </p:spPr>
      </p:pic>
      <p:sp>
        <p:nvSpPr>
          <p:cNvPr id="16408" name="Text Box 10"/>
          <p:cNvSpPr txBox="1">
            <a:spLocks noChangeArrowheads="1"/>
          </p:cNvSpPr>
          <p:nvPr/>
        </p:nvSpPr>
        <p:spPr bwMode="auto">
          <a:xfrm>
            <a:off x="3203575" y="3141663"/>
            <a:ext cx="3295650" cy="523875"/>
          </a:xfrm>
          <a:prstGeom prst="rect">
            <a:avLst/>
          </a:prstGeom>
          <a:solidFill>
            <a:schemeClr val="bg1"/>
          </a:solidFill>
          <a:ln w="9525">
            <a:noFill/>
            <a:miter lim="800000"/>
            <a:headEnd/>
            <a:tailEnd/>
          </a:ln>
        </p:spPr>
        <p:txBody>
          <a:bodyPr wrap="none">
            <a:spAutoFit/>
          </a:bodyPr>
          <a:lstStyle/>
          <a:p>
            <a:pPr algn="l"/>
            <a:r>
              <a:rPr lang="en-GB" sz="2800">
                <a:latin typeface="Arial Narrow" pitchFamily="34" charset="0"/>
              </a:rPr>
              <a:t>LIFEWIDE  LEARNING</a:t>
            </a:r>
          </a:p>
        </p:txBody>
      </p:sp>
      <p:sp>
        <p:nvSpPr>
          <p:cNvPr id="25" name="Text Box 10"/>
          <p:cNvSpPr txBox="1">
            <a:spLocks noChangeArrowheads="1"/>
          </p:cNvSpPr>
          <p:nvPr/>
        </p:nvSpPr>
        <p:spPr bwMode="auto">
          <a:xfrm>
            <a:off x="2195513" y="6027738"/>
            <a:ext cx="6302375" cy="830262"/>
          </a:xfrm>
          <a:prstGeom prst="rect">
            <a:avLst/>
          </a:prstGeom>
          <a:noFill/>
          <a:ln w="9525">
            <a:noFill/>
            <a:miter lim="800000"/>
            <a:headEnd/>
            <a:tailEnd/>
          </a:ln>
        </p:spPr>
        <p:txBody>
          <a:bodyPr wrap="none">
            <a:spAutoFit/>
          </a:bodyPr>
          <a:lstStyle/>
          <a:p>
            <a:pPr algn="l">
              <a:defRPr/>
            </a:pPr>
            <a:r>
              <a:rPr lang="en-GB" sz="4800" dirty="0">
                <a:latin typeface="+mn-lt"/>
              </a:rPr>
              <a:t>S I G N I F I C A N T   </a:t>
            </a:r>
          </a:p>
        </p:txBody>
      </p:sp>
      <p:sp>
        <p:nvSpPr>
          <p:cNvPr id="28" name="Rectangle 27"/>
          <p:cNvSpPr/>
          <p:nvPr/>
        </p:nvSpPr>
        <p:spPr>
          <a:xfrm>
            <a:off x="4427984" y="260648"/>
            <a:ext cx="4572000" cy="338554"/>
          </a:xfrm>
          <a:prstGeom prst="rect">
            <a:avLst/>
          </a:prstGeom>
        </p:spPr>
        <p:txBody>
          <a:bodyPr>
            <a:spAutoFit/>
          </a:bodyPr>
          <a:lstStyle/>
          <a:p>
            <a:r>
              <a:rPr lang="en-GB" sz="1600" b="1" dirty="0" smtClean="0">
                <a:hlinkClick r:id="rId7"/>
              </a:rPr>
              <a:t>https://www.youtube.com/watch?v=ThZSbKXlVow</a:t>
            </a:r>
            <a:endParaRPr lang="en-GB" sz="1600" b="1" dirty="0"/>
          </a:p>
        </p:txBody>
      </p:sp>
    </p:spTree>
  </p:cSld>
  <p:clrMapOvr>
    <a:masterClrMapping/>
  </p:clrMapOvr>
  <p:transition spd="med">
    <p:dissolv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0"/>
          <p:cNvSpPr>
            <a:spLocks noChangeArrowheads="1"/>
          </p:cNvSpPr>
          <p:nvPr/>
        </p:nvSpPr>
        <p:spPr bwMode="auto">
          <a:xfrm>
            <a:off x="3635375" y="981075"/>
            <a:ext cx="2592388" cy="2663825"/>
          </a:xfrm>
          <a:prstGeom prst="roundRect">
            <a:avLst>
              <a:gd name="adj" fmla="val 16667"/>
            </a:avLst>
          </a:prstGeom>
          <a:gradFill rotWithShape="1">
            <a:gsLst>
              <a:gs pos="0">
                <a:srgbClr val="FBA3F7"/>
              </a:gs>
              <a:gs pos="100000">
                <a:schemeClr val="bg1"/>
              </a:gs>
            </a:gsLst>
            <a:lin ang="5400000" scaled="1"/>
          </a:gradFill>
          <a:ln w="25400">
            <a:solidFill>
              <a:schemeClr val="tx1"/>
            </a:solidFill>
            <a:round/>
            <a:headEnd/>
            <a:tailEnd/>
          </a:ln>
        </p:spPr>
        <p:txBody>
          <a:bodyPr wrap="none" anchor="ctr"/>
          <a:lstStyle/>
          <a:p>
            <a:endParaRPr lang="en-US">
              <a:solidFill>
                <a:srgbClr val="92D050"/>
              </a:solidFill>
            </a:endParaRPr>
          </a:p>
        </p:txBody>
      </p:sp>
      <p:sp>
        <p:nvSpPr>
          <p:cNvPr id="27651" name="AutoShape 22"/>
          <p:cNvSpPr>
            <a:spLocks noChangeArrowheads="1"/>
          </p:cNvSpPr>
          <p:nvPr/>
        </p:nvSpPr>
        <p:spPr bwMode="auto">
          <a:xfrm>
            <a:off x="323850" y="1125538"/>
            <a:ext cx="2305050" cy="2232025"/>
          </a:xfrm>
          <a:prstGeom prst="roundRect">
            <a:avLst>
              <a:gd name="adj" fmla="val 16667"/>
            </a:avLst>
          </a:prstGeom>
          <a:gradFill rotWithShape="1">
            <a:gsLst>
              <a:gs pos="0">
                <a:srgbClr val="AAF4AA"/>
              </a:gs>
              <a:gs pos="100000">
                <a:schemeClr val="bg1"/>
              </a:gs>
            </a:gsLst>
            <a:lin ang="5400000" scaled="1"/>
          </a:gradFill>
          <a:ln w="25400">
            <a:solidFill>
              <a:schemeClr val="tx1"/>
            </a:solidFill>
            <a:round/>
            <a:headEnd/>
            <a:tailEnd/>
          </a:ln>
        </p:spPr>
        <p:txBody>
          <a:bodyPr wrap="none" anchor="ctr"/>
          <a:lstStyle/>
          <a:p>
            <a:endParaRPr lang="en-US">
              <a:solidFill>
                <a:srgbClr val="92D050"/>
              </a:solidFill>
            </a:endParaRPr>
          </a:p>
        </p:txBody>
      </p:sp>
      <p:sp>
        <p:nvSpPr>
          <p:cNvPr id="27652" name="AutoShape 24"/>
          <p:cNvSpPr>
            <a:spLocks noChangeArrowheads="1"/>
          </p:cNvSpPr>
          <p:nvPr/>
        </p:nvSpPr>
        <p:spPr bwMode="auto">
          <a:xfrm>
            <a:off x="6372225" y="1196975"/>
            <a:ext cx="1512888" cy="2016125"/>
          </a:xfrm>
          <a:prstGeom prst="roundRect">
            <a:avLst>
              <a:gd name="adj" fmla="val 16667"/>
            </a:avLst>
          </a:prstGeom>
          <a:gradFill rotWithShape="1">
            <a:gsLst>
              <a:gs pos="0">
                <a:srgbClr val="FFFF00"/>
              </a:gs>
              <a:gs pos="100000">
                <a:schemeClr val="bg1"/>
              </a:gs>
            </a:gsLst>
            <a:lin ang="5400000" scaled="1"/>
          </a:gradFill>
          <a:ln w="25400">
            <a:solidFill>
              <a:schemeClr val="tx1"/>
            </a:solidFill>
            <a:round/>
            <a:headEnd/>
            <a:tailEnd/>
          </a:ln>
        </p:spPr>
        <p:txBody>
          <a:bodyPr wrap="none" anchor="ctr"/>
          <a:lstStyle/>
          <a:p>
            <a:endParaRPr lang="en-US">
              <a:solidFill>
                <a:srgbClr val="92D050"/>
              </a:solidFill>
            </a:endParaRPr>
          </a:p>
        </p:txBody>
      </p:sp>
      <p:sp>
        <p:nvSpPr>
          <p:cNvPr id="27653" name="Text Box 27"/>
          <p:cNvSpPr txBox="1">
            <a:spLocks noChangeArrowheads="1"/>
          </p:cNvSpPr>
          <p:nvPr/>
        </p:nvSpPr>
        <p:spPr bwMode="auto">
          <a:xfrm>
            <a:off x="323850" y="2852738"/>
            <a:ext cx="1944688" cy="369887"/>
          </a:xfrm>
          <a:prstGeom prst="rect">
            <a:avLst/>
          </a:prstGeom>
          <a:noFill/>
          <a:ln w="9525">
            <a:noFill/>
            <a:miter lim="800000"/>
            <a:headEnd/>
            <a:tailEnd/>
          </a:ln>
        </p:spPr>
        <p:txBody>
          <a:bodyPr>
            <a:spAutoFit/>
          </a:bodyPr>
          <a:lstStyle/>
          <a:p>
            <a:r>
              <a:rPr lang="en-GB"/>
              <a:t>family &amp; home</a:t>
            </a:r>
          </a:p>
        </p:txBody>
      </p:sp>
      <p:sp>
        <p:nvSpPr>
          <p:cNvPr id="27654" name="Text Box 28"/>
          <p:cNvSpPr txBox="1">
            <a:spLocks noChangeArrowheads="1"/>
          </p:cNvSpPr>
          <p:nvPr/>
        </p:nvSpPr>
        <p:spPr bwMode="auto">
          <a:xfrm>
            <a:off x="6659563" y="2852738"/>
            <a:ext cx="1069975" cy="369887"/>
          </a:xfrm>
          <a:prstGeom prst="rect">
            <a:avLst/>
          </a:prstGeom>
          <a:noFill/>
          <a:ln w="9525">
            <a:noFill/>
            <a:miter lim="800000"/>
            <a:headEnd/>
            <a:tailEnd/>
          </a:ln>
        </p:spPr>
        <p:txBody>
          <a:bodyPr wrap="none">
            <a:spAutoFit/>
          </a:bodyPr>
          <a:lstStyle/>
          <a:p>
            <a:r>
              <a:rPr lang="en-GB"/>
              <a:t>hobbies</a:t>
            </a:r>
          </a:p>
        </p:txBody>
      </p:sp>
      <p:sp>
        <p:nvSpPr>
          <p:cNvPr id="27655" name="AutoShape 30"/>
          <p:cNvSpPr>
            <a:spLocks noChangeArrowheads="1"/>
          </p:cNvSpPr>
          <p:nvPr/>
        </p:nvSpPr>
        <p:spPr bwMode="auto">
          <a:xfrm>
            <a:off x="8027988" y="1052513"/>
            <a:ext cx="576262" cy="2159000"/>
          </a:xfrm>
          <a:prstGeom prst="roundRect">
            <a:avLst>
              <a:gd name="adj" fmla="val 16667"/>
            </a:avLst>
          </a:prstGeom>
          <a:gradFill rotWithShape="1">
            <a:gsLst>
              <a:gs pos="0">
                <a:srgbClr val="FF6699"/>
              </a:gs>
              <a:gs pos="100000">
                <a:schemeClr val="bg1"/>
              </a:gs>
            </a:gsLst>
            <a:lin ang="5400000" scaled="1"/>
          </a:gradFill>
          <a:ln w="9525">
            <a:solidFill>
              <a:schemeClr val="tx1"/>
            </a:solidFill>
            <a:round/>
            <a:headEnd/>
            <a:tailEnd/>
          </a:ln>
        </p:spPr>
        <p:txBody>
          <a:bodyPr wrap="none" anchor="ctr"/>
          <a:lstStyle/>
          <a:p>
            <a:endParaRPr lang="en-US">
              <a:solidFill>
                <a:srgbClr val="92D050"/>
              </a:solidFill>
            </a:endParaRPr>
          </a:p>
        </p:txBody>
      </p:sp>
      <p:sp>
        <p:nvSpPr>
          <p:cNvPr id="27656" name="Text Box 31"/>
          <p:cNvSpPr txBox="1">
            <a:spLocks noChangeArrowheads="1"/>
          </p:cNvSpPr>
          <p:nvPr/>
        </p:nvSpPr>
        <p:spPr bwMode="auto">
          <a:xfrm>
            <a:off x="8172450" y="1628775"/>
            <a:ext cx="323850" cy="1465263"/>
          </a:xfrm>
          <a:prstGeom prst="rect">
            <a:avLst/>
          </a:prstGeom>
          <a:noFill/>
          <a:ln w="9525">
            <a:noFill/>
            <a:miter lim="800000"/>
            <a:headEnd/>
            <a:tailEnd/>
          </a:ln>
        </p:spPr>
        <p:txBody>
          <a:bodyPr wrap="none">
            <a:spAutoFit/>
          </a:bodyPr>
          <a:lstStyle/>
          <a:p>
            <a:r>
              <a:rPr lang="en-GB"/>
              <a:t>o</a:t>
            </a:r>
          </a:p>
          <a:p>
            <a:r>
              <a:rPr lang="en-GB"/>
              <a:t>t</a:t>
            </a:r>
          </a:p>
          <a:p>
            <a:r>
              <a:rPr lang="en-GB"/>
              <a:t>h</a:t>
            </a:r>
          </a:p>
          <a:p>
            <a:r>
              <a:rPr lang="en-GB"/>
              <a:t>e</a:t>
            </a:r>
          </a:p>
          <a:p>
            <a:r>
              <a:rPr lang="en-GB"/>
              <a:t>r</a:t>
            </a:r>
          </a:p>
        </p:txBody>
      </p:sp>
      <p:pic>
        <p:nvPicPr>
          <p:cNvPr id="27657" name="Picture 2" descr="G:\DCIM\101_PANA\P1010503.JPG"/>
          <p:cNvPicPr>
            <a:picLocks noChangeAspect="1" noChangeArrowheads="1"/>
          </p:cNvPicPr>
          <p:nvPr/>
        </p:nvPicPr>
        <p:blipFill>
          <a:blip r:embed="rId3" cstate="print"/>
          <a:srcRect t="15849" b="15849"/>
          <a:stretch>
            <a:fillRect/>
          </a:stretch>
        </p:blipFill>
        <p:spPr bwMode="auto">
          <a:xfrm>
            <a:off x="468313" y="1268413"/>
            <a:ext cx="1081087" cy="762000"/>
          </a:xfrm>
          <a:prstGeom prst="rect">
            <a:avLst/>
          </a:prstGeom>
          <a:noFill/>
          <a:ln w="9525">
            <a:noFill/>
            <a:miter lim="800000"/>
            <a:headEnd/>
            <a:tailEnd/>
          </a:ln>
        </p:spPr>
      </p:pic>
      <p:pic>
        <p:nvPicPr>
          <p:cNvPr id="27658" name="Picture 4" descr="C:\Users\norman\Pictures\Family pics\FAMILY.JPG"/>
          <p:cNvPicPr>
            <a:picLocks noChangeAspect="1" noChangeArrowheads="1"/>
          </p:cNvPicPr>
          <p:nvPr/>
        </p:nvPicPr>
        <p:blipFill>
          <a:blip r:embed="rId4" cstate="print"/>
          <a:srcRect/>
          <a:stretch>
            <a:fillRect/>
          </a:stretch>
        </p:blipFill>
        <p:spPr bwMode="auto">
          <a:xfrm>
            <a:off x="468313" y="1989138"/>
            <a:ext cx="1077912" cy="719137"/>
          </a:xfrm>
          <a:prstGeom prst="rect">
            <a:avLst/>
          </a:prstGeom>
          <a:noFill/>
          <a:ln w="9525">
            <a:noFill/>
            <a:miter lim="800000"/>
            <a:headEnd/>
            <a:tailEnd/>
          </a:ln>
        </p:spPr>
      </p:pic>
      <p:pic>
        <p:nvPicPr>
          <p:cNvPr id="27659" name="Picture 2" descr="C:\Users\norman\Pictures\Family pics\feeding twins June 2013.jpg"/>
          <p:cNvPicPr>
            <a:picLocks noChangeAspect="1" noChangeArrowheads="1"/>
          </p:cNvPicPr>
          <p:nvPr/>
        </p:nvPicPr>
        <p:blipFill>
          <a:blip r:embed="rId5" cstate="print"/>
          <a:srcRect/>
          <a:stretch>
            <a:fillRect/>
          </a:stretch>
        </p:blipFill>
        <p:spPr bwMode="auto">
          <a:xfrm>
            <a:off x="1547813" y="1268413"/>
            <a:ext cx="935037" cy="720725"/>
          </a:xfrm>
          <a:prstGeom prst="rect">
            <a:avLst/>
          </a:prstGeom>
          <a:noFill/>
          <a:ln w="9525">
            <a:noFill/>
            <a:miter lim="800000"/>
            <a:headEnd/>
            <a:tailEnd/>
          </a:ln>
        </p:spPr>
      </p:pic>
      <p:pic>
        <p:nvPicPr>
          <p:cNvPr id="27660" name="Picture 15" descr="P1000286"/>
          <p:cNvPicPr>
            <a:picLocks noChangeAspect="1" noChangeArrowheads="1"/>
          </p:cNvPicPr>
          <p:nvPr/>
        </p:nvPicPr>
        <p:blipFill>
          <a:blip r:embed="rId6" cstate="print"/>
          <a:srcRect/>
          <a:stretch>
            <a:fillRect/>
          </a:stretch>
        </p:blipFill>
        <p:spPr bwMode="auto">
          <a:xfrm>
            <a:off x="1547813" y="1989138"/>
            <a:ext cx="936625" cy="719137"/>
          </a:xfrm>
          <a:prstGeom prst="rect">
            <a:avLst/>
          </a:prstGeom>
          <a:noFill/>
          <a:ln w="9525">
            <a:noFill/>
            <a:miter lim="800000"/>
            <a:headEnd/>
            <a:tailEnd/>
          </a:ln>
        </p:spPr>
      </p:pic>
      <p:pic>
        <p:nvPicPr>
          <p:cNvPr id="27661" name="Picture 1" descr="E:\DCIM\104_PANA\P1040835.JPG"/>
          <p:cNvPicPr>
            <a:picLocks noChangeAspect="1" noChangeArrowheads="1"/>
          </p:cNvPicPr>
          <p:nvPr/>
        </p:nvPicPr>
        <p:blipFill>
          <a:blip r:embed="rId7" cstate="print"/>
          <a:srcRect/>
          <a:stretch>
            <a:fillRect/>
          </a:stretch>
        </p:blipFill>
        <p:spPr bwMode="auto">
          <a:xfrm>
            <a:off x="5076825" y="2349500"/>
            <a:ext cx="1081088" cy="576263"/>
          </a:xfrm>
          <a:prstGeom prst="rect">
            <a:avLst/>
          </a:prstGeom>
          <a:noFill/>
          <a:ln w="9525">
            <a:noFill/>
            <a:miter lim="800000"/>
            <a:headEnd/>
            <a:tailEnd/>
          </a:ln>
        </p:spPr>
      </p:pic>
      <p:pic>
        <p:nvPicPr>
          <p:cNvPr id="27662" name="Picture 25" descr="NORMAN6"/>
          <p:cNvPicPr>
            <a:picLocks noChangeAspect="1" noChangeArrowheads="1"/>
          </p:cNvPicPr>
          <p:nvPr/>
        </p:nvPicPr>
        <p:blipFill>
          <a:blip r:embed="rId8" cstate="print"/>
          <a:srcRect/>
          <a:stretch>
            <a:fillRect/>
          </a:stretch>
        </p:blipFill>
        <p:spPr bwMode="auto">
          <a:xfrm>
            <a:off x="5148263" y="1700213"/>
            <a:ext cx="1081087" cy="666750"/>
          </a:xfrm>
          <a:prstGeom prst="rect">
            <a:avLst/>
          </a:prstGeom>
          <a:noFill/>
          <a:ln w="9525">
            <a:noFill/>
            <a:miter lim="800000"/>
            <a:headEnd/>
            <a:tailEnd/>
          </a:ln>
        </p:spPr>
      </p:pic>
      <p:pic>
        <p:nvPicPr>
          <p:cNvPr id="27663" name="Picture 30"/>
          <p:cNvPicPr>
            <a:picLocks noChangeAspect="1" noChangeArrowheads="1"/>
          </p:cNvPicPr>
          <p:nvPr/>
        </p:nvPicPr>
        <p:blipFill>
          <a:blip r:embed="rId9" cstate="print"/>
          <a:srcRect/>
          <a:stretch>
            <a:fillRect/>
          </a:stretch>
        </p:blipFill>
        <p:spPr bwMode="auto">
          <a:xfrm>
            <a:off x="3708400" y="1844675"/>
            <a:ext cx="1295400" cy="708025"/>
          </a:xfrm>
          <a:prstGeom prst="rect">
            <a:avLst/>
          </a:prstGeom>
          <a:noFill/>
          <a:ln w="9525">
            <a:noFill/>
            <a:miter lim="800000"/>
            <a:headEnd/>
            <a:tailEnd/>
          </a:ln>
        </p:spPr>
      </p:pic>
      <p:pic>
        <p:nvPicPr>
          <p:cNvPr id="27664" name="Picture 2" descr="C:\Users\norman\Pictures\LIFEWIDE EDUCATION\LWE Abstract Logo Final B&amp;G.jpg"/>
          <p:cNvPicPr>
            <a:picLocks noChangeAspect="1" noChangeArrowheads="1"/>
          </p:cNvPicPr>
          <p:nvPr/>
        </p:nvPicPr>
        <p:blipFill>
          <a:blip r:embed="rId10" cstate="print"/>
          <a:srcRect/>
          <a:stretch>
            <a:fillRect/>
          </a:stretch>
        </p:blipFill>
        <p:spPr bwMode="auto">
          <a:xfrm>
            <a:off x="4067175" y="2420938"/>
            <a:ext cx="936625" cy="503237"/>
          </a:xfrm>
          <a:prstGeom prst="rect">
            <a:avLst/>
          </a:prstGeom>
          <a:noFill/>
          <a:ln w="9525">
            <a:noFill/>
            <a:miter lim="800000"/>
            <a:headEnd/>
            <a:tailEnd/>
          </a:ln>
        </p:spPr>
      </p:pic>
      <p:pic>
        <p:nvPicPr>
          <p:cNvPr id="27665" name="Picture 2" descr="C:\Users\norman\Pictures\Garden party\DSC_2041.JPG"/>
          <p:cNvPicPr>
            <a:picLocks noChangeAspect="1" noChangeArrowheads="1"/>
          </p:cNvPicPr>
          <p:nvPr/>
        </p:nvPicPr>
        <p:blipFill>
          <a:blip r:embed="rId11" cstate="print"/>
          <a:srcRect/>
          <a:stretch>
            <a:fillRect/>
          </a:stretch>
        </p:blipFill>
        <p:spPr bwMode="auto">
          <a:xfrm>
            <a:off x="6443663" y="1989138"/>
            <a:ext cx="1404937" cy="936625"/>
          </a:xfrm>
          <a:prstGeom prst="rect">
            <a:avLst/>
          </a:prstGeom>
          <a:noFill/>
          <a:ln w="9525">
            <a:noFill/>
            <a:miter lim="800000"/>
            <a:headEnd/>
            <a:tailEnd/>
          </a:ln>
        </p:spPr>
      </p:pic>
      <p:pic>
        <p:nvPicPr>
          <p:cNvPr id="27666" name="Picture 2" descr="C:\Users\norman\Pictures\FREEWORLD\Ollie vs Cancer Gig\OllievCancer Ticket\OllievCancer Ticket\Slide1.JPG"/>
          <p:cNvPicPr>
            <a:picLocks noChangeAspect="1" noChangeArrowheads="1"/>
          </p:cNvPicPr>
          <p:nvPr/>
        </p:nvPicPr>
        <p:blipFill>
          <a:blip r:embed="rId12" cstate="print"/>
          <a:srcRect/>
          <a:stretch>
            <a:fillRect/>
          </a:stretch>
        </p:blipFill>
        <p:spPr bwMode="auto">
          <a:xfrm>
            <a:off x="6443663" y="1268413"/>
            <a:ext cx="865187" cy="692150"/>
          </a:xfrm>
          <a:prstGeom prst="rect">
            <a:avLst/>
          </a:prstGeom>
          <a:noFill/>
          <a:ln w="9525">
            <a:noFill/>
            <a:miter lim="800000"/>
            <a:headEnd/>
            <a:tailEnd/>
          </a:ln>
        </p:spPr>
      </p:pic>
      <p:pic>
        <p:nvPicPr>
          <p:cNvPr id="27667" name="Picture 2" descr="F:\DCIM\101D5100\BEIJING NORMAN TEACHING_edited-1.jpg"/>
          <p:cNvPicPr>
            <a:picLocks noChangeAspect="1" noChangeArrowheads="1"/>
          </p:cNvPicPr>
          <p:nvPr/>
        </p:nvPicPr>
        <p:blipFill>
          <a:blip r:embed="rId13" cstate="print"/>
          <a:srcRect/>
          <a:stretch>
            <a:fillRect/>
          </a:stretch>
        </p:blipFill>
        <p:spPr bwMode="auto">
          <a:xfrm>
            <a:off x="4716463" y="981075"/>
            <a:ext cx="1081087" cy="720725"/>
          </a:xfrm>
          <a:prstGeom prst="rect">
            <a:avLst/>
          </a:prstGeom>
          <a:noFill/>
          <a:ln w="9525">
            <a:noFill/>
            <a:miter lim="800000"/>
            <a:headEnd/>
            <a:tailEnd/>
          </a:ln>
        </p:spPr>
      </p:pic>
      <p:sp>
        <p:nvSpPr>
          <p:cNvPr id="27668" name="AutoShape 20"/>
          <p:cNvSpPr>
            <a:spLocks noChangeArrowheads="1"/>
          </p:cNvSpPr>
          <p:nvPr/>
        </p:nvSpPr>
        <p:spPr bwMode="auto">
          <a:xfrm>
            <a:off x="2484438" y="908050"/>
            <a:ext cx="2087562" cy="935038"/>
          </a:xfrm>
          <a:prstGeom prst="roundRect">
            <a:avLst>
              <a:gd name="adj" fmla="val 16667"/>
            </a:avLst>
          </a:prstGeom>
          <a:gradFill rotWithShape="1">
            <a:gsLst>
              <a:gs pos="0">
                <a:srgbClr val="00B0F0"/>
              </a:gs>
              <a:gs pos="100000">
                <a:schemeClr val="bg1"/>
              </a:gs>
            </a:gsLst>
            <a:lin ang="5400000" scaled="1"/>
          </a:gradFill>
          <a:ln w="25400">
            <a:solidFill>
              <a:schemeClr val="tx1"/>
            </a:solidFill>
            <a:round/>
            <a:headEnd/>
            <a:tailEnd/>
          </a:ln>
        </p:spPr>
        <p:txBody>
          <a:bodyPr wrap="none" anchor="ctr"/>
          <a:lstStyle/>
          <a:p>
            <a:endParaRPr lang="en-US">
              <a:solidFill>
                <a:srgbClr val="92D050"/>
              </a:solidFill>
            </a:endParaRPr>
          </a:p>
        </p:txBody>
      </p:sp>
      <p:sp>
        <p:nvSpPr>
          <p:cNvPr id="27669" name="Text Box 28"/>
          <p:cNvSpPr txBox="1">
            <a:spLocks noChangeArrowheads="1"/>
          </p:cNvSpPr>
          <p:nvPr/>
        </p:nvSpPr>
        <p:spPr bwMode="auto">
          <a:xfrm>
            <a:off x="3059113" y="1484313"/>
            <a:ext cx="800100" cy="368300"/>
          </a:xfrm>
          <a:prstGeom prst="rect">
            <a:avLst/>
          </a:prstGeom>
          <a:noFill/>
          <a:ln w="9525">
            <a:noFill/>
            <a:miter lim="800000"/>
            <a:headEnd/>
            <a:tailEnd/>
          </a:ln>
        </p:spPr>
        <p:txBody>
          <a:bodyPr wrap="none">
            <a:spAutoFit/>
          </a:bodyPr>
          <a:lstStyle/>
          <a:p>
            <a:r>
              <a:rPr lang="en-GB"/>
              <a:t>travel</a:t>
            </a:r>
          </a:p>
        </p:txBody>
      </p:sp>
      <p:pic>
        <p:nvPicPr>
          <p:cNvPr id="27670" name="Picture 3" descr="C:\Users\norman\Pictures\FREEWORLD\CD LABEL - Copy.jpg"/>
          <p:cNvPicPr>
            <a:picLocks noChangeAspect="1" noChangeArrowheads="1"/>
          </p:cNvPicPr>
          <p:nvPr/>
        </p:nvPicPr>
        <p:blipFill>
          <a:blip r:embed="rId14" cstate="print"/>
          <a:srcRect/>
          <a:stretch>
            <a:fillRect/>
          </a:stretch>
        </p:blipFill>
        <p:spPr bwMode="auto">
          <a:xfrm>
            <a:off x="7164388" y="1341438"/>
            <a:ext cx="669925" cy="608012"/>
          </a:xfrm>
          <a:prstGeom prst="rect">
            <a:avLst/>
          </a:prstGeom>
          <a:noFill/>
          <a:ln w="9525">
            <a:noFill/>
            <a:miter lim="800000"/>
            <a:headEnd/>
            <a:tailEnd/>
          </a:ln>
        </p:spPr>
      </p:pic>
      <p:pic>
        <p:nvPicPr>
          <p:cNvPr id="27671" name="Picture 4" descr="F:\DCIM\101D5100\BEIJING1.jpg"/>
          <p:cNvPicPr>
            <a:picLocks noChangeAspect="1" noChangeArrowheads="1"/>
          </p:cNvPicPr>
          <p:nvPr/>
        </p:nvPicPr>
        <p:blipFill>
          <a:blip r:embed="rId15" cstate="print"/>
          <a:srcRect/>
          <a:stretch>
            <a:fillRect/>
          </a:stretch>
        </p:blipFill>
        <p:spPr bwMode="auto">
          <a:xfrm>
            <a:off x="2555875" y="981075"/>
            <a:ext cx="1944688" cy="576263"/>
          </a:xfrm>
          <a:prstGeom prst="rect">
            <a:avLst/>
          </a:prstGeom>
          <a:noFill/>
          <a:ln w="9525">
            <a:noFill/>
            <a:miter lim="800000"/>
            <a:headEnd/>
            <a:tailEnd/>
          </a:ln>
        </p:spPr>
      </p:pic>
      <p:sp>
        <p:nvSpPr>
          <p:cNvPr id="27672" name="AutoShape 20"/>
          <p:cNvSpPr>
            <a:spLocks noChangeArrowheads="1"/>
          </p:cNvSpPr>
          <p:nvPr/>
        </p:nvSpPr>
        <p:spPr bwMode="auto">
          <a:xfrm>
            <a:off x="2411413" y="1773238"/>
            <a:ext cx="1584325" cy="1584325"/>
          </a:xfrm>
          <a:prstGeom prst="roundRect">
            <a:avLst>
              <a:gd name="adj" fmla="val 16667"/>
            </a:avLst>
          </a:prstGeom>
          <a:gradFill rotWithShape="1">
            <a:gsLst>
              <a:gs pos="0">
                <a:srgbClr val="FFC000">
                  <a:alpha val="85999"/>
                </a:srgbClr>
              </a:gs>
              <a:gs pos="100000">
                <a:schemeClr val="bg1"/>
              </a:gs>
            </a:gsLst>
            <a:lin ang="5400000" scaled="1"/>
          </a:gradFill>
          <a:ln w="25400">
            <a:solidFill>
              <a:schemeClr val="tx1"/>
            </a:solidFill>
            <a:round/>
            <a:headEnd/>
            <a:tailEnd/>
          </a:ln>
        </p:spPr>
        <p:txBody>
          <a:bodyPr wrap="none" anchor="ctr"/>
          <a:lstStyle/>
          <a:p>
            <a:endParaRPr lang="en-US">
              <a:solidFill>
                <a:srgbClr val="92D050"/>
              </a:solidFill>
            </a:endParaRPr>
          </a:p>
        </p:txBody>
      </p:sp>
      <p:sp>
        <p:nvSpPr>
          <p:cNvPr id="27673" name="Text Box 28"/>
          <p:cNvSpPr txBox="1">
            <a:spLocks noChangeArrowheads="1"/>
          </p:cNvSpPr>
          <p:nvPr/>
        </p:nvSpPr>
        <p:spPr bwMode="auto">
          <a:xfrm>
            <a:off x="2484438" y="2781300"/>
            <a:ext cx="877887" cy="368300"/>
          </a:xfrm>
          <a:prstGeom prst="rect">
            <a:avLst/>
          </a:prstGeom>
          <a:noFill/>
          <a:ln w="9525">
            <a:noFill/>
            <a:miter lim="800000"/>
            <a:headEnd/>
            <a:tailEnd/>
          </a:ln>
        </p:spPr>
        <p:txBody>
          <a:bodyPr>
            <a:spAutoFit/>
          </a:bodyPr>
          <a:lstStyle/>
          <a:p>
            <a:r>
              <a:rPr lang="en-GB"/>
              <a:t>virtual</a:t>
            </a:r>
          </a:p>
        </p:txBody>
      </p:sp>
      <p:pic>
        <p:nvPicPr>
          <p:cNvPr id="27674" name="Picture 60" descr="https://encrypted-tbn0.gstatic.com/images?q=tbn:ANd9GcQdXBDXRWo6DFs5IcQwV_5CUPpWSAWNoEC8D0azSY5kvQdebSGlpA"/>
          <p:cNvPicPr>
            <a:picLocks noChangeAspect="1" noChangeArrowheads="1"/>
          </p:cNvPicPr>
          <p:nvPr/>
        </p:nvPicPr>
        <p:blipFill>
          <a:blip r:embed="rId16" cstate="print"/>
          <a:srcRect/>
          <a:stretch>
            <a:fillRect/>
          </a:stretch>
        </p:blipFill>
        <p:spPr bwMode="auto">
          <a:xfrm rot="-3447347">
            <a:off x="2618581" y="2339182"/>
            <a:ext cx="328613" cy="330200"/>
          </a:xfrm>
          <a:prstGeom prst="rect">
            <a:avLst/>
          </a:prstGeom>
          <a:noFill/>
          <a:ln w="9525">
            <a:noFill/>
            <a:miter lim="800000"/>
            <a:headEnd/>
            <a:tailEnd/>
          </a:ln>
        </p:spPr>
      </p:pic>
      <p:pic>
        <p:nvPicPr>
          <p:cNvPr id="27675" name="Picture 10" descr="Twitter"/>
          <p:cNvPicPr>
            <a:picLocks noChangeAspect="1" noChangeArrowheads="1"/>
          </p:cNvPicPr>
          <p:nvPr/>
        </p:nvPicPr>
        <p:blipFill>
          <a:blip r:embed="rId17" cstate="print"/>
          <a:srcRect/>
          <a:stretch>
            <a:fillRect/>
          </a:stretch>
        </p:blipFill>
        <p:spPr bwMode="auto">
          <a:xfrm>
            <a:off x="2484438" y="1844675"/>
            <a:ext cx="358775" cy="360363"/>
          </a:xfrm>
          <a:prstGeom prst="rect">
            <a:avLst/>
          </a:prstGeom>
          <a:noFill/>
          <a:ln w="9525">
            <a:noFill/>
            <a:miter lim="800000"/>
            <a:headEnd/>
            <a:tailEnd/>
          </a:ln>
        </p:spPr>
      </p:pic>
      <p:pic>
        <p:nvPicPr>
          <p:cNvPr id="27676" name="Picture 4" descr="LinkedIn"/>
          <p:cNvPicPr>
            <a:picLocks noChangeAspect="1" noChangeArrowheads="1"/>
          </p:cNvPicPr>
          <p:nvPr/>
        </p:nvPicPr>
        <p:blipFill>
          <a:blip r:embed="rId18" cstate="print"/>
          <a:srcRect/>
          <a:stretch>
            <a:fillRect/>
          </a:stretch>
        </p:blipFill>
        <p:spPr bwMode="auto">
          <a:xfrm rot="-593646">
            <a:off x="3009900" y="1939925"/>
            <a:ext cx="288925" cy="288925"/>
          </a:xfrm>
          <a:prstGeom prst="rect">
            <a:avLst/>
          </a:prstGeom>
          <a:noFill/>
          <a:ln w="9525">
            <a:noFill/>
            <a:miter lim="800000"/>
            <a:headEnd/>
            <a:tailEnd/>
          </a:ln>
        </p:spPr>
      </p:pic>
      <p:pic>
        <p:nvPicPr>
          <p:cNvPr id="27677" name="Picture 6" descr="Facebook"/>
          <p:cNvPicPr>
            <a:picLocks noChangeAspect="1" noChangeArrowheads="1"/>
          </p:cNvPicPr>
          <p:nvPr/>
        </p:nvPicPr>
        <p:blipFill>
          <a:blip r:embed="rId19" cstate="print"/>
          <a:srcRect/>
          <a:stretch>
            <a:fillRect/>
          </a:stretch>
        </p:blipFill>
        <p:spPr bwMode="auto">
          <a:xfrm rot="2123937">
            <a:off x="3122613" y="2339975"/>
            <a:ext cx="320675" cy="320675"/>
          </a:xfrm>
          <a:prstGeom prst="rect">
            <a:avLst/>
          </a:prstGeom>
          <a:noFill/>
          <a:ln w="9525">
            <a:noFill/>
            <a:miter lim="800000"/>
            <a:headEnd/>
            <a:tailEnd/>
          </a:ln>
        </p:spPr>
      </p:pic>
      <p:pic>
        <p:nvPicPr>
          <p:cNvPr id="27678" name="Picture 62" descr="YouTube Teachers"/>
          <p:cNvPicPr>
            <a:picLocks noChangeAspect="1" noChangeArrowheads="1"/>
          </p:cNvPicPr>
          <p:nvPr/>
        </p:nvPicPr>
        <p:blipFill>
          <a:blip r:embed="rId20" cstate="print"/>
          <a:srcRect/>
          <a:stretch>
            <a:fillRect/>
          </a:stretch>
        </p:blipFill>
        <p:spPr bwMode="auto">
          <a:xfrm rot="-1719754">
            <a:off x="3479800" y="1903413"/>
            <a:ext cx="330200" cy="331787"/>
          </a:xfrm>
          <a:prstGeom prst="rect">
            <a:avLst/>
          </a:prstGeom>
          <a:noFill/>
          <a:ln w="9525">
            <a:noFill/>
            <a:miter lim="800000"/>
            <a:headEnd/>
            <a:tailEnd/>
          </a:ln>
        </p:spPr>
      </p:pic>
      <p:pic>
        <p:nvPicPr>
          <p:cNvPr id="27679" name="Picture 32" descr="C:\Users\norman\Pictures\HALLAM\survey monkey.jpg"/>
          <p:cNvPicPr>
            <a:picLocks noChangeAspect="1" noChangeArrowheads="1"/>
          </p:cNvPicPr>
          <p:nvPr/>
        </p:nvPicPr>
        <p:blipFill>
          <a:blip r:embed="rId21" cstate="print"/>
          <a:srcRect/>
          <a:stretch>
            <a:fillRect/>
          </a:stretch>
        </p:blipFill>
        <p:spPr bwMode="auto">
          <a:xfrm>
            <a:off x="3563938" y="2492375"/>
            <a:ext cx="350837" cy="352425"/>
          </a:xfrm>
          <a:prstGeom prst="rect">
            <a:avLst/>
          </a:prstGeom>
          <a:noFill/>
          <a:ln w="9525">
            <a:noFill/>
            <a:miter lim="800000"/>
            <a:headEnd/>
            <a:tailEnd/>
          </a:ln>
        </p:spPr>
      </p:pic>
      <p:pic>
        <p:nvPicPr>
          <p:cNvPr id="27680" name="Picture 1" descr="F:\DCIM\101D5100\DSC_1011.JPG"/>
          <p:cNvPicPr>
            <a:picLocks noChangeAspect="1" noChangeArrowheads="1"/>
          </p:cNvPicPr>
          <p:nvPr/>
        </p:nvPicPr>
        <p:blipFill>
          <a:blip r:embed="rId22" cstate="print"/>
          <a:srcRect/>
          <a:stretch>
            <a:fillRect/>
          </a:stretch>
        </p:blipFill>
        <p:spPr bwMode="auto">
          <a:xfrm>
            <a:off x="4859338" y="2852738"/>
            <a:ext cx="1127125" cy="720725"/>
          </a:xfrm>
          <a:prstGeom prst="rect">
            <a:avLst/>
          </a:prstGeom>
          <a:noFill/>
          <a:ln w="9525">
            <a:noFill/>
            <a:miter lim="800000"/>
            <a:headEnd/>
            <a:tailEnd/>
          </a:ln>
        </p:spPr>
      </p:pic>
      <p:sp>
        <p:nvSpPr>
          <p:cNvPr id="27681" name="Text Box 26"/>
          <p:cNvSpPr txBox="1">
            <a:spLocks noChangeArrowheads="1"/>
          </p:cNvSpPr>
          <p:nvPr/>
        </p:nvSpPr>
        <p:spPr bwMode="auto">
          <a:xfrm>
            <a:off x="5364163" y="1052513"/>
            <a:ext cx="717550" cy="366712"/>
          </a:xfrm>
          <a:prstGeom prst="rect">
            <a:avLst/>
          </a:prstGeom>
          <a:noFill/>
          <a:ln w="9525">
            <a:noFill/>
            <a:miter lim="800000"/>
            <a:headEnd/>
            <a:tailEnd/>
          </a:ln>
        </p:spPr>
        <p:txBody>
          <a:bodyPr wrap="none">
            <a:spAutoFit/>
          </a:bodyPr>
          <a:lstStyle/>
          <a:p>
            <a:r>
              <a:rPr lang="en-GB"/>
              <a:t>work</a:t>
            </a:r>
          </a:p>
        </p:txBody>
      </p:sp>
      <p:pic>
        <p:nvPicPr>
          <p:cNvPr id="27682" name="Picture 2" descr="C:\Users\norman\Pictures\creative academic\LOGO\logo final.png"/>
          <p:cNvPicPr>
            <a:picLocks noChangeAspect="1" noChangeArrowheads="1"/>
          </p:cNvPicPr>
          <p:nvPr/>
        </p:nvPicPr>
        <p:blipFill>
          <a:blip r:embed="rId23" cstate="print"/>
          <a:srcRect/>
          <a:stretch>
            <a:fillRect/>
          </a:stretch>
        </p:blipFill>
        <p:spPr bwMode="auto">
          <a:xfrm>
            <a:off x="3708400" y="3051175"/>
            <a:ext cx="1008063" cy="371475"/>
          </a:xfrm>
          <a:prstGeom prst="rect">
            <a:avLst/>
          </a:prstGeom>
          <a:noFill/>
          <a:ln w="9525">
            <a:noFill/>
            <a:miter lim="800000"/>
            <a:headEnd/>
            <a:tailEnd/>
          </a:ln>
        </p:spPr>
      </p:pic>
      <p:sp>
        <p:nvSpPr>
          <p:cNvPr id="27683" name="Text Box 10"/>
          <p:cNvSpPr txBox="1">
            <a:spLocks noChangeArrowheads="1"/>
          </p:cNvSpPr>
          <p:nvPr/>
        </p:nvSpPr>
        <p:spPr bwMode="auto">
          <a:xfrm>
            <a:off x="0" y="4005064"/>
            <a:ext cx="9468544" cy="2308324"/>
          </a:xfrm>
          <a:prstGeom prst="rect">
            <a:avLst/>
          </a:prstGeom>
          <a:noFill/>
          <a:ln w="9525">
            <a:noFill/>
            <a:miter lim="800000"/>
            <a:headEnd/>
            <a:tailEnd/>
          </a:ln>
        </p:spPr>
        <p:txBody>
          <a:bodyPr wrap="square">
            <a:spAutoFit/>
          </a:bodyPr>
          <a:lstStyle/>
          <a:p>
            <a:r>
              <a:rPr lang="en-GB" sz="2400" dirty="0" smtClean="0">
                <a:latin typeface="Arial Rounded MT Bold" pitchFamily="34" charset="0"/>
                <a:cs typeface="Microsoft Sans Serif" pitchFamily="34" charset="0"/>
              </a:rPr>
              <a:t>5 min ACTIVITY  LIFEWIDE SPACES FOR CREATIVITY</a:t>
            </a:r>
          </a:p>
          <a:p>
            <a:pPr marL="457200" indent="-457200">
              <a:buAutoNum type="arabicParenR"/>
            </a:pPr>
            <a:r>
              <a:rPr lang="en-GB" sz="2400" dirty="0" smtClean="0">
                <a:latin typeface="Arial Rounded MT Bold" pitchFamily="34" charset="0"/>
                <a:cs typeface="Microsoft Sans Serif" pitchFamily="34" charset="0"/>
              </a:rPr>
              <a:t>Create a map of the different parts of your life – label the parts in ways that make sense to you</a:t>
            </a:r>
          </a:p>
          <a:p>
            <a:pPr marL="457200" indent="-457200">
              <a:buAutoNum type="arabicParenR"/>
            </a:pPr>
            <a:r>
              <a:rPr lang="en-GB" sz="2400" dirty="0" smtClean="0">
                <a:latin typeface="Arial Rounded MT Bold" pitchFamily="34" charset="0"/>
                <a:cs typeface="Microsoft Sans Serif" pitchFamily="34" charset="0"/>
              </a:rPr>
              <a:t>In which parts of your life do you feel you are able to be creative and WHY??</a:t>
            </a:r>
          </a:p>
          <a:p>
            <a:pPr marL="457200" indent="-457200">
              <a:buAutoNum type="arabicParenR"/>
            </a:pPr>
            <a:r>
              <a:rPr lang="en-GB" sz="2400" dirty="0" smtClean="0">
                <a:latin typeface="Arial Rounded MT Bold" pitchFamily="34" charset="0"/>
                <a:cs typeface="Microsoft Sans Serif" pitchFamily="34" charset="0"/>
              </a:rPr>
              <a:t>What medium(s)/tools facilitate creative self-expression?</a:t>
            </a:r>
            <a:endParaRPr lang="en-GB" sz="2400" dirty="0">
              <a:latin typeface="Arial Rounded MT Bold" pitchFamily="34" charset="0"/>
              <a:cs typeface="Microsoft Sans Serif" pitchFamily="34" charset="0"/>
            </a:endParaRPr>
          </a:p>
        </p:txBody>
      </p:sp>
      <p:sp>
        <p:nvSpPr>
          <p:cNvPr id="37" name="TextBox 36"/>
          <p:cNvSpPr txBox="1"/>
          <p:nvPr/>
        </p:nvSpPr>
        <p:spPr>
          <a:xfrm>
            <a:off x="899592" y="0"/>
            <a:ext cx="8244408" cy="769441"/>
          </a:xfrm>
          <a:prstGeom prst="rect">
            <a:avLst/>
          </a:prstGeom>
          <a:solidFill>
            <a:srgbClr val="FF66FF">
              <a:alpha val="54000"/>
            </a:srgbClr>
          </a:solidFill>
        </p:spPr>
        <p:txBody>
          <a:bodyPr wrap="square" rtlCol="0">
            <a:spAutoFit/>
          </a:bodyPr>
          <a:lstStyle/>
          <a:p>
            <a:pPr algn="ctr"/>
            <a:r>
              <a:rPr lang="en-GB" sz="4400" dirty="0" smtClean="0">
                <a:latin typeface="Aharoni" pitchFamily="2" charset="-79"/>
                <a:cs typeface="Aharoni" pitchFamily="2" charset="-79"/>
              </a:rPr>
              <a:t>6 </a:t>
            </a:r>
            <a:r>
              <a:rPr lang="en-GB" sz="2800" dirty="0" err="1" smtClean="0">
                <a:latin typeface="Aharoni" pitchFamily="2" charset="-79"/>
                <a:cs typeface="Aharoni" pitchFamily="2" charset="-79"/>
              </a:rPr>
              <a:t>Lifewide</a:t>
            </a:r>
            <a:r>
              <a:rPr lang="en-GB" sz="2800" dirty="0" smtClean="0">
                <a:latin typeface="Aharoni" pitchFamily="2" charset="-79"/>
                <a:cs typeface="Aharoni" pitchFamily="2" charset="-79"/>
              </a:rPr>
              <a:t> contexts for personal creativity</a:t>
            </a: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683"/>
                                        </p:tgtEl>
                                        <p:attrNameLst>
                                          <p:attrName>style.visibility</p:attrName>
                                        </p:attrNameLst>
                                      </p:cBhvr>
                                      <p:to>
                                        <p:strVal val="visible"/>
                                      </p:to>
                                    </p:set>
                                    <p:animEffect transition="in" filter="dissolve">
                                      <p:cBhvr>
                                        <p:cTn id="7" dur="500"/>
                                        <p:tgtEl>
                                          <p:spTgt spid="27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8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0"/>
          <p:cNvSpPr>
            <a:spLocks noChangeArrowheads="1"/>
          </p:cNvSpPr>
          <p:nvPr/>
        </p:nvSpPr>
        <p:spPr bwMode="auto">
          <a:xfrm>
            <a:off x="3635375" y="981075"/>
            <a:ext cx="2592388" cy="2663825"/>
          </a:xfrm>
          <a:prstGeom prst="roundRect">
            <a:avLst>
              <a:gd name="adj" fmla="val 16667"/>
            </a:avLst>
          </a:prstGeom>
          <a:gradFill rotWithShape="1">
            <a:gsLst>
              <a:gs pos="0">
                <a:srgbClr val="FBA3F7"/>
              </a:gs>
              <a:gs pos="100000">
                <a:schemeClr val="bg1"/>
              </a:gs>
            </a:gsLst>
            <a:lin ang="5400000" scaled="1"/>
          </a:gradFill>
          <a:ln w="25400">
            <a:solidFill>
              <a:schemeClr val="tx1"/>
            </a:solidFill>
            <a:round/>
            <a:headEnd/>
            <a:tailEnd/>
          </a:ln>
        </p:spPr>
        <p:txBody>
          <a:bodyPr wrap="none" anchor="ctr"/>
          <a:lstStyle/>
          <a:p>
            <a:endParaRPr lang="en-US">
              <a:solidFill>
                <a:srgbClr val="92D050"/>
              </a:solidFill>
            </a:endParaRPr>
          </a:p>
        </p:txBody>
      </p:sp>
      <p:sp>
        <p:nvSpPr>
          <p:cNvPr id="29699" name="AutoShape 22"/>
          <p:cNvSpPr>
            <a:spLocks noChangeArrowheads="1"/>
          </p:cNvSpPr>
          <p:nvPr/>
        </p:nvSpPr>
        <p:spPr bwMode="auto">
          <a:xfrm>
            <a:off x="323850" y="1125538"/>
            <a:ext cx="2305050" cy="2232025"/>
          </a:xfrm>
          <a:prstGeom prst="roundRect">
            <a:avLst>
              <a:gd name="adj" fmla="val 16667"/>
            </a:avLst>
          </a:prstGeom>
          <a:gradFill rotWithShape="1">
            <a:gsLst>
              <a:gs pos="0">
                <a:srgbClr val="AAF4AA"/>
              </a:gs>
              <a:gs pos="100000">
                <a:schemeClr val="bg1"/>
              </a:gs>
            </a:gsLst>
            <a:lin ang="5400000" scaled="1"/>
          </a:gradFill>
          <a:ln w="25400">
            <a:solidFill>
              <a:schemeClr val="tx1"/>
            </a:solidFill>
            <a:round/>
            <a:headEnd/>
            <a:tailEnd/>
          </a:ln>
        </p:spPr>
        <p:txBody>
          <a:bodyPr wrap="none" anchor="ctr"/>
          <a:lstStyle/>
          <a:p>
            <a:endParaRPr lang="en-US">
              <a:solidFill>
                <a:srgbClr val="92D050"/>
              </a:solidFill>
            </a:endParaRPr>
          </a:p>
        </p:txBody>
      </p:sp>
      <p:sp>
        <p:nvSpPr>
          <p:cNvPr id="29700" name="AutoShape 24"/>
          <p:cNvSpPr>
            <a:spLocks noChangeArrowheads="1"/>
          </p:cNvSpPr>
          <p:nvPr/>
        </p:nvSpPr>
        <p:spPr bwMode="auto">
          <a:xfrm>
            <a:off x="6372225" y="1196975"/>
            <a:ext cx="1512888" cy="2016125"/>
          </a:xfrm>
          <a:prstGeom prst="roundRect">
            <a:avLst>
              <a:gd name="adj" fmla="val 16667"/>
            </a:avLst>
          </a:prstGeom>
          <a:gradFill rotWithShape="1">
            <a:gsLst>
              <a:gs pos="0">
                <a:srgbClr val="FFFF00"/>
              </a:gs>
              <a:gs pos="100000">
                <a:schemeClr val="bg1"/>
              </a:gs>
            </a:gsLst>
            <a:lin ang="5400000" scaled="1"/>
          </a:gradFill>
          <a:ln w="25400">
            <a:solidFill>
              <a:schemeClr val="tx1"/>
            </a:solidFill>
            <a:round/>
            <a:headEnd/>
            <a:tailEnd/>
          </a:ln>
        </p:spPr>
        <p:txBody>
          <a:bodyPr wrap="none" anchor="ctr"/>
          <a:lstStyle/>
          <a:p>
            <a:endParaRPr lang="en-US">
              <a:solidFill>
                <a:srgbClr val="92D050"/>
              </a:solidFill>
            </a:endParaRPr>
          </a:p>
        </p:txBody>
      </p:sp>
      <p:sp>
        <p:nvSpPr>
          <p:cNvPr id="29701" name="Text Box 27"/>
          <p:cNvSpPr txBox="1">
            <a:spLocks noChangeArrowheads="1"/>
          </p:cNvSpPr>
          <p:nvPr/>
        </p:nvSpPr>
        <p:spPr bwMode="auto">
          <a:xfrm>
            <a:off x="323850" y="2852738"/>
            <a:ext cx="1944688" cy="369887"/>
          </a:xfrm>
          <a:prstGeom prst="rect">
            <a:avLst/>
          </a:prstGeom>
          <a:noFill/>
          <a:ln w="9525">
            <a:noFill/>
            <a:miter lim="800000"/>
            <a:headEnd/>
            <a:tailEnd/>
          </a:ln>
        </p:spPr>
        <p:txBody>
          <a:bodyPr>
            <a:spAutoFit/>
          </a:bodyPr>
          <a:lstStyle/>
          <a:p>
            <a:r>
              <a:rPr lang="en-GB"/>
              <a:t>family &amp; home</a:t>
            </a:r>
          </a:p>
        </p:txBody>
      </p:sp>
      <p:sp>
        <p:nvSpPr>
          <p:cNvPr id="29702" name="Text Box 28"/>
          <p:cNvSpPr txBox="1">
            <a:spLocks noChangeArrowheads="1"/>
          </p:cNvSpPr>
          <p:nvPr/>
        </p:nvSpPr>
        <p:spPr bwMode="auto">
          <a:xfrm>
            <a:off x="6659563" y="2852738"/>
            <a:ext cx="1069975" cy="369887"/>
          </a:xfrm>
          <a:prstGeom prst="rect">
            <a:avLst/>
          </a:prstGeom>
          <a:noFill/>
          <a:ln w="9525">
            <a:noFill/>
            <a:miter lim="800000"/>
            <a:headEnd/>
            <a:tailEnd/>
          </a:ln>
        </p:spPr>
        <p:txBody>
          <a:bodyPr wrap="none">
            <a:spAutoFit/>
          </a:bodyPr>
          <a:lstStyle/>
          <a:p>
            <a:r>
              <a:rPr lang="en-GB"/>
              <a:t>hobbies</a:t>
            </a:r>
          </a:p>
        </p:txBody>
      </p:sp>
      <p:sp>
        <p:nvSpPr>
          <p:cNvPr id="29703" name="AutoShape 30"/>
          <p:cNvSpPr>
            <a:spLocks noChangeArrowheads="1"/>
          </p:cNvSpPr>
          <p:nvPr/>
        </p:nvSpPr>
        <p:spPr bwMode="auto">
          <a:xfrm>
            <a:off x="8027988" y="1052513"/>
            <a:ext cx="576262" cy="2159000"/>
          </a:xfrm>
          <a:prstGeom prst="roundRect">
            <a:avLst>
              <a:gd name="adj" fmla="val 16667"/>
            </a:avLst>
          </a:prstGeom>
          <a:gradFill rotWithShape="1">
            <a:gsLst>
              <a:gs pos="0">
                <a:srgbClr val="FF6699"/>
              </a:gs>
              <a:gs pos="100000">
                <a:schemeClr val="bg1"/>
              </a:gs>
            </a:gsLst>
            <a:lin ang="5400000" scaled="1"/>
          </a:gradFill>
          <a:ln w="9525">
            <a:solidFill>
              <a:schemeClr val="tx1"/>
            </a:solidFill>
            <a:round/>
            <a:headEnd/>
            <a:tailEnd/>
          </a:ln>
        </p:spPr>
        <p:txBody>
          <a:bodyPr wrap="none" anchor="ctr"/>
          <a:lstStyle/>
          <a:p>
            <a:endParaRPr lang="en-US">
              <a:solidFill>
                <a:srgbClr val="92D050"/>
              </a:solidFill>
            </a:endParaRPr>
          </a:p>
        </p:txBody>
      </p:sp>
      <p:sp>
        <p:nvSpPr>
          <p:cNvPr id="29704" name="Text Box 31"/>
          <p:cNvSpPr txBox="1">
            <a:spLocks noChangeArrowheads="1"/>
          </p:cNvSpPr>
          <p:nvPr/>
        </p:nvSpPr>
        <p:spPr bwMode="auto">
          <a:xfrm>
            <a:off x="8172450" y="1628775"/>
            <a:ext cx="323850" cy="1465263"/>
          </a:xfrm>
          <a:prstGeom prst="rect">
            <a:avLst/>
          </a:prstGeom>
          <a:noFill/>
          <a:ln w="9525">
            <a:noFill/>
            <a:miter lim="800000"/>
            <a:headEnd/>
            <a:tailEnd/>
          </a:ln>
        </p:spPr>
        <p:txBody>
          <a:bodyPr wrap="none">
            <a:spAutoFit/>
          </a:bodyPr>
          <a:lstStyle/>
          <a:p>
            <a:r>
              <a:rPr lang="en-GB"/>
              <a:t>o</a:t>
            </a:r>
          </a:p>
          <a:p>
            <a:r>
              <a:rPr lang="en-GB"/>
              <a:t>t</a:t>
            </a:r>
          </a:p>
          <a:p>
            <a:r>
              <a:rPr lang="en-GB"/>
              <a:t>h</a:t>
            </a:r>
          </a:p>
          <a:p>
            <a:r>
              <a:rPr lang="en-GB"/>
              <a:t>e</a:t>
            </a:r>
          </a:p>
          <a:p>
            <a:r>
              <a:rPr lang="en-GB"/>
              <a:t>r</a:t>
            </a:r>
          </a:p>
        </p:txBody>
      </p:sp>
      <p:sp>
        <p:nvSpPr>
          <p:cNvPr id="15370" name="Text Box 10"/>
          <p:cNvSpPr txBox="1">
            <a:spLocks noChangeArrowheads="1"/>
          </p:cNvSpPr>
          <p:nvPr/>
        </p:nvSpPr>
        <p:spPr bwMode="auto">
          <a:xfrm>
            <a:off x="0" y="3503235"/>
            <a:ext cx="9251950" cy="3354765"/>
          </a:xfrm>
          <a:prstGeom prst="rect">
            <a:avLst/>
          </a:prstGeom>
          <a:noFill/>
          <a:ln w="9525">
            <a:noFill/>
            <a:miter lim="800000"/>
            <a:headEnd/>
            <a:tailEnd/>
          </a:ln>
        </p:spPr>
        <p:txBody>
          <a:bodyPr>
            <a:spAutoFit/>
          </a:bodyPr>
          <a:lstStyle/>
          <a:p>
            <a:pPr>
              <a:defRPr/>
            </a:pPr>
            <a:r>
              <a:rPr lang="en-GB" sz="2400" dirty="0" smtClean="0">
                <a:latin typeface="Arial Rounded MT Bold" pitchFamily="34" charset="0"/>
                <a:cs typeface="Microsoft Sans Serif" pitchFamily="34" charset="0"/>
              </a:rPr>
              <a:t>High affordance</a:t>
            </a:r>
            <a:endParaRPr lang="en-GB" sz="2400" dirty="0">
              <a:latin typeface="Arial Rounded MT Bold" pitchFamily="34" charset="0"/>
              <a:cs typeface="Microsoft Sans Serif" pitchFamily="34" charset="0"/>
            </a:endParaRPr>
          </a:p>
          <a:p>
            <a:pPr marL="457200" indent="-457200">
              <a:defRPr/>
            </a:pPr>
            <a:r>
              <a:rPr lang="en-GB" sz="2400" dirty="0" smtClean="0">
                <a:solidFill>
                  <a:srgbClr val="CC0000"/>
                </a:solidFill>
                <a:latin typeface="Arial Rounded MT Bold" pitchFamily="34" charset="0"/>
                <a:cs typeface="Microsoft Sans Serif" pitchFamily="34" charset="0"/>
              </a:rPr>
              <a:t>1) WORK (interest/complexity/ambition/freedom/play)  </a:t>
            </a:r>
          </a:p>
          <a:p>
            <a:pPr marL="457200" indent="-457200">
              <a:defRPr/>
            </a:pPr>
            <a:r>
              <a:rPr lang="en-GB" sz="2400" dirty="0" smtClean="0">
                <a:solidFill>
                  <a:srgbClr val="CC0000"/>
                </a:solidFill>
                <a:latin typeface="Arial Rounded MT Bold" pitchFamily="34" charset="0"/>
                <a:cs typeface="Microsoft Sans Serif" pitchFamily="34" charset="0"/>
              </a:rPr>
              <a:t>2) BAND (freedom/collaboration/play)</a:t>
            </a:r>
            <a:endParaRPr lang="en-GB" sz="2400" dirty="0">
              <a:solidFill>
                <a:srgbClr val="CC0000"/>
              </a:solidFill>
              <a:latin typeface="Arial Rounded MT Bold" pitchFamily="34" charset="0"/>
              <a:cs typeface="Microsoft Sans Serif" pitchFamily="34" charset="0"/>
            </a:endParaRPr>
          </a:p>
          <a:p>
            <a:pPr>
              <a:defRPr/>
            </a:pPr>
            <a:endParaRPr lang="en-GB" sz="1000" dirty="0">
              <a:latin typeface="Arial Rounded MT Bold" pitchFamily="34" charset="0"/>
              <a:cs typeface="Microsoft Sans Serif" pitchFamily="34" charset="0"/>
            </a:endParaRPr>
          </a:p>
          <a:p>
            <a:pPr>
              <a:defRPr/>
            </a:pPr>
            <a:r>
              <a:rPr lang="en-GB" sz="2400" dirty="0">
                <a:latin typeface="Arial Rounded MT Bold" pitchFamily="34" charset="0"/>
                <a:cs typeface="Microsoft Sans Serif" pitchFamily="34" charset="0"/>
              </a:rPr>
              <a:t>Which </a:t>
            </a:r>
            <a:r>
              <a:rPr lang="en-GB" sz="2400" dirty="0" smtClean="0">
                <a:latin typeface="Arial Rounded MT Bold" pitchFamily="34" charset="0"/>
                <a:cs typeface="Microsoft Sans Serif" pitchFamily="34" charset="0"/>
              </a:rPr>
              <a:t>medium(s) facilitate creative self-expression?</a:t>
            </a:r>
            <a:endParaRPr lang="en-GB" sz="2400" dirty="0">
              <a:latin typeface="Arial Rounded MT Bold" pitchFamily="34" charset="0"/>
              <a:cs typeface="Microsoft Sans Serif" pitchFamily="34" charset="0"/>
            </a:endParaRPr>
          </a:p>
          <a:p>
            <a:pPr marL="457200" indent="-457200">
              <a:buFontTx/>
              <a:buAutoNum type="arabicParenR"/>
              <a:defRPr/>
            </a:pPr>
            <a:r>
              <a:rPr lang="en-GB" sz="2400" dirty="0" smtClean="0">
                <a:solidFill>
                  <a:srgbClr val="CC0000"/>
                </a:solidFill>
                <a:latin typeface="Arial Rounded MT Bold" pitchFamily="34" charset="0"/>
                <a:cs typeface="Microsoft Sans Serif" pitchFamily="34" charset="0"/>
              </a:rPr>
              <a:t>words/pictures/processes  </a:t>
            </a:r>
            <a:r>
              <a:rPr lang="en-GB" sz="2400" dirty="0">
                <a:solidFill>
                  <a:srgbClr val="CC0000"/>
                </a:solidFill>
                <a:latin typeface="Arial Rounded MT Bold" pitchFamily="34" charset="0"/>
                <a:cs typeface="Microsoft Sans Serif" pitchFamily="34" charset="0"/>
              </a:rPr>
              <a:t>2) </a:t>
            </a:r>
            <a:r>
              <a:rPr lang="en-GB" sz="2400" dirty="0" smtClean="0">
                <a:solidFill>
                  <a:srgbClr val="CC0000"/>
                </a:solidFill>
                <a:latin typeface="Arial Rounded MT Bold" pitchFamily="34" charset="0"/>
                <a:cs typeface="Microsoft Sans Serif" pitchFamily="34" charset="0"/>
              </a:rPr>
              <a:t>music</a:t>
            </a:r>
            <a:endParaRPr lang="en-GB" sz="2400" dirty="0">
              <a:solidFill>
                <a:srgbClr val="CC0000"/>
              </a:solidFill>
              <a:latin typeface="Arial Rounded MT Bold" pitchFamily="34" charset="0"/>
              <a:cs typeface="Microsoft Sans Serif" pitchFamily="34" charset="0"/>
            </a:endParaRPr>
          </a:p>
          <a:p>
            <a:pPr marL="457200" indent="-457200">
              <a:buFontTx/>
              <a:buAutoNum type="arabicParenR"/>
              <a:defRPr/>
            </a:pPr>
            <a:endParaRPr lang="en-GB" sz="1000" dirty="0">
              <a:latin typeface="Arial Rounded MT Bold" pitchFamily="34" charset="0"/>
              <a:cs typeface="Microsoft Sans Serif" pitchFamily="34" charset="0"/>
            </a:endParaRPr>
          </a:p>
          <a:p>
            <a:pPr marL="457200" indent="-457200">
              <a:defRPr/>
            </a:pPr>
            <a:r>
              <a:rPr lang="en-GB" sz="2400" dirty="0">
                <a:latin typeface="Arial Rounded MT Bold" pitchFamily="34" charset="0"/>
                <a:cs typeface="Microsoft Sans Serif" pitchFamily="34" charset="0"/>
              </a:rPr>
              <a:t>What tools help you express yourself creatively?</a:t>
            </a:r>
          </a:p>
          <a:p>
            <a:pPr marL="457200" indent="-457200">
              <a:defRPr/>
            </a:pPr>
            <a:r>
              <a:rPr lang="en-GB" sz="2400" dirty="0">
                <a:solidFill>
                  <a:srgbClr val="CC0000"/>
                </a:solidFill>
                <a:latin typeface="Arial Rounded MT Bold" pitchFamily="34" charset="0"/>
                <a:cs typeface="Microsoft Sans Serif" pitchFamily="34" charset="0"/>
              </a:rPr>
              <a:t>1) laptop/word/paint/</a:t>
            </a:r>
            <a:r>
              <a:rPr lang="en-GB" sz="2400" dirty="0" err="1">
                <a:solidFill>
                  <a:srgbClr val="CC0000"/>
                </a:solidFill>
                <a:latin typeface="Arial Rounded MT Bold" pitchFamily="34" charset="0"/>
                <a:cs typeface="Microsoft Sans Serif" pitchFamily="34" charset="0"/>
              </a:rPr>
              <a:t>photoshop</a:t>
            </a:r>
            <a:r>
              <a:rPr lang="en-GB" sz="2400" dirty="0">
                <a:solidFill>
                  <a:srgbClr val="CC0000"/>
                </a:solidFill>
                <a:latin typeface="Arial Rounded MT Bold" pitchFamily="34" charset="0"/>
                <a:cs typeface="Microsoft Sans Serif" pitchFamily="34" charset="0"/>
              </a:rPr>
              <a:t>/ Web 2.0 &amp; Social Media</a:t>
            </a:r>
          </a:p>
          <a:p>
            <a:pPr marL="457200" indent="-457200">
              <a:defRPr/>
            </a:pPr>
            <a:r>
              <a:rPr lang="en-GB" sz="2400" dirty="0" smtClean="0">
                <a:solidFill>
                  <a:srgbClr val="CC0000"/>
                </a:solidFill>
                <a:latin typeface="Arial Rounded MT Bold" pitchFamily="34" charset="0"/>
                <a:cs typeface="Microsoft Sans Serif" pitchFamily="34" charset="0"/>
              </a:rPr>
              <a:t>2</a:t>
            </a:r>
            <a:r>
              <a:rPr lang="en-GB" sz="2400" dirty="0">
                <a:solidFill>
                  <a:srgbClr val="CC0000"/>
                </a:solidFill>
                <a:latin typeface="Arial Rounded MT Bold" pitchFamily="34" charset="0"/>
                <a:cs typeface="Microsoft Sans Serif" pitchFamily="34" charset="0"/>
              </a:rPr>
              <a:t>) </a:t>
            </a:r>
            <a:r>
              <a:rPr lang="en-GB" sz="2400" dirty="0" smtClean="0">
                <a:solidFill>
                  <a:srgbClr val="CC0000"/>
                </a:solidFill>
                <a:latin typeface="Arial Rounded MT Bold" pitchFamily="34" charset="0"/>
                <a:cs typeface="Microsoft Sans Serif" pitchFamily="34" charset="0"/>
              </a:rPr>
              <a:t>drum kit </a:t>
            </a:r>
            <a:endParaRPr lang="en-GB" sz="2400" dirty="0">
              <a:solidFill>
                <a:srgbClr val="CC0000"/>
              </a:solidFill>
              <a:latin typeface="Arial Rounded MT Bold" pitchFamily="34" charset="0"/>
              <a:cs typeface="Microsoft Sans Serif" pitchFamily="34" charset="0"/>
            </a:endParaRPr>
          </a:p>
        </p:txBody>
      </p:sp>
      <p:pic>
        <p:nvPicPr>
          <p:cNvPr id="29706" name="Picture 2" descr="G:\DCIM\101_PANA\P1010503.JPG"/>
          <p:cNvPicPr>
            <a:picLocks noChangeAspect="1" noChangeArrowheads="1"/>
          </p:cNvPicPr>
          <p:nvPr/>
        </p:nvPicPr>
        <p:blipFill>
          <a:blip r:embed="rId3" cstate="print"/>
          <a:srcRect t="15849" b="15849"/>
          <a:stretch>
            <a:fillRect/>
          </a:stretch>
        </p:blipFill>
        <p:spPr bwMode="auto">
          <a:xfrm>
            <a:off x="468313" y="1268413"/>
            <a:ext cx="1081087" cy="762000"/>
          </a:xfrm>
          <a:prstGeom prst="rect">
            <a:avLst/>
          </a:prstGeom>
          <a:noFill/>
          <a:ln w="9525">
            <a:noFill/>
            <a:miter lim="800000"/>
            <a:headEnd/>
            <a:tailEnd/>
          </a:ln>
        </p:spPr>
      </p:pic>
      <p:pic>
        <p:nvPicPr>
          <p:cNvPr id="29707" name="Picture 4" descr="C:\Users\norman\Pictures\Family pics\FAMILY.JPG"/>
          <p:cNvPicPr>
            <a:picLocks noChangeAspect="1" noChangeArrowheads="1"/>
          </p:cNvPicPr>
          <p:nvPr/>
        </p:nvPicPr>
        <p:blipFill>
          <a:blip r:embed="rId4" cstate="print"/>
          <a:srcRect/>
          <a:stretch>
            <a:fillRect/>
          </a:stretch>
        </p:blipFill>
        <p:spPr bwMode="auto">
          <a:xfrm>
            <a:off x="468313" y="1989138"/>
            <a:ext cx="1077912" cy="719137"/>
          </a:xfrm>
          <a:prstGeom prst="rect">
            <a:avLst/>
          </a:prstGeom>
          <a:noFill/>
          <a:ln w="9525">
            <a:noFill/>
            <a:miter lim="800000"/>
            <a:headEnd/>
            <a:tailEnd/>
          </a:ln>
        </p:spPr>
      </p:pic>
      <p:pic>
        <p:nvPicPr>
          <p:cNvPr id="29708" name="Picture 2" descr="C:\Users\norman\Pictures\Family pics\feeding twins June 2013.jpg"/>
          <p:cNvPicPr>
            <a:picLocks noChangeAspect="1" noChangeArrowheads="1"/>
          </p:cNvPicPr>
          <p:nvPr/>
        </p:nvPicPr>
        <p:blipFill>
          <a:blip r:embed="rId5" cstate="print"/>
          <a:srcRect/>
          <a:stretch>
            <a:fillRect/>
          </a:stretch>
        </p:blipFill>
        <p:spPr bwMode="auto">
          <a:xfrm>
            <a:off x="1547813" y="1268413"/>
            <a:ext cx="935037" cy="720725"/>
          </a:xfrm>
          <a:prstGeom prst="rect">
            <a:avLst/>
          </a:prstGeom>
          <a:noFill/>
          <a:ln w="9525">
            <a:noFill/>
            <a:miter lim="800000"/>
            <a:headEnd/>
            <a:tailEnd/>
          </a:ln>
        </p:spPr>
      </p:pic>
      <p:pic>
        <p:nvPicPr>
          <p:cNvPr id="29709" name="Picture 15" descr="P1000286"/>
          <p:cNvPicPr>
            <a:picLocks noChangeAspect="1" noChangeArrowheads="1"/>
          </p:cNvPicPr>
          <p:nvPr/>
        </p:nvPicPr>
        <p:blipFill>
          <a:blip r:embed="rId6" cstate="print"/>
          <a:srcRect/>
          <a:stretch>
            <a:fillRect/>
          </a:stretch>
        </p:blipFill>
        <p:spPr bwMode="auto">
          <a:xfrm>
            <a:off x="1547813" y="1989138"/>
            <a:ext cx="936625" cy="719137"/>
          </a:xfrm>
          <a:prstGeom prst="rect">
            <a:avLst/>
          </a:prstGeom>
          <a:noFill/>
          <a:ln w="9525">
            <a:noFill/>
            <a:miter lim="800000"/>
            <a:headEnd/>
            <a:tailEnd/>
          </a:ln>
        </p:spPr>
      </p:pic>
      <p:pic>
        <p:nvPicPr>
          <p:cNvPr id="29710" name="Picture 1" descr="E:\DCIM\104_PANA\P1040835.JPG"/>
          <p:cNvPicPr>
            <a:picLocks noChangeAspect="1" noChangeArrowheads="1"/>
          </p:cNvPicPr>
          <p:nvPr/>
        </p:nvPicPr>
        <p:blipFill>
          <a:blip r:embed="rId7" cstate="print"/>
          <a:srcRect/>
          <a:stretch>
            <a:fillRect/>
          </a:stretch>
        </p:blipFill>
        <p:spPr bwMode="auto">
          <a:xfrm>
            <a:off x="5076825" y="2349500"/>
            <a:ext cx="1081088" cy="576263"/>
          </a:xfrm>
          <a:prstGeom prst="rect">
            <a:avLst/>
          </a:prstGeom>
          <a:noFill/>
          <a:ln w="9525">
            <a:noFill/>
            <a:miter lim="800000"/>
            <a:headEnd/>
            <a:tailEnd/>
          </a:ln>
        </p:spPr>
      </p:pic>
      <p:pic>
        <p:nvPicPr>
          <p:cNvPr id="29711" name="Picture 25" descr="NORMAN6"/>
          <p:cNvPicPr>
            <a:picLocks noChangeAspect="1" noChangeArrowheads="1"/>
          </p:cNvPicPr>
          <p:nvPr/>
        </p:nvPicPr>
        <p:blipFill>
          <a:blip r:embed="rId8" cstate="print"/>
          <a:srcRect/>
          <a:stretch>
            <a:fillRect/>
          </a:stretch>
        </p:blipFill>
        <p:spPr bwMode="auto">
          <a:xfrm>
            <a:off x="5148263" y="1700213"/>
            <a:ext cx="1081087" cy="666750"/>
          </a:xfrm>
          <a:prstGeom prst="rect">
            <a:avLst/>
          </a:prstGeom>
          <a:noFill/>
          <a:ln w="9525">
            <a:noFill/>
            <a:miter lim="800000"/>
            <a:headEnd/>
            <a:tailEnd/>
          </a:ln>
        </p:spPr>
      </p:pic>
      <p:pic>
        <p:nvPicPr>
          <p:cNvPr id="29712" name="Picture 30"/>
          <p:cNvPicPr>
            <a:picLocks noChangeAspect="1" noChangeArrowheads="1"/>
          </p:cNvPicPr>
          <p:nvPr/>
        </p:nvPicPr>
        <p:blipFill>
          <a:blip r:embed="rId9" cstate="print"/>
          <a:srcRect/>
          <a:stretch>
            <a:fillRect/>
          </a:stretch>
        </p:blipFill>
        <p:spPr bwMode="auto">
          <a:xfrm>
            <a:off x="3708400" y="1844675"/>
            <a:ext cx="1295400" cy="708025"/>
          </a:xfrm>
          <a:prstGeom prst="rect">
            <a:avLst/>
          </a:prstGeom>
          <a:noFill/>
          <a:ln w="9525">
            <a:noFill/>
            <a:miter lim="800000"/>
            <a:headEnd/>
            <a:tailEnd/>
          </a:ln>
        </p:spPr>
      </p:pic>
      <p:pic>
        <p:nvPicPr>
          <p:cNvPr id="29713" name="Picture 2" descr="C:\Users\norman\Pictures\LIFEWIDE EDUCATION\LWE Abstract Logo Final B&amp;G.jpg"/>
          <p:cNvPicPr>
            <a:picLocks noChangeAspect="1" noChangeArrowheads="1"/>
          </p:cNvPicPr>
          <p:nvPr/>
        </p:nvPicPr>
        <p:blipFill>
          <a:blip r:embed="rId10" cstate="print"/>
          <a:srcRect/>
          <a:stretch>
            <a:fillRect/>
          </a:stretch>
        </p:blipFill>
        <p:spPr bwMode="auto">
          <a:xfrm>
            <a:off x="4067175" y="2420938"/>
            <a:ext cx="936625" cy="503237"/>
          </a:xfrm>
          <a:prstGeom prst="rect">
            <a:avLst/>
          </a:prstGeom>
          <a:noFill/>
          <a:ln w="9525">
            <a:noFill/>
            <a:miter lim="800000"/>
            <a:headEnd/>
            <a:tailEnd/>
          </a:ln>
        </p:spPr>
      </p:pic>
      <p:pic>
        <p:nvPicPr>
          <p:cNvPr id="29714" name="Picture 2" descr="C:\Users\norman\Pictures\Garden party\DSC_2041.JPG"/>
          <p:cNvPicPr>
            <a:picLocks noChangeAspect="1" noChangeArrowheads="1"/>
          </p:cNvPicPr>
          <p:nvPr/>
        </p:nvPicPr>
        <p:blipFill>
          <a:blip r:embed="rId11" cstate="print"/>
          <a:srcRect/>
          <a:stretch>
            <a:fillRect/>
          </a:stretch>
        </p:blipFill>
        <p:spPr bwMode="auto">
          <a:xfrm>
            <a:off x="6443663" y="1989138"/>
            <a:ext cx="1404937" cy="936625"/>
          </a:xfrm>
          <a:prstGeom prst="rect">
            <a:avLst/>
          </a:prstGeom>
          <a:noFill/>
          <a:ln w="9525">
            <a:noFill/>
            <a:miter lim="800000"/>
            <a:headEnd/>
            <a:tailEnd/>
          </a:ln>
        </p:spPr>
      </p:pic>
      <p:pic>
        <p:nvPicPr>
          <p:cNvPr id="29715" name="Picture 2" descr="C:\Users\norman\Pictures\FREEWORLD\Ollie vs Cancer Gig\OllievCancer Ticket\OllievCancer Ticket\Slide1.JPG"/>
          <p:cNvPicPr>
            <a:picLocks noChangeAspect="1" noChangeArrowheads="1"/>
          </p:cNvPicPr>
          <p:nvPr/>
        </p:nvPicPr>
        <p:blipFill>
          <a:blip r:embed="rId12" cstate="print"/>
          <a:srcRect/>
          <a:stretch>
            <a:fillRect/>
          </a:stretch>
        </p:blipFill>
        <p:spPr bwMode="auto">
          <a:xfrm>
            <a:off x="6443663" y="1268413"/>
            <a:ext cx="865187" cy="692150"/>
          </a:xfrm>
          <a:prstGeom prst="rect">
            <a:avLst/>
          </a:prstGeom>
          <a:noFill/>
          <a:ln w="9525">
            <a:noFill/>
            <a:miter lim="800000"/>
            <a:headEnd/>
            <a:tailEnd/>
          </a:ln>
        </p:spPr>
      </p:pic>
      <p:pic>
        <p:nvPicPr>
          <p:cNvPr id="29716" name="Picture 2" descr="F:\DCIM\101D5100\BEIJING NORMAN TEACHING_edited-1.jpg"/>
          <p:cNvPicPr>
            <a:picLocks noChangeAspect="1" noChangeArrowheads="1"/>
          </p:cNvPicPr>
          <p:nvPr/>
        </p:nvPicPr>
        <p:blipFill>
          <a:blip r:embed="rId13" cstate="print"/>
          <a:srcRect/>
          <a:stretch>
            <a:fillRect/>
          </a:stretch>
        </p:blipFill>
        <p:spPr bwMode="auto">
          <a:xfrm>
            <a:off x="4716463" y="981075"/>
            <a:ext cx="1081087" cy="720725"/>
          </a:xfrm>
          <a:prstGeom prst="rect">
            <a:avLst/>
          </a:prstGeom>
          <a:noFill/>
          <a:ln w="9525">
            <a:noFill/>
            <a:miter lim="800000"/>
            <a:headEnd/>
            <a:tailEnd/>
          </a:ln>
        </p:spPr>
      </p:pic>
      <p:sp>
        <p:nvSpPr>
          <p:cNvPr id="29717" name="AutoShape 20"/>
          <p:cNvSpPr>
            <a:spLocks noChangeArrowheads="1"/>
          </p:cNvSpPr>
          <p:nvPr/>
        </p:nvSpPr>
        <p:spPr bwMode="auto">
          <a:xfrm>
            <a:off x="2484438" y="908050"/>
            <a:ext cx="2087562" cy="935038"/>
          </a:xfrm>
          <a:prstGeom prst="roundRect">
            <a:avLst>
              <a:gd name="adj" fmla="val 16667"/>
            </a:avLst>
          </a:prstGeom>
          <a:gradFill rotWithShape="1">
            <a:gsLst>
              <a:gs pos="0">
                <a:srgbClr val="00B0F0"/>
              </a:gs>
              <a:gs pos="100000">
                <a:schemeClr val="bg1"/>
              </a:gs>
            </a:gsLst>
            <a:lin ang="5400000" scaled="1"/>
          </a:gradFill>
          <a:ln w="25400">
            <a:solidFill>
              <a:schemeClr val="tx1"/>
            </a:solidFill>
            <a:round/>
            <a:headEnd/>
            <a:tailEnd/>
          </a:ln>
        </p:spPr>
        <p:txBody>
          <a:bodyPr wrap="none" anchor="ctr"/>
          <a:lstStyle/>
          <a:p>
            <a:endParaRPr lang="en-US">
              <a:solidFill>
                <a:srgbClr val="92D050"/>
              </a:solidFill>
            </a:endParaRPr>
          </a:p>
        </p:txBody>
      </p:sp>
      <p:sp>
        <p:nvSpPr>
          <p:cNvPr id="29718" name="Text Box 28"/>
          <p:cNvSpPr txBox="1">
            <a:spLocks noChangeArrowheads="1"/>
          </p:cNvSpPr>
          <p:nvPr/>
        </p:nvSpPr>
        <p:spPr bwMode="auto">
          <a:xfrm>
            <a:off x="3059113" y="1484313"/>
            <a:ext cx="800100" cy="368300"/>
          </a:xfrm>
          <a:prstGeom prst="rect">
            <a:avLst/>
          </a:prstGeom>
          <a:noFill/>
          <a:ln w="9525">
            <a:noFill/>
            <a:miter lim="800000"/>
            <a:headEnd/>
            <a:tailEnd/>
          </a:ln>
        </p:spPr>
        <p:txBody>
          <a:bodyPr wrap="none">
            <a:spAutoFit/>
          </a:bodyPr>
          <a:lstStyle/>
          <a:p>
            <a:r>
              <a:rPr lang="en-GB"/>
              <a:t>travel</a:t>
            </a:r>
          </a:p>
        </p:txBody>
      </p:sp>
      <p:pic>
        <p:nvPicPr>
          <p:cNvPr id="29719" name="Picture 3" descr="C:\Users\norman\Pictures\FREEWORLD\CD LABEL - Copy.jpg"/>
          <p:cNvPicPr>
            <a:picLocks noChangeAspect="1" noChangeArrowheads="1"/>
          </p:cNvPicPr>
          <p:nvPr/>
        </p:nvPicPr>
        <p:blipFill>
          <a:blip r:embed="rId14" cstate="print"/>
          <a:srcRect/>
          <a:stretch>
            <a:fillRect/>
          </a:stretch>
        </p:blipFill>
        <p:spPr bwMode="auto">
          <a:xfrm>
            <a:off x="7164388" y="1341438"/>
            <a:ext cx="669925" cy="608012"/>
          </a:xfrm>
          <a:prstGeom prst="rect">
            <a:avLst/>
          </a:prstGeom>
          <a:noFill/>
          <a:ln w="9525">
            <a:noFill/>
            <a:miter lim="800000"/>
            <a:headEnd/>
            <a:tailEnd/>
          </a:ln>
        </p:spPr>
      </p:pic>
      <p:pic>
        <p:nvPicPr>
          <p:cNvPr id="29720" name="Picture 4" descr="F:\DCIM\101D5100\BEIJING1.jpg"/>
          <p:cNvPicPr>
            <a:picLocks noChangeAspect="1" noChangeArrowheads="1"/>
          </p:cNvPicPr>
          <p:nvPr/>
        </p:nvPicPr>
        <p:blipFill>
          <a:blip r:embed="rId15" cstate="print"/>
          <a:srcRect/>
          <a:stretch>
            <a:fillRect/>
          </a:stretch>
        </p:blipFill>
        <p:spPr bwMode="auto">
          <a:xfrm>
            <a:off x="2555875" y="981075"/>
            <a:ext cx="1944688" cy="576263"/>
          </a:xfrm>
          <a:prstGeom prst="rect">
            <a:avLst/>
          </a:prstGeom>
          <a:noFill/>
          <a:ln w="9525">
            <a:noFill/>
            <a:miter lim="800000"/>
            <a:headEnd/>
            <a:tailEnd/>
          </a:ln>
        </p:spPr>
      </p:pic>
      <p:sp>
        <p:nvSpPr>
          <p:cNvPr id="29721" name="AutoShape 20"/>
          <p:cNvSpPr>
            <a:spLocks noChangeArrowheads="1"/>
          </p:cNvSpPr>
          <p:nvPr/>
        </p:nvSpPr>
        <p:spPr bwMode="auto">
          <a:xfrm>
            <a:off x="2411413" y="1773238"/>
            <a:ext cx="1584325" cy="1584325"/>
          </a:xfrm>
          <a:prstGeom prst="roundRect">
            <a:avLst>
              <a:gd name="adj" fmla="val 16667"/>
            </a:avLst>
          </a:prstGeom>
          <a:gradFill rotWithShape="1">
            <a:gsLst>
              <a:gs pos="0">
                <a:srgbClr val="FFC000">
                  <a:alpha val="85999"/>
                </a:srgbClr>
              </a:gs>
              <a:gs pos="100000">
                <a:schemeClr val="bg1"/>
              </a:gs>
            </a:gsLst>
            <a:lin ang="5400000" scaled="1"/>
          </a:gradFill>
          <a:ln w="25400">
            <a:solidFill>
              <a:schemeClr val="tx1"/>
            </a:solidFill>
            <a:round/>
            <a:headEnd/>
            <a:tailEnd/>
          </a:ln>
        </p:spPr>
        <p:txBody>
          <a:bodyPr wrap="none" anchor="ctr"/>
          <a:lstStyle/>
          <a:p>
            <a:endParaRPr lang="en-US">
              <a:solidFill>
                <a:srgbClr val="92D050"/>
              </a:solidFill>
            </a:endParaRPr>
          </a:p>
        </p:txBody>
      </p:sp>
      <p:sp>
        <p:nvSpPr>
          <p:cNvPr id="29722" name="Text Box 28"/>
          <p:cNvSpPr txBox="1">
            <a:spLocks noChangeArrowheads="1"/>
          </p:cNvSpPr>
          <p:nvPr/>
        </p:nvSpPr>
        <p:spPr bwMode="auto">
          <a:xfrm>
            <a:off x="2484438" y="2781300"/>
            <a:ext cx="877887" cy="368300"/>
          </a:xfrm>
          <a:prstGeom prst="rect">
            <a:avLst/>
          </a:prstGeom>
          <a:noFill/>
          <a:ln w="9525">
            <a:noFill/>
            <a:miter lim="800000"/>
            <a:headEnd/>
            <a:tailEnd/>
          </a:ln>
        </p:spPr>
        <p:txBody>
          <a:bodyPr>
            <a:spAutoFit/>
          </a:bodyPr>
          <a:lstStyle/>
          <a:p>
            <a:r>
              <a:rPr lang="en-GB"/>
              <a:t>virtual</a:t>
            </a:r>
          </a:p>
        </p:txBody>
      </p:sp>
      <p:pic>
        <p:nvPicPr>
          <p:cNvPr id="29723" name="Picture 60" descr="https://encrypted-tbn0.gstatic.com/images?q=tbn:ANd9GcQdXBDXRWo6DFs5IcQwV_5CUPpWSAWNoEC8D0azSY5kvQdebSGlpA"/>
          <p:cNvPicPr>
            <a:picLocks noChangeAspect="1" noChangeArrowheads="1"/>
          </p:cNvPicPr>
          <p:nvPr/>
        </p:nvPicPr>
        <p:blipFill>
          <a:blip r:embed="rId16" cstate="print"/>
          <a:srcRect/>
          <a:stretch>
            <a:fillRect/>
          </a:stretch>
        </p:blipFill>
        <p:spPr bwMode="auto">
          <a:xfrm rot="-3447347">
            <a:off x="2618581" y="2339182"/>
            <a:ext cx="328613" cy="330200"/>
          </a:xfrm>
          <a:prstGeom prst="rect">
            <a:avLst/>
          </a:prstGeom>
          <a:noFill/>
          <a:ln w="9525">
            <a:noFill/>
            <a:miter lim="800000"/>
            <a:headEnd/>
            <a:tailEnd/>
          </a:ln>
        </p:spPr>
      </p:pic>
      <p:pic>
        <p:nvPicPr>
          <p:cNvPr id="29724" name="Picture 10" descr="Twitter"/>
          <p:cNvPicPr>
            <a:picLocks noChangeAspect="1" noChangeArrowheads="1"/>
          </p:cNvPicPr>
          <p:nvPr/>
        </p:nvPicPr>
        <p:blipFill>
          <a:blip r:embed="rId17" cstate="print"/>
          <a:srcRect/>
          <a:stretch>
            <a:fillRect/>
          </a:stretch>
        </p:blipFill>
        <p:spPr bwMode="auto">
          <a:xfrm>
            <a:off x="2484438" y="1844675"/>
            <a:ext cx="358775" cy="360363"/>
          </a:xfrm>
          <a:prstGeom prst="rect">
            <a:avLst/>
          </a:prstGeom>
          <a:noFill/>
          <a:ln w="9525">
            <a:noFill/>
            <a:miter lim="800000"/>
            <a:headEnd/>
            <a:tailEnd/>
          </a:ln>
        </p:spPr>
      </p:pic>
      <p:pic>
        <p:nvPicPr>
          <p:cNvPr id="29725" name="Picture 4" descr="LinkedIn"/>
          <p:cNvPicPr>
            <a:picLocks noChangeAspect="1" noChangeArrowheads="1"/>
          </p:cNvPicPr>
          <p:nvPr/>
        </p:nvPicPr>
        <p:blipFill>
          <a:blip r:embed="rId18" cstate="print"/>
          <a:srcRect/>
          <a:stretch>
            <a:fillRect/>
          </a:stretch>
        </p:blipFill>
        <p:spPr bwMode="auto">
          <a:xfrm rot="-593646">
            <a:off x="3009900" y="1939925"/>
            <a:ext cx="288925" cy="288925"/>
          </a:xfrm>
          <a:prstGeom prst="rect">
            <a:avLst/>
          </a:prstGeom>
          <a:noFill/>
          <a:ln w="9525">
            <a:noFill/>
            <a:miter lim="800000"/>
            <a:headEnd/>
            <a:tailEnd/>
          </a:ln>
        </p:spPr>
      </p:pic>
      <p:pic>
        <p:nvPicPr>
          <p:cNvPr id="29726" name="Picture 6" descr="Facebook"/>
          <p:cNvPicPr>
            <a:picLocks noChangeAspect="1" noChangeArrowheads="1"/>
          </p:cNvPicPr>
          <p:nvPr/>
        </p:nvPicPr>
        <p:blipFill>
          <a:blip r:embed="rId19" cstate="print"/>
          <a:srcRect/>
          <a:stretch>
            <a:fillRect/>
          </a:stretch>
        </p:blipFill>
        <p:spPr bwMode="auto">
          <a:xfrm rot="2123937">
            <a:off x="3122613" y="2339975"/>
            <a:ext cx="320675" cy="320675"/>
          </a:xfrm>
          <a:prstGeom prst="rect">
            <a:avLst/>
          </a:prstGeom>
          <a:noFill/>
          <a:ln w="9525">
            <a:noFill/>
            <a:miter lim="800000"/>
            <a:headEnd/>
            <a:tailEnd/>
          </a:ln>
        </p:spPr>
      </p:pic>
      <p:pic>
        <p:nvPicPr>
          <p:cNvPr id="29727" name="Picture 62" descr="YouTube Teachers"/>
          <p:cNvPicPr>
            <a:picLocks noChangeAspect="1" noChangeArrowheads="1"/>
          </p:cNvPicPr>
          <p:nvPr/>
        </p:nvPicPr>
        <p:blipFill>
          <a:blip r:embed="rId20" cstate="print"/>
          <a:srcRect/>
          <a:stretch>
            <a:fillRect/>
          </a:stretch>
        </p:blipFill>
        <p:spPr bwMode="auto">
          <a:xfrm rot="-1719754">
            <a:off x="3479800" y="1903413"/>
            <a:ext cx="330200" cy="331787"/>
          </a:xfrm>
          <a:prstGeom prst="rect">
            <a:avLst/>
          </a:prstGeom>
          <a:noFill/>
          <a:ln w="9525">
            <a:noFill/>
            <a:miter lim="800000"/>
            <a:headEnd/>
            <a:tailEnd/>
          </a:ln>
        </p:spPr>
      </p:pic>
      <p:pic>
        <p:nvPicPr>
          <p:cNvPr id="29728" name="Picture 32" descr="C:\Users\norman\Pictures\HALLAM\survey monkey.jpg"/>
          <p:cNvPicPr>
            <a:picLocks noChangeAspect="1" noChangeArrowheads="1"/>
          </p:cNvPicPr>
          <p:nvPr/>
        </p:nvPicPr>
        <p:blipFill>
          <a:blip r:embed="rId21" cstate="print"/>
          <a:srcRect/>
          <a:stretch>
            <a:fillRect/>
          </a:stretch>
        </p:blipFill>
        <p:spPr bwMode="auto">
          <a:xfrm>
            <a:off x="3563938" y="2492375"/>
            <a:ext cx="350837" cy="352425"/>
          </a:xfrm>
          <a:prstGeom prst="rect">
            <a:avLst/>
          </a:prstGeom>
          <a:noFill/>
          <a:ln w="9525">
            <a:noFill/>
            <a:miter lim="800000"/>
            <a:headEnd/>
            <a:tailEnd/>
          </a:ln>
        </p:spPr>
      </p:pic>
      <p:pic>
        <p:nvPicPr>
          <p:cNvPr id="29729" name="Picture 1" descr="F:\DCIM\101D5100\DSC_1011.JPG"/>
          <p:cNvPicPr>
            <a:picLocks noChangeAspect="1" noChangeArrowheads="1"/>
          </p:cNvPicPr>
          <p:nvPr/>
        </p:nvPicPr>
        <p:blipFill>
          <a:blip r:embed="rId22" cstate="print"/>
          <a:srcRect/>
          <a:stretch>
            <a:fillRect/>
          </a:stretch>
        </p:blipFill>
        <p:spPr bwMode="auto">
          <a:xfrm>
            <a:off x="4859338" y="2852738"/>
            <a:ext cx="1127125" cy="720725"/>
          </a:xfrm>
          <a:prstGeom prst="rect">
            <a:avLst/>
          </a:prstGeom>
          <a:noFill/>
          <a:ln w="9525">
            <a:noFill/>
            <a:miter lim="800000"/>
            <a:headEnd/>
            <a:tailEnd/>
          </a:ln>
        </p:spPr>
      </p:pic>
      <p:sp>
        <p:nvSpPr>
          <p:cNvPr id="29730" name="Text Box 26"/>
          <p:cNvSpPr txBox="1">
            <a:spLocks noChangeArrowheads="1"/>
          </p:cNvSpPr>
          <p:nvPr/>
        </p:nvSpPr>
        <p:spPr bwMode="auto">
          <a:xfrm>
            <a:off x="5364163" y="1052513"/>
            <a:ext cx="717550" cy="366712"/>
          </a:xfrm>
          <a:prstGeom prst="rect">
            <a:avLst/>
          </a:prstGeom>
          <a:noFill/>
          <a:ln w="9525">
            <a:noFill/>
            <a:miter lim="800000"/>
            <a:headEnd/>
            <a:tailEnd/>
          </a:ln>
        </p:spPr>
        <p:txBody>
          <a:bodyPr wrap="none">
            <a:spAutoFit/>
          </a:bodyPr>
          <a:lstStyle/>
          <a:p>
            <a:r>
              <a:rPr lang="en-GB"/>
              <a:t>work</a:t>
            </a:r>
          </a:p>
        </p:txBody>
      </p:sp>
      <p:pic>
        <p:nvPicPr>
          <p:cNvPr id="29731" name="Picture 2" descr="C:\Users\norman\Pictures\creative academic\LOGO\logo final.png"/>
          <p:cNvPicPr>
            <a:picLocks noChangeAspect="1" noChangeArrowheads="1"/>
          </p:cNvPicPr>
          <p:nvPr/>
        </p:nvPicPr>
        <p:blipFill>
          <a:blip r:embed="rId23" cstate="print"/>
          <a:srcRect/>
          <a:stretch>
            <a:fillRect/>
          </a:stretch>
        </p:blipFill>
        <p:spPr bwMode="auto">
          <a:xfrm>
            <a:off x="3708400" y="3051175"/>
            <a:ext cx="1008063" cy="371475"/>
          </a:xfrm>
          <a:prstGeom prst="rect">
            <a:avLst/>
          </a:prstGeom>
          <a:noFill/>
          <a:ln w="9525">
            <a:noFill/>
            <a:miter lim="800000"/>
            <a:headEnd/>
            <a:tailEnd/>
          </a:ln>
        </p:spPr>
      </p:pic>
      <p:sp>
        <p:nvSpPr>
          <p:cNvPr id="42" name="Rounded Rectangle 41"/>
          <p:cNvSpPr/>
          <p:nvPr/>
        </p:nvSpPr>
        <p:spPr>
          <a:xfrm>
            <a:off x="3059113" y="2420938"/>
            <a:ext cx="3025775" cy="1368425"/>
          </a:xfrm>
          <a:prstGeom prst="round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43" name="Rounded Rectangle 42"/>
          <p:cNvSpPr/>
          <p:nvPr/>
        </p:nvSpPr>
        <p:spPr>
          <a:xfrm>
            <a:off x="6300788" y="1916113"/>
            <a:ext cx="1663700" cy="1368425"/>
          </a:xfrm>
          <a:prstGeom prst="roundRect">
            <a:avLst/>
          </a:prstGeom>
          <a:noFill/>
          <a:ln w="53975">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44" name="TextBox 43"/>
          <p:cNvSpPr txBox="1"/>
          <p:nvPr/>
        </p:nvSpPr>
        <p:spPr>
          <a:xfrm>
            <a:off x="323528" y="188640"/>
            <a:ext cx="5713872" cy="646331"/>
          </a:xfrm>
          <a:prstGeom prst="rect">
            <a:avLst/>
          </a:prstGeom>
          <a:noFill/>
        </p:spPr>
        <p:txBody>
          <a:bodyPr wrap="none" rtlCol="0">
            <a:spAutoFit/>
          </a:bodyPr>
          <a:lstStyle/>
          <a:p>
            <a:r>
              <a:rPr lang="en-GB" sz="3600" b="1" dirty="0" smtClean="0"/>
              <a:t>My affordances for creativity</a:t>
            </a:r>
            <a:endParaRPr lang="en-GB" sz="3600" b="1" dirty="0"/>
          </a:p>
        </p:txBody>
      </p:sp>
    </p:spTree>
  </p:cSld>
  <p:clrMapOvr>
    <a:masterClrMapping/>
  </p:clrMapOvr>
  <p:transition spd="med">
    <p:dissolv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611560" y="3645024"/>
            <a:ext cx="8136904" cy="2492990"/>
          </a:xfrm>
          <a:prstGeom prst="rect">
            <a:avLst/>
          </a:prstGeom>
          <a:noFill/>
          <a:ln w="9525">
            <a:noFill/>
            <a:miter lim="800000"/>
            <a:headEnd/>
            <a:tailEnd/>
          </a:ln>
        </p:spPr>
        <p:txBody>
          <a:bodyPr wrap="square">
            <a:spAutoFit/>
          </a:bodyPr>
          <a:lstStyle/>
          <a:p>
            <a:pPr algn="l"/>
            <a:r>
              <a:rPr lang="en-GB" altLang="en-US" sz="2800" dirty="0">
                <a:latin typeface="Aharoni" pitchFamily="2" charset="-79"/>
                <a:cs typeface="Aharoni" pitchFamily="2" charset="-79"/>
              </a:rPr>
              <a:t>Learning ecology (Jackson </a:t>
            </a:r>
            <a:r>
              <a:rPr lang="en-GB" altLang="en-US" sz="3600" dirty="0" smtClean="0">
                <a:latin typeface="Aharoni" pitchFamily="2" charset="-79"/>
                <a:cs typeface="Aharoni" pitchFamily="2" charset="-79"/>
              </a:rPr>
              <a:t>2013:14</a:t>
            </a:r>
            <a:r>
              <a:rPr lang="en-GB" altLang="en-US" sz="2800" dirty="0">
                <a:latin typeface="Aharoni" pitchFamily="2" charset="-79"/>
                <a:cs typeface="Aharoni" pitchFamily="2" charset="-79"/>
              </a:rPr>
              <a:t>) </a:t>
            </a:r>
          </a:p>
          <a:p>
            <a:pPr algn="l"/>
            <a:endParaRPr lang="en-GB" altLang="en-US" sz="2400" dirty="0">
              <a:latin typeface="Aharoni" pitchFamily="2" charset="-79"/>
              <a:cs typeface="Aharoni" pitchFamily="2" charset="-79"/>
            </a:endParaRPr>
          </a:p>
          <a:p>
            <a:pPr algn="l"/>
            <a:r>
              <a:rPr lang="en-GB" altLang="en-US" sz="2400" dirty="0" smtClean="0">
                <a:latin typeface="Aharoni" pitchFamily="2" charset="-79"/>
                <a:cs typeface="Aharoni" pitchFamily="2" charset="-79"/>
              </a:rPr>
              <a:t>the complex set of relationships </a:t>
            </a:r>
            <a:r>
              <a:rPr lang="en-GB" altLang="en-US" sz="2400" dirty="0">
                <a:latin typeface="Aharoni" pitchFamily="2" charset="-79"/>
                <a:cs typeface="Aharoni" pitchFamily="2" charset="-79"/>
              </a:rPr>
              <a:t>we create in a particular context for a particular purpose that provide us with </a:t>
            </a:r>
            <a:r>
              <a:rPr lang="en-GB" altLang="en-US" sz="2400" dirty="0" smtClean="0">
                <a:latin typeface="Aharoni" pitchFamily="2" charset="-79"/>
                <a:cs typeface="Aharoni" pitchFamily="2" charset="-79"/>
              </a:rPr>
              <a:t>opportunities and </a:t>
            </a:r>
            <a:r>
              <a:rPr lang="en-GB" altLang="en-US" sz="2400" dirty="0">
                <a:latin typeface="Aharoni" pitchFamily="2" charset="-79"/>
                <a:cs typeface="Aharoni" pitchFamily="2" charset="-79"/>
              </a:rPr>
              <a:t>resources for </a:t>
            </a:r>
            <a:r>
              <a:rPr lang="en-GB" altLang="en-US" sz="2400" dirty="0" smtClean="0">
                <a:latin typeface="Aharoni" pitchFamily="2" charset="-79"/>
                <a:cs typeface="Aharoni" pitchFamily="2" charset="-79"/>
              </a:rPr>
              <a:t>learning, development </a:t>
            </a:r>
            <a:r>
              <a:rPr lang="en-GB" altLang="en-US" sz="2400" dirty="0">
                <a:latin typeface="Aharoni" pitchFamily="2" charset="-79"/>
                <a:cs typeface="Aharoni" pitchFamily="2" charset="-79"/>
              </a:rPr>
              <a:t>and </a:t>
            </a:r>
            <a:r>
              <a:rPr lang="en-GB" altLang="en-US" sz="2400" dirty="0" smtClean="0">
                <a:latin typeface="Aharoni" pitchFamily="2" charset="-79"/>
                <a:cs typeface="Aharoni" pitchFamily="2" charset="-79"/>
              </a:rPr>
              <a:t>achievement  </a:t>
            </a:r>
            <a:endParaRPr lang="en-GB" altLang="en-US" sz="2400" dirty="0">
              <a:latin typeface="Aharoni" pitchFamily="2" charset="-79"/>
              <a:cs typeface="Aharoni" pitchFamily="2" charset="-79"/>
            </a:endParaRPr>
          </a:p>
        </p:txBody>
      </p:sp>
      <p:sp>
        <p:nvSpPr>
          <p:cNvPr id="7" name="TextBox 6"/>
          <p:cNvSpPr txBox="1"/>
          <p:nvPr/>
        </p:nvSpPr>
        <p:spPr>
          <a:xfrm>
            <a:off x="539552" y="260648"/>
            <a:ext cx="2664296" cy="769441"/>
          </a:xfrm>
          <a:prstGeom prst="rect">
            <a:avLst/>
          </a:prstGeom>
          <a:solidFill>
            <a:srgbClr val="28F8F8">
              <a:alpha val="37000"/>
            </a:srgbClr>
          </a:solidFill>
        </p:spPr>
        <p:txBody>
          <a:bodyPr wrap="square" rtlCol="0">
            <a:spAutoFit/>
          </a:bodyPr>
          <a:lstStyle/>
          <a:p>
            <a:pPr algn="ctr"/>
            <a:r>
              <a:rPr lang="en-GB" sz="4400" dirty="0" smtClean="0">
                <a:latin typeface="Aharoni" pitchFamily="2" charset="-79"/>
                <a:cs typeface="Aharoni" pitchFamily="2" charset="-79"/>
              </a:rPr>
              <a:t>7</a:t>
            </a:r>
            <a:r>
              <a:rPr lang="en-GB" sz="2800" dirty="0" smtClean="0">
                <a:latin typeface="Aharoni" pitchFamily="2" charset="-79"/>
                <a:cs typeface="Aharoni" pitchFamily="2" charset="-79"/>
              </a:rPr>
              <a:t> Ecology </a:t>
            </a:r>
          </a:p>
        </p:txBody>
      </p:sp>
      <p:pic>
        <p:nvPicPr>
          <p:cNvPr id="8" name="Picture 2" descr="Coral reef biodiversity"/>
          <p:cNvPicPr>
            <a:picLocks noChangeAspect="1" noChangeArrowheads="1"/>
          </p:cNvPicPr>
          <p:nvPr/>
        </p:nvPicPr>
        <p:blipFill>
          <a:blip r:embed="rId3" cstate="print"/>
          <a:srcRect/>
          <a:stretch>
            <a:fillRect/>
          </a:stretch>
        </p:blipFill>
        <p:spPr bwMode="auto">
          <a:xfrm>
            <a:off x="539552" y="1340768"/>
            <a:ext cx="3960440" cy="1656184"/>
          </a:xfrm>
          <a:prstGeom prst="rect">
            <a:avLst/>
          </a:prstGeom>
          <a:noFill/>
          <a:ln w="9525">
            <a:noFill/>
            <a:miter lim="800000"/>
            <a:headEnd/>
            <a:tailEnd/>
          </a:ln>
        </p:spPr>
      </p:pic>
      <p:sp>
        <p:nvSpPr>
          <p:cNvPr id="9" name="Rectangle 8"/>
          <p:cNvSpPr/>
          <p:nvPr/>
        </p:nvSpPr>
        <p:spPr>
          <a:xfrm>
            <a:off x="4572000" y="1052736"/>
            <a:ext cx="4572000" cy="1938992"/>
          </a:xfrm>
          <a:prstGeom prst="rect">
            <a:avLst/>
          </a:prstGeom>
        </p:spPr>
        <p:txBody>
          <a:bodyPr>
            <a:spAutoFit/>
          </a:bodyPr>
          <a:lstStyle/>
          <a:p>
            <a:pPr eaLnBrk="0" hangingPunct="0">
              <a:tabLst>
                <a:tab pos="457200" algn="l"/>
              </a:tabLst>
              <a:defRPr/>
            </a:pPr>
            <a:r>
              <a:rPr lang="en-GB" sz="2400" dirty="0" smtClean="0">
                <a:latin typeface="Aharoni" pitchFamily="2" charset="-79"/>
                <a:cs typeface="Aharoni" pitchFamily="2" charset="-79"/>
              </a:rPr>
              <a:t>Ecologies- a complex set of relationships among the living resources, habitats, and residents of an area for the</a:t>
            </a:r>
          </a:p>
          <a:p>
            <a:pPr eaLnBrk="0" hangingPunct="0">
              <a:tabLst>
                <a:tab pos="457200" algn="l"/>
              </a:tabLst>
              <a:defRPr/>
            </a:pPr>
            <a:r>
              <a:rPr lang="en-GB" sz="2400" dirty="0" smtClean="0">
                <a:latin typeface="Aharoni" pitchFamily="2" charset="-79"/>
                <a:cs typeface="Aharoni" pitchFamily="2" charset="-79"/>
              </a:rPr>
              <a:t>purpose of living</a:t>
            </a:r>
          </a:p>
        </p:txBody>
      </p:sp>
    </p:spTree>
  </p:cSld>
  <p:clrMapOvr>
    <a:masterClrMapping/>
  </p:clrMapOvr>
  <p:transition spd="med">
    <p:dissolv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395536" y="2276872"/>
            <a:ext cx="2447925" cy="1400175"/>
          </a:xfrm>
          <a:prstGeom prst="rect">
            <a:avLst/>
          </a:prstGeom>
          <a:noFill/>
          <a:ln w="9525">
            <a:noFill/>
            <a:miter lim="800000"/>
            <a:headEnd/>
            <a:tailEnd/>
          </a:ln>
        </p:spPr>
        <p:txBody>
          <a:bodyPr tIns="91440" bIns="91440"/>
          <a:lstStyle/>
          <a:p>
            <a:r>
              <a:rPr lang="en-US" sz="2400" b="1" dirty="0" smtClean="0">
                <a:latin typeface="+mj-lt"/>
                <a:ea typeface="Times New Roman" pitchFamily="18" charset="0"/>
                <a:cs typeface="Microsoft Sans Serif" pitchFamily="34" charset="0"/>
              </a:rPr>
              <a:t>RELATIONSHIPS</a:t>
            </a:r>
          </a:p>
          <a:p>
            <a:r>
              <a:rPr lang="en-US" sz="2400" b="1" i="1" dirty="0" smtClean="0">
                <a:latin typeface="+mj-lt"/>
                <a:ea typeface="Times New Roman" pitchFamily="18" charset="0"/>
                <a:cs typeface="Microsoft Sans Serif" pitchFamily="34" charset="0"/>
              </a:rPr>
              <a:t>CONNECTIONS</a:t>
            </a:r>
            <a:endParaRPr lang="en-US" sz="2400" b="1" i="1" dirty="0">
              <a:latin typeface="+mj-lt"/>
              <a:ea typeface="Times New Roman" pitchFamily="18" charset="0"/>
              <a:cs typeface="Arial" pitchFamily="34" charset="0"/>
            </a:endParaRPr>
          </a:p>
        </p:txBody>
      </p:sp>
      <p:sp>
        <p:nvSpPr>
          <p:cNvPr id="26627" name="Text Box 7"/>
          <p:cNvSpPr txBox="1">
            <a:spLocks noChangeArrowheads="1"/>
          </p:cNvSpPr>
          <p:nvPr/>
        </p:nvSpPr>
        <p:spPr bwMode="auto">
          <a:xfrm>
            <a:off x="4211960" y="1628800"/>
            <a:ext cx="3816126" cy="774700"/>
          </a:xfrm>
          <a:prstGeom prst="rect">
            <a:avLst/>
          </a:prstGeom>
          <a:noFill/>
          <a:ln w="9525">
            <a:noFill/>
            <a:miter lim="800000"/>
            <a:headEnd/>
            <a:tailEnd/>
          </a:ln>
        </p:spPr>
        <p:txBody>
          <a:bodyPr tIns="91440" bIns="91440"/>
          <a:lstStyle/>
          <a:p>
            <a:r>
              <a:rPr lang="en-US" sz="2400" b="1" dirty="0">
                <a:latin typeface="+mj-lt"/>
                <a:ea typeface="Times New Roman" pitchFamily="18" charset="0"/>
                <a:cs typeface="Microsoft Sans Serif" pitchFamily="34" charset="0"/>
              </a:rPr>
              <a:t>CONTEXTS </a:t>
            </a:r>
            <a:endParaRPr lang="en-US" sz="2400" b="1" dirty="0">
              <a:latin typeface="+mj-lt"/>
              <a:ea typeface="Times New Roman" pitchFamily="18" charset="0"/>
              <a:cs typeface="Arial" pitchFamily="34" charset="0"/>
            </a:endParaRPr>
          </a:p>
          <a:p>
            <a:pPr eaLnBrk="0" hangingPunct="0"/>
            <a:endParaRPr lang="en-US" sz="2400" b="1" dirty="0">
              <a:latin typeface="+mj-lt"/>
              <a:ea typeface="Times New Roman" pitchFamily="18" charset="0"/>
              <a:cs typeface="Arial" pitchFamily="34" charset="0"/>
            </a:endParaRPr>
          </a:p>
        </p:txBody>
      </p:sp>
      <p:sp>
        <p:nvSpPr>
          <p:cNvPr id="26628" name="Text Box 5"/>
          <p:cNvSpPr txBox="1">
            <a:spLocks noChangeArrowheads="1"/>
          </p:cNvSpPr>
          <p:nvPr/>
        </p:nvSpPr>
        <p:spPr bwMode="auto">
          <a:xfrm>
            <a:off x="5364088" y="2420888"/>
            <a:ext cx="3311525" cy="1249363"/>
          </a:xfrm>
          <a:prstGeom prst="rect">
            <a:avLst/>
          </a:prstGeom>
          <a:noFill/>
          <a:ln w="9525">
            <a:noFill/>
            <a:miter lim="800000"/>
            <a:headEnd/>
            <a:tailEnd/>
          </a:ln>
        </p:spPr>
        <p:txBody>
          <a:bodyPr tIns="91440" bIns="91440"/>
          <a:lstStyle/>
          <a:p>
            <a:r>
              <a:rPr lang="en-US" sz="2400" b="1" dirty="0" smtClean="0">
                <a:latin typeface="+mj-lt"/>
                <a:ea typeface="Times New Roman" pitchFamily="18" charset="0"/>
                <a:cs typeface="Microsoft Sans Serif" pitchFamily="34" charset="0"/>
              </a:rPr>
              <a:t>RESOURCES</a:t>
            </a:r>
            <a:endParaRPr lang="en-US" sz="2400" b="1" dirty="0">
              <a:latin typeface="+mj-lt"/>
              <a:ea typeface="Times New Roman" pitchFamily="18" charset="0"/>
              <a:cs typeface="Arial" pitchFamily="34" charset="0"/>
            </a:endParaRPr>
          </a:p>
        </p:txBody>
      </p:sp>
      <p:sp>
        <p:nvSpPr>
          <p:cNvPr id="26629" name="Text Box 1"/>
          <p:cNvSpPr txBox="1">
            <a:spLocks noChangeArrowheads="1"/>
          </p:cNvSpPr>
          <p:nvPr/>
        </p:nvSpPr>
        <p:spPr bwMode="auto">
          <a:xfrm>
            <a:off x="1475656" y="4581128"/>
            <a:ext cx="2843212" cy="1239838"/>
          </a:xfrm>
          <a:prstGeom prst="rect">
            <a:avLst/>
          </a:prstGeom>
          <a:noFill/>
          <a:ln w="9525">
            <a:noFill/>
            <a:miter lim="800000"/>
            <a:headEnd/>
            <a:tailEnd/>
          </a:ln>
        </p:spPr>
        <p:txBody>
          <a:bodyPr tIns="91440" bIns="91440"/>
          <a:lstStyle/>
          <a:p>
            <a:r>
              <a:rPr lang="en-US" sz="2400" b="1" dirty="0" smtClean="0">
                <a:latin typeface="+mj-lt"/>
                <a:ea typeface="Times New Roman" pitchFamily="18" charset="0"/>
                <a:cs typeface="Microsoft Sans Serif" pitchFamily="34" charset="0"/>
              </a:rPr>
              <a:t>PROCESSES </a:t>
            </a:r>
            <a:endParaRPr lang="en-US" sz="2400" b="1" dirty="0">
              <a:latin typeface="+mj-lt"/>
              <a:ea typeface="Times New Roman" pitchFamily="18" charset="0"/>
              <a:cs typeface="Arial" pitchFamily="34" charset="0"/>
            </a:endParaRPr>
          </a:p>
        </p:txBody>
      </p:sp>
      <p:sp>
        <p:nvSpPr>
          <p:cNvPr id="26630" name="Text Box 2"/>
          <p:cNvSpPr txBox="1">
            <a:spLocks noChangeArrowheads="1"/>
          </p:cNvSpPr>
          <p:nvPr/>
        </p:nvSpPr>
        <p:spPr bwMode="auto">
          <a:xfrm>
            <a:off x="3563888" y="4509120"/>
            <a:ext cx="4392488" cy="1090612"/>
          </a:xfrm>
          <a:prstGeom prst="rect">
            <a:avLst/>
          </a:prstGeom>
          <a:noFill/>
          <a:ln w="9525">
            <a:noFill/>
            <a:miter lim="800000"/>
            <a:headEnd/>
            <a:tailEnd/>
          </a:ln>
        </p:spPr>
        <p:txBody>
          <a:bodyPr tIns="91440" bIns="91440"/>
          <a:lstStyle/>
          <a:p>
            <a:r>
              <a:rPr lang="en-US" sz="2400" b="1" dirty="0">
                <a:latin typeface="+mj-lt"/>
                <a:ea typeface="Times New Roman" pitchFamily="18" charset="0"/>
                <a:cs typeface="Microsoft Sans Serif" pitchFamily="34" charset="0"/>
              </a:rPr>
              <a:t>CAPABILITY, </a:t>
            </a:r>
            <a:r>
              <a:rPr lang="en-US" sz="2400" b="1" dirty="0" smtClean="0">
                <a:latin typeface="+mj-lt"/>
                <a:ea typeface="Times New Roman" pitchFamily="18" charset="0"/>
                <a:cs typeface="Microsoft Sans Serif" pitchFamily="34" charset="0"/>
              </a:rPr>
              <a:t>KNOWLEDGE, CONFIDENCE &amp; METACOGNITION</a:t>
            </a:r>
            <a:endParaRPr lang="en-US" sz="2400" b="1" dirty="0">
              <a:latin typeface="+mj-lt"/>
              <a:ea typeface="Times New Roman" pitchFamily="18" charset="0"/>
              <a:cs typeface="Arial" pitchFamily="34" charset="0"/>
            </a:endParaRPr>
          </a:p>
        </p:txBody>
      </p:sp>
      <p:sp>
        <p:nvSpPr>
          <p:cNvPr id="26631" name="Rectangle 8"/>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pPr algn="l"/>
            <a:endParaRPr lang="en-US" b="0" dirty="0">
              <a:cs typeface="Arial" pitchFamily="34" charset="0"/>
            </a:endParaRPr>
          </a:p>
        </p:txBody>
      </p:sp>
      <p:sp>
        <p:nvSpPr>
          <p:cNvPr id="26632" name="Rectangle 10"/>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pPr algn="l"/>
            <a:endParaRPr lang="en-US" b="0">
              <a:cs typeface="Arial" pitchFamily="34" charset="0"/>
            </a:endParaRPr>
          </a:p>
        </p:txBody>
      </p:sp>
      <p:sp>
        <p:nvSpPr>
          <p:cNvPr id="26633" name="Rectangle 13"/>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pPr algn="l"/>
            <a:r>
              <a:rPr lang="en-GB" sz="700" b="0">
                <a:cs typeface="Arial" pitchFamily="34" charset="0"/>
              </a:rPr>
              <a:t/>
            </a:r>
            <a:br>
              <a:rPr lang="en-GB" sz="700" b="0">
                <a:cs typeface="Arial" pitchFamily="34" charset="0"/>
              </a:rPr>
            </a:br>
            <a:endParaRPr lang="en-GB" b="0">
              <a:cs typeface="Arial" pitchFamily="34" charset="0"/>
            </a:endParaRPr>
          </a:p>
          <a:p>
            <a:pPr algn="l" eaLnBrk="0" hangingPunct="0"/>
            <a:endParaRPr lang="en-GB" b="0">
              <a:cs typeface="Arial" pitchFamily="34" charset="0"/>
            </a:endParaRPr>
          </a:p>
        </p:txBody>
      </p:sp>
      <p:sp>
        <p:nvSpPr>
          <p:cNvPr id="26634" name="Rectangle 15"/>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pPr algn="l"/>
            <a:endParaRPr lang="en-US" b="0">
              <a:cs typeface="Arial" pitchFamily="34" charset="0"/>
            </a:endParaRPr>
          </a:p>
        </p:txBody>
      </p:sp>
      <p:sp>
        <p:nvSpPr>
          <p:cNvPr id="26635" name="Rectangle 18"/>
          <p:cNvSpPr>
            <a:spLocks noChangeArrowheads="1"/>
          </p:cNvSpPr>
          <p:nvPr/>
        </p:nvSpPr>
        <p:spPr bwMode="auto">
          <a:xfrm>
            <a:off x="0" y="457200"/>
            <a:ext cx="9144000" cy="0"/>
          </a:xfrm>
          <a:prstGeom prst="rect">
            <a:avLst/>
          </a:prstGeom>
          <a:noFill/>
          <a:ln w="9525">
            <a:noFill/>
            <a:miter lim="800000"/>
            <a:headEnd/>
            <a:tailEnd/>
          </a:ln>
        </p:spPr>
        <p:txBody>
          <a:bodyPr wrap="none" anchor="ctr">
            <a:spAutoFit/>
          </a:bodyPr>
          <a:lstStyle/>
          <a:p>
            <a:pPr algn="l"/>
            <a:endParaRPr lang="en-US" b="0">
              <a:cs typeface="Arial" pitchFamily="34" charset="0"/>
            </a:endParaRPr>
          </a:p>
        </p:txBody>
      </p:sp>
      <p:sp>
        <p:nvSpPr>
          <p:cNvPr id="16" name="Freeform 15"/>
          <p:cNvSpPr/>
          <p:nvPr/>
        </p:nvSpPr>
        <p:spPr>
          <a:xfrm>
            <a:off x="2411760" y="1772816"/>
            <a:ext cx="3095625" cy="2736850"/>
          </a:xfrm>
          <a:custGeom>
            <a:avLst/>
            <a:gdLst>
              <a:gd name="connsiteX0" fmla="*/ 2379784 w 3880338"/>
              <a:gd name="connsiteY0" fmla="*/ 430405 h 2610897"/>
              <a:gd name="connsiteX1" fmla="*/ 1766835 w 3880338"/>
              <a:gd name="connsiteY1" fmla="*/ 98809 h 2610897"/>
              <a:gd name="connsiteX2" fmla="*/ 1374949 w 3880338"/>
              <a:gd name="connsiteY2" fmla="*/ 68664 h 2610897"/>
              <a:gd name="connsiteX3" fmla="*/ 1093595 w 3880338"/>
              <a:gd name="connsiteY3" fmla="*/ 510792 h 2610897"/>
              <a:gd name="connsiteX4" fmla="*/ 219389 w 3880338"/>
              <a:gd name="connsiteY4" fmla="*/ 872533 h 2610897"/>
              <a:gd name="connsiteX5" fmla="*/ 8373 w 3880338"/>
              <a:gd name="connsiteY5" fmla="*/ 1103645 h 2610897"/>
              <a:gd name="connsiteX6" fmla="*/ 269630 w 3880338"/>
              <a:gd name="connsiteY6" fmla="*/ 1495530 h 2610897"/>
              <a:gd name="connsiteX7" fmla="*/ 530888 w 3880338"/>
              <a:gd name="connsiteY7" fmla="*/ 1807029 h 2610897"/>
              <a:gd name="connsiteX8" fmla="*/ 319872 w 3880338"/>
              <a:gd name="connsiteY8" fmla="*/ 2178818 h 2610897"/>
              <a:gd name="connsiteX9" fmla="*/ 209340 w 3880338"/>
              <a:gd name="connsiteY9" fmla="*/ 2440075 h 2610897"/>
              <a:gd name="connsiteX10" fmla="*/ 631371 w 3880338"/>
              <a:gd name="connsiteY10" fmla="*/ 2570704 h 2610897"/>
              <a:gd name="connsiteX11" fmla="*/ 1877367 w 3880338"/>
              <a:gd name="connsiteY11" fmla="*/ 2198915 h 2610897"/>
              <a:gd name="connsiteX12" fmla="*/ 2641041 w 3880338"/>
              <a:gd name="connsiteY12" fmla="*/ 2349640 h 2610897"/>
              <a:gd name="connsiteX13" fmla="*/ 3193701 w 3880338"/>
              <a:gd name="connsiteY13" fmla="*/ 2550607 h 2610897"/>
              <a:gd name="connsiteX14" fmla="*/ 3746360 w 3880338"/>
              <a:gd name="connsiteY14" fmla="*/ 2389834 h 2610897"/>
              <a:gd name="connsiteX15" fmla="*/ 3766457 w 3880338"/>
              <a:gd name="connsiteY15" fmla="*/ 1917561 h 2610897"/>
              <a:gd name="connsiteX16" fmla="*/ 3063072 w 3880338"/>
              <a:gd name="connsiteY16" fmla="*/ 1515627 h 2610897"/>
              <a:gd name="connsiteX17" fmla="*/ 3012830 w 3880338"/>
              <a:gd name="connsiteY17" fmla="*/ 1264418 h 2610897"/>
              <a:gd name="connsiteX18" fmla="*/ 3444910 w 3880338"/>
              <a:gd name="connsiteY18" fmla="*/ 1033306 h 2610897"/>
              <a:gd name="connsiteX19" fmla="*/ 3123362 w 3880338"/>
              <a:gd name="connsiteY19" fmla="*/ 410308 h 2610897"/>
              <a:gd name="connsiteX20" fmla="*/ 2379784 w 3880338"/>
              <a:gd name="connsiteY20" fmla="*/ 430405 h 261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0338" h="2610897">
                <a:moveTo>
                  <a:pt x="2379784" y="430405"/>
                </a:moveTo>
                <a:cubicBezTo>
                  <a:pt x="2153696" y="378489"/>
                  <a:pt x="1934307" y="159099"/>
                  <a:pt x="1766835" y="98809"/>
                </a:cubicBezTo>
                <a:cubicBezTo>
                  <a:pt x="1599363" y="38519"/>
                  <a:pt x="1487156" y="0"/>
                  <a:pt x="1374949" y="68664"/>
                </a:cubicBezTo>
                <a:cubicBezTo>
                  <a:pt x="1262742" y="137328"/>
                  <a:pt x="1286188" y="376814"/>
                  <a:pt x="1093595" y="510792"/>
                </a:cubicBezTo>
                <a:cubicBezTo>
                  <a:pt x="901002" y="644770"/>
                  <a:pt x="400259" y="773724"/>
                  <a:pt x="219389" y="872533"/>
                </a:cubicBezTo>
                <a:cubicBezTo>
                  <a:pt x="38519" y="971342"/>
                  <a:pt x="0" y="999812"/>
                  <a:pt x="8373" y="1103645"/>
                </a:cubicBezTo>
                <a:cubicBezTo>
                  <a:pt x="16747" y="1207478"/>
                  <a:pt x="182544" y="1378299"/>
                  <a:pt x="269630" y="1495530"/>
                </a:cubicBezTo>
                <a:cubicBezTo>
                  <a:pt x="356716" y="1612761"/>
                  <a:pt x="522514" y="1693148"/>
                  <a:pt x="530888" y="1807029"/>
                </a:cubicBezTo>
                <a:cubicBezTo>
                  <a:pt x="539262" y="1920910"/>
                  <a:pt x="373463" y="2073310"/>
                  <a:pt x="319872" y="2178818"/>
                </a:cubicBezTo>
                <a:cubicBezTo>
                  <a:pt x="266281" y="2284326"/>
                  <a:pt x="157424" y="2374761"/>
                  <a:pt x="209340" y="2440075"/>
                </a:cubicBezTo>
                <a:cubicBezTo>
                  <a:pt x="261257" y="2505389"/>
                  <a:pt x="353367" y="2610897"/>
                  <a:pt x="631371" y="2570704"/>
                </a:cubicBezTo>
                <a:cubicBezTo>
                  <a:pt x="909375" y="2530511"/>
                  <a:pt x="1542422" y="2235759"/>
                  <a:pt x="1877367" y="2198915"/>
                </a:cubicBezTo>
                <a:cubicBezTo>
                  <a:pt x="2212312" y="2162071"/>
                  <a:pt x="2421652" y="2291025"/>
                  <a:pt x="2641041" y="2349640"/>
                </a:cubicBezTo>
                <a:cubicBezTo>
                  <a:pt x="2860430" y="2408255"/>
                  <a:pt x="3009481" y="2543908"/>
                  <a:pt x="3193701" y="2550607"/>
                </a:cubicBezTo>
                <a:cubicBezTo>
                  <a:pt x="3377921" y="2557306"/>
                  <a:pt x="3650901" y="2495342"/>
                  <a:pt x="3746360" y="2389834"/>
                </a:cubicBezTo>
                <a:cubicBezTo>
                  <a:pt x="3841819" y="2284326"/>
                  <a:pt x="3880338" y="2063262"/>
                  <a:pt x="3766457" y="1917561"/>
                </a:cubicBezTo>
                <a:cubicBezTo>
                  <a:pt x="3652576" y="1771860"/>
                  <a:pt x="3188677" y="1624484"/>
                  <a:pt x="3063072" y="1515627"/>
                </a:cubicBezTo>
                <a:cubicBezTo>
                  <a:pt x="2937467" y="1406770"/>
                  <a:pt x="2949190" y="1344805"/>
                  <a:pt x="3012830" y="1264418"/>
                </a:cubicBezTo>
                <a:cubicBezTo>
                  <a:pt x="3076470" y="1184031"/>
                  <a:pt x="3426488" y="1175658"/>
                  <a:pt x="3444910" y="1033306"/>
                </a:cubicBezTo>
                <a:cubicBezTo>
                  <a:pt x="3463332" y="890954"/>
                  <a:pt x="3297533" y="510791"/>
                  <a:pt x="3123362" y="410308"/>
                </a:cubicBezTo>
                <a:cubicBezTo>
                  <a:pt x="2949191" y="309825"/>
                  <a:pt x="2605872" y="482322"/>
                  <a:pt x="2379784" y="430405"/>
                </a:cubicBezTo>
                <a:close/>
              </a:path>
            </a:pathLst>
          </a:custGeom>
          <a:solidFill>
            <a:srgbClr val="28D2E4"/>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26637" name="Text Box 3"/>
          <p:cNvSpPr txBox="1">
            <a:spLocks noChangeArrowheads="1"/>
          </p:cNvSpPr>
          <p:nvPr/>
        </p:nvSpPr>
        <p:spPr bwMode="auto">
          <a:xfrm>
            <a:off x="2483768" y="2564904"/>
            <a:ext cx="2881312" cy="598487"/>
          </a:xfrm>
          <a:prstGeom prst="rect">
            <a:avLst/>
          </a:prstGeom>
          <a:noFill/>
          <a:ln w="9525">
            <a:noFill/>
            <a:miter lim="800000"/>
            <a:headEnd/>
            <a:tailEnd/>
          </a:ln>
        </p:spPr>
        <p:txBody>
          <a:bodyPr tIns="91440" bIns="91440"/>
          <a:lstStyle/>
          <a:p>
            <a:pPr algn="ctr"/>
            <a:r>
              <a:rPr lang="en-US" sz="1600" b="1" dirty="0">
                <a:latin typeface="Microsoft Sans Serif" pitchFamily="34" charset="0"/>
                <a:ea typeface="Times New Roman" pitchFamily="18" charset="0"/>
                <a:cs typeface="Microsoft Sans Serif" pitchFamily="34" charset="0"/>
              </a:rPr>
              <a:t>LEARNING ECOLOGY</a:t>
            </a:r>
          </a:p>
          <a:p>
            <a:pPr algn="ctr" eaLnBrk="0" hangingPunct="0"/>
            <a:r>
              <a:rPr lang="en-US" sz="1600" b="1" dirty="0">
                <a:latin typeface="Microsoft Sans Serif" pitchFamily="34" charset="0"/>
                <a:ea typeface="Times New Roman" pitchFamily="18" charset="0"/>
                <a:cs typeface="Microsoft Sans Serif" pitchFamily="34" charset="0"/>
              </a:rPr>
              <a:t>created for </a:t>
            </a:r>
            <a:r>
              <a:rPr lang="en-US" sz="1600" b="1" dirty="0" smtClean="0">
                <a:latin typeface="Microsoft Sans Serif" pitchFamily="34" charset="0"/>
                <a:ea typeface="Times New Roman" pitchFamily="18" charset="0"/>
                <a:cs typeface="Microsoft Sans Serif" pitchFamily="34" charset="0"/>
              </a:rPr>
              <a:t>a</a:t>
            </a:r>
          </a:p>
          <a:p>
            <a:pPr algn="ctr" eaLnBrk="0" hangingPunct="0"/>
            <a:r>
              <a:rPr lang="en-US" sz="1600" b="1" dirty="0" smtClean="0">
                <a:latin typeface="Microsoft Sans Serif" pitchFamily="34" charset="0"/>
                <a:ea typeface="Times New Roman" pitchFamily="18" charset="0"/>
                <a:cs typeface="Microsoft Sans Serif" pitchFamily="34" charset="0"/>
              </a:rPr>
              <a:t>PURPOSE</a:t>
            </a:r>
            <a:endParaRPr lang="en-US" sz="1600" b="1" dirty="0">
              <a:latin typeface="Microsoft Sans Serif" pitchFamily="34" charset="0"/>
              <a:ea typeface="Times New Roman" pitchFamily="18" charset="0"/>
              <a:cs typeface="Microsoft Sans Serif" pitchFamily="34" charset="0"/>
            </a:endParaRPr>
          </a:p>
          <a:p>
            <a:pPr algn="ctr" eaLnBrk="0" hangingPunct="0"/>
            <a:endParaRPr lang="en-US" sz="1600" b="1" dirty="0">
              <a:ea typeface="Times New Roman" pitchFamily="18" charset="0"/>
              <a:cs typeface="Arial" pitchFamily="34" charset="0"/>
            </a:endParaRPr>
          </a:p>
          <a:p>
            <a:pPr algn="ctr" eaLnBrk="0" hangingPunct="0"/>
            <a:endParaRPr lang="en-US" sz="1600" b="1" dirty="0">
              <a:ea typeface="Times New Roman" pitchFamily="18" charset="0"/>
              <a:cs typeface="Arial" pitchFamily="34" charset="0"/>
            </a:endParaRPr>
          </a:p>
        </p:txBody>
      </p:sp>
      <p:sp>
        <p:nvSpPr>
          <p:cNvPr id="15" name="TextBox 21"/>
          <p:cNvSpPr txBox="1">
            <a:spLocks noChangeArrowheads="1"/>
          </p:cNvSpPr>
          <p:nvPr/>
        </p:nvSpPr>
        <p:spPr bwMode="auto">
          <a:xfrm>
            <a:off x="1907704" y="1556792"/>
            <a:ext cx="1008112" cy="523220"/>
          </a:xfrm>
          <a:prstGeom prst="rect">
            <a:avLst/>
          </a:prstGeom>
          <a:noFill/>
          <a:ln w="9525">
            <a:noFill/>
            <a:miter lim="800000"/>
            <a:headEnd/>
            <a:tailEnd/>
          </a:ln>
        </p:spPr>
        <p:txBody>
          <a:bodyPr wrap="square">
            <a:spAutoFit/>
          </a:bodyPr>
          <a:lstStyle/>
          <a:p>
            <a:r>
              <a:rPr lang="en-GB" sz="2800" b="1" dirty="0" smtClean="0">
                <a:solidFill>
                  <a:schemeClr val="bg1">
                    <a:lumMod val="65000"/>
                  </a:schemeClr>
                </a:solidFill>
              </a:rPr>
              <a:t>PAST</a:t>
            </a:r>
            <a:endParaRPr lang="en-GB" sz="2800" b="1" dirty="0">
              <a:solidFill>
                <a:schemeClr val="bg1">
                  <a:lumMod val="65000"/>
                </a:schemeClr>
              </a:solidFill>
            </a:endParaRPr>
          </a:p>
        </p:txBody>
      </p:sp>
      <p:sp>
        <p:nvSpPr>
          <p:cNvPr id="17" name="TextBox 21"/>
          <p:cNvSpPr txBox="1">
            <a:spLocks noChangeArrowheads="1"/>
          </p:cNvSpPr>
          <p:nvPr/>
        </p:nvSpPr>
        <p:spPr bwMode="auto">
          <a:xfrm>
            <a:off x="5796136" y="3429000"/>
            <a:ext cx="1584176" cy="523220"/>
          </a:xfrm>
          <a:prstGeom prst="rect">
            <a:avLst/>
          </a:prstGeom>
          <a:noFill/>
          <a:ln w="9525">
            <a:noFill/>
            <a:miter lim="800000"/>
            <a:headEnd/>
            <a:tailEnd/>
          </a:ln>
        </p:spPr>
        <p:txBody>
          <a:bodyPr wrap="square">
            <a:spAutoFit/>
          </a:bodyPr>
          <a:lstStyle/>
          <a:p>
            <a:r>
              <a:rPr lang="en-GB" sz="2800" b="1" dirty="0" smtClean="0">
                <a:solidFill>
                  <a:schemeClr val="bg1">
                    <a:lumMod val="65000"/>
                  </a:schemeClr>
                </a:solidFill>
              </a:rPr>
              <a:t>FUTURE</a:t>
            </a:r>
            <a:endParaRPr lang="en-GB" sz="2800" b="1" dirty="0">
              <a:solidFill>
                <a:schemeClr val="bg1">
                  <a:lumMod val="65000"/>
                </a:schemeClr>
              </a:solidFill>
            </a:endParaRPr>
          </a:p>
        </p:txBody>
      </p:sp>
      <p:sp>
        <p:nvSpPr>
          <p:cNvPr id="20" name="Cloud 19"/>
          <p:cNvSpPr/>
          <p:nvPr/>
        </p:nvSpPr>
        <p:spPr>
          <a:xfrm>
            <a:off x="3275856" y="3435925"/>
            <a:ext cx="1296144" cy="562213"/>
          </a:xfrm>
          <a:prstGeom prst="cloud">
            <a:avLst/>
          </a:prstGeom>
          <a:solidFill>
            <a:srgbClr val="25F715"/>
          </a:solidFill>
        </p:spPr>
        <p:txBody>
          <a:bodyPr wrap="square" rtlCol="0" anchor="ctr">
            <a:spAutoFit/>
          </a:bodyPr>
          <a:lstStyle/>
          <a:p>
            <a:pPr algn="ctr"/>
            <a:endParaRPr lang="en-GB" dirty="0" smtClean="0"/>
          </a:p>
        </p:txBody>
      </p:sp>
      <p:sp>
        <p:nvSpPr>
          <p:cNvPr id="18" name="TextBox 17"/>
          <p:cNvSpPr txBox="1"/>
          <p:nvPr/>
        </p:nvSpPr>
        <p:spPr>
          <a:xfrm>
            <a:off x="3491880" y="3429000"/>
            <a:ext cx="883127" cy="523220"/>
          </a:xfrm>
          <a:prstGeom prst="rect">
            <a:avLst/>
          </a:prstGeom>
          <a:noFill/>
        </p:spPr>
        <p:txBody>
          <a:bodyPr wrap="none" rtlCol="0">
            <a:spAutoFit/>
          </a:bodyPr>
          <a:lstStyle/>
          <a:p>
            <a:r>
              <a:rPr lang="en-GB" sz="1400" b="1" dirty="0" smtClean="0"/>
              <a:t>creativity</a:t>
            </a:r>
          </a:p>
          <a:p>
            <a:r>
              <a:rPr lang="en-GB" sz="1400" b="1" dirty="0" smtClean="0"/>
              <a:t>emerges</a:t>
            </a:r>
            <a:endParaRPr lang="en-GB" sz="1400" b="1" dirty="0"/>
          </a:p>
        </p:txBody>
      </p:sp>
      <p:pic>
        <p:nvPicPr>
          <p:cNvPr id="68610" name="Picture 2" descr="http://1.bp.blogspot.com/-6hsIVLcBfoY/URjyotQyr3I/AAAAAAAAEGw/wI4U5iE_sNY/s1600/Facebook-Network-Marketing.jpg"/>
          <p:cNvPicPr>
            <a:picLocks noChangeAspect="1" noChangeArrowheads="1"/>
          </p:cNvPicPr>
          <p:nvPr/>
        </p:nvPicPr>
        <p:blipFill>
          <a:blip r:embed="rId3" cstate="print"/>
          <a:srcRect/>
          <a:stretch>
            <a:fillRect/>
          </a:stretch>
        </p:blipFill>
        <p:spPr bwMode="auto">
          <a:xfrm>
            <a:off x="395536" y="3140968"/>
            <a:ext cx="1979712" cy="1472376"/>
          </a:xfrm>
          <a:prstGeom prst="rect">
            <a:avLst/>
          </a:prstGeom>
          <a:noFill/>
        </p:spPr>
      </p:pic>
      <p:sp>
        <p:nvSpPr>
          <p:cNvPr id="21" name="TextBox 20"/>
          <p:cNvSpPr txBox="1"/>
          <p:nvPr/>
        </p:nvSpPr>
        <p:spPr>
          <a:xfrm>
            <a:off x="5724128" y="404664"/>
            <a:ext cx="2664296" cy="769441"/>
          </a:xfrm>
          <a:prstGeom prst="rect">
            <a:avLst/>
          </a:prstGeom>
          <a:solidFill>
            <a:srgbClr val="28F8F8">
              <a:alpha val="37000"/>
            </a:srgbClr>
          </a:solidFill>
        </p:spPr>
        <p:txBody>
          <a:bodyPr wrap="square" rtlCol="0">
            <a:spAutoFit/>
          </a:bodyPr>
          <a:lstStyle/>
          <a:p>
            <a:pPr algn="ctr"/>
            <a:r>
              <a:rPr lang="en-GB" sz="4400" dirty="0" smtClean="0">
                <a:latin typeface="Aharoni" pitchFamily="2" charset="-79"/>
                <a:cs typeface="Aharoni" pitchFamily="2" charset="-79"/>
              </a:rPr>
              <a:t>7</a:t>
            </a:r>
            <a:r>
              <a:rPr lang="en-GB" sz="2800" dirty="0" smtClean="0">
                <a:latin typeface="Aharoni" pitchFamily="2" charset="-79"/>
                <a:cs typeface="Aharoni" pitchFamily="2" charset="-79"/>
              </a:rPr>
              <a:t> Ecology </a:t>
            </a:r>
          </a:p>
        </p:txBody>
      </p:sp>
    </p:spTree>
  </p:cSld>
  <p:clrMapOvr>
    <a:masterClrMapping/>
  </p:clrMapOvr>
  <p:transition spd="med">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755576" y="476672"/>
            <a:ext cx="8158162" cy="5105400"/>
          </a:xfrm>
          <a:custGeom>
            <a:avLst/>
            <a:gdLst>
              <a:gd name="connsiteX0" fmla="*/ 2990850 w 8158162"/>
              <a:gd name="connsiteY0" fmla="*/ 103187 h 5105400"/>
              <a:gd name="connsiteX1" fmla="*/ 676275 w 8158162"/>
              <a:gd name="connsiteY1" fmla="*/ 284162 h 5105400"/>
              <a:gd name="connsiteX2" fmla="*/ 28575 w 8158162"/>
              <a:gd name="connsiteY2" fmla="*/ 1808162 h 5105400"/>
              <a:gd name="connsiteX3" fmla="*/ 504825 w 8158162"/>
              <a:gd name="connsiteY3" fmla="*/ 3817937 h 5105400"/>
              <a:gd name="connsiteX4" fmla="*/ 2619375 w 8158162"/>
              <a:gd name="connsiteY4" fmla="*/ 4979987 h 5105400"/>
              <a:gd name="connsiteX5" fmla="*/ 5800725 w 8158162"/>
              <a:gd name="connsiteY5" fmla="*/ 4570412 h 5105400"/>
              <a:gd name="connsiteX6" fmla="*/ 7820025 w 8158162"/>
              <a:gd name="connsiteY6" fmla="*/ 2722562 h 5105400"/>
              <a:gd name="connsiteX7" fmla="*/ 7829550 w 8158162"/>
              <a:gd name="connsiteY7" fmla="*/ 1265237 h 5105400"/>
              <a:gd name="connsiteX8" fmla="*/ 5934075 w 8158162"/>
              <a:gd name="connsiteY8" fmla="*/ 284162 h 5105400"/>
              <a:gd name="connsiteX9" fmla="*/ 2990850 w 8158162"/>
              <a:gd name="connsiteY9" fmla="*/ 103187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58162" h="5105400">
                <a:moveTo>
                  <a:pt x="2990850" y="103187"/>
                </a:moveTo>
                <a:cubicBezTo>
                  <a:pt x="2114550" y="103187"/>
                  <a:pt x="1169987" y="0"/>
                  <a:pt x="676275" y="284162"/>
                </a:cubicBezTo>
                <a:cubicBezTo>
                  <a:pt x="182563" y="568324"/>
                  <a:pt x="57150" y="1219200"/>
                  <a:pt x="28575" y="1808162"/>
                </a:cubicBezTo>
                <a:cubicBezTo>
                  <a:pt x="0" y="2397124"/>
                  <a:pt x="73025" y="3289300"/>
                  <a:pt x="504825" y="3817937"/>
                </a:cubicBezTo>
                <a:cubicBezTo>
                  <a:pt x="936625" y="4346575"/>
                  <a:pt x="1736725" y="4854575"/>
                  <a:pt x="2619375" y="4979987"/>
                </a:cubicBezTo>
                <a:cubicBezTo>
                  <a:pt x="3502025" y="5105400"/>
                  <a:pt x="4933950" y="4946649"/>
                  <a:pt x="5800725" y="4570412"/>
                </a:cubicBezTo>
                <a:cubicBezTo>
                  <a:pt x="6667500" y="4194175"/>
                  <a:pt x="7481888" y="3273424"/>
                  <a:pt x="7820025" y="2722562"/>
                </a:cubicBezTo>
                <a:cubicBezTo>
                  <a:pt x="8158162" y="2171700"/>
                  <a:pt x="8143875" y="1671637"/>
                  <a:pt x="7829550" y="1265237"/>
                </a:cubicBezTo>
                <a:cubicBezTo>
                  <a:pt x="7515225" y="858837"/>
                  <a:pt x="6738938" y="477837"/>
                  <a:pt x="5934075" y="284162"/>
                </a:cubicBezTo>
                <a:cubicBezTo>
                  <a:pt x="5129212" y="90487"/>
                  <a:pt x="3867150" y="103187"/>
                  <a:pt x="2990850" y="103187"/>
                </a:cubicBezTo>
                <a:close/>
              </a:path>
            </a:pathLst>
          </a:custGeom>
          <a:solidFill>
            <a:srgbClr val="FFFF00"/>
          </a:solidFill>
          <a:ln w="38100">
            <a:solidFill>
              <a:srgbClr val="000000"/>
            </a:solidFill>
          </a:ln>
        </p:spPr>
        <p:txBody>
          <a:bodyPr rtlCol="0" anchor="ctr">
            <a:spAutoFit/>
          </a:bodyPr>
          <a:lstStyle/>
          <a:p>
            <a:pPr algn="ctr"/>
            <a:endParaRPr lang="en-GB" dirty="0" smtClean="0"/>
          </a:p>
        </p:txBody>
      </p:sp>
      <p:sp>
        <p:nvSpPr>
          <p:cNvPr id="4" name="Freeform 3"/>
          <p:cNvSpPr/>
          <p:nvPr/>
        </p:nvSpPr>
        <p:spPr>
          <a:xfrm>
            <a:off x="1691680" y="1556792"/>
            <a:ext cx="3168352" cy="2448272"/>
          </a:xfrm>
          <a:custGeom>
            <a:avLst/>
            <a:gdLst>
              <a:gd name="connsiteX0" fmla="*/ 2623072 w 4130935"/>
              <a:gd name="connsiteY0" fmla="*/ 243840 h 2872292"/>
              <a:gd name="connsiteX1" fmla="*/ 1041698 w 4130935"/>
              <a:gd name="connsiteY1" fmla="*/ 82475 h 2872292"/>
              <a:gd name="connsiteX2" fmla="*/ 245632 w 4130935"/>
              <a:gd name="connsiteY2" fmla="*/ 738692 h 2872292"/>
              <a:gd name="connsiteX3" fmla="*/ 288663 w 4130935"/>
              <a:gd name="connsiteY3" fmla="*/ 2201732 h 2872292"/>
              <a:gd name="connsiteX4" fmla="*/ 1977613 w 4130935"/>
              <a:gd name="connsiteY4" fmla="*/ 2836433 h 2872292"/>
              <a:gd name="connsiteX5" fmla="*/ 3602018 w 4130935"/>
              <a:gd name="connsiteY5" fmla="*/ 2416884 h 2872292"/>
              <a:gd name="connsiteX6" fmla="*/ 4021566 w 4130935"/>
              <a:gd name="connsiteY6" fmla="*/ 1201270 h 2872292"/>
              <a:gd name="connsiteX7" fmla="*/ 2945802 w 4130935"/>
              <a:gd name="connsiteY7" fmla="*/ 383689 h 2872292"/>
              <a:gd name="connsiteX8" fmla="*/ 2623072 w 4130935"/>
              <a:gd name="connsiteY8" fmla="*/ 243840 h 2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0935" h="2872292">
                <a:moveTo>
                  <a:pt x="2623072" y="243840"/>
                </a:moveTo>
                <a:cubicBezTo>
                  <a:pt x="2305722" y="193638"/>
                  <a:pt x="1437938" y="0"/>
                  <a:pt x="1041698" y="82475"/>
                </a:cubicBezTo>
                <a:cubicBezTo>
                  <a:pt x="645458" y="164950"/>
                  <a:pt x="371138" y="385483"/>
                  <a:pt x="245632" y="738692"/>
                </a:cubicBezTo>
                <a:cubicBezTo>
                  <a:pt x="120126" y="1091901"/>
                  <a:pt x="0" y="1852109"/>
                  <a:pt x="288663" y="2201732"/>
                </a:cubicBezTo>
                <a:cubicBezTo>
                  <a:pt x="577326" y="2551355"/>
                  <a:pt x="1425387" y="2800574"/>
                  <a:pt x="1977613" y="2836433"/>
                </a:cubicBezTo>
                <a:cubicBezTo>
                  <a:pt x="2529839" y="2872292"/>
                  <a:pt x="3261359" y="2689411"/>
                  <a:pt x="3602018" y="2416884"/>
                </a:cubicBezTo>
                <a:cubicBezTo>
                  <a:pt x="3942677" y="2144357"/>
                  <a:pt x="4130935" y="1540136"/>
                  <a:pt x="4021566" y="1201270"/>
                </a:cubicBezTo>
                <a:cubicBezTo>
                  <a:pt x="3912197" y="862404"/>
                  <a:pt x="3182470" y="541468"/>
                  <a:pt x="2945802" y="383689"/>
                </a:cubicBezTo>
                <a:cubicBezTo>
                  <a:pt x="2709134" y="225910"/>
                  <a:pt x="2940422" y="294042"/>
                  <a:pt x="2623072" y="243840"/>
                </a:cubicBezTo>
                <a:close/>
              </a:path>
            </a:pathLst>
          </a:custGeom>
          <a:solidFill>
            <a:srgbClr val="2FC9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051720" y="1844824"/>
            <a:ext cx="2592288" cy="461665"/>
          </a:xfrm>
          <a:prstGeom prst="rect">
            <a:avLst/>
          </a:prstGeom>
          <a:noFill/>
        </p:spPr>
        <p:txBody>
          <a:bodyPr wrap="square" rtlCol="0">
            <a:spAutoFit/>
          </a:bodyPr>
          <a:lstStyle/>
          <a:p>
            <a:r>
              <a:rPr lang="en-GB" sz="2400" b="1" dirty="0" smtClean="0"/>
              <a:t>       PERSON</a:t>
            </a:r>
          </a:p>
        </p:txBody>
      </p:sp>
      <p:sp>
        <p:nvSpPr>
          <p:cNvPr id="9" name="TextBox 8"/>
          <p:cNvSpPr txBox="1"/>
          <p:nvPr/>
        </p:nvSpPr>
        <p:spPr>
          <a:xfrm>
            <a:off x="4716016" y="2060848"/>
            <a:ext cx="1728192" cy="1938992"/>
          </a:xfrm>
          <a:prstGeom prst="rect">
            <a:avLst/>
          </a:prstGeom>
          <a:noFill/>
        </p:spPr>
        <p:txBody>
          <a:bodyPr wrap="square" rtlCol="0">
            <a:spAutoFit/>
          </a:bodyPr>
          <a:lstStyle/>
          <a:p>
            <a:pPr algn="ctr"/>
            <a:r>
              <a:rPr lang="en-GB" sz="2400" b="1" dirty="0" smtClean="0"/>
              <a:t>CONTEXT</a:t>
            </a:r>
          </a:p>
          <a:p>
            <a:pPr algn="ctr"/>
            <a:r>
              <a:rPr lang="en-GB" b="1" dirty="0" smtClean="0"/>
              <a:t>Purpose</a:t>
            </a:r>
          </a:p>
          <a:p>
            <a:pPr algn="ctr"/>
            <a:r>
              <a:rPr lang="en-GB" b="1" dirty="0" smtClean="0"/>
              <a:t>Problems, </a:t>
            </a:r>
          </a:p>
          <a:p>
            <a:pPr algn="ctr"/>
            <a:r>
              <a:rPr lang="en-GB" b="1" dirty="0" smtClean="0"/>
              <a:t>Challenges &amp; </a:t>
            </a:r>
          </a:p>
          <a:p>
            <a:pPr algn="ctr"/>
            <a:r>
              <a:rPr lang="en-GB" b="1" dirty="0" smtClean="0"/>
              <a:t>Opportunities</a:t>
            </a:r>
          </a:p>
          <a:p>
            <a:pPr algn="ctr"/>
            <a:r>
              <a:rPr lang="en-GB" sz="2400" b="1" dirty="0" smtClean="0"/>
              <a:t>                                 </a:t>
            </a:r>
          </a:p>
        </p:txBody>
      </p:sp>
      <p:sp>
        <p:nvSpPr>
          <p:cNvPr id="12" name="TextBox 11"/>
          <p:cNvSpPr txBox="1"/>
          <p:nvPr/>
        </p:nvSpPr>
        <p:spPr>
          <a:xfrm>
            <a:off x="1403648" y="692696"/>
            <a:ext cx="6048672" cy="738664"/>
          </a:xfrm>
          <a:prstGeom prst="rect">
            <a:avLst/>
          </a:prstGeom>
          <a:noFill/>
        </p:spPr>
        <p:txBody>
          <a:bodyPr wrap="square" rtlCol="0">
            <a:spAutoFit/>
          </a:bodyPr>
          <a:lstStyle/>
          <a:p>
            <a:r>
              <a:rPr lang="en-GB" sz="2400" b="1" dirty="0" smtClean="0"/>
              <a:t>          RELATIONSHIPS &amp; CONNECTIONS</a:t>
            </a:r>
          </a:p>
          <a:p>
            <a:r>
              <a:rPr lang="en-GB" b="1" dirty="0" smtClean="0"/>
              <a:t>Field of Practice/Personal  Learning Networks /Collaborations</a:t>
            </a:r>
          </a:p>
        </p:txBody>
      </p:sp>
      <p:sp>
        <p:nvSpPr>
          <p:cNvPr id="23" name="Freeform 22"/>
          <p:cNvSpPr/>
          <p:nvPr/>
        </p:nvSpPr>
        <p:spPr>
          <a:xfrm>
            <a:off x="3491880" y="1442824"/>
            <a:ext cx="3774182" cy="3416320"/>
          </a:xfrm>
          <a:custGeom>
            <a:avLst/>
            <a:gdLst>
              <a:gd name="connsiteX0" fmla="*/ 1502410 w 3486150"/>
              <a:gd name="connsiteY0" fmla="*/ 74930 h 3332480"/>
              <a:gd name="connsiteX1" fmla="*/ 862330 w 3486150"/>
              <a:gd name="connsiteY1" fmla="*/ 219710 h 3332480"/>
              <a:gd name="connsiteX2" fmla="*/ 481330 w 3486150"/>
              <a:gd name="connsiteY2" fmla="*/ 516890 h 3332480"/>
              <a:gd name="connsiteX3" fmla="*/ 702310 w 3486150"/>
              <a:gd name="connsiteY3" fmla="*/ 753110 h 3332480"/>
              <a:gd name="connsiteX4" fmla="*/ 2028190 w 3486150"/>
              <a:gd name="connsiteY4" fmla="*/ 547370 h 3332480"/>
              <a:gd name="connsiteX5" fmla="*/ 2584450 w 3486150"/>
              <a:gd name="connsiteY5" fmla="*/ 875030 h 3332480"/>
              <a:gd name="connsiteX6" fmla="*/ 2569210 w 3486150"/>
              <a:gd name="connsiteY6" fmla="*/ 1903730 h 3332480"/>
              <a:gd name="connsiteX7" fmla="*/ 1875790 w 3486150"/>
              <a:gd name="connsiteY7" fmla="*/ 2421890 h 3332480"/>
              <a:gd name="connsiteX8" fmla="*/ 976630 w 3486150"/>
              <a:gd name="connsiteY8" fmla="*/ 2421890 h 3332480"/>
              <a:gd name="connsiteX9" fmla="*/ 648970 w 3486150"/>
              <a:gd name="connsiteY9" fmla="*/ 2208530 h 3332480"/>
              <a:gd name="connsiteX10" fmla="*/ 237490 w 3486150"/>
              <a:gd name="connsiteY10" fmla="*/ 2170430 h 3332480"/>
              <a:gd name="connsiteX11" fmla="*/ 92710 w 3486150"/>
              <a:gd name="connsiteY11" fmla="*/ 2475230 h 3332480"/>
              <a:gd name="connsiteX12" fmla="*/ 793750 w 3486150"/>
              <a:gd name="connsiteY12" fmla="*/ 3145790 h 3332480"/>
              <a:gd name="connsiteX13" fmla="*/ 2439670 w 3486150"/>
              <a:gd name="connsiteY13" fmla="*/ 3214370 h 3332480"/>
              <a:gd name="connsiteX14" fmla="*/ 3232150 w 3486150"/>
              <a:gd name="connsiteY14" fmla="*/ 2437130 h 3332480"/>
              <a:gd name="connsiteX15" fmla="*/ 3483610 w 3486150"/>
              <a:gd name="connsiteY15" fmla="*/ 1332230 h 3332480"/>
              <a:gd name="connsiteX16" fmla="*/ 3216910 w 3486150"/>
              <a:gd name="connsiteY16" fmla="*/ 478790 h 3332480"/>
              <a:gd name="connsiteX17" fmla="*/ 2752090 w 3486150"/>
              <a:gd name="connsiteY17" fmla="*/ 74930 h 3332480"/>
              <a:gd name="connsiteX18" fmla="*/ 1906270 w 3486150"/>
              <a:gd name="connsiteY18" fmla="*/ 29210 h 3332480"/>
              <a:gd name="connsiteX19" fmla="*/ 1502410 w 3486150"/>
              <a:gd name="connsiteY19" fmla="*/ 74930 h 3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150" h="3332480">
                <a:moveTo>
                  <a:pt x="1502410" y="74930"/>
                </a:moveTo>
                <a:cubicBezTo>
                  <a:pt x="1328420" y="106680"/>
                  <a:pt x="1032510" y="146050"/>
                  <a:pt x="862330" y="219710"/>
                </a:cubicBezTo>
                <a:cubicBezTo>
                  <a:pt x="692150" y="293370"/>
                  <a:pt x="508000" y="427990"/>
                  <a:pt x="481330" y="516890"/>
                </a:cubicBezTo>
                <a:cubicBezTo>
                  <a:pt x="454660" y="605790"/>
                  <a:pt x="444500" y="748030"/>
                  <a:pt x="702310" y="753110"/>
                </a:cubicBezTo>
                <a:cubicBezTo>
                  <a:pt x="960120" y="758190"/>
                  <a:pt x="1714500" y="527050"/>
                  <a:pt x="2028190" y="547370"/>
                </a:cubicBezTo>
                <a:cubicBezTo>
                  <a:pt x="2341880" y="567690"/>
                  <a:pt x="2494280" y="648970"/>
                  <a:pt x="2584450" y="875030"/>
                </a:cubicBezTo>
                <a:cubicBezTo>
                  <a:pt x="2674620" y="1101090"/>
                  <a:pt x="2687320" y="1645920"/>
                  <a:pt x="2569210" y="1903730"/>
                </a:cubicBezTo>
                <a:cubicBezTo>
                  <a:pt x="2451100" y="2161540"/>
                  <a:pt x="2141220" y="2335530"/>
                  <a:pt x="1875790" y="2421890"/>
                </a:cubicBezTo>
                <a:cubicBezTo>
                  <a:pt x="1610360" y="2508250"/>
                  <a:pt x="1181100" y="2457450"/>
                  <a:pt x="976630" y="2421890"/>
                </a:cubicBezTo>
                <a:cubicBezTo>
                  <a:pt x="772160" y="2386330"/>
                  <a:pt x="772160" y="2250440"/>
                  <a:pt x="648970" y="2208530"/>
                </a:cubicBezTo>
                <a:cubicBezTo>
                  <a:pt x="525780" y="2166620"/>
                  <a:pt x="330200" y="2125980"/>
                  <a:pt x="237490" y="2170430"/>
                </a:cubicBezTo>
                <a:cubicBezTo>
                  <a:pt x="144780" y="2214880"/>
                  <a:pt x="0" y="2312670"/>
                  <a:pt x="92710" y="2475230"/>
                </a:cubicBezTo>
                <a:cubicBezTo>
                  <a:pt x="185420" y="2637790"/>
                  <a:pt x="402590" y="3022600"/>
                  <a:pt x="793750" y="3145790"/>
                </a:cubicBezTo>
                <a:cubicBezTo>
                  <a:pt x="1184910" y="3268980"/>
                  <a:pt x="2033270" y="3332480"/>
                  <a:pt x="2439670" y="3214370"/>
                </a:cubicBezTo>
                <a:cubicBezTo>
                  <a:pt x="2846070" y="3096260"/>
                  <a:pt x="3058160" y="2750820"/>
                  <a:pt x="3232150" y="2437130"/>
                </a:cubicBezTo>
                <a:cubicBezTo>
                  <a:pt x="3406140" y="2123440"/>
                  <a:pt x="3486150" y="1658620"/>
                  <a:pt x="3483610" y="1332230"/>
                </a:cubicBezTo>
                <a:cubicBezTo>
                  <a:pt x="3481070" y="1005840"/>
                  <a:pt x="3338830" y="688340"/>
                  <a:pt x="3216910" y="478790"/>
                </a:cubicBezTo>
                <a:cubicBezTo>
                  <a:pt x="3094990" y="269240"/>
                  <a:pt x="2970530" y="149860"/>
                  <a:pt x="2752090" y="74930"/>
                </a:cubicBezTo>
                <a:cubicBezTo>
                  <a:pt x="2533650" y="0"/>
                  <a:pt x="2112010" y="29210"/>
                  <a:pt x="1906270" y="29210"/>
                </a:cubicBezTo>
                <a:cubicBezTo>
                  <a:pt x="1700530" y="29210"/>
                  <a:pt x="1676400" y="43180"/>
                  <a:pt x="1502410" y="74930"/>
                </a:cubicBezTo>
                <a:close/>
              </a:path>
            </a:pathLst>
          </a:custGeom>
          <a:solidFill>
            <a:srgbClr val="25F715"/>
          </a:solidFill>
        </p:spPr>
        <p:txBody>
          <a:bodyPr wrap="square" rtlCol="0" anchor="ctr">
            <a:spAutoFit/>
          </a:bodyPr>
          <a:lstStyle/>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p:txBody>
      </p:sp>
      <p:sp>
        <p:nvSpPr>
          <p:cNvPr id="24" name="TextBox 23"/>
          <p:cNvSpPr txBox="1"/>
          <p:nvPr/>
        </p:nvSpPr>
        <p:spPr>
          <a:xfrm>
            <a:off x="4427984" y="1484784"/>
            <a:ext cx="2376264" cy="461665"/>
          </a:xfrm>
          <a:prstGeom prst="rect">
            <a:avLst/>
          </a:prstGeom>
          <a:noFill/>
        </p:spPr>
        <p:txBody>
          <a:bodyPr wrap="square" rtlCol="0">
            <a:spAutoFit/>
          </a:bodyPr>
          <a:lstStyle/>
          <a:p>
            <a:pPr algn="ctr"/>
            <a:r>
              <a:rPr lang="en-GB" sz="2400" b="1" dirty="0" smtClean="0"/>
              <a:t>PROCESS</a:t>
            </a:r>
          </a:p>
        </p:txBody>
      </p:sp>
      <p:sp>
        <p:nvSpPr>
          <p:cNvPr id="27" name="TextBox 26"/>
          <p:cNvSpPr txBox="1"/>
          <p:nvPr/>
        </p:nvSpPr>
        <p:spPr>
          <a:xfrm>
            <a:off x="7236296" y="1988840"/>
            <a:ext cx="1440160" cy="3508653"/>
          </a:xfrm>
          <a:prstGeom prst="rect">
            <a:avLst/>
          </a:prstGeom>
          <a:noFill/>
        </p:spPr>
        <p:txBody>
          <a:bodyPr wrap="square" rtlCol="0">
            <a:spAutoFit/>
          </a:bodyPr>
          <a:lstStyle/>
          <a:p>
            <a:pPr algn="ctr"/>
            <a:r>
              <a:rPr lang="en-GB" sz="2400" b="1" dirty="0" smtClean="0"/>
              <a:t>CULTURE</a:t>
            </a:r>
          </a:p>
          <a:p>
            <a:pPr algn="ctr"/>
            <a:r>
              <a:rPr lang="en-GB" b="1" dirty="0" smtClean="0"/>
              <a:t>Domain</a:t>
            </a:r>
          </a:p>
          <a:p>
            <a:pPr algn="ctr"/>
            <a:r>
              <a:rPr lang="en-GB" b="1" dirty="0" smtClean="0"/>
              <a:t>Organisation</a:t>
            </a:r>
          </a:p>
          <a:p>
            <a:pPr algn="ctr"/>
            <a:r>
              <a:rPr lang="en-GB" b="1" dirty="0" smtClean="0"/>
              <a:t>Society</a:t>
            </a:r>
          </a:p>
          <a:p>
            <a:pPr algn="ctr"/>
            <a:endParaRPr lang="en-GB" b="1" dirty="0" smtClean="0"/>
          </a:p>
          <a:p>
            <a:pPr algn="ctr"/>
            <a:endParaRPr lang="en-GB" b="1" dirty="0" smtClean="0"/>
          </a:p>
          <a:p>
            <a:pPr algn="ctr"/>
            <a:endParaRPr lang="en-GB" b="1" dirty="0" smtClean="0"/>
          </a:p>
          <a:p>
            <a:pPr algn="ctr"/>
            <a:endParaRPr lang="en-GB" b="1" dirty="0" smtClean="0"/>
          </a:p>
          <a:p>
            <a:pPr algn="ctr"/>
            <a:endParaRPr lang="en-GB" b="1" dirty="0" smtClean="0"/>
          </a:p>
          <a:p>
            <a:pPr algn="ctr"/>
            <a:endParaRPr lang="en-GB" b="1" dirty="0" smtClean="0"/>
          </a:p>
          <a:p>
            <a:pPr algn="ctr"/>
            <a:endParaRPr lang="en-GB" b="1" dirty="0" smtClean="0"/>
          </a:p>
          <a:p>
            <a:pPr algn="ctr"/>
            <a:endParaRPr lang="en-GB" b="1" dirty="0"/>
          </a:p>
        </p:txBody>
      </p:sp>
      <p:sp>
        <p:nvSpPr>
          <p:cNvPr id="33" name="TextBox 32"/>
          <p:cNvSpPr txBox="1"/>
          <p:nvPr/>
        </p:nvSpPr>
        <p:spPr>
          <a:xfrm>
            <a:off x="1979712" y="2276872"/>
            <a:ext cx="1138453" cy="646331"/>
          </a:xfrm>
          <a:prstGeom prst="rect">
            <a:avLst/>
          </a:prstGeom>
          <a:noFill/>
        </p:spPr>
        <p:txBody>
          <a:bodyPr wrap="none" rtlCol="0">
            <a:spAutoFit/>
          </a:bodyPr>
          <a:lstStyle/>
          <a:p>
            <a:r>
              <a:rPr lang="en-GB" b="1" dirty="0" smtClean="0"/>
              <a:t>Expertise</a:t>
            </a:r>
          </a:p>
          <a:p>
            <a:r>
              <a:rPr lang="en-GB" b="1" dirty="0" smtClean="0"/>
              <a:t>Capability</a:t>
            </a:r>
            <a:endParaRPr lang="en-GB" b="1" dirty="0"/>
          </a:p>
        </p:txBody>
      </p:sp>
      <p:sp>
        <p:nvSpPr>
          <p:cNvPr id="34" name="TextBox 33"/>
          <p:cNvSpPr txBox="1"/>
          <p:nvPr/>
        </p:nvSpPr>
        <p:spPr>
          <a:xfrm>
            <a:off x="3347864" y="2348880"/>
            <a:ext cx="1000595" cy="646331"/>
          </a:xfrm>
          <a:prstGeom prst="rect">
            <a:avLst/>
          </a:prstGeom>
          <a:noFill/>
        </p:spPr>
        <p:txBody>
          <a:bodyPr wrap="none" rtlCol="0">
            <a:spAutoFit/>
          </a:bodyPr>
          <a:lstStyle/>
          <a:p>
            <a:pPr algn="ctr"/>
            <a:r>
              <a:rPr lang="en-GB" b="1" dirty="0" smtClean="0"/>
              <a:t>Thinking</a:t>
            </a:r>
          </a:p>
          <a:p>
            <a:pPr algn="ctr"/>
            <a:r>
              <a:rPr lang="en-GB" b="1" dirty="0" smtClean="0"/>
              <a:t>Skills</a:t>
            </a:r>
            <a:endParaRPr lang="en-GB" b="1" dirty="0"/>
          </a:p>
        </p:txBody>
      </p:sp>
      <p:sp>
        <p:nvSpPr>
          <p:cNvPr id="35" name="TextBox 34"/>
          <p:cNvSpPr txBox="1"/>
          <p:nvPr/>
        </p:nvSpPr>
        <p:spPr>
          <a:xfrm>
            <a:off x="3275856" y="2996952"/>
            <a:ext cx="1246752" cy="369332"/>
          </a:xfrm>
          <a:prstGeom prst="rect">
            <a:avLst/>
          </a:prstGeom>
          <a:noFill/>
        </p:spPr>
        <p:txBody>
          <a:bodyPr wrap="none" rtlCol="0">
            <a:spAutoFit/>
          </a:bodyPr>
          <a:lstStyle/>
          <a:p>
            <a:r>
              <a:rPr lang="en-GB" b="1" dirty="0" smtClean="0"/>
              <a:t>Motivation</a:t>
            </a:r>
            <a:endParaRPr lang="en-GB" b="1" dirty="0"/>
          </a:p>
        </p:txBody>
      </p:sp>
      <p:sp>
        <p:nvSpPr>
          <p:cNvPr id="15" name="TextBox 14"/>
          <p:cNvSpPr txBox="1"/>
          <p:nvPr/>
        </p:nvSpPr>
        <p:spPr>
          <a:xfrm>
            <a:off x="0" y="0"/>
            <a:ext cx="6696744" cy="584775"/>
          </a:xfrm>
          <a:prstGeom prst="rect">
            <a:avLst/>
          </a:prstGeom>
          <a:noFill/>
        </p:spPr>
        <p:txBody>
          <a:bodyPr wrap="square" rtlCol="0">
            <a:spAutoFit/>
          </a:bodyPr>
          <a:lstStyle/>
          <a:p>
            <a:r>
              <a:rPr lang="en-GB" sz="3200" b="1" dirty="0" smtClean="0"/>
              <a:t>Ecology of Personal Creativity</a:t>
            </a:r>
            <a:endParaRPr lang="en-GB" sz="3200" b="1" dirty="0"/>
          </a:p>
        </p:txBody>
      </p:sp>
      <p:sp>
        <p:nvSpPr>
          <p:cNvPr id="18" name="TextBox 17"/>
          <p:cNvSpPr txBox="1"/>
          <p:nvPr/>
        </p:nvSpPr>
        <p:spPr>
          <a:xfrm>
            <a:off x="2051720" y="2996952"/>
            <a:ext cx="1104918" cy="369332"/>
          </a:xfrm>
          <a:prstGeom prst="rect">
            <a:avLst/>
          </a:prstGeom>
          <a:noFill/>
        </p:spPr>
        <p:txBody>
          <a:bodyPr wrap="none" rtlCol="0">
            <a:spAutoFit/>
          </a:bodyPr>
          <a:lstStyle/>
          <a:p>
            <a:r>
              <a:rPr lang="en-GB" b="1" dirty="0" smtClean="0"/>
              <a:t>Character</a:t>
            </a:r>
          </a:p>
        </p:txBody>
      </p:sp>
      <p:sp>
        <p:nvSpPr>
          <p:cNvPr id="20" name="TextBox 19"/>
          <p:cNvSpPr txBox="1"/>
          <p:nvPr/>
        </p:nvSpPr>
        <p:spPr>
          <a:xfrm>
            <a:off x="1835696" y="4437112"/>
            <a:ext cx="2376264" cy="461665"/>
          </a:xfrm>
          <a:prstGeom prst="rect">
            <a:avLst/>
          </a:prstGeom>
          <a:noFill/>
        </p:spPr>
        <p:txBody>
          <a:bodyPr wrap="square" rtlCol="0">
            <a:spAutoFit/>
          </a:bodyPr>
          <a:lstStyle/>
          <a:p>
            <a:pPr algn="ctr"/>
            <a:r>
              <a:rPr lang="en-GB" sz="2400" b="1" dirty="0" smtClean="0"/>
              <a:t>RESOURCES</a:t>
            </a:r>
          </a:p>
        </p:txBody>
      </p:sp>
      <p:sp>
        <p:nvSpPr>
          <p:cNvPr id="21" name="Rectangle 6"/>
          <p:cNvSpPr>
            <a:spLocks noChangeArrowheads="1"/>
          </p:cNvSpPr>
          <p:nvPr/>
        </p:nvSpPr>
        <p:spPr bwMode="auto">
          <a:xfrm>
            <a:off x="611658" y="5661248"/>
            <a:ext cx="8532342" cy="1015663"/>
          </a:xfrm>
          <a:prstGeom prst="rect">
            <a:avLst/>
          </a:prstGeom>
          <a:noFill/>
          <a:ln w="9525">
            <a:noFill/>
            <a:miter lim="800000"/>
            <a:headEnd/>
            <a:tailEnd/>
          </a:ln>
        </p:spPr>
        <p:txBody>
          <a:bodyPr wrap="square">
            <a:spAutoFit/>
          </a:bodyPr>
          <a:lstStyle/>
          <a:p>
            <a:pPr algn="l"/>
            <a:r>
              <a:rPr lang="en-GB" sz="2000" b="1" dirty="0" smtClean="0">
                <a:latin typeface="Arial" pitchFamily="34" charset="0"/>
                <a:cs typeface="Arial" pitchFamily="34" charset="0"/>
              </a:rPr>
              <a:t>'the </a:t>
            </a:r>
            <a:r>
              <a:rPr lang="en-GB" sz="2000" b="1" dirty="0">
                <a:latin typeface="Arial" pitchFamily="34" charset="0"/>
                <a:cs typeface="Arial" pitchFamily="34" charset="0"/>
              </a:rPr>
              <a:t>emergence in action of a novel relational </a:t>
            </a:r>
            <a:r>
              <a:rPr lang="en-GB" sz="2000" b="1" i="1" dirty="0" smtClean="0">
                <a:latin typeface="Arial" pitchFamily="34" charset="0"/>
                <a:cs typeface="Arial" pitchFamily="34" charset="0"/>
              </a:rPr>
              <a:t>product</a:t>
            </a:r>
            <a:r>
              <a:rPr lang="en-GB" sz="2000" b="1" dirty="0" smtClean="0">
                <a:latin typeface="Arial" pitchFamily="34" charset="0"/>
                <a:cs typeface="Arial" pitchFamily="34" charset="0"/>
              </a:rPr>
              <a:t> growing </a:t>
            </a:r>
            <a:r>
              <a:rPr lang="en-GB" sz="2000" b="1" dirty="0">
                <a:latin typeface="Arial" pitchFamily="34" charset="0"/>
                <a:cs typeface="Arial" pitchFamily="34" charset="0"/>
              </a:rPr>
              <a:t>out of the uniqueness of the individual on the one hand, and the materials, events, people, or circumstances of his life' </a:t>
            </a:r>
            <a:r>
              <a:rPr lang="en-GB" sz="2000" b="1" dirty="0" smtClean="0">
                <a:latin typeface="Arial" pitchFamily="34" charset="0"/>
                <a:cs typeface="Arial" pitchFamily="34" charset="0"/>
              </a:rPr>
              <a:t> Carl </a:t>
            </a:r>
            <a:r>
              <a:rPr lang="en-GB" sz="2000" b="1" dirty="0">
                <a:latin typeface="Arial" pitchFamily="34" charset="0"/>
                <a:cs typeface="Arial" pitchFamily="34" charset="0"/>
              </a:rPr>
              <a:t>Rogers </a:t>
            </a:r>
            <a:r>
              <a:rPr lang="en-GB" sz="2000" b="1" dirty="0" smtClean="0">
                <a:latin typeface="Arial" pitchFamily="34" charset="0"/>
                <a:cs typeface="Arial" pitchFamily="34" charset="0"/>
              </a:rPr>
              <a:t>(1960)</a:t>
            </a:r>
            <a:endParaRPr lang="en-GB" sz="2000" b="1" dirty="0">
              <a:latin typeface="Arial" pitchFamily="34" charset="0"/>
              <a:cs typeface="Arial" pitchFamily="34" charset="0"/>
            </a:endParaRPr>
          </a:p>
        </p:txBody>
      </p:sp>
      <p:cxnSp>
        <p:nvCxnSpPr>
          <p:cNvPr id="25" name="Straight Arrow Connector 24"/>
          <p:cNvCxnSpPr/>
          <p:nvPr/>
        </p:nvCxnSpPr>
        <p:spPr>
          <a:xfrm flipV="1">
            <a:off x="3995936" y="4581128"/>
            <a:ext cx="1080120" cy="115212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195736" y="3356992"/>
            <a:ext cx="2016224" cy="369332"/>
          </a:xfrm>
          <a:prstGeom prst="rect">
            <a:avLst/>
          </a:prstGeom>
          <a:noFill/>
        </p:spPr>
        <p:txBody>
          <a:bodyPr wrap="square" rtlCol="0">
            <a:spAutoFit/>
          </a:bodyPr>
          <a:lstStyle/>
          <a:p>
            <a:r>
              <a:rPr lang="en-GB" b="1" i="1" dirty="0" smtClean="0"/>
              <a:t>Connections - PLN </a:t>
            </a:r>
            <a:endParaRPr lang="en-GB" b="1" i="1" dirty="0"/>
          </a:p>
        </p:txBody>
      </p:sp>
      <p:sp>
        <p:nvSpPr>
          <p:cNvPr id="66562" name="AutoShape 2" descr="Image result for network of people faceboo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6" name="Explosion 2 25"/>
          <p:cNvSpPr/>
          <p:nvPr/>
        </p:nvSpPr>
        <p:spPr>
          <a:xfrm>
            <a:off x="4139952" y="3501008"/>
            <a:ext cx="2592288" cy="1452682"/>
          </a:xfrm>
          <a:prstGeom prst="irregularSeal2">
            <a:avLst/>
          </a:prstGeom>
          <a:solidFill>
            <a:srgbClr val="FF0000"/>
          </a:solidFill>
        </p:spPr>
        <p:txBody>
          <a:bodyPr wrap="square" rtlCol="0" anchor="ctr">
            <a:spAutoFit/>
          </a:bodyPr>
          <a:lstStyle/>
          <a:p>
            <a:pPr algn="ctr"/>
            <a:endParaRPr lang="en-GB" dirty="0" smtClean="0"/>
          </a:p>
          <a:p>
            <a:pPr algn="ctr"/>
            <a:endParaRPr lang="en-GB" dirty="0" smtClean="0"/>
          </a:p>
        </p:txBody>
      </p:sp>
      <p:sp>
        <p:nvSpPr>
          <p:cNvPr id="28" name="TextBox 27"/>
          <p:cNvSpPr txBox="1"/>
          <p:nvPr/>
        </p:nvSpPr>
        <p:spPr>
          <a:xfrm>
            <a:off x="4355976" y="4077072"/>
            <a:ext cx="1872208" cy="461665"/>
          </a:xfrm>
          <a:prstGeom prst="rect">
            <a:avLst/>
          </a:prstGeom>
          <a:noFill/>
        </p:spPr>
        <p:txBody>
          <a:bodyPr wrap="square" rtlCol="0">
            <a:spAutoFit/>
          </a:bodyPr>
          <a:lstStyle/>
          <a:p>
            <a:pPr algn="ctr"/>
            <a:r>
              <a:rPr lang="en-GB" sz="2400" b="1" dirty="0" smtClean="0"/>
              <a:t>CREATIVITY</a:t>
            </a:r>
          </a:p>
        </p:txBody>
      </p:sp>
      <p:sp>
        <p:nvSpPr>
          <p:cNvPr id="30" name="Rectangle 29"/>
          <p:cNvSpPr/>
          <p:nvPr/>
        </p:nvSpPr>
        <p:spPr>
          <a:xfrm rot="533452">
            <a:off x="292003" y="1810335"/>
            <a:ext cx="1589667"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PAST</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spd="med">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1835696" y="1196752"/>
            <a:ext cx="2160240" cy="1944216"/>
          </a:xfrm>
          <a:custGeom>
            <a:avLst/>
            <a:gdLst>
              <a:gd name="connsiteX0" fmla="*/ 2623072 w 4130935"/>
              <a:gd name="connsiteY0" fmla="*/ 243840 h 2872292"/>
              <a:gd name="connsiteX1" fmla="*/ 1041698 w 4130935"/>
              <a:gd name="connsiteY1" fmla="*/ 82475 h 2872292"/>
              <a:gd name="connsiteX2" fmla="*/ 245632 w 4130935"/>
              <a:gd name="connsiteY2" fmla="*/ 738692 h 2872292"/>
              <a:gd name="connsiteX3" fmla="*/ 288663 w 4130935"/>
              <a:gd name="connsiteY3" fmla="*/ 2201732 h 2872292"/>
              <a:gd name="connsiteX4" fmla="*/ 1977613 w 4130935"/>
              <a:gd name="connsiteY4" fmla="*/ 2836433 h 2872292"/>
              <a:gd name="connsiteX5" fmla="*/ 3602018 w 4130935"/>
              <a:gd name="connsiteY5" fmla="*/ 2416884 h 2872292"/>
              <a:gd name="connsiteX6" fmla="*/ 4021566 w 4130935"/>
              <a:gd name="connsiteY6" fmla="*/ 1201270 h 2872292"/>
              <a:gd name="connsiteX7" fmla="*/ 2945802 w 4130935"/>
              <a:gd name="connsiteY7" fmla="*/ 383689 h 2872292"/>
              <a:gd name="connsiteX8" fmla="*/ 2623072 w 4130935"/>
              <a:gd name="connsiteY8" fmla="*/ 243840 h 2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0935" h="2872292">
                <a:moveTo>
                  <a:pt x="2623072" y="243840"/>
                </a:moveTo>
                <a:cubicBezTo>
                  <a:pt x="2305722" y="193638"/>
                  <a:pt x="1437938" y="0"/>
                  <a:pt x="1041698" y="82475"/>
                </a:cubicBezTo>
                <a:cubicBezTo>
                  <a:pt x="645458" y="164950"/>
                  <a:pt x="371138" y="385483"/>
                  <a:pt x="245632" y="738692"/>
                </a:cubicBezTo>
                <a:cubicBezTo>
                  <a:pt x="120126" y="1091901"/>
                  <a:pt x="0" y="1852109"/>
                  <a:pt x="288663" y="2201732"/>
                </a:cubicBezTo>
                <a:cubicBezTo>
                  <a:pt x="577326" y="2551355"/>
                  <a:pt x="1425387" y="2800574"/>
                  <a:pt x="1977613" y="2836433"/>
                </a:cubicBezTo>
                <a:cubicBezTo>
                  <a:pt x="2529839" y="2872292"/>
                  <a:pt x="3261359" y="2689411"/>
                  <a:pt x="3602018" y="2416884"/>
                </a:cubicBezTo>
                <a:cubicBezTo>
                  <a:pt x="3942677" y="2144357"/>
                  <a:pt x="4130935" y="1540136"/>
                  <a:pt x="4021566" y="1201270"/>
                </a:cubicBezTo>
                <a:cubicBezTo>
                  <a:pt x="3912197" y="862404"/>
                  <a:pt x="3182470" y="541468"/>
                  <a:pt x="2945802" y="383689"/>
                </a:cubicBezTo>
                <a:cubicBezTo>
                  <a:pt x="2709134" y="225910"/>
                  <a:pt x="2940422" y="294042"/>
                  <a:pt x="2623072" y="243840"/>
                </a:cubicBezTo>
                <a:close/>
              </a:path>
            </a:pathLst>
          </a:custGeom>
          <a:solidFill>
            <a:srgbClr val="2FC9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1547664" y="1340768"/>
            <a:ext cx="2592288" cy="461665"/>
          </a:xfrm>
          <a:prstGeom prst="rect">
            <a:avLst/>
          </a:prstGeom>
          <a:noFill/>
        </p:spPr>
        <p:txBody>
          <a:bodyPr wrap="square" rtlCol="0">
            <a:spAutoFit/>
          </a:bodyPr>
          <a:lstStyle/>
          <a:p>
            <a:r>
              <a:rPr lang="en-GB" sz="2400" b="1" dirty="0" smtClean="0"/>
              <a:t>         LEARNER</a:t>
            </a:r>
          </a:p>
        </p:txBody>
      </p:sp>
      <p:sp>
        <p:nvSpPr>
          <p:cNvPr id="9" name="TextBox 8"/>
          <p:cNvSpPr txBox="1"/>
          <p:nvPr/>
        </p:nvSpPr>
        <p:spPr>
          <a:xfrm>
            <a:off x="3059832" y="4797152"/>
            <a:ext cx="4392488" cy="1015663"/>
          </a:xfrm>
          <a:prstGeom prst="rect">
            <a:avLst/>
          </a:prstGeom>
          <a:noFill/>
        </p:spPr>
        <p:txBody>
          <a:bodyPr wrap="square" rtlCol="0">
            <a:spAutoFit/>
          </a:bodyPr>
          <a:lstStyle/>
          <a:p>
            <a:r>
              <a:rPr lang="en-GB" sz="2400" b="1" dirty="0" smtClean="0"/>
              <a:t>PEDAGOGIC CONTEXT</a:t>
            </a:r>
          </a:p>
          <a:p>
            <a:r>
              <a:rPr lang="en-GB" b="1" dirty="0" smtClean="0"/>
              <a:t>    Problems,  Challenges &amp; </a:t>
            </a:r>
          </a:p>
          <a:p>
            <a:r>
              <a:rPr lang="en-GB" b="1" dirty="0"/>
              <a:t> </a:t>
            </a:r>
            <a:r>
              <a:rPr lang="en-GB" b="1" dirty="0" smtClean="0"/>
              <a:t>             Opportunities</a:t>
            </a:r>
          </a:p>
        </p:txBody>
      </p:sp>
      <p:sp>
        <p:nvSpPr>
          <p:cNvPr id="12" name="TextBox 11"/>
          <p:cNvSpPr txBox="1"/>
          <p:nvPr/>
        </p:nvSpPr>
        <p:spPr>
          <a:xfrm>
            <a:off x="3203848" y="548680"/>
            <a:ext cx="3744416" cy="738664"/>
          </a:xfrm>
          <a:prstGeom prst="rect">
            <a:avLst/>
          </a:prstGeom>
          <a:noFill/>
        </p:spPr>
        <p:txBody>
          <a:bodyPr wrap="square" rtlCol="0">
            <a:spAutoFit/>
          </a:bodyPr>
          <a:lstStyle/>
          <a:p>
            <a:r>
              <a:rPr lang="en-GB" sz="2400" b="1" dirty="0" smtClean="0"/>
              <a:t>        RELATIONSHIPS</a:t>
            </a:r>
          </a:p>
          <a:p>
            <a:r>
              <a:rPr lang="en-GB" b="1" dirty="0"/>
              <a:t> </a:t>
            </a:r>
            <a:r>
              <a:rPr lang="en-GB" b="1" dirty="0" smtClean="0"/>
              <a:t>     Learners / Teacher / others</a:t>
            </a:r>
          </a:p>
        </p:txBody>
      </p:sp>
      <p:sp>
        <p:nvSpPr>
          <p:cNvPr id="23" name="Freeform 22"/>
          <p:cNvSpPr/>
          <p:nvPr/>
        </p:nvSpPr>
        <p:spPr>
          <a:xfrm rot="1094387">
            <a:off x="2549542" y="1356829"/>
            <a:ext cx="4332039" cy="3416320"/>
          </a:xfrm>
          <a:custGeom>
            <a:avLst/>
            <a:gdLst>
              <a:gd name="connsiteX0" fmla="*/ 1502410 w 3486150"/>
              <a:gd name="connsiteY0" fmla="*/ 74930 h 3332480"/>
              <a:gd name="connsiteX1" fmla="*/ 862330 w 3486150"/>
              <a:gd name="connsiteY1" fmla="*/ 219710 h 3332480"/>
              <a:gd name="connsiteX2" fmla="*/ 481330 w 3486150"/>
              <a:gd name="connsiteY2" fmla="*/ 516890 h 3332480"/>
              <a:gd name="connsiteX3" fmla="*/ 702310 w 3486150"/>
              <a:gd name="connsiteY3" fmla="*/ 753110 h 3332480"/>
              <a:gd name="connsiteX4" fmla="*/ 2028190 w 3486150"/>
              <a:gd name="connsiteY4" fmla="*/ 547370 h 3332480"/>
              <a:gd name="connsiteX5" fmla="*/ 2584450 w 3486150"/>
              <a:gd name="connsiteY5" fmla="*/ 875030 h 3332480"/>
              <a:gd name="connsiteX6" fmla="*/ 2569210 w 3486150"/>
              <a:gd name="connsiteY6" fmla="*/ 1903730 h 3332480"/>
              <a:gd name="connsiteX7" fmla="*/ 1875790 w 3486150"/>
              <a:gd name="connsiteY7" fmla="*/ 2421890 h 3332480"/>
              <a:gd name="connsiteX8" fmla="*/ 976630 w 3486150"/>
              <a:gd name="connsiteY8" fmla="*/ 2421890 h 3332480"/>
              <a:gd name="connsiteX9" fmla="*/ 648970 w 3486150"/>
              <a:gd name="connsiteY9" fmla="*/ 2208530 h 3332480"/>
              <a:gd name="connsiteX10" fmla="*/ 237490 w 3486150"/>
              <a:gd name="connsiteY10" fmla="*/ 2170430 h 3332480"/>
              <a:gd name="connsiteX11" fmla="*/ 92710 w 3486150"/>
              <a:gd name="connsiteY11" fmla="*/ 2475230 h 3332480"/>
              <a:gd name="connsiteX12" fmla="*/ 793750 w 3486150"/>
              <a:gd name="connsiteY12" fmla="*/ 3145790 h 3332480"/>
              <a:gd name="connsiteX13" fmla="*/ 2439670 w 3486150"/>
              <a:gd name="connsiteY13" fmla="*/ 3214370 h 3332480"/>
              <a:gd name="connsiteX14" fmla="*/ 3232150 w 3486150"/>
              <a:gd name="connsiteY14" fmla="*/ 2437130 h 3332480"/>
              <a:gd name="connsiteX15" fmla="*/ 3483610 w 3486150"/>
              <a:gd name="connsiteY15" fmla="*/ 1332230 h 3332480"/>
              <a:gd name="connsiteX16" fmla="*/ 3216910 w 3486150"/>
              <a:gd name="connsiteY16" fmla="*/ 478790 h 3332480"/>
              <a:gd name="connsiteX17" fmla="*/ 2752090 w 3486150"/>
              <a:gd name="connsiteY17" fmla="*/ 74930 h 3332480"/>
              <a:gd name="connsiteX18" fmla="*/ 1906270 w 3486150"/>
              <a:gd name="connsiteY18" fmla="*/ 29210 h 3332480"/>
              <a:gd name="connsiteX19" fmla="*/ 1502410 w 3486150"/>
              <a:gd name="connsiteY19" fmla="*/ 74930 h 3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150" h="3332480">
                <a:moveTo>
                  <a:pt x="1502410" y="74930"/>
                </a:moveTo>
                <a:cubicBezTo>
                  <a:pt x="1328420" y="106680"/>
                  <a:pt x="1032510" y="146050"/>
                  <a:pt x="862330" y="219710"/>
                </a:cubicBezTo>
                <a:cubicBezTo>
                  <a:pt x="692150" y="293370"/>
                  <a:pt x="508000" y="427990"/>
                  <a:pt x="481330" y="516890"/>
                </a:cubicBezTo>
                <a:cubicBezTo>
                  <a:pt x="454660" y="605790"/>
                  <a:pt x="444500" y="748030"/>
                  <a:pt x="702310" y="753110"/>
                </a:cubicBezTo>
                <a:cubicBezTo>
                  <a:pt x="960120" y="758190"/>
                  <a:pt x="1714500" y="527050"/>
                  <a:pt x="2028190" y="547370"/>
                </a:cubicBezTo>
                <a:cubicBezTo>
                  <a:pt x="2341880" y="567690"/>
                  <a:pt x="2494280" y="648970"/>
                  <a:pt x="2584450" y="875030"/>
                </a:cubicBezTo>
                <a:cubicBezTo>
                  <a:pt x="2674620" y="1101090"/>
                  <a:pt x="2687320" y="1645920"/>
                  <a:pt x="2569210" y="1903730"/>
                </a:cubicBezTo>
                <a:cubicBezTo>
                  <a:pt x="2451100" y="2161540"/>
                  <a:pt x="2141220" y="2335530"/>
                  <a:pt x="1875790" y="2421890"/>
                </a:cubicBezTo>
                <a:cubicBezTo>
                  <a:pt x="1610360" y="2508250"/>
                  <a:pt x="1181100" y="2457450"/>
                  <a:pt x="976630" y="2421890"/>
                </a:cubicBezTo>
                <a:cubicBezTo>
                  <a:pt x="772160" y="2386330"/>
                  <a:pt x="772160" y="2250440"/>
                  <a:pt x="648970" y="2208530"/>
                </a:cubicBezTo>
                <a:cubicBezTo>
                  <a:pt x="525780" y="2166620"/>
                  <a:pt x="330200" y="2125980"/>
                  <a:pt x="237490" y="2170430"/>
                </a:cubicBezTo>
                <a:cubicBezTo>
                  <a:pt x="144780" y="2214880"/>
                  <a:pt x="0" y="2312670"/>
                  <a:pt x="92710" y="2475230"/>
                </a:cubicBezTo>
                <a:cubicBezTo>
                  <a:pt x="185420" y="2637790"/>
                  <a:pt x="402590" y="3022600"/>
                  <a:pt x="793750" y="3145790"/>
                </a:cubicBezTo>
                <a:cubicBezTo>
                  <a:pt x="1184910" y="3268980"/>
                  <a:pt x="2033270" y="3332480"/>
                  <a:pt x="2439670" y="3214370"/>
                </a:cubicBezTo>
                <a:cubicBezTo>
                  <a:pt x="2846070" y="3096260"/>
                  <a:pt x="3058160" y="2750820"/>
                  <a:pt x="3232150" y="2437130"/>
                </a:cubicBezTo>
                <a:cubicBezTo>
                  <a:pt x="3406140" y="2123440"/>
                  <a:pt x="3486150" y="1658620"/>
                  <a:pt x="3483610" y="1332230"/>
                </a:cubicBezTo>
                <a:cubicBezTo>
                  <a:pt x="3481070" y="1005840"/>
                  <a:pt x="3338830" y="688340"/>
                  <a:pt x="3216910" y="478790"/>
                </a:cubicBezTo>
                <a:cubicBezTo>
                  <a:pt x="3094990" y="269240"/>
                  <a:pt x="2970530" y="149860"/>
                  <a:pt x="2752090" y="74930"/>
                </a:cubicBezTo>
                <a:cubicBezTo>
                  <a:pt x="2533650" y="0"/>
                  <a:pt x="2112010" y="29210"/>
                  <a:pt x="1906270" y="29210"/>
                </a:cubicBezTo>
                <a:cubicBezTo>
                  <a:pt x="1700530" y="29210"/>
                  <a:pt x="1676400" y="43180"/>
                  <a:pt x="1502410" y="74930"/>
                </a:cubicBezTo>
                <a:close/>
              </a:path>
            </a:pathLst>
          </a:custGeom>
          <a:solidFill>
            <a:srgbClr val="25F715"/>
          </a:solidFill>
        </p:spPr>
        <p:txBody>
          <a:bodyPr wrap="square" rtlCol="0" anchor="ctr">
            <a:spAutoFit/>
          </a:bodyPr>
          <a:lstStyle/>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p:txBody>
      </p:sp>
      <p:sp>
        <p:nvSpPr>
          <p:cNvPr id="24" name="TextBox 23"/>
          <p:cNvSpPr txBox="1"/>
          <p:nvPr/>
        </p:nvSpPr>
        <p:spPr>
          <a:xfrm>
            <a:off x="4067944" y="3861048"/>
            <a:ext cx="2376264" cy="461665"/>
          </a:xfrm>
          <a:prstGeom prst="rect">
            <a:avLst/>
          </a:prstGeom>
          <a:noFill/>
        </p:spPr>
        <p:txBody>
          <a:bodyPr wrap="square" rtlCol="0">
            <a:spAutoFit/>
          </a:bodyPr>
          <a:lstStyle/>
          <a:p>
            <a:pPr algn="ctr"/>
            <a:r>
              <a:rPr lang="en-GB" sz="2400" b="1" dirty="0" smtClean="0"/>
              <a:t>PROCESS</a:t>
            </a:r>
          </a:p>
        </p:txBody>
      </p:sp>
      <p:sp>
        <p:nvSpPr>
          <p:cNvPr id="27" name="TextBox 26"/>
          <p:cNvSpPr txBox="1"/>
          <p:nvPr/>
        </p:nvSpPr>
        <p:spPr>
          <a:xfrm>
            <a:off x="1115616" y="3068960"/>
            <a:ext cx="4176464" cy="4062651"/>
          </a:xfrm>
          <a:prstGeom prst="rect">
            <a:avLst/>
          </a:prstGeom>
          <a:noFill/>
        </p:spPr>
        <p:txBody>
          <a:bodyPr wrap="square" rtlCol="0">
            <a:spAutoFit/>
          </a:bodyPr>
          <a:lstStyle/>
          <a:p>
            <a:r>
              <a:rPr lang="en-GB" sz="2400" b="1" dirty="0" smtClean="0"/>
              <a:t>CULTURE</a:t>
            </a:r>
          </a:p>
          <a:p>
            <a:r>
              <a:rPr lang="en-GB" b="1" dirty="0" smtClean="0"/>
              <a:t>Respect, </a:t>
            </a:r>
          </a:p>
          <a:p>
            <a:r>
              <a:rPr lang="en-GB" b="1" dirty="0" smtClean="0"/>
              <a:t>Recognition, </a:t>
            </a:r>
          </a:p>
          <a:p>
            <a:r>
              <a:rPr lang="en-GB" b="1" dirty="0" smtClean="0"/>
              <a:t>Encouragement,</a:t>
            </a:r>
          </a:p>
          <a:p>
            <a:r>
              <a:rPr lang="en-GB" b="1" dirty="0" smtClean="0"/>
              <a:t>Emotional support, </a:t>
            </a:r>
          </a:p>
          <a:p>
            <a:r>
              <a:rPr lang="en-GB" b="1" dirty="0" smtClean="0"/>
              <a:t>Affiliation</a:t>
            </a:r>
          </a:p>
          <a:p>
            <a:endParaRPr lang="en-GB" b="1" dirty="0" smtClean="0"/>
          </a:p>
          <a:p>
            <a:endParaRPr lang="en-GB" b="1" dirty="0" smtClean="0"/>
          </a:p>
          <a:p>
            <a:endParaRPr lang="en-GB" b="1" dirty="0" smtClean="0"/>
          </a:p>
          <a:p>
            <a:endParaRPr lang="en-GB" b="1" dirty="0" smtClean="0"/>
          </a:p>
          <a:p>
            <a:endParaRPr lang="en-GB" b="1" dirty="0" smtClean="0"/>
          </a:p>
          <a:p>
            <a:endParaRPr lang="en-GB" b="1" dirty="0" smtClean="0"/>
          </a:p>
          <a:p>
            <a:endParaRPr lang="en-GB" b="1" dirty="0" smtClean="0"/>
          </a:p>
          <a:p>
            <a:endParaRPr lang="en-GB" b="1" dirty="0"/>
          </a:p>
        </p:txBody>
      </p:sp>
      <p:sp>
        <p:nvSpPr>
          <p:cNvPr id="33" name="TextBox 32"/>
          <p:cNvSpPr txBox="1"/>
          <p:nvPr/>
        </p:nvSpPr>
        <p:spPr>
          <a:xfrm>
            <a:off x="2123728" y="2348880"/>
            <a:ext cx="1138453" cy="369332"/>
          </a:xfrm>
          <a:prstGeom prst="rect">
            <a:avLst/>
          </a:prstGeom>
          <a:noFill/>
        </p:spPr>
        <p:txBody>
          <a:bodyPr wrap="none" rtlCol="0">
            <a:spAutoFit/>
          </a:bodyPr>
          <a:lstStyle/>
          <a:p>
            <a:r>
              <a:rPr lang="en-GB" b="1" dirty="0" smtClean="0"/>
              <a:t>Capability</a:t>
            </a:r>
            <a:endParaRPr lang="en-GB" b="1" dirty="0"/>
          </a:p>
        </p:txBody>
      </p:sp>
      <p:sp>
        <p:nvSpPr>
          <p:cNvPr id="34" name="TextBox 33"/>
          <p:cNvSpPr txBox="1"/>
          <p:nvPr/>
        </p:nvSpPr>
        <p:spPr>
          <a:xfrm>
            <a:off x="1979712" y="2060848"/>
            <a:ext cx="1000595" cy="369332"/>
          </a:xfrm>
          <a:prstGeom prst="rect">
            <a:avLst/>
          </a:prstGeom>
          <a:noFill/>
        </p:spPr>
        <p:txBody>
          <a:bodyPr wrap="none" rtlCol="0">
            <a:spAutoFit/>
          </a:bodyPr>
          <a:lstStyle/>
          <a:p>
            <a:r>
              <a:rPr lang="en-GB" b="1" dirty="0" smtClean="0"/>
              <a:t>Thinking</a:t>
            </a:r>
            <a:endParaRPr lang="en-GB" b="1" dirty="0"/>
          </a:p>
        </p:txBody>
      </p:sp>
      <p:sp>
        <p:nvSpPr>
          <p:cNvPr id="35" name="TextBox 34"/>
          <p:cNvSpPr txBox="1"/>
          <p:nvPr/>
        </p:nvSpPr>
        <p:spPr>
          <a:xfrm>
            <a:off x="2051720" y="1772816"/>
            <a:ext cx="1246752" cy="369332"/>
          </a:xfrm>
          <a:prstGeom prst="rect">
            <a:avLst/>
          </a:prstGeom>
          <a:noFill/>
        </p:spPr>
        <p:txBody>
          <a:bodyPr wrap="none" rtlCol="0">
            <a:spAutoFit/>
          </a:bodyPr>
          <a:lstStyle/>
          <a:p>
            <a:r>
              <a:rPr lang="en-GB" b="1" dirty="0" smtClean="0"/>
              <a:t>Motivation</a:t>
            </a:r>
            <a:endParaRPr lang="en-GB" b="1" dirty="0"/>
          </a:p>
        </p:txBody>
      </p:sp>
      <p:sp>
        <p:nvSpPr>
          <p:cNvPr id="18" name="TextBox 17"/>
          <p:cNvSpPr txBox="1"/>
          <p:nvPr/>
        </p:nvSpPr>
        <p:spPr>
          <a:xfrm>
            <a:off x="2339752" y="2636912"/>
            <a:ext cx="1104918" cy="369332"/>
          </a:xfrm>
          <a:prstGeom prst="rect">
            <a:avLst/>
          </a:prstGeom>
          <a:noFill/>
        </p:spPr>
        <p:txBody>
          <a:bodyPr wrap="none" rtlCol="0">
            <a:spAutoFit/>
          </a:bodyPr>
          <a:lstStyle/>
          <a:p>
            <a:r>
              <a:rPr lang="en-GB" b="1" dirty="0" smtClean="0"/>
              <a:t>Character</a:t>
            </a:r>
          </a:p>
        </p:txBody>
      </p:sp>
      <p:sp>
        <p:nvSpPr>
          <p:cNvPr id="19" name="Rectangle 18"/>
          <p:cNvSpPr/>
          <p:nvPr/>
        </p:nvSpPr>
        <p:spPr>
          <a:xfrm>
            <a:off x="6948264" y="2708920"/>
            <a:ext cx="1756956" cy="830997"/>
          </a:xfrm>
          <a:prstGeom prst="rect">
            <a:avLst/>
          </a:prstGeom>
        </p:spPr>
        <p:txBody>
          <a:bodyPr wrap="none">
            <a:spAutoFit/>
          </a:bodyPr>
          <a:lstStyle/>
          <a:p>
            <a:r>
              <a:rPr lang="en-GB" sz="2400" b="1" dirty="0" smtClean="0"/>
              <a:t> RESOURCES</a:t>
            </a:r>
          </a:p>
          <a:p>
            <a:r>
              <a:rPr lang="en-GB" sz="2400" b="1" dirty="0" smtClean="0"/>
              <a:t>   &amp; TOOLS</a:t>
            </a:r>
            <a:endParaRPr lang="en-GB" sz="2400" dirty="0"/>
          </a:p>
        </p:txBody>
      </p:sp>
      <p:sp>
        <p:nvSpPr>
          <p:cNvPr id="20" name="Freeform 19"/>
          <p:cNvSpPr/>
          <p:nvPr/>
        </p:nvSpPr>
        <p:spPr>
          <a:xfrm>
            <a:off x="3347864" y="1844824"/>
            <a:ext cx="2592288" cy="1800200"/>
          </a:xfrm>
          <a:custGeom>
            <a:avLst/>
            <a:gdLst>
              <a:gd name="connsiteX0" fmla="*/ 2623072 w 4130935"/>
              <a:gd name="connsiteY0" fmla="*/ 243840 h 2872292"/>
              <a:gd name="connsiteX1" fmla="*/ 1041698 w 4130935"/>
              <a:gd name="connsiteY1" fmla="*/ 82475 h 2872292"/>
              <a:gd name="connsiteX2" fmla="*/ 245632 w 4130935"/>
              <a:gd name="connsiteY2" fmla="*/ 738692 h 2872292"/>
              <a:gd name="connsiteX3" fmla="*/ 288663 w 4130935"/>
              <a:gd name="connsiteY3" fmla="*/ 2201732 h 2872292"/>
              <a:gd name="connsiteX4" fmla="*/ 1977613 w 4130935"/>
              <a:gd name="connsiteY4" fmla="*/ 2836433 h 2872292"/>
              <a:gd name="connsiteX5" fmla="*/ 3602018 w 4130935"/>
              <a:gd name="connsiteY5" fmla="*/ 2416884 h 2872292"/>
              <a:gd name="connsiteX6" fmla="*/ 4021566 w 4130935"/>
              <a:gd name="connsiteY6" fmla="*/ 1201270 h 2872292"/>
              <a:gd name="connsiteX7" fmla="*/ 2945802 w 4130935"/>
              <a:gd name="connsiteY7" fmla="*/ 383689 h 2872292"/>
              <a:gd name="connsiteX8" fmla="*/ 2623072 w 4130935"/>
              <a:gd name="connsiteY8" fmla="*/ 243840 h 2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0935" h="2872292">
                <a:moveTo>
                  <a:pt x="2623072" y="243840"/>
                </a:moveTo>
                <a:cubicBezTo>
                  <a:pt x="2305722" y="193638"/>
                  <a:pt x="1437938" y="0"/>
                  <a:pt x="1041698" y="82475"/>
                </a:cubicBezTo>
                <a:cubicBezTo>
                  <a:pt x="645458" y="164950"/>
                  <a:pt x="371138" y="385483"/>
                  <a:pt x="245632" y="738692"/>
                </a:cubicBezTo>
                <a:cubicBezTo>
                  <a:pt x="120126" y="1091901"/>
                  <a:pt x="0" y="1852109"/>
                  <a:pt x="288663" y="2201732"/>
                </a:cubicBezTo>
                <a:cubicBezTo>
                  <a:pt x="577326" y="2551355"/>
                  <a:pt x="1425387" y="2800574"/>
                  <a:pt x="1977613" y="2836433"/>
                </a:cubicBezTo>
                <a:cubicBezTo>
                  <a:pt x="2529839" y="2872292"/>
                  <a:pt x="3261359" y="2689411"/>
                  <a:pt x="3602018" y="2416884"/>
                </a:cubicBezTo>
                <a:cubicBezTo>
                  <a:pt x="3942677" y="2144357"/>
                  <a:pt x="4130935" y="1540136"/>
                  <a:pt x="4021566" y="1201270"/>
                </a:cubicBezTo>
                <a:cubicBezTo>
                  <a:pt x="3912197" y="862404"/>
                  <a:pt x="3182470" y="541468"/>
                  <a:pt x="2945802" y="383689"/>
                </a:cubicBezTo>
                <a:cubicBezTo>
                  <a:pt x="2709134" y="225910"/>
                  <a:pt x="2940422" y="294042"/>
                  <a:pt x="2623072" y="243840"/>
                </a:cubicBezTo>
                <a:close/>
              </a:path>
            </a:pathLst>
          </a:custGeom>
          <a:solidFill>
            <a:srgbClr val="307EFE">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a:off x="3419872" y="2060848"/>
            <a:ext cx="2376264" cy="461665"/>
          </a:xfrm>
          <a:prstGeom prst="rect">
            <a:avLst/>
          </a:prstGeom>
          <a:noFill/>
        </p:spPr>
        <p:txBody>
          <a:bodyPr wrap="square" rtlCol="0">
            <a:spAutoFit/>
          </a:bodyPr>
          <a:lstStyle/>
          <a:p>
            <a:pPr algn="ctr"/>
            <a:r>
              <a:rPr lang="en-GB" sz="2400" b="1" dirty="0" smtClean="0"/>
              <a:t>TEACHER</a:t>
            </a:r>
          </a:p>
        </p:txBody>
      </p:sp>
      <p:sp>
        <p:nvSpPr>
          <p:cNvPr id="22" name="TextBox 21"/>
          <p:cNvSpPr txBox="1"/>
          <p:nvPr/>
        </p:nvSpPr>
        <p:spPr>
          <a:xfrm>
            <a:off x="3779912" y="2420888"/>
            <a:ext cx="1246752" cy="369332"/>
          </a:xfrm>
          <a:prstGeom prst="rect">
            <a:avLst/>
          </a:prstGeom>
          <a:noFill/>
        </p:spPr>
        <p:txBody>
          <a:bodyPr wrap="none" rtlCol="0">
            <a:spAutoFit/>
          </a:bodyPr>
          <a:lstStyle/>
          <a:p>
            <a:r>
              <a:rPr lang="en-GB" b="1" dirty="0" smtClean="0"/>
              <a:t>Motivation</a:t>
            </a:r>
            <a:endParaRPr lang="en-GB" b="1" dirty="0"/>
          </a:p>
        </p:txBody>
      </p:sp>
      <p:sp>
        <p:nvSpPr>
          <p:cNvPr id="25" name="TextBox 24"/>
          <p:cNvSpPr txBox="1"/>
          <p:nvPr/>
        </p:nvSpPr>
        <p:spPr>
          <a:xfrm>
            <a:off x="4716016" y="2708920"/>
            <a:ext cx="1000595" cy="369332"/>
          </a:xfrm>
          <a:prstGeom prst="rect">
            <a:avLst/>
          </a:prstGeom>
          <a:noFill/>
        </p:spPr>
        <p:txBody>
          <a:bodyPr wrap="none" rtlCol="0">
            <a:spAutoFit/>
          </a:bodyPr>
          <a:lstStyle/>
          <a:p>
            <a:r>
              <a:rPr lang="en-GB" b="1" dirty="0" smtClean="0"/>
              <a:t>Thinking</a:t>
            </a:r>
            <a:endParaRPr lang="en-GB" b="1" dirty="0"/>
          </a:p>
        </p:txBody>
      </p:sp>
      <p:sp>
        <p:nvSpPr>
          <p:cNvPr id="28" name="TextBox 27"/>
          <p:cNvSpPr txBox="1"/>
          <p:nvPr/>
        </p:nvSpPr>
        <p:spPr>
          <a:xfrm>
            <a:off x="3491880" y="2708920"/>
            <a:ext cx="1138453" cy="369332"/>
          </a:xfrm>
          <a:prstGeom prst="rect">
            <a:avLst/>
          </a:prstGeom>
          <a:noFill/>
        </p:spPr>
        <p:txBody>
          <a:bodyPr wrap="none" rtlCol="0">
            <a:spAutoFit/>
          </a:bodyPr>
          <a:lstStyle/>
          <a:p>
            <a:r>
              <a:rPr lang="en-GB" b="1" dirty="0" smtClean="0"/>
              <a:t>Capability</a:t>
            </a:r>
            <a:endParaRPr lang="en-GB" b="1" dirty="0"/>
          </a:p>
        </p:txBody>
      </p:sp>
      <p:sp>
        <p:nvSpPr>
          <p:cNvPr id="29" name="TextBox 28"/>
          <p:cNvSpPr txBox="1"/>
          <p:nvPr/>
        </p:nvSpPr>
        <p:spPr>
          <a:xfrm>
            <a:off x="4139952" y="2996952"/>
            <a:ext cx="1104918" cy="369332"/>
          </a:xfrm>
          <a:prstGeom prst="rect">
            <a:avLst/>
          </a:prstGeom>
          <a:noFill/>
        </p:spPr>
        <p:txBody>
          <a:bodyPr wrap="none" rtlCol="0">
            <a:spAutoFit/>
          </a:bodyPr>
          <a:lstStyle/>
          <a:p>
            <a:r>
              <a:rPr lang="en-GB" b="1" dirty="0" smtClean="0"/>
              <a:t>Character</a:t>
            </a:r>
          </a:p>
        </p:txBody>
      </p:sp>
      <p:sp>
        <p:nvSpPr>
          <p:cNvPr id="31" name="Freeform 30"/>
          <p:cNvSpPr/>
          <p:nvPr/>
        </p:nvSpPr>
        <p:spPr>
          <a:xfrm>
            <a:off x="827584" y="548680"/>
            <a:ext cx="8017933" cy="5628217"/>
          </a:xfrm>
          <a:custGeom>
            <a:avLst/>
            <a:gdLst>
              <a:gd name="connsiteX0" fmla="*/ 5410200 w 8017933"/>
              <a:gd name="connsiteY0" fmla="*/ 173567 h 5628217"/>
              <a:gd name="connsiteX1" fmla="*/ 3822700 w 8017933"/>
              <a:gd name="connsiteY1" fmla="*/ 33867 h 5628217"/>
              <a:gd name="connsiteX2" fmla="*/ 1727200 w 8017933"/>
              <a:gd name="connsiteY2" fmla="*/ 237067 h 5628217"/>
              <a:gd name="connsiteX3" fmla="*/ 279400 w 8017933"/>
              <a:gd name="connsiteY3" fmla="*/ 1265767 h 5628217"/>
              <a:gd name="connsiteX4" fmla="*/ 63500 w 8017933"/>
              <a:gd name="connsiteY4" fmla="*/ 3869267 h 5628217"/>
              <a:gd name="connsiteX5" fmla="*/ 660400 w 8017933"/>
              <a:gd name="connsiteY5" fmla="*/ 5113867 h 5628217"/>
              <a:gd name="connsiteX6" fmla="*/ 3124200 w 8017933"/>
              <a:gd name="connsiteY6" fmla="*/ 5621867 h 5628217"/>
              <a:gd name="connsiteX7" fmla="*/ 6273800 w 8017933"/>
              <a:gd name="connsiteY7" fmla="*/ 5151967 h 5628217"/>
              <a:gd name="connsiteX8" fmla="*/ 7696200 w 8017933"/>
              <a:gd name="connsiteY8" fmla="*/ 3640667 h 5628217"/>
              <a:gd name="connsiteX9" fmla="*/ 7924800 w 8017933"/>
              <a:gd name="connsiteY9" fmla="*/ 2129367 h 5628217"/>
              <a:gd name="connsiteX10" fmla="*/ 7137400 w 8017933"/>
              <a:gd name="connsiteY10" fmla="*/ 1075267 h 5628217"/>
              <a:gd name="connsiteX11" fmla="*/ 5410200 w 8017933"/>
              <a:gd name="connsiteY11" fmla="*/ 173567 h 562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7933" h="5628217">
                <a:moveTo>
                  <a:pt x="5410200" y="173567"/>
                </a:moveTo>
                <a:cubicBezTo>
                  <a:pt x="4857750" y="0"/>
                  <a:pt x="4436533" y="23284"/>
                  <a:pt x="3822700" y="33867"/>
                </a:cubicBezTo>
                <a:cubicBezTo>
                  <a:pt x="3208867" y="44450"/>
                  <a:pt x="2317750" y="31750"/>
                  <a:pt x="1727200" y="237067"/>
                </a:cubicBezTo>
                <a:cubicBezTo>
                  <a:pt x="1136650" y="442384"/>
                  <a:pt x="556683" y="660400"/>
                  <a:pt x="279400" y="1265767"/>
                </a:cubicBezTo>
                <a:cubicBezTo>
                  <a:pt x="2117" y="1871134"/>
                  <a:pt x="0" y="3227917"/>
                  <a:pt x="63500" y="3869267"/>
                </a:cubicBezTo>
                <a:cubicBezTo>
                  <a:pt x="127000" y="4510617"/>
                  <a:pt x="150283" y="4821767"/>
                  <a:pt x="660400" y="5113867"/>
                </a:cubicBezTo>
                <a:cubicBezTo>
                  <a:pt x="1170517" y="5405967"/>
                  <a:pt x="2188633" y="5615517"/>
                  <a:pt x="3124200" y="5621867"/>
                </a:cubicBezTo>
                <a:cubicBezTo>
                  <a:pt x="4059767" y="5628217"/>
                  <a:pt x="5511800" y="5482167"/>
                  <a:pt x="6273800" y="5151967"/>
                </a:cubicBezTo>
                <a:cubicBezTo>
                  <a:pt x="7035800" y="4821767"/>
                  <a:pt x="7421033" y="4144434"/>
                  <a:pt x="7696200" y="3640667"/>
                </a:cubicBezTo>
                <a:cubicBezTo>
                  <a:pt x="7971367" y="3136900"/>
                  <a:pt x="8017933" y="2556934"/>
                  <a:pt x="7924800" y="2129367"/>
                </a:cubicBezTo>
                <a:cubicBezTo>
                  <a:pt x="7831667" y="1701800"/>
                  <a:pt x="7560733" y="1401234"/>
                  <a:pt x="7137400" y="1075267"/>
                </a:cubicBezTo>
                <a:cubicBezTo>
                  <a:pt x="6714067" y="749300"/>
                  <a:pt x="5962650" y="347134"/>
                  <a:pt x="5410200" y="173567"/>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1115616" y="3429000"/>
            <a:ext cx="2232248" cy="1846659"/>
          </a:xfrm>
          <a:prstGeom prst="rect">
            <a:avLst/>
          </a:prstGeom>
          <a:noFill/>
        </p:spPr>
        <p:txBody>
          <a:bodyPr wrap="square" rtlCol="0">
            <a:spAutoFit/>
          </a:bodyPr>
          <a:lstStyle/>
          <a:p>
            <a:r>
              <a:rPr lang="en-GB" sz="2400" b="1" dirty="0" smtClean="0"/>
              <a:t>CULTURE</a:t>
            </a:r>
          </a:p>
          <a:p>
            <a:r>
              <a:rPr lang="en-GB" b="1" dirty="0" smtClean="0"/>
              <a:t>Respect, </a:t>
            </a:r>
          </a:p>
          <a:p>
            <a:r>
              <a:rPr lang="en-GB" b="1" dirty="0" smtClean="0"/>
              <a:t>Recognition, </a:t>
            </a:r>
          </a:p>
          <a:p>
            <a:r>
              <a:rPr lang="en-GB" b="1" dirty="0" smtClean="0"/>
              <a:t>Encouragement,</a:t>
            </a:r>
          </a:p>
          <a:p>
            <a:r>
              <a:rPr lang="en-GB" b="1" dirty="0" smtClean="0"/>
              <a:t>Emotional support, </a:t>
            </a:r>
          </a:p>
          <a:p>
            <a:r>
              <a:rPr lang="en-GB" b="1" dirty="0" smtClean="0"/>
              <a:t>Affiliation</a:t>
            </a:r>
          </a:p>
        </p:txBody>
      </p:sp>
      <p:sp>
        <p:nvSpPr>
          <p:cNvPr id="30" name="TextBox 29"/>
          <p:cNvSpPr txBox="1"/>
          <p:nvPr/>
        </p:nvSpPr>
        <p:spPr>
          <a:xfrm>
            <a:off x="3212232" y="4949552"/>
            <a:ext cx="4392488" cy="1015663"/>
          </a:xfrm>
          <a:prstGeom prst="rect">
            <a:avLst/>
          </a:prstGeom>
          <a:noFill/>
        </p:spPr>
        <p:txBody>
          <a:bodyPr wrap="square" rtlCol="0">
            <a:spAutoFit/>
          </a:bodyPr>
          <a:lstStyle/>
          <a:p>
            <a:r>
              <a:rPr lang="en-GB" sz="2400" b="1" dirty="0" smtClean="0"/>
              <a:t>PEDAGOGIC CONTEXT</a:t>
            </a:r>
          </a:p>
          <a:p>
            <a:r>
              <a:rPr lang="en-GB" b="1" dirty="0" smtClean="0"/>
              <a:t>   Purpose, Problems, Challenges, </a:t>
            </a:r>
          </a:p>
          <a:p>
            <a:r>
              <a:rPr lang="en-GB" b="1" dirty="0"/>
              <a:t> </a:t>
            </a:r>
            <a:r>
              <a:rPr lang="en-GB" b="1" dirty="0" smtClean="0"/>
              <a:t>     Opportunities &amp; Control</a:t>
            </a:r>
          </a:p>
        </p:txBody>
      </p:sp>
      <p:sp>
        <p:nvSpPr>
          <p:cNvPr id="32" name="Freeform 31"/>
          <p:cNvSpPr/>
          <p:nvPr/>
        </p:nvSpPr>
        <p:spPr>
          <a:xfrm rot="736753">
            <a:off x="2724902" y="1479796"/>
            <a:ext cx="4383555" cy="3416320"/>
          </a:xfrm>
          <a:custGeom>
            <a:avLst/>
            <a:gdLst>
              <a:gd name="connsiteX0" fmla="*/ 1502410 w 3486150"/>
              <a:gd name="connsiteY0" fmla="*/ 74930 h 3332480"/>
              <a:gd name="connsiteX1" fmla="*/ 862330 w 3486150"/>
              <a:gd name="connsiteY1" fmla="*/ 219710 h 3332480"/>
              <a:gd name="connsiteX2" fmla="*/ 481330 w 3486150"/>
              <a:gd name="connsiteY2" fmla="*/ 516890 h 3332480"/>
              <a:gd name="connsiteX3" fmla="*/ 702310 w 3486150"/>
              <a:gd name="connsiteY3" fmla="*/ 753110 h 3332480"/>
              <a:gd name="connsiteX4" fmla="*/ 2028190 w 3486150"/>
              <a:gd name="connsiteY4" fmla="*/ 547370 h 3332480"/>
              <a:gd name="connsiteX5" fmla="*/ 2584450 w 3486150"/>
              <a:gd name="connsiteY5" fmla="*/ 875030 h 3332480"/>
              <a:gd name="connsiteX6" fmla="*/ 2569210 w 3486150"/>
              <a:gd name="connsiteY6" fmla="*/ 1903730 h 3332480"/>
              <a:gd name="connsiteX7" fmla="*/ 1875790 w 3486150"/>
              <a:gd name="connsiteY7" fmla="*/ 2421890 h 3332480"/>
              <a:gd name="connsiteX8" fmla="*/ 976630 w 3486150"/>
              <a:gd name="connsiteY8" fmla="*/ 2421890 h 3332480"/>
              <a:gd name="connsiteX9" fmla="*/ 648970 w 3486150"/>
              <a:gd name="connsiteY9" fmla="*/ 2208530 h 3332480"/>
              <a:gd name="connsiteX10" fmla="*/ 237490 w 3486150"/>
              <a:gd name="connsiteY10" fmla="*/ 2170430 h 3332480"/>
              <a:gd name="connsiteX11" fmla="*/ 92710 w 3486150"/>
              <a:gd name="connsiteY11" fmla="*/ 2475230 h 3332480"/>
              <a:gd name="connsiteX12" fmla="*/ 793750 w 3486150"/>
              <a:gd name="connsiteY12" fmla="*/ 3145790 h 3332480"/>
              <a:gd name="connsiteX13" fmla="*/ 2439670 w 3486150"/>
              <a:gd name="connsiteY13" fmla="*/ 3214370 h 3332480"/>
              <a:gd name="connsiteX14" fmla="*/ 3232150 w 3486150"/>
              <a:gd name="connsiteY14" fmla="*/ 2437130 h 3332480"/>
              <a:gd name="connsiteX15" fmla="*/ 3483610 w 3486150"/>
              <a:gd name="connsiteY15" fmla="*/ 1332230 h 3332480"/>
              <a:gd name="connsiteX16" fmla="*/ 3216910 w 3486150"/>
              <a:gd name="connsiteY16" fmla="*/ 478790 h 3332480"/>
              <a:gd name="connsiteX17" fmla="*/ 2752090 w 3486150"/>
              <a:gd name="connsiteY17" fmla="*/ 74930 h 3332480"/>
              <a:gd name="connsiteX18" fmla="*/ 1906270 w 3486150"/>
              <a:gd name="connsiteY18" fmla="*/ 29210 h 3332480"/>
              <a:gd name="connsiteX19" fmla="*/ 1502410 w 3486150"/>
              <a:gd name="connsiteY19" fmla="*/ 74930 h 333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486150" h="3332480">
                <a:moveTo>
                  <a:pt x="1502410" y="74930"/>
                </a:moveTo>
                <a:cubicBezTo>
                  <a:pt x="1328420" y="106680"/>
                  <a:pt x="1032510" y="146050"/>
                  <a:pt x="862330" y="219710"/>
                </a:cubicBezTo>
                <a:cubicBezTo>
                  <a:pt x="692150" y="293370"/>
                  <a:pt x="508000" y="427990"/>
                  <a:pt x="481330" y="516890"/>
                </a:cubicBezTo>
                <a:cubicBezTo>
                  <a:pt x="454660" y="605790"/>
                  <a:pt x="444500" y="748030"/>
                  <a:pt x="702310" y="753110"/>
                </a:cubicBezTo>
                <a:cubicBezTo>
                  <a:pt x="960120" y="758190"/>
                  <a:pt x="1714500" y="527050"/>
                  <a:pt x="2028190" y="547370"/>
                </a:cubicBezTo>
                <a:cubicBezTo>
                  <a:pt x="2341880" y="567690"/>
                  <a:pt x="2494280" y="648970"/>
                  <a:pt x="2584450" y="875030"/>
                </a:cubicBezTo>
                <a:cubicBezTo>
                  <a:pt x="2674620" y="1101090"/>
                  <a:pt x="2687320" y="1645920"/>
                  <a:pt x="2569210" y="1903730"/>
                </a:cubicBezTo>
                <a:cubicBezTo>
                  <a:pt x="2451100" y="2161540"/>
                  <a:pt x="2141220" y="2335530"/>
                  <a:pt x="1875790" y="2421890"/>
                </a:cubicBezTo>
                <a:cubicBezTo>
                  <a:pt x="1610360" y="2508250"/>
                  <a:pt x="1181100" y="2457450"/>
                  <a:pt x="976630" y="2421890"/>
                </a:cubicBezTo>
                <a:cubicBezTo>
                  <a:pt x="772160" y="2386330"/>
                  <a:pt x="772160" y="2250440"/>
                  <a:pt x="648970" y="2208530"/>
                </a:cubicBezTo>
                <a:cubicBezTo>
                  <a:pt x="525780" y="2166620"/>
                  <a:pt x="330200" y="2125980"/>
                  <a:pt x="237490" y="2170430"/>
                </a:cubicBezTo>
                <a:cubicBezTo>
                  <a:pt x="144780" y="2214880"/>
                  <a:pt x="0" y="2312670"/>
                  <a:pt x="92710" y="2475230"/>
                </a:cubicBezTo>
                <a:cubicBezTo>
                  <a:pt x="185420" y="2637790"/>
                  <a:pt x="402590" y="3022600"/>
                  <a:pt x="793750" y="3145790"/>
                </a:cubicBezTo>
                <a:cubicBezTo>
                  <a:pt x="1184910" y="3268980"/>
                  <a:pt x="2033270" y="3332480"/>
                  <a:pt x="2439670" y="3214370"/>
                </a:cubicBezTo>
                <a:cubicBezTo>
                  <a:pt x="2846070" y="3096260"/>
                  <a:pt x="3058160" y="2750820"/>
                  <a:pt x="3232150" y="2437130"/>
                </a:cubicBezTo>
                <a:cubicBezTo>
                  <a:pt x="3406140" y="2123440"/>
                  <a:pt x="3486150" y="1658620"/>
                  <a:pt x="3483610" y="1332230"/>
                </a:cubicBezTo>
                <a:cubicBezTo>
                  <a:pt x="3481070" y="1005840"/>
                  <a:pt x="3338830" y="688340"/>
                  <a:pt x="3216910" y="478790"/>
                </a:cubicBezTo>
                <a:cubicBezTo>
                  <a:pt x="3094990" y="269240"/>
                  <a:pt x="2970530" y="149860"/>
                  <a:pt x="2752090" y="74930"/>
                </a:cubicBezTo>
                <a:cubicBezTo>
                  <a:pt x="2533650" y="0"/>
                  <a:pt x="2112010" y="29210"/>
                  <a:pt x="1906270" y="29210"/>
                </a:cubicBezTo>
                <a:cubicBezTo>
                  <a:pt x="1700530" y="29210"/>
                  <a:pt x="1676400" y="43180"/>
                  <a:pt x="1502410" y="74930"/>
                </a:cubicBezTo>
                <a:close/>
              </a:path>
            </a:pathLst>
          </a:custGeom>
          <a:solidFill>
            <a:srgbClr val="25F715"/>
          </a:solidFill>
        </p:spPr>
        <p:txBody>
          <a:bodyPr wrap="square" rtlCol="0" anchor="ctr">
            <a:spAutoFit/>
          </a:bodyPr>
          <a:lstStyle/>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p:txBody>
      </p:sp>
      <p:sp>
        <p:nvSpPr>
          <p:cNvPr id="36" name="Freeform 35"/>
          <p:cNvSpPr/>
          <p:nvPr/>
        </p:nvSpPr>
        <p:spPr>
          <a:xfrm>
            <a:off x="1115616" y="1412776"/>
            <a:ext cx="2816696" cy="1944216"/>
          </a:xfrm>
          <a:custGeom>
            <a:avLst/>
            <a:gdLst>
              <a:gd name="connsiteX0" fmla="*/ 2623072 w 4130935"/>
              <a:gd name="connsiteY0" fmla="*/ 243840 h 2872292"/>
              <a:gd name="connsiteX1" fmla="*/ 1041698 w 4130935"/>
              <a:gd name="connsiteY1" fmla="*/ 82475 h 2872292"/>
              <a:gd name="connsiteX2" fmla="*/ 245632 w 4130935"/>
              <a:gd name="connsiteY2" fmla="*/ 738692 h 2872292"/>
              <a:gd name="connsiteX3" fmla="*/ 288663 w 4130935"/>
              <a:gd name="connsiteY3" fmla="*/ 2201732 h 2872292"/>
              <a:gd name="connsiteX4" fmla="*/ 1977613 w 4130935"/>
              <a:gd name="connsiteY4" fmla="*/ 2836433 h 2872292"/>
              <a:gd name="connsiteX5" fmla="*/ 3602018 w 4130935"/>
              <a:gd name="connsiteY5" fmla="*/ 2416884 h 2872292"/>
              <a:gd name="connsiteX6" fmla="*/ 4021566 w 4130935"/>
              <a:gd name="connsiteY6" fmla="*/ 1201270 h 2872292"/>
              <a:gd name="connsiteX7" fmla="*/ 2945802 w 4130935"/>
              <a:gd name="connsiteY7" fmla="*/ 383689 h 2872292"/>
              <a:gd name="connsiteX8" fmla="*/ 2623072 w 4130935"/>
              <a:gd name="connsiteY8" fmla="*/ 243840 h 2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0935" h="2872292">
                <a:moveTo>
                  <a:pt x="2623072" y="243840"/>
                </a:moveTo>
                <a:cubicBezTo>
                  <a:pt x="2305722" y="193638"/>
                  <a:pt x="1437938" y="0"/>
                  <a:pt x="1041698" y="82475"/>
                </a:cubicBezTo>
                <a:cubicBezTo>
                  <a:pt x="645458" y="164950"/>
                  <a:pt x="371138" y="385483"/>
                  <a:pt x="245632" y="738692"/>
                </a:cubicBezTo>
                <a:cubicBezTo>
                  <a:pt x="120126" y="1091901"/>
                  <a:pt x="0" y="1852109"/>
                  <a:pt x="288663" y="2201732"/>
                </a:cubicBezTo>
                <a:cubicBezTo>
                  <a:pt x="577326" y="2551355"/>
                  <a:pt x="1425387" y="2800574"/>
                  <a:pt x="1977613" y="2836433"/>
                </a:cubicBezTo>
                <a:cubicBezTo>
                  <a:pt x="2529839" y="2872292"/>
                  <a:pt x="3261359" y="2689411"/>
                  <a:pt x="3602018" y="2416884"/>
                </a:cubicBezTo>
                <a:cubicBezTo>
                  <a:pt x="3942677" y="2144357"/>
                  <a:pt x="4130935" y="1540136"/>
                  <a:pt x="4021566" y="1201270"/>
                </a:cubicBezTo>
                <a:cubicBezTo>
                  <a:pt x="3912197" y="862404"/>
                  <a:pt x="3182470" y="541468"/>
                  <a:pt x="2945802" y="383689"/>
                </a:cubicBezTo>
                <a:cubicBezTo>
                  <a:pt x="2709134" y="225910"/>
                  <a:pt x="2940422" y="294042"/>
                  <a:pt x="2623072" y="243840"/>
                </a:cubicBezTo>
                <a:close/>
              </a:path>
            </a:pathLst>
          </a:custGeom>
          <a:solidFill>
            <a:srgbClr val="2FC9FF">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Freeform 36"/>
          <p:cNvSpPr/>
          <p:nvPr/>
        </p:nvSpPr>
        <p:spPr>
          <a:xfrm>
            <a:off x="3491880" y="2060848"/>
            <a:ext cx="2376264" cy="1800200"/>
          </a:xfrm>
          <a:custGeom>
            <a:avLst/>
            <a:gdLst>
              <a:gd name="connsiteX0" fmla="*/ 2623072 w 4130935"/>
              <a:gd name="connsiteY0" fmla="*/ 243840 h 2872292"/>
              <a:gd name="connsiteX1" fmla="*/ 1041698 w 4130935"/>
              <a:gd name="connsiteY1" fmla="*/ 82475 h 2872292"/>
              <a:gd name="connsiteX2" fmla="*/ 245632 w 4130935"/>
              <a:gd name="connsiteY2" fmla="*/ 738692 h 2872292"/>
              <a:gd name="connsiteX3" fmla="*/ 288663 w 4130935"/>
              <a:gd name="connsiteY3" fmla="*/ 2201732 h 2872292"/>
              <a:gd name="connsiteX4" fmla="*/ 1977613 w 4130935"/>
              <a:gd name="connsiteY4" fmla="*/ 2836433 h 2872292"/>
              <a:gd name="connsiteX5" fmla="*/ 3602018 w 4130935"/>
              <a:gd name="connsiteY5" fmla="*/ 2416884 h 2872292"/>
              <a:gd name="connsiteX6" fmla="*/ 4021566 w 4130935"/>
              <a:gd name="connsiteY6" fmla="*/ 1201270 h 2872292"/>
              <a:gd name="connsiteX7" fmla="*/ 2945802 w 4130935"/>
              <a:gd name="connsiteY7" fmla="*/ 383689 h 2872292"/>
              <a:gd name="connsiteX8" fmla="*/ 2623072 w 4130935"/>
              <a:gd name="connsiteY8" fmla="*/ 243840 h 2872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0935" h="2872292">
                <a:moveTo>
                  <a:pt x="2623072" y="243840"/>
                </a:moveTo>
                <a:cubicBezTo>
                  <a:pt x="2305722" y="193638"/>
                  <a:pt x="1437938" y="0"/>
                  <a:pt x="1041698" y="82475"/>
                </a:cubicBezTo>
                <a:cubicBezTo>
                  <a:pt x="645458" y="164950"/>
                  <a:pt x="371138" y="385483"/>
                  <a:pt x="245632" y="738692"/>
                </a:cubicBezTo>
                <a:cubicBezTo>
                  <a:pt x="120126" y="1091901"/>
                  <a:pt x="0" y="1852109"/>
                  <a:pt x="288663" y="2201732"/>
                </a:cubicBezTo>
                <a:cubicBezTo>
                  <a:pt x="577326" y="2551355"/>
                  <a:pt x="1425387" y="2800574"/>
                  <a:pt x="1977613" y="2836433"/>
                </a:cubicBezTo>
                <a:cubicBezTo>
                  <a:pt x="2529839" y="2872292"/>
                  <a:pt x="3261359" y="2689411"/>
                  <a:pt x="3602018" y="2416884"/>
                </a:cubicBezTo>
                <a:cubicBezTo>
                  <a:pt x="3942677" y="2144357"/>
                  <a:pt x="4130935" y="1540136"/>
                  <a:pt x="4021566" y="1201270"/>
                </a:cubicBezTo>
                <a:cubicBezTo>
                  <a:pt x="3912197" y="862404"/>
                  <a:pt x="3182470" y="541468"/>
                  <a:pt x="2945802" y="383689"/>
                </a:cubicBezTo>
                <a:cubicBezTo>
                  <a:pt x="2709134" y="225910"/>
                  <a:pt x="2940422" y="294042"/>
                  <a:pt x="2623072" y="243840"/>
                </a:cubicBezTo>
                <a:close/>
              </a:path>
            </a:pathLst>
          </a:custGeom>
          <a:solidFill>
            <a:srgbClr val="307EFE">
              <a:alpha val="8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p:cNvSpPr txBox="1"/>
          <p:nvPr/>
        </p:nvSpPr>
        <p:spPr>
          <a:xfrm>
            <a:off x="2771800" y="701080"/>
            <a:ext cx="4328864" cy="738664"/>
          </a:xfrm>
          <a:prstGeom prst="rect">
            <a:avLst/>
          </a:prstGeom>
          <a:noFill/>
        </p:spPr>
        <p:txBody>
          <a:bodyPr wrap="square" rtlCol="0">
            <a:spAutoFit/>
          </a:bodyPr>
          <a:lstStyle/>
          <a:p>
            <a:r>
              <a:rPr lang="en-GB" sz="2400" b="1" dirty="0" smtClean="0"/>
              <a:t>    RELATIONSHIPS (networks)</a:t>
            </a:r>
          </a:p>
          <a:p>
            <a:r>
              <a:rPr lang="en-GB" b="1" dirty="0"/>
              <a:t> </a:t>
            </a:r>
            <a:r>
              <a:rPr lang="en-GB" b="1" dirty="0" smtClean="0"/>
              <a:t>     Learners / Teacher / others / things</a:t>
            </a:r>
          </a:p>
        </p:txBody>
      </p:sp>
      <p:sp>
        <p:nvSpPr>
          <p:cNvPr id="39" name="Rectangle 38"/>
          <p:cNvSpPr/>
          <p:nvPr/>
        </p:nvSpPr>
        <p:spPr>
          <a:xfrm>
            <a:off x="6876256" y="2132856"/>
            <a:ext cx="1756956" cy="830997"/>
          </a:xfrm>
          <a:prstGeom prst="rect">
            <a:avLst/>
          </a:prstGeom>
        </p:spPr>
        <p:txBody>
          <a:bodyPr wrap="none">
            <a:spAutoFit/>
          </a:bodyPr>
          <a:lstStyle/>
          <a:p>
            <a:r>
              <a:rPr lang="en-GB" sz="2400" b="1" dirty="0" smtClean="0"/>
              <a:t> RESOURCES</a:t>
            </a:r>
          </a:p>
          <a:p>
            <a:r>
              <a:rPr lang="en-GB" sz="2400" b="1" dirty="0" smtClean="0"/>
              <a:t>     &amp; TOOLS</a:t>
            </a:r>
            <a:endParaRPr lang="en-GB" sz="2400" dirty="0"/>
          </a:p>
        </p:txBody>
      </p:sp>
      <p:sp>
        <p:nvSpPr>
          <p:cNvPr id="40" name="TextBox 39"/>
          <p:cNvSpPr txBox="1"/>
          <p:nvPr/>
        </p:nvSpPr>
        <p:spPr>
          <a:xfrm>
            <a:off x="3707904" y="1628800"/>
            <a:ext cx="2736304" cy="461665"/>
          </a:xfrm>
          <a:prstGeom prst="rect">
            <a:avLst/>
          </a:prstGeom>
          <a:noFill/>
        </p:spPr>
        <p:txBody>
          <a:bodyPr wrap="square" rtlCol="0">
            <a:spAutoFit/>
          </a:bodyPr>
          <a:lstStyle/>
          <a:p>
            <a:pPr algn="ctr"/>
            <a:r>
              <a:rPr lang="en-GB" sz="2400" b="1" dirty="0" smtClean="0"/>
              <a:t>PROCESS/ACTIVITY</a:t>
            </a:r>
          </a:p>
        </p:txBody>
      </p:sp>
      <p:sp>
        <p:nvSpPr>
          <p:cNvPr id="41" name="TextBox 40"/>
          <p:cNvSpPr txBox="1"/>
          <p:nvPr/>
        </p:nvSpPr>
        <p:spPr>
          <a:xfrm>
            <a:off x="971600" y="1556792"/>
            <a:ext cx="3168352" cy="1569660"/>
          </a:xfrm>
          <a:prstGeom prst="rect">
            <a:avLst/>
          </a:prstGeom>
          <a:noFill/>
        </p:spPr>
        <p:txBody>
          <a:bodyPr wrap="square" rtlCol="0">
            <a:spAutoFit/>
          </a:bodyPr>
          <a:lstStyle/>
          <a:p>
            <a:r>
              <a:rPr lang="en-GB" sz="2400" b="1" dirty="0" smtClean="0"/>
              <a:t>         LEARNERS</a:t>
            </a:r>
          </a:p>
          <a:p>
            <a:r>
              <a:rPr lang="en-GB" b="1" dirty="0" smtClean="0"/>
              <a:t>            Motivations</a:t>
            </a:r>
          </a:p>
          <a:p>
            <a:r>
              <a:rPr lang="en-GB" b="1" dirty="0" smtClean="0"/>
              <a:t>      </a:t>
            </a:r>
            <a:r>
              <a:rPr lang="en-GB" b="1" dirty="0" err="1" smtClean="0"/>
              <a:t>Knowledges</a:t>
            </a:r>
            <a:r>
              <a:rPr lang="en-GB" b="1" dirty="0" smtClean="0"/>
              <a:t>/Capabilities</a:t>
            </a:r>
          </a:p>
          <a:p>
            <a:r>
              <a:rPr lang="en-GB" b="1" dirty="0" smtClean="0"/>
              <a:t>               </a:t>
            </a:r>
            <a:r>
              <a:rPr lang="en-GB" b="1" dirty="0" err="1" smtClean="0"/>
              <a:t>Thinkings</a:t>
            </a:r>
            <a:endParaRPr lang="en-GB" b="1" dirty="0" smtClean="0"/>
          </a:p>
          <a:p>
            <a:r>
              <a:rPr lang="en-GB" b="1" dirty="0" smtClean="0"/>
              <a:t>              Characters</a:t>
            </a:r>
          </a:p>
        </p:txBody>
      </p:sp>
      <p:sp>
        <p:nvSpPr>
          <p:cNvPr id="42" name="TextBox 41"/>
          <p:cNvSpPr txBox="1"/>
          <p:nvPr/>
        </p:nvSpPr>
        <p:spPr>
          <a:xfrm>
            <a:off x="3347864" y="2204864"/>
            <a:ext cx="2592288" cy="1569660"/>
          </a:xfrm>
          <a:prstGeom prst="rect">
            <a:avLst/>
          </a:prstGeom>
          <a:noFill/>
        </p:spPr>
        <p:txBody>
          <a:bodyPr wrap="square" rtlCol="0">
            <a:spAutoFit/>
          </a:bodyPr>
          <a:lstStyle/>
          <a:p>
            <a:r>
              <a:rPr lang="en-GB" sz="2400" b="1" dirty="0" smtClean="0"/>
              <a:t>         TEACHER</a:t>
            </a:r>
          </a:p>
          <a:p>
            <a:r>
              <a:rPr lang="en-GB" b="1" dirty="0" smtClean="0"/>
              <a:t>            Motivation</a:t>
            </a:r>
          </a:p>
          <a:p>
            <a:r>
              <a:rPr lang="en-GB" b="1" dirty="0" smtClean="0"/>
              <a:t>    Knowledge/expertise</a:t>
            </a:r>
          </a:p>
          <a:p>
            <a:r>
              <a:rPr lang="en-GB" b="1" dirty="0" smtClean="0"/>
              <a:t>               Thinking</a:t>
            </a:r>
          </a:p>
          <a:p>
            <a:r>
              <a:rPr lang="en-GB" b="1" dirty="0" smtClean="0"/>
              <a:t>              Character</a:t>
            </a:r>
          </a:p>
        </p:txBody>
      </p:sp>
      <p:sp>
        <p:nvSpPr>
          <p:cNvPr id="43" name="Rectangle 42"/>
          <p:cNvSpPr/>
          <p:nvPr/>
        </p:nvSpPr>
        <p:spPr>
          <a:xfrm>
            <a:off x="6804248" y="3789040"/>
            <a:ext cx="1402756" cy="830997"/>
          </a:xfrm>
          <a:prstGeom prst="rect">
            <a:avLst/>
          </a:prstGeom>
        </p:spPr>
        <p:txBody>
          <a:bodyPr wrap="none">
            <a:spAutoFit/>
          </a:bodyPr>
          <a:lstStyle/>
          <a:p>
            <a:r>
              <a:rPr lang="en-GB" sz="2400" b="1" dirty="0" smtClean="0"/>
              <a:t>  SPACES </a:t>
            </a:r>
          </a:p>
          <a:p>
            <a:r>
              <a:rPr lang="en-GB" sz="2400" b="1" dirty="0" smtClean="0"/>
              <a:t>&amp; PLACES</a:t>
            </a:r>
          </a:p>
        </p:txBody>
      </p:sp>
      <p:sp>
        <p:nvSpPr>
          <p:cNvPr id="44" name="TextBox 43"/>
          <p:cNvSpPr txBox="1"/>
          <p:nvPr/>
        </p:nvSpPr>
        <p:spPr>
          <a:xfrm>
            <a:off x="0" y="0"/>
            <a:ext cx="8676456" cy="584775"/>
          </a:xfrm>
          <a:prstGeom prst="rect">
            <a:avLst/>
          </a:prstGeom>
          <a:noFill/>
        </p:spPr>
        <p:txBody>
          <a:bodyPr wrap="square" rtlCol="0">
            <a:spAutoFit/>
          </a:bodyPr>
          <a:lstStyle/>
          <a:p>
            <a:r>
              <a:rPr lang="en-GB" sz="3200" b="1" dirty="0" smtClean="0"/>
              <a:t>Teacher created ecology for learning &amp; creativity</a:t>
            </a:r>
            <a:endParaRPr lang="en-GB" sz="3200" b="1" dirty="0"/>
          </a:p>
        </p:txBody>
      </p:sp>
      <p:sp>
        <p:nvSpPr>
          <p:cNvPr id="45" name="Explosion 2 44"/>
          <p:cNvSpPr/>
          <p:nvPr/>
        </p:nvSpPr>
        <p:spPr>
          <a:xfrm rot="793913">
            <a:off x="4095054" y="3651391"/>
            <a:ext cx="2009538" cy="1452682"/>
          </a:xfrm>
          <a:prstGeom prst="irregularSeal2">
            <a:avLst/>
          </a:prstGeom>
          <a:solidFill>
            <a:srgbClr val="FF0000"/>
          </a:solidFill>
        </p:spPr>
        <p:txBody>
          <a:bodyPr wrap="square" rtlCol="0" anchor="ctr">
            <a:spAutoFit/>
          </a:bodyPr>
          <a:lstStyle/>
          <a:p>
            <a:pPr algn="ctr"/>
            <a:endParaRPr lang="en-GB" dirty="0" smtClean="0"/>
          </a:p>
          <a:p>
            <a:pPr algn="ctr"/>
            <a:endParaRPr lang="en-GB" dirty="0" smtClean="0"/>
          </a:p>
        </p:txBody>
      </p:sp>
      <p:sp>
        <p:nvSpPr>
          <p:cNvPr id="46" name="TextBox 45"/>
          <p:cNvSpPr txBox="1"/>
          <p:nvPr/>
        </p:nvSpPr>
        <p:spPr>
          <a:xfrm>
            <a:off x="4067944" y="4221088"/>
            <a:ext cx="1872208" cy="461665"/>
          </a:xfrm>
          <a:prstGeom prst="rect">
            <a:avLst/>
          </a:prstGeom>
          <a:noFill/>
        </p:spPr>
        <p:txBody>
          <a:bodyPr wrap="square" rtlCol="0">
            <a:spAutoFit/>
          </a:bodyPr>
          <a:lstStyle/>
          <a:p>
            <a:pPr algn="ctr"/>
            <a:r>
              <a:rPr lang="en-GB" sz="2400" b="1" dirty="0" smtClean="0"/>
              <a:t>CREATIVITY</a:t>
            </a:r>
          </a:p>
        </p:txBody>
      </p:sp>
      <p:sp>
        <p:nvSpPr>
          <p:cNvPr id="47" name="Rectangle 46"/>
          <p:cNvSpPr/>
          <p:nvPr/>
        </p:nvSpPr>
        <p:spPr>
          <a:xfrm rot="533452">
            <a:off x="2401554" y="2754209"/>
            <a:ext cx="1589667" cy="923330"/>
          </a:xfrm>
          <a:prstGeom prst="rect">
            <a:avLst/>
          </a:prstGeom>
          <a:noFill/>
        </p:spPr>
        <p:txBody>
          <a:bodyPr wrap="none" lIns="91440" tIns="45720" rIns="91440" bIns="45720">
            <a:spAutoFit/>
          </a:bodyPr>
          <a:lstStyle/>
          <a:p>
            <a:pPr algn="ctr"/>
            <a:r>
              <a:rPr lang="en-US" sz="5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PAST</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cSld>
  <p:clrMapOvr>
    <a:masterClrMapping/>
  </p:clrMapOvr>
  <p:transition spd="med">
    <p:dissolv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norman\Documents\CHALKMOUNTAIN KEY INFORMATION\CARTOONS\KIBOKO\CREATIVITY GUIDES\TEACHING\sage to meddler.jpg"/>
          <p:cNvPicPr/>
          <p:nvPr/>
        </p:nvPicPr>
        <p:blipFill>
          <a:blip r:embed="rId3" cstate="print"/>
          <a:srcRect/>
          <a:stretch>
            <a:fillRect/>
          </a:stretch>
        </p:blipFill>
        <p:spPr bwMode="auto">
          <a:xfrm>
            <a:off x="4716016" y="188640"/>
            <a:ext cx="4116859" cy="5544616"/>
          </a:xfrm>
          <a:prstGeom prst="rect">
            <a:avLst/>
          </a:prstGeom>
          <a:noFill/>
          <a:ln w="9525">
            <a:noFill/>
            <a:miter lim="800000"/>
            <a:headEnd/>
            <a:tailEnd/>
          </a:ln>
        </p:spPr>
      </p:pic>
      <p:sp>
        <p:nvSpPr>
          <p:cNvPr id="3" name="Rectangle 2"/>
          <p:cNvSpPr/>
          <p:nvPr/>
        </p:nvSpPr>
        <p:spPr>
          <a:xfrm>
            <a:off x="179512" y="188640"/>
            <a:ext cx="6048672" cy="6370975"/>
          </a:xfrm>
          <a:prstGeom prst="rect">
            <a:avLst/>
          </a:prstGeom>
        </p:spPr>
        <p:txBody>
          <a:bodyPr wrap="square">
            <a:spAutoFit/>
          </a:bodyPr>
          <a:lstStyle/>
          <a:p>
            <a:r>
              <a:rPr lang="en-US" sz="2400" b="1" dirty="0" smtClean="0">
                <a:latin typeface="Microsoft Sans Serif" pitchFamily="34" charset="0"/>
                <a:cs typeface="Microsoft Sans Serif" pitchFamily="34" charset="0"/>
              </a:rPr>
              <a:t>Pedagogic influence on learning ecology</a:t>
            </a:r>
          </a:p>
          <a:p>
            <a:endParaRPr lang="en-US" sz="2400" b="1" dirty="0" smtClean="0">
              <a:latin typeface="Microsoft Sans Serif" pitchFamily="34" charset="0"/>
              <a:cs typeface="Microsoft Sans Serif" pitchFamily="34" charset="0"/>
            </a:endParaRPr>
          </a:p>
          <a:p>
            <a:r>
              <a:rPr lang="en-US" sz="2400" b="1" dirty="0" err="1" smtClean="0">
                <a:latin typeface="Microsoft Sans Serif" pitchFamily="34" charset="0"/>
                <a:cs typeface="Microsoft Sans Serif" pitchFamily="34" charset="0"/>
              </a:rPr>
              <a:t>McWilliam</a:t>
            </a:r>
            <a:r>
              <a:rPr lang="en-US" sz="2400" b="1" dirty="0" smtClean="0">
                <a:latin typeface="Microsoft Sans Serif" pitchFamily="34" charset="0"/>
                <a:cs typeface="Microsoft Sans Serif" pitchFamily="34" charset="0"/>
              </a:rPr>
              <a:t> (2009) </a:t>
            </a:r>
          </a:p>
          <a:p>
            <a:r>
              <a:rPr lang="en-US" sz="2400" dirty="0" smtClean="0">
                <a:latin typeface="Microsoft Sans Serif" pitchFamily="34" charset="0"/>
                <a:cs typeface="Microsoft Sans Serif" pitchFamily="34" charset="0"/>
              </a:rPr>
              <a:t>three pedagogic stances </a:t>
            </a:r>
          </a:p>
          <a:p>
            <a:endParaRPr lang="en-US" sz="2400" dirty="0" smtClean="0">
              <a:latin typeface="Microsoft Sans Serif" pitchFamily="34" charset="0"/>
              <a:cs typeface="Microsoft Sans Serif" pitchFamily="34" charset="0"/>
            </a:endParaRPr>
          </a:p>
          <a:p>
            <a:r>
              <a:rPr lang="en-US" sz="2400" dirty="0" smtClean="0">
                <a:latin typeface="Microsoft Sans Serif" pitchFamily="34" charset="0"/>
                <a:cs typeface="Microsoft Sans Serif" pitchFamily="34" charset="0"/>
              </a:rPr>
              <a:t>1 'sage on the stage' </a:t>
            </a:r>
          </a:p>
          <a:p>
            <a:r>
              <a:rPr lang="en-US" sz="2400" dirty="0" smtClean="0">
                <a:latin typeface="Microsoft Sans Serif" pitchFamily="34" charset="0"/>
                <a:cs typeface="Microsoft Sans Serif" pitchFamily="34" charset="0"/>
              </a:rPr>
              <a:t>(knowledge transmitter) </a:t>
            </a:r>
          </a:p>
          <a:p>
            <a:endParaRPr lang="en-US" sz="2400" dirty="0" smtClean="0">
              <a:latin typeface="Microsoft Sans Serif" pitchFamily="34" charset="0"/>
              <a:cs typeface="Microsoft Sans Serif" pitchFamily="34" charset="0"/>
            </a:endParaRPr>
          </a:p>
          <a:p>
            <a:r>
              <a:rPr lang="en-US" sz="2400" dirty="0" smtClean="0">
                <a:latin typeface="Microsoft Sans Serif" pitchFamily="34" charset="0"/>
                <a:cs typeface="Microsoft Sans Serif" pitchFamily="34" charset="0"/>
              </a:rPr>
              <a:t>2 'guide on the side' (facilitator)</a:t>
            </a:r>
          </a:p>
          <a:p>
            <a:endParaRPr lang="en-US" sz="2400" dirty="0" smtClean="0">
              <a:latin typeface="Microsoft Sans Serif" pitchFamily="34" charset="0"/>
              <a:cs typeface="Microsoft Sans Serif" pitchFamily="34" charset="0"/>
            </a:endParaRPr>
          </a:p>
          <a:p>
            <a:r>
              <a:rPr lang="en-US" sz="2400" dirty="0" smtClean="0">
                <a:latin typeface="Microsoft Sans Serif" pitchFamily="34" charset="0"/>
                <a:cs typeface="Microsoft Sans Serif" pitchFamily="34" charset="0"/>
              </a:rPr>
              <a:t>3 'meddler-in-the-middle' (an </a:t>
            </a:r>
          </a:p>
          <a:p>
            <a:r>
              <a:rPr lang="en-US" sz="2400" dirty="0" smtClean="0">
                <a:latin typeface="Microsoft Sans Serif" pitchFamily="34" charset="0"/>
                <a:cs typeface="Microsoft Sans Serif" pitchFamily="34" charset="0"/>
              </a:rPr>
              <a:t>involved co-learner/co-producer </a:t>
            </a:r>
          </a:p>
          <a:p>
            <a:r>
              <a:rPr lang="en-US" sz="2400" dirty="0" smtClean="0">
                <a:latin typeface="Microsoft Sans Serif" pitchFamily="34" charset="0"/>
                <a:cs typeface="Microsoft Sans Serif" pitchFamily="34" charset="0"/>
              </a:rPr>
              <a:t>in the learning process). </a:t>
            </a:r>
          </a:p>
          <a:p>
            <a:endParaRPr lang="en-US" sz="2400" dirty="0" smtClean="0">
              <a:latin typeface="Microsoft Sans Serif" pitchFamily="34" charset="0"/>
              <a:cs typeface="Microsoft Sans Serif" pitchFamily="34" charset="0"/>
            </a:endParaRPr>
          </a:p>
          <a:p>
            <a:r>
              <a:rPr lang="en-US" sz="2400" i="1" dirty="0" smtClean="0">
                <a:latin typeface="Microsoft Sans Serif" pitchFamily="34" charset="0"/>
                <a:cs typeface="Microsoft Sans Serif" pitchFamily="34" charset="0"/>
              </a:rPr>
              <a:t>My addition</a:t>
            </a:r>
          </a:p>
          <a:p>
            <a:r>
              <a:rPr lang="en-US" sz="2400" dirty="0" smtClean="0">
                <a:latin typeface="Microsoft Sans Serif" pitchFamily="34" charset="0"/>
                <a:cs typeface="Microsoft Sans Serif" pitchFamily="34" charset="0"/>
              </a:rPr>
              <a:t>4 advocate &amp; supporter of self-directed    learning </a:t>
            </a:r>
            <a:endParaRPr lang="en-GB" sz="2400" dirty="0">
              <a:latin typeface="Microsoft Sans Serif" pitchFamily="34" charset="0"/>
              <a:cs typeface="Microsoft Sans Serif" pitchFamily="34" charset="0"/>
            </a:endParaRPr>
          </a:p>
        </p:txBody>
      </p:sp>
    </p:spTree>
  </p:cSld>
  <p:clrMapOvr>
    <a:masterClrMapping/>
  </p:clrMapOvr>
  <p:transition spd="med">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548680"/>
            <a:ext cx="7643054" cy="461665"/>
          </a:xfrm>
          <a:prstGeom prst="rect">
            <a:avLst/>
          </a:prstGeom>
          <a:noFill/>
        </p:spPr>
        <p:txBody>
          <a:bodyPr wrap="none" rtlCol="0">
            <a:spAutoFit/>
          </a:bodyPr>
          <a:lstStyle/>
          <a:p>
            <a:r>
              <a:rPr lang="en-GB" sz="2400" b="1" dirty="0" smtClean="0">
                <a:latin typeface="Arial Rounded MT Bold" pitchFamily="34" charset="0"/>
                <a:cs typeface="Microsoft Sans Serif" pitchFamily="34" charset="0"/>
              </a:rPr>
              <a:t>Pedagogic Task – relating to creative development</a:t>
            </a:r>
            <a:endParaRPr lang="en-GB" sz="2400" b="1" dirty="0">
              <a:latin typeface="Arial Rounded MT Bold" pitchFamily="34" charset="0"/>
              <a:cs typeface="Microsoft Sans Serif" pitchFamily="34" charset="0"/>
            </a:endParaRPr>
          </a:p>
        </p:txBody>
      </p:sp>
      <p:sp>
        <p:nvSpPr>
          <p:cNvPr id="3" name="Rectangle 2"/>
          <p:cNvSpPr/>
          <p:nvPr/>
        </p:nvSpPr>
        <p:spPr>
          <a:xfrm>
            <a:off x="539552" y="1412776"/>
            <a:ext cx="8604448" cy="7478970"/>
          </a:xfrm>
          <a:prstGeom prst="rect">
            <a:avLst/>
          </a:prstGeom>
        </p:spPr>
        <p:txBody>
          <a:bodyPr wrap="square">
            <a:spAutoFit/>
          </a:bodyPr>
          <a:lstStyle/>
          <a:p>
            <a:r>
              <a:rPr lang="en-US" sz="2000" dirty="0" smtClean="0">
                <a:latin typeface="Microsoft Sans Serif" pitchFamily="34" charset="0"/>
                <a:cs typeface="Microsoft Sans Serif" pitchFamily="34" charset="0"/>
              </a:rPr>
              <a:t>1 To enrich learners’ understandings about creativity and its role in human </a:t>
            </a:r>
            <a:r>
              <a:rPr lang="en-US" sz="2000" dirty="0" err="1" smtClean="0">
                <a:latin typeface="Microsoft Sans Serif" pitchFamily="34" charset="0"/>
                <a:cs typeface="Microsoft Sans Serif" pitchFamily="34" charset="0"/>
              </a:rPr>
              <a:t>endeavour</a:t>
            </a:r>
            <a:r>
              <a:rPr lang="en-US" sz="2000" dirty="0" smtClean="0">
                <a:latin typeface="Microsoft Sans Serif" pitchFamily="34" charset="0"/>
                <a:cs typeface="Microsoft Sans Serif" pitchFamily="34" charset="0"/>
              </a:rPr>
              <a:t> and achievement </a:t>
            </a:r>
          </a:p>
          <a:p>
            <a:endParaRPr lang="en-US" sz="2000" dirty="0" smtClean="0">
              <a:latin typeface="Microsoft Sans Serif" pitchFamily="34" charset="0"/>
              <a:cs typeface="Microsoft Sans Serif" pitchFamily="34" charset="0"/>
            </a:endParaRPr>
          </a:p>
          <a:p>
            <a:r>
              <a:rPr lang="en-US" sz="2000" dirty="0" smtClean="0">
                <a:latin typeface="Microsoft Sans Serif" pitchFamily="34" charset="0"/>
                <a:cs typeface="Microsoft Sans Serif" pitchFamily="34" charset="0"/>
              </a:rPr>
              <a:t>2 To develop learners' understandings of their own creativity by facilitating </a:t>
            </a:r>
            <a:r>
              <a:rPr lang="en-US" sz="2000" dirty="0" err="1" smtClean="0">
                <a:latin typeface="Microsoft Sans Serif" pitchFamily="34" charset="0"/>
                <a:cs typeface="Microsoft Sans Serif" pitchFamily="34" charset="0"/>
              </a:rPr>
              <a:t>metacognitive</a:t>
            </a:r>
            <a:r>
              <a:rPr lang="en-US" sz="2000" dirty="0" smtClean="0">
                <a:latin typeface="Microsoft Sans Serif" pitchFamily="34" charset="0"/>
                <a:cs typeface="Microsoft Sans Serif" pitchFamily="34" charset="0"/>
              </a:rPr>
              <a:t> development through self-observation, recording of experience, and reflection and self-inquiry. </a:t>
            </a:r>
          </a:p>
          <a:p>
            <a:endParaRPr lang="en-US" sz="2000" dirty="0" smtClean="0">
              <a:latin typeface="Microsoft Sans Serif" pitchFamily="34" charset="0"/>
              <a:cs typeface="Microsoft Sans Serif" pitchFamily="34" charset="0"/>
            </a:endParaRPr>
          </a:p>
          <a:p>
            <a:r>
              <a:rPr lang="en-US" sz="2000" dirty="0" smtClean="0">
                <a:latin typeface="Microsoft Sans Serif" pitchFamily="34" charset="0"/>
                <a:cs typeface="Microsoft Sans Serif" pitchFamily="34" charset="0"/>
              </a:rPr>
              <a:t>3 To provide novel and challenging opportunities, activities and situations for the learner to use and develop their creativity</a:t>
            </a:r>
          </a:p>
          <a:p>
            <a:endParaRPr lang="en-US" sz="2000" dirty="0" smtClean="0">
              <a:latin typeface="Microsoft Sans Serif" pitchFamily="34" charset="0"/>
              <a:cs typeface="Microsoft Sans Serif" pitchFamily="34" charset="0"/>
            </a:endParaRPr>
          </a:p>
          <a:p>
            <a:r>
              <a:rPr lang="en-US" sz="2000" dirty="0" smtClean="0">
                <a:latin typeface="Microsoft Sans Serif" pitchFamily="34" charset="0"/>
                <a:cs typeface="Microsoft Sans Serif" pitchFamily="34" charset="0"/>
              </a:rPr>
              <a:t>Or to create educational designs that enable learners to find or create their own challenges, opportunities and situations in which they can use and develop their own creativity</a:t>
            </a:r>
          </a:p>
          <a:p>
            <a:endParaRPr lang="en-US" sz="2000" dirty="0" smtClean="0">
              <a:latin typeface="Microsoft Sans Serif" pitchFamily="34" charset="0"/>
              <a:cs typeface="Microsoft Sans Serif" pitchFamily="34" charset="0"/>
            </a:endParaRPr>
          </a:p>
          <a:p>
            <a:r>
              <a:rPr lang="en-US" sz="2000" dirty="0" smtClean="0">
                <a:latin typeface="Microsoft Sans Serif" pitchFamily="34" charset="0"/>
                <a:cs typeface="Microsoft Sans Serif" pitchFamily="34" charset="0"/>
              </a:rPr>
              <a:t>4 To create the means to assess &amp; </a:t>
            </a:r>
            <a:r>
              <a:rPr lang="en-US" sz="2000" dirty="0" err="1" smtClean="0">
                <a:latin typeface="Microsoft Sans Serif" pitchFamily="34" charset="0"/>
                <a:cs typeface="Microsoft Sans Serif" pitchFamily="34" charset="0"/>
              </a:rPr>
              <a:t>recognise</a:t>
            </a:r>
            <a:r>
              <a:rPr lang="en-US" sz="2000" dirty="0" smtClean="0">
                <a:latin typeface="Microsoft Sans Serif" pitchFamily="34" charset="0"/>
                <a:cs typeface="Microsoft Sans Serif" pitchFamily="34" charset="0"/>
              </a:rPr>
              <a:t> learners’ creativity</a:t>
            </a:r>
          </a:p>
          <a:p>
            <a:endParaRPr lang="en-US" sz="2000" dirty="0" smtClean="0">
              <a:latin typeface="Microsoft Sans Serif" pitchFamily="34" charset="0"/>
              <a:cs typeface="Microsoft Sans Serif" pitchFamily="34" charset="0"/>
            </a:endParaRPr>
          </a:p>
          <a:p>
            <a:endParaRPr lang="en-US" sz="2000" dirty="0" smtClean="0">
              <a:latin typeface="Microsoft Sans Serif" pitchFamily="34" charset="0"/>
              <a:cs typeface="Microsoft Sans Serif" pitchFamily="34" charset="0"/>
            </a:endParaRPr>
          </a:p>
          <a:p>
            <a:endParaRPr lang="en-US" sz="2000" dirty="0" smtClean="0">
              <a:latin typeface="Microsoft Sans Serif" pitchFamily="34" charset="0"/>
              <a:cs typeface="Microsoft Sans Serif" pitchFamily="34" charset="0"/>
            </a:endParaRPr>
          </a:p>
          <a:p>
            <a:endParaRPr lang="en-US" sz="2000" dirty="0" smtClean="0">
              <a:latin typeface="Microsoft Sans Serif" pitchFamily="34" charset="0"/>
              <a:cs typeface="Microsoft Sans Serif" pitchFamily="34" charset="0"/>
            </a:endParaRPr>
          </a:p>
          <a:p>
            <a:endParaRPr lang="en-US" sz="2000" dirty="0" smtClean="0">
              <a:latin typeface="Microsoft Sans Serif" pitchFamily="34" charset="0"/>
              <a:cs typeface="Microsoft Sans Serif" pitchFamily="34" charset="0"/>
            </a:endParaRPr>
          </a:p>
          <a:p>
            <a:endParaRPr lang="en-US" sz="2000" dirty="0" smtClean="0">
              <a:latin typeface="Microsoft Sans Serif" pitchFamily="34" charset="0"/>
              <a:cs typeface="Microsoft Sans Serif" pitchFamily="34" charset="0"/>
            </a:endParaRPr>
          </a:p>
          <a:p>
            <a:endParaRPr lang="en-US" sz="2000" dirty="0" smtClean="0">
              <a:latin typeface="Microsoft Sans Serif" pitchFamily="34" charset="0"/>
              <a:cs typeface="Microsoft Sans Serif" pitchFamily="34" charset="0"/>
            </a:endParaRPr>
          </a:p>
          <a:p>
            <a:endParaRPr lang="en-US" sz="2000" dirty="0" smtClean="0">
              <a:latin typeface="Microsoft Sans Serif" pitchFamily="34" charset="0"/>
              <a:cs typeface="Microsoft Sans Serif" pitchFamily="34" charset="0"/>
            </a:endParaRPr>
          </a:p>
          <a:p>
            <a:endParaRPr lang="en-GB" sz="2000" dirty="0">
              <a:latin typeface="Microsoft Sans Serif" pitchFamily="34" charset="0"/>
              <a:cs typeface="Microsoft Sans Serif" pitchFamily="34" charset="0"/>
            </a:endParaRPr>
          </a:p>
        </p:txBody>
      </p:sp>
    </p:spTree>
  </p:cSld>
  <p:clrMapOvr>
    <a:masterClrMapping/>
  </p:clrMapOvr>
  <p:transition spd="med">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9"/>
          <p:cNvSpPr txBox="1">
            <a:spLocks noChangeArrowheads="1"/>
          </p:cNvSpPr>
          <p:nvPr/>
        </p:nvSpPr>
        <p:spPr bwMode="auto">
          <a:xfrm>
            <a:off x="1042988" y="4005263"/>
            <a:ext cx="920750" cy="800100"/>
          </a:xfrm>
          <a:prstGeom prst="rect">
            <a:avLst/>
          </a:prstGeom>
          <a:noFill/>
          <a:ln w="9525">
            <a:noFill/>
            <a:miter lim="800000"/>
            <a:headEnd/>
            <a:tailEnd/>
          </a:ln>
        </p:spPr>
        <p:txBody>
          <a:bodyPr wrap="none">
            <a:spAutoFit/>
          </a:bodyPr>
          <a:lstStyle/>
          <a:p>
            <a:r>
              <a:rPr lang="en-GB"/>
              <a:t>  1962</a:t>
            </a:r>
          </a:p>
          <a:p>
            <a:r>
              <a:rPr lang="en-GB" sz="1400" i="1"/>
              <a:t>Sat milk </a:t>
            </a:r>
          </a:p>
          <a:p>
            <a:r>
              <a:rPr lang="en-GB" sz="1400" i="1"/>
              <a:t>round</a:t>
            </a:r>
          </a:p>
        </p:txBody>
      </p:sp>
      <p:sp>
        <p:nvSpPr>
          <p:cNvPr id="9219" name="TextBox 10"/>
          <p:cNvSpPr txBox="1">
            <a:spLocks noChangeArrowheads="1"/>
          </p:cNvSpPr>
          <p:nvPr/>
        </p:nvSpPr>
        <p:spPr bwMode="auto">
          <a:xfrm>
            <a:off x="1116013" y="5084763"/>
            <a:ext cx="1233487" cy="1016000"/>
          </a:xfrm>
          <a:prstGeom prst="rect">
            <a:avLst/>
          </a:prstGeom>
          <a:noFill/>
          <a:ln w="9525">
            <a:noFill/>
            <a:miter lim="800000"/>
            <a:headEnd/>
            <a:tailEnd/>
          </a:ln>
        </p:spPr>
        <p:txBody>
          <a:bodyPr wrap="none">
            <a:spAutoFit/>
          </a:bodyPr>
          <a:lstStyle/>
          <a:p>
            <a:r>
              <a:rPr lang="en-GB"/>
              <a:t>1963-67</a:t>
            </a:r>
          </a:p>
          <a:p>
            <a:r>
              <a:rPr lang="en-GB" sz="1400" i="1"/>
              <a:t>daily </a:t>
            </a:r>
          </a:p>
          <a:p>
            <a:r>
              <a:rPr lang="en-GB" sz="1400" i="1"/>
              <a:t>newspaper </a:t>
            </a:r>
          </a:p>
          <a:p>
            <a:r>
              <a:rPr lang="en-GB" sz="1400" i="1"/>
              <a:t>round</a:t>
            </a:r>
          </a:p>
        </p:txBody>
      </p:sp>
      <p:sp>
        <p:nvSpPr>
          <p:cNvPr id="9220" name="TextBox 11"/>
          <p:cNvSpPr txBox="1">
            <a:spLocks noChangeArrowheads="1"/>
          </p:cNvSpPr>
          <p:nvPr/>
        </p:nvSpPr>
        <p:spPr bwMode="auto">
          <a:xfrm>
            <a:off x="2484438" y="5084763"/>
            <a:ext cx="1727200" cy="1231900"/>
          </a:xfrm>
          <a:prstGeom prst="rect">
            <a:avLst/>
          </a:prstGeom>
          <a:noFill/>
          <a:ln w="9525">
            <a:noFill/>
            <a:miter lim="800000"/>
            <a:headEnd/>
            <a:tailEnd/>
          </a:ln>
        </p:spPr>
        <p:txBody>
          <a:bodyPr>
            <a:spAutoFit/>
          </a:bodyPr>
          <a:lstStyle/>
          <a:p>
            <a:r>
              <a:rPr lang="en-GB"/>
              <a:t>1969-70 </a:t>
            </a:r>
            <a:r>
              <a:rPr lang="en-GB" sz="1400" i="1"/>
              <a:t>summer work restaurant work</a:t>
            </a:r>
          </a:p>
          <a:p>
            <a:r>
              <a:rPr lang="en-GB" sz="1400" i="1"/>
              <a:t>Christmas post</a:t>
            </a:r>
          </a:p>
          <a:p>
            <a:r>
              <a:rPr lang="en-GB" sz="1400" i="1"/>
              <a:t>bar work</a:t>
            </a:r>
          </a:p>
        </p:txBody>
      </p:sp>
      <p:sp>
        <p:nvSpPr>
          <p:cNvPr id="9221" name="TextBox 12"/>
          <p:cNvSpPr txBox="1">
            <a:spLocks noChangeArrowheads="1"/>
          </p:cNvSpPr>
          <p:nvPr/>
        </p:nvSpPr>
        <p:spPr bwMode="auto">
          <a:xfrm>
            <a:off x="1908175" y="3933825"/>
            <a:ext cx="1360488" cy="1076325"/>
          </a:xfrm>
          <a:prstGeom prst="rect">
            <a:avLst/>
          </a:prstGeom>
          <a:noFill/>
          <a:ln w="9525">
            <a:noFill/>
            <a:miter lim="800000"/>
            <a:headEnd/>
            <a:tailEnd/>
          </a:ln>
        </p:spPr>
        <p:txBody>
          <a:bodyPr wrap="none">
            <a:spAutoFit/>
          </a:bodyPr>
          <a:lstStyle/>
          <a:p>
            <a:r>
              <a:rPr lang="en-GB"/>
              <a:t>    1968</a:t>
            </a:r>
          </a:p>
          <a:p>
            <a:r>
              <a:rPr lang="en-GB" i="1"/>
              <a:t>   </a:t>
            </a:r>
            <a:r>
              <a:rPr lang="en-GB" sz="1400" i="1"/>
              <a:t>Sat job </a:t>
            </a:r>
          </a:p>
          <a:p>
            <a:r>
              <a:rPr lang="en-GB" sz="1400" i="1"/>
              <a:t>supermarket </a:t>
            </a:r>
          </a:p>
          <a:p>
            <a:endParaRPr lang="en-GB" sz="1400" i="1"/>
          </a:p>
        </p:txBody>
      </p:sp>
      <p:sp>
        <p:nvSpPr>
          <p:cNvPr id="9222" name="TextBox 13"/>
          <p:cNvSpPr txBox="1">
            <a:spLocks noChangeArrowheads="1"/>
          </p:cNvSpPr>
          <p:nvPr/>
        </p:nvSpPr>
        <p:spPr bwMode="auto">
          <a:xfrm>
            <a:off x="3203575" y="3789363"/>
            <a:ext cx="1368425" cy="1016000"/>
          </a:xfrm>
          <a:prstGeom prst="rect">
            <a:avLst/>
          </a:prstGeom>
          <a:noFill/>
          <a:ln w="9525">
            <a:noFill/>
            <a:miter lim="800000"/>
            <a:headEnd/>
            <a:tailEnd/>
          </a:ln>
        </p:spPr>
        <p:txBody>
          <a:bodyPr>
            <a:spAutoFit/>
          </a:bodyPr>
          <a:lstStyle/>
          <a:p>
            <a:r>
              <a:rPr lang="en-GB"/>
              <a:t>1971</a:t>
            </a:r>
          </a:p>
          <a:p>
            <a:r>
              <a:rPr lang="en-GB" sz="1400" i="1"/>
              <a:t>summer work in Cornish </a:t>
            </a:r>
          </a:p>
          <a:p>
            <a:r>
              <a:rPr lang="en-GB" sz="1400" i="1"/>
              <a:t>tin mine</a:t>
            </a:r>
          </a:p>
        </p:txBody>
      </p:sp>
      <p:sp>
        <p:nvSpPr>
          <p:cNvPr id="9223" name="TextBox 14"/>
          <p:cNvSpPr txBox="1">
            <a:spLocks noChangeArrowheads="1"/>
          </p:cNvSpPr>
          <p:nvPr/>
        </p:nvSpPr>
        <p:spPr bwMode="auto">
          <a:xfrm>
            <a:off x="4067175" y="5084763"/>
            <a:ext cx="1220788" cy="1231900"/>
          </a:xfrm>
          <a:prstGeom prst="rect">
            <a:avLst/>
          </a:prstGeom>
          <a:noFill/>
          <a:ln w="9525">
            <a:noFill/>
            <a:miter lim="800000"/>
            <a:headEnd/>
            <a:tailEnd/>
          </a:ln>
        </p:spPr>
        <p:txBody>
          <a:bodyPr wrap="none">
            <a:spAutoFit/>
          </a:bodyPr>
          <a:lstStyle/>
          <a:p>
            <a:r>
              <a:rPr lang="en-GB"/>
              <a:t>1972</a:t>
            </a:r>
          </a:p>
          <a:p>
            <a:r>
              <a:rPr lang="en-GB" sz="1400" i="1"/>
              <a:t>6 months </a:t>
            </a:r>
          </a:p>
          <a:p>
            <a:r>
              <a:rPr lang="en-GB" sz="1400" i="1"/>
              <a:t>working </a:t>
            </a:r>
          </a:p>
          <a:p>
            <a:r>
              <a:rPr lang="en-GB" sz="1400" i="1"/>
              <a:t>in tin mine</a:t>
            </a:r>
          </a:p>
          <a:p>
            <a:r>
              <a:rPr lang="en-GB" sz="1400" i="1"/>
              <a:t>Start of PhD</a:t>
            </a:r>
          </a:p>
        </p:txBody>
      </p:sp>
      <p:sp>
        <p:nvSpPr>
          <p:cNvPr id="9224" name="TextBox 15"/>
          <p:cNvSpPr txBox="1">
            <a:spLocks noChangeArrowheads="1"/>
          </p:cNvSpPr>
          <p:nvPr/>
        </p:nvSpPr>
        <p:spPr bwMode="auto">
          <a:xfrm>
            <a:off x="4716463" y="3933825"/>
            <a:ext cx="1185862" cy="800100"/>
          </a:xfrm>
          <a:prstGeom prst="rect">
            <a:avLst/>
          </a:prstGeom>
          <a:noFill/>
          <a:ln w="9525">
            <a:noFill/>
            <a:miter lim="800000"/>
            <a:headEnd/>
            <a:tailEnd/>
          </a:ln>
        </p:spPr>
        <p:txBody>
          <a:bodyPr wrap="none">
            <a:spAutoFit/>
          </a:bodyPr>
          <a:lstStyle/>
          <a:p>
            <a:r>
              <a:rPr lang="en-GB"/>
              <a:t>1973-74</a:t>
            </a:r>
          </a:p>
          <a:p>
            <a:r>
              <a:rPr lang="en-GB" sz="1400" i="1"/>
              <a:t>FT geology </a:t>
            </a:r>
          </a:p>
          <a:p>
            <a:r>
              <a:rPr lang="en-GB" sz="1400" i="1"/>
              <a:t>technician</a:t>
            </a:r>
          </a:p>
        </p:txBody>
      </p:sp>
      <p:sp>
        <p:nvSpPr>
          <p:cNvPr id="9225" name="TextBox 16"/>
          <p:cNvSpPr txBox="1">
            <a:spLocks noChangeArrowheads="1"/>
          </p:cNvSpPr>
          <p:nvPr/>
        </p:nvSpPr>
        <p:spPr bwMode="auto">
          <a:xfrm>
            <a:off x="5292725" y="5084763"/>
            <a:ext cx="1223963" cy="1231900"/>
          </a:xfrm>
          <a:prstGeom prst="rect">
            <a:avLst/>
          </a:prstGeom>
          <a:noFill/>
          <a:ln w="9525">
            <a:noFill/>
            <a:miter lim="800000"/>
            <a:headEnd/>
            <a:tailEnd/>
          </a:ln>
        </p:spPr>
        <p:txBody>
          <a:bodyPr>
            <a:spAutoFit/>
          </a:bodyPr>
          <a:lstStyle/>
          <a:p>
            <a:r>
              <a:rPr lang="en-GB"/>
              <a:t>   1974-76</a:t>
            </a:r>
          </a:p>
          <a:p>
            <a:r>
              <a:rPr lang="en-GB" sz="1400" i="1"/>
              <a:t>University Teaching </a:t>
            </a:r>
          </a:p>
          <a:p>
            <a:r>
              <a:rPr lang="en-GB" sz="1400" i="1"/>
              <a:t>Assistant  </a:t>
            </a:r>
          </a:p>
          <a:p>
            <a:endParaRPr lang="en-GB" sz="1400" i="1"/>
          </a:p>
        </p:txBody>
      </p:sp>
      <p:sp>
        <p:nvSpPr>
          <p:cNvPr id="9226" name="TextBox 17"/>
          <p:cNvSpPr txBox="1">
            <a:spLocks noChangeArrowheads="1"/>
          </p:cNvSpPr>
          <p:nvPr/>
        </p:nvSpPr>
        <p:spPr bwMode="auto">
          <a:xfrm>
            <a:off x="6804248" y="4149080"/>
            <a:ext cx="1611313" cy="1016000"/>
          </a:xfrm>
          <a:prstGeom prst="rect">
            <a:avLst/>
          </a:prstGeom>
          <a:solidFill>
            <a:schemeClr val="bg1"/>
          </a:solidFill>
          <a:ln w="9525">
            <a:noFill/>
            <a:miter lim="800000"/>
            <a:headEnd/>
            <a:tailEnd/>
          </a:ln>
        </p:spPr>
        <p:txBody>
          <a:bodyPr wrap="none">
            <a:spAutoFit/>
          </a:bodyPr>
          <a:lstStyle/>
          <a:p>
            <a:r>
              <a:rPr lang="en-GB"/>
              <a:t>1977-80</a:t>
            </a:r>
          </a:p>
          <a:p>
            <a:r>
              <a:rPr lang="en-GB" sz="1400" i="1"/>
              <a:t>Ass. Professor</a:t>
            </a:r>
          </a:p>
          <a:p>
            <a:r>
              <a:rPr lang="en-GB" sz="1400" i="1"/>
              <a:t>King Abdul Aziz </a:t>
            </a:r>
          </a:p>
          <a:p>
            <a:r>
              <a:rPr lang="en-GB" sz="1400" i="1"/>
              <a:t>Uni Saudi Arabia</a:t>
            </a:r>
          </a:p>
        </p:txBody>
      </p:sp>
      <p:sp>
        <p:nvSpPr>
          <p:cNvPr id="20" name="Rounded Rectangle 19"/>
          <p:cNvSpPr/>
          <p:nvPr/>
        </p:nvSpPr>
        <p:spPr>
          <a:xfrm>
            <a:off x="1116013" y="4724400"/>
            <a:ext cx="5184775" cy="360363"/>
          </a:xfrm>
          <a:prstGeom prst="roundRect">
            <a:avLst/>
          </a:prstGeom>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9228" name="TextBox 20"/>
          <p:cNvSpPr txBox="1">
            <a:spLocks noChangeArrowheads="1"/>
          </p:cNvSpPr>
          <p:nvPr/>
        </p:nvSpPr>
        <p:spPr bwMode="auto">
          <a:xfrm>
            <a:off x="1187450" y="4724400"/>
            <a:ext cx="1906588" cy="339725"/>
          </a:xfrm>
          <a:prstGeom prst="rect">
            <a:avLst/>
          </a:prstGeom>
          <a:noFill/>
          <a:ln w="9525">
            <a:noFill/>
            <a:miter lim="800000"/>
            <a:headEnd/>
            <a:tailEnd/>
          </a:ln>
        </p:spPr>
        <p:txBody>
          <a:bodyPr wrap="none">
            <a:spAutoFit/>
          </a:bodyPr>
          <a:lstStyle/>
          <a:p>
            <a:r>
              <a:rPr lang="en-GB" sz="1600"/>
              <a:t>school &amp; PT work</a:t>
            </a:r>
          </a:p>
        </p:txBody>
      </p:sp>
      <p:sp>
        <p:nvSpPr>
          <p:cNvPr id="9229" name="TextBox 21"/>
          <p:cNvSpPr txBox="1">
            <a:spLocks noChangeArrowheads="1"/>
          </p:cNvSpPr>
          <p:nvPr/>
        </p:nvSpPr>
        <p:spPr bwMode="auto">
          <a:xfrm>
            <a:off x="3563938" y="4724400"/>
            <a:ext cx="2216150" cy="339725"/>
          </a:xfrm>
          <a:prstGeom prst="rect">
            <a:avLst/>
          </a:prstGeom>
          <a:noFill/>
          <a:ln w="9525">
            <a:noFill/>
            <a:miter lim="800000"/>
            <a:headEnd/>
            <a:tailEnd/>
          </a:ln>
        </p:spPr>
        <p:txBody>
          <a:bodyPr wrap="none">
            <a:spAutoFit/>
          </a:bodyPr>
          <a:lstStyle/>
          <a:p>
            <a:r>
              <a:rPr lang="en-GB" sz="1600"/>
              <a:t>university &amp; PT work</a:t>
            </a:r>
          </a:p>
        </p:txBody>
      </p:sp>
      <p:sp>
        <p:nvSpPr>
          <p:cNvPr id="9230" name="TextBox 23"/>
          <p:cNvSpPr txBox="1">
            <a:spLocks noChangeArrowheads="1"/>
          </p:cNvSpPr>
          <p:nvPr/>
        </p:nvSpPr>
        <p:spPr bwMode="auto">
          <a:xfrm>
            <a:off x="6948488" y="2708275"/>
            <a:ext cx="2005012" cy="1016000"/>
          </a:xfrm>
          <a:prstGeom prst="rect">
            <a:avLst/>
          </a:prstGeom>
          <a:solidFill>
            <a:schemeClr val="bg1"/>
          </a:solidFill>
          <a:ln w="9525">
            <a:noFill/>
            <a:miter lim="800000"/>
            <a:headEnd/>
            <a:tailEnd/>
          </a:ln>
        </p:spPr>
        <p:txBody>
          <a:bodyPr>
            <a:spAutoFit/>
          </a:bodyPr>
          <a:lstStyle/>
          <a:p>
            <a:r>
              <a:rPr lang="en-GB"/>
              <a:t>1980-85</a:t>
            </a:r>
          </a:p>
          <a:p>
            <a:r>
              <a:rPr lang="en-GB" sz="1400" i="1"/>
              <a:t>Economic </a:t>
            </a:r>
          </a:p>
          <a:p>
            <a:r>
              <a:rPr lang="en-GB" sz="1400" i="1"/>
              <a:t>Geologist DGMR</a:t>
            </a:r>
          </a:p>
          <a:p>
            <a:r>
              <a:rPr lang="en-GB" sz="1400" i="1"/>
              <a:t>Saudi Arabia</a:t>
            </a:r>
          </a:p>
        </p:txBody>
      </p:sp>
      <p:sp>
        <p:nvSpPr>
          <p:cNvPr id="9231" name="TextBox 24"/>
          <p:cNvSpPr txBox="1">
            <a:spLocks noChangeArrowheads="1"/>
          </p:cNvSpPr>
          <p:nvPr/>
        </p:nvSpPr>
        <p:spPr bwMode="auto">
          <a:xfrm>
            <a:off x="5076825" y="2708275"/>
            <a:ext cx="1509713" cy="800100"/>
          </a:xfrm>
          <a:prstGeom prst="rect">
            <a:avLst/>
          </a:prstGeom>
          <a:solidFill>
            <a:schemeClr val="bg1"/>
          </a:solidFill>
          <a:ln w="9525">
            <a:noFill/>
            <a:miter lim="800000"/>
            <a:headEnd/>
            <a:tailEnd/>
          </a:ln>
        </p:spPr>
        <p:txBody>
          <a:bodyPr wrap="none">
            <a:spAutoFit/>
          </a:bodyPr>
          <a:lstStyle/>
          <a:p>
            <a:r>
              <a:rPr lang="en-GB"/>
              <a:t>1985-90</a:t>
            </a:r>
          </a:p>
          <a:p>
            <a:r>
              <a:rPr lang="en-GB" sz="1400" i="1"/>
              <a:t>Senior Lecturer</a:t>
            </a:r>
          </a:p>
          <a:p>
            <a:r>
              <a:rPr lang="en-GB" sz="1400" i="1"/>
              <a:t>Kingston Poly</a:t>
            </a:r>
          </a:p>
        </p:txBody>
      </p:sp>
      <p:sp>
        <p:nvSpPr>
          <p:cNvPr id="26" name="Rectangle 25"/>
          <p:cNvSpPr/>
          <p:nvPr/>
        </p:nvSpPr>
        <p:spPr>
          <a:xfrm rot="1543153">
            <a:off x="6413362" y="2122325"/>
            <a:ext cx="394117" cy="1938992"/>
          </a:xfrm>
          <a:prstGeom prst="rect">
            <a:avLst/>
          </a:prstGeom>
          <a:noFill/>
        </p:spPr>
        <p:txBody>
          <a:bodyPr>
            <a:spAutoFit/>
          </a:bodyPr>
          <a:lstStyle/>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p>
        </p:txBody>
      </p:sp>
      <p:sp>
        <p:nvSpPr>
          <p:cNvPr id="9233" name="TextBox 27"/>
          <p:cNvSpPr txBox="1">
            <a:spLocks noChangeArrowheads="1"/>
          </p:cNvSpPr>
          <p:nvPr/>
        </p:nvSpPr>
        <p:spPr bwMode="auto">
          <a:xfrm>
            <a:off x="3851275" y="2133600"/>
            <a:ext cx="1080765" cy="800219"/>
          </a:xfrm>
          <a:prstGeom prst="rect">
            <a:avLst/>
          </a:prstGeom>
          <a:solidFill>
            <a:schemeClr val="bg1"/>
          </a:solidFill>
          <a:ln w="9525">
            <a:noFill/>
            <a:miter lim="800000"/>
            <a:headEnd/>
            <a:tailEnd/>
          </a:ln>
        </p:spPr>
        <p:txBody>
          <a:bodyPr wrap="square">
            <a:spAutoFit/>
          </a:bodyPr>
          <a:lstStyle/>
          <a:p>
            <a:r>
              <a:rPr lang="en-GB" dirty="0" smtClean="0"/>
              <a:t>1990-93</a:t>
            </a:r>
            <a:endParaRPr lang="en-GB" dirty="0"/>
          </a:p>
          <a:p>
            <a:r>
              <a:rPr lang="en-GB" sz="1400" i="1" dirty="0"/>
              <a:t>HMI</a:t>
            </a:r>
          </a:p>
          <a:p>
            <a:endParaRPr lang="en-GB" sz="1400" i="1" dirty="0">
              <a:solidFill>
                <a:srgbClr val="FF0000"/>
              </a:solidFill>
            </a:endParaRPr>
          </a:p>
        </p:txBody>
      </p:sp>
      <p:sp>
        <p:nvSpPr>
          <p:cNvPr id="29" name="Lightning Bolt 28"/>
          <p:cNvSpPr/>
          <p:nvPr/>
        </p:nvSpPr>
        <p:spPr>
          <a:xfrm rot="10800000">
            <a:off x="6516688" y="4292600"/>
            <a:ext cx="504825"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30" name="Lightning Bolt 29"/>
          <p:cNvSpPr/>
          <p:nvPr/>
        </p:nvSpPr>
        <p:spPr>
          <a:xfrm rot="13434276">
            <a:off x="4395788" y="1970088"/>
            <a:ext cx="1085850"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31" name="Lightning Bolt 30"/>
          <p:cNvSpPr/>
          <p:nvPr/>
        </p:nvSpPr>
        <p:spPr>
          <a:xfrm rot="12785933">
            <a:off x="6607175" y="2124075"/>
            <a:ext cx="503238"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32" name="Rectangle 31"/>
          <p:cNvSpPr/>
          <p:nvPr/>
        </p:nvSpPr>
        <p:spPr>
          <a:xfrm rot="728739">
            <a:off x="3403909" y="1787948"/>
            <a:ext cx="350126" cy="1938992"/>
          </a:xfrm>
          <a:prstGeom prst="rect">
            <a:avLst/>
          </a:prstGeom>
          <a:noFill/>
        </p:spPr>
        <p:txBody>
          <a:bodyPr>
            <a:spAutoFit/>
          </a:bodyPr>
          <a:lstStyle/>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M</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Y</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p>
        </p:txBody>
      </p:sp>
      <p:sp>
        <p:nvSpPr>
          <p:cNvPr id="9238" name="TextBox 33"/>
          <p:cNvSpPr txBox="1">
            <a:spLocks noChangeArrowheads="1"/>
          </p:cNvSpPr>
          <p:nvPr/>
        </p:nvSpPr>
        <p:spPr bwMode="auto">
          <a:xfrm>
            <a:off x="2051050" y="2276475"/>
            <a:ext cx="1349375" cy="584200"/>
          </a:xfrm>
          <a:prstGeom prst="rect">
            <a:avLst/>
          </a:prstGeom>
          <a:solidFill>
            <a:schemeClr val="bg1"/>
          </a:solidFill>
          <a:ln w="9525">
            <a:noFill/>
            <a:miter lim="800000"/>
            <a:headEnd/>
            <a:tailEnd/>
          </a:ln>
        </p:spPr>
        <p:txBody>
          <a:bodyPr>
            <a:spAutoFit/>
          </a:bodyPr>
          <a:lstStyle/>
          <a:p>
            <a:r>
              <a:rPr lang="en-GB"/>
              <a:t>1993-95</a:t>
            </a:r>
            <a:endParaRPr lang="en-GB" sz="1400" i="1">
              <a:solidFill>
                <a:srgbClr val="FF0000"/>
              </a:solidFill>
            </a:endParaRPr>
          </a:p>
          <a:p>
            <a:r>
              <a:rPr lang="en-GB" sz="1400" i="1"/>
              <a:t>Uni Plymouth</a:t>
            </a:r>
          </a:p>
        </p:txBody>
      </p:sp>
      <p:sp>
        <p:nvSpPr>
          <p:cNvPr id="35" name="Lightning Bolt 34"/>
          <p:cNvSpPr/>
          <p:nvPr/>
        </p:nvSpPr>
        <p:spPr>
          <a:xfrm rot="12495933">
            <a:off x="3096046" y="1784645"/>
            <a:ext cx="503238"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36" name="Rectangle 35"/>
          <p:cNvSpPr/>
          <p:nvPr/>
        </p:nvSpPr>
        <p:spPr>
          <a:xfrm rot="818906">
            <a:off x="3587679" y="1856058"/>
            <a:ext cx="312459" cy="1754326"/>
          </a:xfrm>
          <a:prstGeom prst="rect">
            <a:avLst/>
          </a:prstGeom>
          <a:noFill/>
        </p:spPr>
        <p:txBody>
          <a:bodyPr>
            <a:spAutoFit/>
          </a:bodyPr>
          <a:lstStyle/>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DUNDAN</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p>
        </p:txBody>
      </p:sp>
      <p:sp>
        <p:nvSpPr>
          <p:cNvPr id="9241" name="TextBox 36"/>
          <p:cNvSpPr txBox="1">
            <a:spLocks noChangeArrowheads="1"/>
          </p:cNvSpPr>
          <p:nvPr/>
        </p:nvSpPr>
        <p:spPr bwMode="auto">
          <a:xfrm>
            <a:off x="684213" y="2205038"/>
            <a:ext cx="1347787" cy="584200"/>
          </a:xfrm>
          <a:prstGeom prst="rect">
            <a:avLst/>
          </a:prstGeom>
          <a:solidFill>
            <a:schemeClr val="bg1"/>
          </a:solidFill>
          <a:ln w="9525">
            <a:noFill/>
            <a:miter lim="800000"/>
            <a:headEnd/>
            <a:tailEnd/>
          </a:ln>
        </p:spPr>
        <p:txBody>
          <a:bodyPr>
            <a:spAutoFit/>
          </a:bodyPr>
          <a:lstStyle/>
          <a:p>
            <a:r>
              <a:rPr lang="en-GB"/>
              <a:t>1995-97</a:t>
            </a:r>
          </a:p>
          <a:p>
            <a:r>
              <a:rPr lang="en-GB" sz="1400" i="1"/>
              <a:t>HEQC</a:t>
            </a:r>
          </a:p>
        </p:txBody>
      </p:sp>
      <p:sp>
        <p:nvSpPr>
          <p:cNvPr id="38" name="Lightning Bolt 37"/>
          <p:cNvSpPr/>
          <p:nvPr/>
        </p:nvSpPr>
        <p:spPr>
          <a:xfrm rot="13311701">
            <a:off x="1651867" y="1711513"/>
            <a:ext cx="504825"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9243" name="TextBox 39"/>
          <p:cNvSpPr txBox="1">
            <a:spLocks noChangeArrowheads="1"/>
          </p:cNvSpPr>
          <p:nvPr/>
        </p:nvSpPr>
        <p:spPr bwMode="auto">
          <a:xfrm>
            <a:off x="323850" y="1628775"/>
            <a:ext cx="1404938" cy="584200"/>
          </a:xfrm>
          <a:prstGeom prst="rect">
            <a:avLst/>
          </a:prstGeom>
          <a:solidFill>
            <a:schemeClr val="bg1"/>
          </a:solidFill>
          <a:ln w="9525">
            <a:noFill/>
            <a:miter lim="800000"/>
            <a:headEnd/>
            <a:tailEnd/>
          </a:ln>
        </p:spPr>
        <p:txBody>
          <a:bodyPr>
            <a:spAutoFit/>
          </a:bodyPr>
          <a:lstStyle/>
          <a:p>
            <a:r>
              <a:rPr lang="en-GB"/>
              <a:t>1997-2000</a:t>
            </a:r>
          </a:p>
          <a:p>
            <a:r>
              <a:rPr lang="en-GB" sz="1400" i="1"/>
              <a:t>QAA</a:t>
            </a:r>
            <a:endParaRPr lang="en-GB"/>
          </a:p>
        </p:txBody>
      </p:sp>
      <p:sp>
        <p:nvSpPr>
          <p:cNvPr id="9244" name="TextBox 41"/>
          <p:cNvSpPr txBox="1">
            <a:spLocks noChangeArrowheads="1"/>
          </p:cNvSpPr>
          <p:nvPr/>
        </p:nvSpPr>
        <p:spPr bwMode="auto">
          <a:xfrm>
            <a:off x="395288" y="692150"/>
            <a:ext cx="1404937" cy="862013"/>
          </a:xfrm>
          <a:prstGeom prst="rect">
            <a:avLst/>
          </a:prstGeom>
          <a:solidFill>
            <a:schemeClr val="bg1"/>
          </a:solidFill>
          <a:ln w="9525">
            <a:noFill/>
            <a:miter lim="800000"/>
            <a:headEnd/>
            <a:tailEnd/>
          </a:ln>
        </p:spPr>
        <p:txBody>
          <a:bodyPr>
            <a:spAutoFit/>
          </a:bodyPr>
          <a:lstStyle/>
          <a:p>
            <a:r>
              <a:rPr lang="en-GB"/>
              <a:t>2000-03</a:t>
            </a:r>
          </a:p>
          <a:p>
            <a:r>
              <a:rPr lang="en-GB" sz="1400" i="1"/>
              <a:t>LTSN</a:t>
            </a:r>
          </a:p>
          <a:p>
            <a:endParaRPr lang="en-GB">
              <a:solidFill>
                <a:srgbClr val="FF0000"/>
              </a:solidFill>
            </a:endParaRPr>
          </a:p>
        </p:txBody>
      </p:sp>
      <p:sp>
        <p:nvSpPr>
          <p:cNvPr id="9245" name="TextBox 42"/>
          <p:cNvSpPr txBox="1">
            <a:spLocks noChangeArrowheads="1"/>
          </p:cNvSpPr>
          <p:nvPr/>
        </p:nvSpPr>
        <p:spPr bwMode="auto">
          <a:xfrm>
            <a:off x="1619250" y="1268413"/>
            <a:ext cx="1404938" cy="862012"/>
          </a:xfrm>
          <a:prstGeom prst="rect">
            <a:avLst/>
          </a:prstGeom>
          <a:solidFill>
            <a:schemeClr val="bg1"/>
          </a:solidFill>
          <a:ln w="9525">
            <a:noFill/>
            <a:miter lim="800000"/>
            <a:headEnd/>
            <a:tailEnd/>
          </a:ln>
        </p:spPr>
        <p:txBody>
          <a:bodyPr>
            <a:spAutoFit/>
          </a:bodyPr>
          <a:lstStyle/>
          <a:p>
            <a:r>
              <a:rPr lang="en-GB"/>
              <a:t>1998-2003</a:t>
            </a:r>
          </a:p>
          <a:p>
            <a:r>
              <a:rPr lang="en-GB" sz="1400" i="1"/>
              <a:t>Uni Surrey</a:t>
            </a:r>
          </a:p>
          <a:p>
            <a:endParaRPr lang="en-GB">
              <a:solidFill>
                <a:srgbClr val="FF0000"/>
              </a:solidFill>
            </a:endParaRPr>
          </a:p>
        </p:txBody>
      </p:sp>
      <p:sp>
        <p:nvSpPr>
          <p:cNvPr id="9246" name="TextBox 43"/>
          <p:cNvSpPr txBox="1">
            <a:spLocks noChangeArrowheads="1"/>
          </p:cNvSpPr>
          <p:nvPr/>
        </p:nvSpPr>
        <p:spPr bwMode="auto">
          <a:xfrm>
            <a:off x="1763713" y="620713"/>
            <a:ext cx="1439862" cy="584200"/>
          </a:xfrm>
          <a:prstGeom prst="rect">
            <a:avLst/>
          </a:prstGeom>
          <a:solidFill>
            <a:schemeClr val="bg1"/>
          </a:solidFill>
          <a:ln w="9525">
            <a:noFill/>
            <a:miter lim="800000"/>
            <a:headEnd/>
            <a:tailEnd/>
          </a:ln>
        </p:spPr>
        <p:txBody>
          <a:bodyPr>
            <a:spAutoFit/>
          </a:bodyPr>
          <a:lstStyle/>
          <a:p>
            <a:r>
              <a:rPr lang="en-GB"/>
              <a:t>2003-05</a:t>
            </a:r>
          </a:p>
          <a:p>
            <a:r>
              <a:rPr lang="en-GB" sz="1400" i="1"/>
              <a:t>HEA </a:t>
            </a:r>
            <a:endParaRPr lang="en-GB">
              <a:solidFill>
                <a:srgbClr val="FF0000"/>
              </a:solidFill>
            </a:endParaRPr>
          </a:p>
        </p:txBody>
      </p:sp>
      <p:sp>
        <p:nvSpPr>
          <p:cNvPr id="45" name="Lightning Bolt 44"/>
          <p:cNvSpPr/>
          <p:nvPr/>
        </p:nvSpPr>
        <p:spPr>
          <a:xfrm rot="15207891" flipH="1">
            <a:off x="756444" y="902494"/>
            <a:ext cx="479425" cy="1262063"/>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46" name="Lightning Bolt 45"/>
          <p:cNvSpPr/>
          <p:nvPr/>
        </p:nvSpPr>
        <p:spPr>
          <a:xfrm rot="20581709" flipH="1">
            <a:off x="3017838" y="590550"/>
            <a:ext cx="479425" cy="1262063"/>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9249" name="TextBox 46"/>
          <p:cNvSpPr txBox="1">
            <a:spLocks noChangeArrowheads="1"/>
          </p:cNvSpPr>
          <p:nvPr/>
        </p:nvSpPr>
        <p:spPr bwMode="auto">
          <a:xfrm>
            <a:off x="3348038" y="836613"/>
            <a:ext cx="1439862" cy="1077912"/>
          </a:xfrm>
          <a:prstGeom prst="rect">
            <a:avLst/>
          </a:prstGeom>
          <a:solidFill>
            <a:schemeClr val="bg1"/>
          </a:solidFill>
          <a:ln w="9525">
            <a:noFill/>
            <a:miter lim="800000"/>
            <a:headEnd/>
            <a:tailEnd/>
          </a:ln>
        </p:spPr>
        <p:txBody>
          <a:bodyPr>
            <a:spAutoFit/>
          </a:bodyPr>
          <a:lstStyle/>
          <a:p>
            <a:r>
              <a:rPr lang="en-GB"/>
              <a:t>2005-11</a:t>
            </a:r>
          </a:p>
          <a:p>
            <a:r>
              <a:rPr lang="en-GB" sz="1400" i="1"/>
              <a:t>Uni Surrey</a:t>
            </a:r>
          </a:p>
          <a:p>
            <a:r>
              <a:rPr lang="en-GB" sz="1400" i="1"/>
              <a:t>CETL </a:t>
            </a:r>
          </a:p>
          <a:p>
            <a:endParaRPr lang="en-GB">
              <a:solidFill>
                <a:srgbClr val="FF0000"/>
              </a:solidFill>
            </a:endParaRPr>
          </a:p>
        </p:txBody>
      </p:sp>
      <p:sp>
        <p:nvSpPr>
          <p:cNvPr id="48" name="Rectangle 47"/>
          <p:cNvSpPr/>
          <p:nvPr/>
        </p:nvSpPr>
        <p:spPr>
          <a:xfrm>
            <a:off x="4860032" y="0"/>
            <a:ext cx="576064" cy="1754326"/>
          </a:xfrm>
          <a:prstGeom prst="rect">
            <a:avLst/>
          </a:prstGeom>
          <a:noFill/>
        </p:spPr>
        <p:txBody>
          <a:bodyPr wrap="square">
            <a:spAutoFit/>
          </a:bodyPr>
          <a:lstStyle/>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R</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a:t>
            </a:r>
          </a:p>
          <a:p>
            <a:pPr>
              <a:defRPr/>
            </a:pPr>
            <a:r>
              <a:rPr lang="en-US" sz="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p>
          <a:p>
            <a:pPr>
              <a:defRPr/>
            </a:pPr>
            <a:r>
              <a:rPr lang="en-US" sz="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a:t>
            </a:r>
          </a:p>
          <a:p>
            <a:pPr>
              <a:defRPr/>
            </a:pPr>
            <a:r>
              <a:rPr lang="en-US" sz="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defRPr/>
            </a:pPr>
            <a:r>
              <a:rPr lang="en-US" sz="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p>
          <a:p>
            <a:pPr>
              <a:defRPr/>
            </a:pPr>
            <a:r>
              <a:rPr lang="en-US" sz="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a:t>
            </a:r>
          </a:p>
          <a:p>
            <a:pPr>
              <a:defRPr/>
            </a:pPr>
            <a:r>
              <a:rPr lang="en-US" sz="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endPar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p>
        </p:txBody>
      </p:sp>
      <p:sp>
        <p:nvSpPr>
          <p:cNvPr id="9251" name="TextBox 48"/>
          <p:cNvSpPr txBox="1">
            <a:spLocks noChangeArrowheads="1"/>
          </p:cNvSpPr>
          <p:nvPr/>
        </p:nvSpPr>
        <p:spPr bwMode="auto">
          <a:xfrm>
            <a:off x="5652120" y="548680"/>
            <a:ext cx="1439863" cy="369887"/>
          </a:xfrm>
          <a:prstGeom prst="rect">
            <a:avLst/>
          </a:prstGeom>
          <a:solidFill>
            <a:schemeClr val="bg1"/>
          </a:solidFill>
          <a:ln w="9525">
            <a:noFill/>
            <a:miter lim="800000"/>
            <a:headEnd/>
            <a:tailEnd/>
          </a:ln>
        </p:spPr>
        <p:txBody>
          <a:bodyPr>
            <a:spAutoFit/>
          </a:bodyPr>
          <a:lstStyle/>
          <a:p>
            <a:r>
              <a:rPr lang="en-GB"/>
              <a:t>2011-15</a:t>
            </a:r>
          </a:p>
        </p:txBody>
      </p:sp>
      <p:sp>
        <p:nvSpPr>
          <p:cNvPr id="50" name="Lightning Bolt 49"/>
          <p:cNvSpPr/>
          <p:nvPr/>
        </p:nvSpPr>
        <p:spPr>
          <a:xfrm rot="11640244">
            <a:off x="5020900" y="367572"/>
            <a:ext cx="458787" cy="1385887"/>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9253" name="TextBox 50"/>
          <p:cNvSpPr txBox="1">
            <a:spLocks noChangeArrowheads="1"/>
          </p:cNvSpPr>
          <p:nvPr/>
        </p:nvSpPr>
        <p:spPr bwMode="auto">
          <a:xfrm>
            <a:off x="5580062" y="836613"/>
            <a:ext cx="1656233" cy="738664"/>
          </a:xfrm>
          <a:prstGeom prst="rect">
            <a:avLst/>
          </a:prstGeom>
          <a:solidFill>
            <a:schemeClr val="bg1"/>
          </a:solidFill>
          <a:ln w="9525">
            <a:noFill/>
            <a:miter lim="800000"/>
            <a:headEnd/>
            <a:tailEnd/>
          </a:ln>
        </p:spPr>
        <p:txBody>
          <a:bodyPr wrap="square">
            <a:spAutoFit/>
          </a:bodyPr>
          <a:lstStyle/>
          <a:p>
            <a:r>
              <a:rPr lang="en-GB" sz="1400" i="1" dirty="0" err="1" smtClean="0"/>
              <a:t>Lifewide</a:t>
            </a:r>
            <a:r>
              <a:rPr lang="en-GB" sz="1400" i="1" dirty="0" smtClean="0"/>
              <a:t> </a:t>
            </a:r>
            <a:r>
              <a:rPr lang="en-GB" sz="1400" i="1" dirty="0"/>
              <a:t>Education </a:t>
            </a:r>
            <a:r>
              <a:rPr lang="en-GB" sz="1400" i="1" dirty="0" smtClean="0"/>
              <a:t>&amp;Creative </a:t>
            </a:r>
            <a:r>
              <a:rPr lang="en-GB" sz="1400" i="1" dirty="0"/>
              <a:t>Academic</a:t>
            </a:r>
          </a:p>
          <a:p>
            <a:endParaRPr lang="en-GB" sz="1400" i="1" dirty="0">
              <a:solidFill>
                <a:srgbClr val="FF0000"/>
              </a:solidFill>
            </a:endParaRPr>
          </a:p>
        </p:txBody>
      </p:sp>
      <p:sp>
        <p:nvSpPr>
          <p:cNvPr id="55" name="Lightning Bolt 54"/>
          <p:cNvSpPr/>
          <p:nvPr/>
        </p:nvSpPr>
        <p:spPr>
          <a:xfrm rot="6368148">
            <a:off x="7407275" y="3109913"/>
            <a:ext cx="504825" cy="1800225"/>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56" name="Rectangle 55"/>
          <p:cNvSpPr/>
          <p:nvPr/>
        </p:nvSpPr>
        <p:spPr>
          <a:xfrm rot="1458093">
            <a:off x="4411471" y="1992213"/>
            <a:ext cx="394117" cy="1754326"/>
          </a:xfrm>
          <a:prstGeom prst="rect">
            <a:avLst/>
          </a:prstGeom>
          <a:noFill/>
        </p:spPr>
        <p:txBody>
          <a:bodyPr>
            <a:spAutoFit/>
          </a:bodyPr>
          <a:lstStyle/>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p>
          <a:p>
            <a:pPr>
              <a:defRPr/>
            </a:pPr>
            <a:r>
              <a:rPr lang="en-US" sz="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a:t>
            </a:r>
          </a:p>
          <a:p>
            <a:pPr>
              <a:defRPr/>
            </a:pPr>
            <a:r>
              <a:rPr lang="en-US" sz="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a:t>
            </a:r>
          </a:p>
          <a:p>
            <a:pPr>
              <a:defRPr/>
            </a:pPr>
            <a:r>
              <a:rPr lang="en-US" sz="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a:t>
            </a:r>
            <a:endPar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T</a:t>
            </a:r>
          </a:p>
          <a:p>
            <a:pPr>
              <a:defRPr/>
            </a:pPr>
            <a:r>
              <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I</a:t>
            </a:r>
          </a:p>
          <a:p>
            <a:pPr>
              <a:defRPr/>
            </a:pPr>
            <a:r>
              <a:rPr lang="en-US" sz="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O</a:t>
            </a:r>
          </a:p>
          <a:p>
            <a:pPr>
              <a:defRPr/>
            </a:pPr>
            <a:r>
              <a:rPr lang="en-US" sz="120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a:t>
            </a:r>
            <a:endParaRPr lang="en-US" sz="120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58" name="Freeform 57"/>
          <p:cNvSpPr/>
          <p:nvPr/>
        </p:nvSpPr>
        <p:spPr>
          <a:xfrm>
            <a:off x="900113" y="3644900"/>
            <a:ext cx="5760119" cy="2952750"/>
          </a:xfrm>
          <a:custGeom>
            <a:avLst/>
            <a:gdLst>
              <a:gd name="connsiteX0" fmla="*/ 217714 w 5965371"/>
              <a:gd name="connsiteY0" fmla="*/ 1516743 h 2973009"/>
              <a:gd name="connsiteX1" fmla="*/ 246743 w 5965371"/>
              <a:gd name="connsiteY1" fmla="*/ 486228 h 2973009"/>
              <a:gd name="connsiteX2" fmla="*/ 725714 w 5965371"/>
              <a:gd name="connsiteY2" fmla="*/ 137885 h 2973009"/>
              <a:gd name="connsiteX3" fmla="*/ 3367314 w 5965371"/>
              <a:gd name="connsiteY3" fmla="*/ 108857 h 2973009"/>
              <a:gd name="connsiteX4" fmla="*/ 5036457 w 5965371"/>
              <a:gd name="connsiteY4" fmla="*/ 181428 h 2973009"/>
              <a:gd name="connsiteX5" fmla="*/ 5631543 w 5965371"/>
              <a:gd name="connsiteY5" fmla="*/ 1197428 h 2973009"/>
              <a:gd name="connsiteX6" fmla="*/ 5370285 w 5965371"/>
              <a:gd name="connsiteY6" fmla="*/ 2605314 h 2973009"/>
              <a:gd name="connsiteX7" fmla="*/ 2061028 w 5965371"/>
              <a:gd name="connsiteY7" fmla="*/ 2866571 h 2973009"/>
              <a:gd name="connsiteX8" fmla="*/ 304800 w 5965371"/>
              <a:gd name="connsiteY8" fmla="*/ 1966685 h 2973009"/>
              <a:gd name="connsiteX9" fmla="*/ 232228 w 5965371"/>
              <a:gd name="connsiteY9" fmla="*/ 1429657 h 2973009"/>
              <a:gd name="connsiteX10" fmla="*/ 232228 w 5965371"/>
              <a:gd name="connsiteY10" fmla="*/ 1458685 h 2973009"/>
              <a:gd name="connsiteX11" fmla="*/ 217714 w 5965371"/>
              <a:gd name="connsiteY11" fmla="*/ 1516743 h 297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65371" h="2973009">
                <a:moveTo>
                  <a:pt x="217714" y="1516743"/>
                </a:moveTo>
                <a:cubicBezTo>
                  <a:pt x="189895" y="1116390"/>
                  <a:pt x="162076" y="716038"/>
                  <a:pt x="246743" y="486228"/>
                </a:cubicBezTo>
                <a:cubicBezTo>
                  <a:pt x="331410" y="256418"/>
                  <a:pt x="205619" y="200780"/>
                  <a:pt x="725714" y="137885"/>
                </a:cubicBezTo>
                <a:cubicBezTo>
                  <a:pt x="1245809" y="74990"/>
                  <a:pt x="2648857" y="101600"/>
                  <a:pt x="3367314" y="108857"/>
                </a:cubicBezTo>
                <a:cubicBezTo>
                  <a:pt x="4085771" y="116114"/>
                  <a:pt x="4659086" y="0"/>
                  <a:pt x="5036457" y="181428"/>
                </a:cubicBezTo>
                <a:cubicBezTo>
                  <a:pt x="5413828" y="362856"/>
                  <a:pt x="5575905" y="793447"/>
                  <a:pt x="5631543" y="1197428"/>
                </a:cubicBezTo>
                <a:cubicBezTo>
                  <a:pt x="5687181" y="1601409"/>
                  <a:pt x="5965371" y="2327124"/>
                  <a:pt x="5370285" y="2605314"/>
                </a:cubicBezTo>
                <a:cubicBezTo>
                  <a:pt x="4775199" y="2883504"/>
                  <a:pt x="2905275" y="2973009"/>
                  <a:pt x="2061028" y="2866571"/>
                </a:cubicBezTo>
                <a:cubicBezTo>
                  <a:pt x="1216781" y="2760133"/>
                  <a:pt x="609600" y="2206171"/>
                  <a:pt x="304800" y="1966685"/>
                </a:cubicBezTo>
                <a:cubicBezTo>
                  <a:pt x="0" y="1727199"/>
                  <a:pt x="244323" y="1514324"/>
                  <a:pt x="232228" y="1429657"/>
                </a:cubicBezTo>
                <a:cubicBezTo>
                  <a:pt x="220133" y="1344990"/>
                  <a:pt x="232228" y="1458685"/>
                  <a:pt x="232228" y="1458685"/>
                </a:cubicBezTo>
                <a:lnTo>
                  <a:pt x="217714" y="1516743"/>
                </a:lnTo>
                <a:close/>
              </a:path>
            </a:pathLst>
          </a:custGeom>
          <a:solidFill>
            <a:schemeClr val="bg1">
              <a:lumMod val="85000"/>
              <a:alpha val="26000"/>
            </a:schemeClr>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b="0" dirty="0"/>
          </a:p>
        </p:txBody>
      </p:sp>
      <p:sp>
        <p:nvSpPr>
          <p:cNvPr id="59" name="Freeform 58"/>
          <p:cNvSpPr/>
          <p:nvPr/>
        </p:nvSpPr>
        <p:spPr>
          <a:xfrm rot="21303073">
            <a:off x="3419872" y="1916832"/>
            <a:ext cx="5364162" cy="3527425"/>
          </a:xfrm>
          <a:custGeom>
            <a:avLst/>
            <a:gdLst>
              <a:gd name="connsiteX0" fmla="*/ 996648 w 5416248"/>
              <a:gd name="connsiteY0" fmla="*/ 50800 h 3933372"/>
              <a:gd name="connsiteX1" fmla="*/ 488648 w 5416248"/>
              <a:gd name="connsiteY1" fmla="*/ 181429 h 3933372"/>
              <a:gd name="connsiteX2" fmla="*/ 169334 w 5416248"/>
              <a:gd name="connsiteY2" fmla="*/ 747486 h 3933372"/>
              <a:gd name="connsiteX3" fmla="*/ 299962 w 5416248"/>
              <a:gd name="connsiteY3" fmla="*/ 1502229 h 3933372"/>
              <a:gd name="connsiteX4" fmla="*/ 1969105 w 5416248"/>
              <a:gd name="connsiteY4" fmla="*/ 1763486 h 3933372"/>
              <a:gd name="connsiteX5" fmla="*/ 2738362 w 5416248"/>
              <a:gd name="connsiteY5" fmla="*/ 1821543 h 3933372"/>
              <a:gd name="connsiteX6" fmla="*/ 2985105 w 5416248"/>
              <a:gd name="connsiteY6" fmla="*/ 2068286 h 3933372"/>
              <a:gd name="connsiteX7" fmla="*/ 2956076 w 5416248"/>
              <a:gd name="connsiteY7" fmla="*/ 2663372 h 3933372"/>
              <a:gd name="connsiteX8" fmla="*/ 3144762 w 5416248"/>
              <a:gd name="connsiteY8" fmla="*/ 3577772 h 3933372"/>
              <a:gd name="connsiteX9" fmla="*/ 4015619 w 5416248"/>
              <a:gd name="connsiteY9" fmla="*/ 3853543 h 3933372"/>
              <a:gd name="connsiteX10" fmla="*/ 4944534 w 5416248"/>
              <a:gd name="connsiteY10" fmla="*/ 3621315 h 3933372"/>
              <a:gd name="connsiteX11" fmla="*/ 5191276 w 5416248"/>
              <a:gd name="connsiteY11" fmla="*/ 1981200 h 3933372"/>
              <a:gd name="connsiteX12" fmla="*/ 5002591 w 5416248"/>
              <a:gd name="connsiteY12" fmla="*/ 805543 h 3933372"/>
              <a:gd name="connsiteX13" fmla="*/ 2709334 w 5416248"/>
              <a:gd name="connsiteY13" fmla="*/ 515258 h 3933372"/>
              <a:gd name="connsiteX14" fmla="*/ 1722362 w 5416248"/>
              <a:gd name="connsiteY14" fmla="*/ 486229 h 3933372"/>
              <a:gd name="connsiteX15" fmla="*/ 996648 w 5416248"/>
              <a:gd name="connsiteY15" fmla="*/ 50800 h 393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16248" h="3933372">
                <a:moveTo>
                  <a:pt x="996648" y="50800"/>
                </a:moveTo>
                <a:cubicBezTo>
                  <a:pt x="791029" y="0"/>
                  <a:pt x="626534" y="65315"/>
                  <a:pt x="488648" y="181429"/>
                </a:cubicBezTo>
                <a:cubicBezTo>
                  <a:pt x="350762" y="297543"/>
                  <a:pt x="200782" y="527353"/>
                  <a:pt x="169334" y="747486"/>
                </a:cubicBezTo>
                <a:cubicBezTo>
                  <a:pt x="137886" y="967619"/>
                  <a:pt x="0" y="1332896"/>
                  <a:pt x="299962" y="1502229"/>
                </a:cubicBezTo>
                <a:cubicBezTo>
                  <a:pt x="599924" y="1671562"/>
                  <a:pt x="1562705" y="1710267"/>
                  <a:pt x="1969105" y="1763486"/>
                </a:cubicBezTo>
                <a:cubicBezTo>
                  <a:pt x="2375505" y="1816705"/>
                  <a:pt x="2569029" y="1770743"/>
                  <a:pt x="2738362" y="1821543"/>
                </a:cubicBezTo>
                <a:cubicBezTo>
                  <a:pt x="2907695" y="1872343"/>
                  <a:pt x="2948819" y="1927981"/>
                  <a:pt x="2985105" y="2068286"/>
                </a:cubicBezTo>
                <a:cubicBezTo>
                  <a:pt x="3021391" y="2208591"/>
                  <a:pt x="2929467" y="2411791"/>
                  <a:pt x="2956076" y="2663372"/>
                </a:cubicBezTo>
                <a:cubicBezTo>
                  <a:pt x="2982685" y="2914953"/>
                  <a:pt x="2968172" y="3379410"/>
                  <a:pt x="3144762" y="3577772"/>
                </a:cubicBezTo>
                <a:cubicBezTo>
                  <a:pt x="3321352" y="3776134"/>
                  <a:pt x="3715657" y="3846286"/>
                  <a:pt x="4015619" y="3853543"/>
                </a:cubicBezTo>
                <a:cubicBezTo>
                  <a:pt x="4315581" y="3860800"/>
                  <a:pt x="4748591" y="3933372"/>
                  <a:pt x="4944534" y="3621315"/>
                </a:cubicBezTo>
                <a:cubicBezTo>
                  <a:pt x="5140477" y="3309258"/>
                  <a:pt x="5181600" y="2450495"/>
                  <a:pt x="5191276" y="1981200"/>
                </a:cubicBezTo>
                <a:cubicBezTo>
                  <a:pt x="5200952" y="1511905"/>
                  <a:pt x="5416248" y="1049867"/>
                  <a:pt x="5002591" y="805543"/>
                </a:cubicBezTo>
                <a:cubicBezTo>
                  <a:pt x="4588934" y="561219"/>
                  <a:pt x="3256039" y="568477"/>
                  <a:pt x="2709334" y="515258"/>
                </a:cubicBezTo>
                <a:cubicBezTo>
                  <a:pt x="2162629" y="462039"/>
                  <a:pt x="2005391" y="566058"/>
                  <a:pt x="1722362" y="486229"/>
                </a:cubicBezTo>
                <a:cubicBezTo>
                  <a:pt x="1439333" y="406400"/>
                  <a:pt x="1202267" y="101600"/>
                  <a:pt x="996648" y="50800"/>
                </a:cubicBezTo>
                <a:close/>
              </a:path>
            </a:pathLst>
          </a:custGeom>
          <a:solidFill>
            <a:schemeClr val="bg1">
              <a:lumMod val="85000"/>
              <a:alpha val="16000"/>
            </a:schemeClr>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60" name="Freeform 59"/>
          <p:cNvSpPr/>
          <p:nvPr/>
        </p:nvSpPr>
        <p:spPr>
          <a:xfrm>
            <a:off x="0" y="332656"/>
            <a:ext cx="5091113" cy="2978150"/>
          </a:xfrm>
          <a:custGeom>
            <a:avLst/>
            <a:gdLst>
              <a:gd name="connsiteX0" fmla="*/ 4673601 w 5089677"/>
              <a:gd name="connsiteY0" fmla="*/ 210457 h 2977848"/>
              <a:gd name="connsiteX1" fmla="*/ 2119087 w 5089677"/>
              <a:gd name="connsiteY1" fmla="*/ 297543 h 2977848"/>
              <a:gd name="connsiteX2" fmla="*/ 333829 w 5089677"/>
              <a:gd name="connsiteY2" fmla="*/ 413657 h 2977848"/>
              <a:gd name="connsiteX3" fmla="*/ 116115 w 5089677"/>
              <a:gd name="connsiteY3" fmla="*/ 1313543 h 2977848"/>
              <a:gd name="connsiteX4" fmla="*/ 174172 w 5089677"/>
              <a:gd name="connsiteY4" fmla="*/ 2140857 h 2977848"/>
              <a:gd name="connsiteX5" fmla="*/ 537029 w 5089677"/>
              <a:gd name="connsiteY5" fmla="*/ 2779486 h 2977848"/>
              <a:gd name="connsiteX6" fmla="*/ 1262744 w 5089677"/>
              <a:gd name="connsiteY6" fmla="*/ 2968172 h 2977848"/>
              <a:gd name="connsiteX7" fmla="*/ 2365829 w 5089677"/>
              <a:gd name="connsiteY7" fmla="*/ 2837543 h 2977848"/>
              <a:gd name="connsiteX8" fmla="*/ 3164115 w 5089677"/>
              <a:gd name="connsiteY8" fmla="*/ 2677886 h 2977848"/>
              <a:gd name="connsiteX9" fmla="*/ 3062515 w 5089677"/>
              <a:gd name="connsiteY9" fmla="*/ 1966686 h 2977848"/>
              <a:gd name="connsiteX10" fmla="*/ 2902858 w 5089677"/>
              <a:gd name="connsiteY10" fmla="*/ 1719943 h 2977848"/>
              <a:gd name="connsiteX11" fmla="*/ 3280229 w 5089677"/>
              <a:gd name="connsiteY11" fmla="*/ 1603829 h 2977848"/>
              <a:gd name="connsiteX12" fmla="*/ 4615544 w 5089677"/>
              <a:gd name="connsiteY12" fmla="*/ 1560286 h 2977848"/>
              <a:gd name="connsiteX13" fmla="*/ 4673601 w 5089677"/>
              <a:gd name="connsiteY13" fmla="*/ 210457 h 297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89677" h="2977848">
                <a:moveTo>
                  <a:pt x="4673601" y="210457"/>
                </a:moveTo>
                <a:cubicBezTo>
                  <a:pt x="4257525" y="0"/>
                  <a:pt x="2842382" y="263676"/>
                  <a:pt x="2119087" y="297543"/>
                </a:cubicBezTo>
                <a:cubicBezTo>
                  <a:pt x="1395792" y="331410"/>
                  <a:pt x="667658" y="244324"/>
                  <a:pt x="333829" y="413657"/>
                </a:cubicBezTo>
                <a:cubicBezTo>
                  <a:pt x="0" y="582990"/>
                  <a:pt x="142724" y="1025676"/>
                  <a:pt x="116115" y="1313543"/>
                </a:cubicBezTo>
                <a:cubicBezTo>
                  <a:pt x="89506" y="1601410"/>
                  <a:pt x="104020" y="1896533"/>
                  <a:pt x="174172" y="2140857"/>
                </a:cubicBezTo>
                <a:cubicBezTo>
                  <a:pt x="244324" y="2385181"/>
                  <a:pt x="355600" y="2641600"/>
                  <a:pt x="537029" y="2779486"/>
                </a:cubicBezTo>
                <a:cubicBezTo>
                  <a:pt x="718458" y="2917372"/>
                  <a:pt x="957944" y="2958496"/>
                  <a:pt x="1262744" y="2968172"/>
                </a:cubicBezTo>
                <a:cubicBezTo>
                  <a:pt x="1567544" y="2977848"/>
                  <a:pt x="2048934" y="2885924"/>
                  <a:pt x="2365829" y="2837543"/>
                </a:cubicBezTo>
                <a:cubicBezTo>
                  <a:pt x="2682724" y="2789162"/>
                  <a:pt x="3048001" y="2823029"/>
                  <a:pt x="3164115" y="2677886"/>
                </a:cubicBezTo>
                <a:cubicBezTo>
                  <a:pt x="3280229" y="2532743"/>
                  <a:pt x="3106058" y="2126343"/>
                  <a:pt x="3062515" y="1966686"/>
                </a:cubicBezTo>
                <a:cubicBezTo>
                  <a:pt x="3018972" y="1807029"/>
                  <a:pt x="2866572" y="1780419"/>
                  <a:pt x="2902858" y="1719943"/>
                </a:cubicBezTo>
                <a:cubicBezTo>
                  <a:pt x="2939144" y="1659467"/>
                  <a:pt x="2994781" y="1630438"/>
                  <a:pt x="3280229" y="1603829"/>
                </a:cubicBezTo>
                <a:cubicBezTo>
                  <a:pt x="3565677" y="1577220"/>
                  <a:pt x="4385734" y="1794934"/>
                  <a:pt x="4615544" y="1560286"/>
                </a:cubicBezTo>
                <a:cubicBezTo>
                  <a:pt x="4845354" y="1325638"/>
                  <a:pt x="5089677" y="420914"/>
                  <a:pt x="4673601" y="210457"/>
                </a:cubicBezTo>
                <a:close/>
              </a:path>
            </a:pathLst>
          </a:custGeom>
          <a:solidFill>
            <a:schemeClr val="bg1">
              <a:lumMod val="85000"/>
              <a:alpha val="15000"/>
            </a:schemeClr>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49" name="Freeform 48"/>
          <p:cNvSpPr/>
          <p:nvPr/>
        </p:nvSpPr>
        <p:spPr>
          <a:xfrm>
            <a:off x="5364088" y="476672"/>
            <a:ext cx="2016125" cy="1584325"/>
          </a:xfrm>
          <a:custGeom>
            <a:avLst/>
            <a:gdLst>
              <a:gd name="connsiteX0" fmla="*/ 217714 w 5965371"/>
              <a:gd name="connsiteY0" fmla="*/ 1516743 h 2973009"/>
              <a:gd name="connsiteX1" fmla="*/ 246743 w 5965371"/>
              <a:gd name="connsiteY1" fmla="*/ 486228 h 2973009"/>
              <a:gd name="connsiteX2" fmla="*/ 725714 w 5965371"/>
              <a:gd name="connsiteY2" fmla="*/ 137885 h 2973009"/>
              <a:gd name="connsiteX3" fmla="*/ 3367314 w 5965371"/>
              <a:gd name="connsiteY3" fmla="*/ 108857 h 2973009"/>
              <a:gd name="connsiteX4" fmla="*/ 5036457 w 5965371"/>
              <a:gd name="connsiteY4" fmla="*/ 181428 h 2973009"/>
              <a:gd name="connsiteX5" fmla="*/ 5631543 w 5965371"/>
              <a:gd name="connsiteY5" fmla="*/ 1197428 h 2973009"/>
              <a:gd name="connsiteX6" fmla="*/ 5370285 w 5965371"/>
              <a:gd name="connsiteY6" fmla="*/ 2605314 h 2973009"/>
              <a:gd name="connsiteX7" fmla="*/ 2061028 w 5965371"/>
              <a:gd name="connsiteY7" fmla="*/ 2866571 h 2973009"/>
              <a:gd name="connsiteX8" fmla="*/ 304800 w 5965371"/>
              <a:gd name="connsiteY8" fmla="*/ 1966685 h 2973009"/>
              <a:gd name="connsiteX9" fmla="*/ 232228 w 5965371"/>
              <a:gd name="connsiteY9" fmla="*/ 1429657 h 2973009"/>
              <a:gd name="connsiteX10" fmla="*/ 232228 w 5965371"/>
              <a:gd name="connsiteY10" fmla="*/ 1458685 h 2973009"/>
              <a:gd name="connsiteX11" fmla="*/ 217714 w 5965371"/>
              <a:gd name="connsiteY11" fmla="*/ 1516743 h 297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965371" h="2973009">
                <a:moveTo>
                  <a:pt x="217714" y="1516743"/>
                </a:moveTo>
                <a:cubicBezTo>
                  <a:pt x="189895" y="1116390"/>
                  <a:pt x="162076" y="716038"/>
                  <a:pt x="246743" y="486228"/>
                </a:cubicBezTo>
                <a:cubicBezTo>
                  <a:pt x="331410" y="256418"/>
                  <a:pt x="205619" y="200780"/>
                  <a:pt x="725714" y="137885"/>
                </a:cubicBezTo>
                <a:cubicBezTo>
                  <a:pt x="1245809" y="74990"/>
                  <a:pt x="2648857" y="101600"/>
                  <a:pt x="3367314" y="108857"/>
                </a:cubicBezTo>
                <a:cubicBezTo>
                  <a:pt x="4085771" y="116114"/>
                  <a:pt x="4659086" y="0"/>
                  <a:pt x="5036457" y="181428"/>
                </a:cubicBezTo>
                <a:cubicBezTo>
                  <a:pt x="5413828" y="362856"/>
                  <a:pt x="5575905" y="793447"/>
                  <a:pt x="5631543" y="1197428"/>
                </a:cubicBezTo>
                <a:cubicBezTo>
                  <a:pt x="5687181" y="1601409"/>
                  <a:pt x="5965371" y="2327124"/>
                  <a:pt x="5370285" y="2605314"/>
                </a:cubicBezTo>
                <a:cubicBezTo>
                  <a:pt x="4775199" y="2883504"/>
                  <a:pt x="2905275" y="2973009"/>
                  <a:pt x="2061028" y="2866571"/>
                </a:cubicBezTo>
                <a:cubicBezTo>
                  <a:pt x="1216781" y="2760133"/>
                  <a:pt x="609600" y="2206171"/>
                  <a:pt x="304800" y="1966685"/>
                </a:cubicBezTo>
                <a:cubicBezTo>
                  <a:pt x="0" y="1727199"/>
                  <a:pt x="244323" y="1514324"/>
                  <a:pt x="232228" y="1429657"/>
                </a:cubicBezTo>
                <a:cubicBezTo>
                  <a:pt x="220133" y="1344990"/>
                  <a:pt x="232228" y="1458685"/>
                  <a:pt x="232228" y="1458685"/>
                </a:cubicBezTo>
                <a:lnTo>
                  <a:pt x="217714" y="1516743"/>
                </a:lnTo>
                <a:close/>
              </a:path>
            </a:pathLst>
          </a:custGeom>
          <a:solidFill>
            <a:schemeClr val="bg1">
              <a:lumMod val="85000"/>
              <a:alpha val="26000"/>
            </a:schemeClr>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pic>
        <p:nvPicPr>
          <p:cNvPr id="9260" name="Picture 2" descr="C:\Users\norman\Pictures\JACKSON FAMILY\DSC00218.JPG"/>
          <p:cNvPicPr>
            <a:picLocks noChangeAspect="1" noChangeArrowheads="1"/>
          </p:cNvPicPr>
          <p:nvPr/>
        </p:nvPicPr>
        <p:blipFill>
          <a:blip r:embed="rId3" cstate="print"/>
          <a:srcRect/>
          <a:stretch>
            <a:fillRect/>
          </a:stretch>
        </p:blipFill>
        <p:spPr bwMode="auto">
          <a:xfrm>
            <a:off x="179388" y="4508500"/>
            <a:ext cx="850900" cy="1316038"/>
          </a:xfrm>
          <a:prstGeom prst="rect">
            <a:avLst/>
          </a:prstGeom>
          <a:noFill/>
          <a:ln w="9525">
            <a:noFill/>
            <a:miter lim="800000"/>
            <a:headEnd/>
            <a:tailEnd/>
          </a:ln>
        </p:spPr>
      </p:pic>
      <p:sp>
        <p:nvSpPr>
          <p:cNvPr id="9263" name="TextBox 53"/>
          <p:cNvSpPr txBox="1">
            <a:spLocks noChangeArrowheads="1"/>
          </p:cNvSpPr>
          <p:nvPr/>
        </p:nvSpPr>
        <p:spPr bwMode="auto">
          <a:xfrm>
            <a:off x="0" y="0"/>
            <a:ext cx="4230645" cy="523220"/>
          </a:xfrm>
          <a:prstGeom prst="rect">
            <a:avLst/>
          </a:prstGeom>
          <a:noFill/>
          <a:ln w="9525">
            <a:noFill/>
            <a:miter lim="800000"/>
            <a:headEnd/>
            <a:tailEnd/>
          </a:ln>
        </p:spPr>
        <p:txBody>
          <a:bodyPr wrap="none">
            <a:spAutoFit/>
          </a:bodyPr>
          <a:lstStyle/>
          <a:p>
            <a:r>
              <a:rPr lang="en-GB" sz="2800" dirty="0">
                <a:latin typeface="Aharoni" pitchFamily="2" charset="-79"/>
                <a:cs typeface="Aharoni" pitchFamily="2" charset="-79"/>
              </a:rPr>
              <a:t>Life </a:t>
            </a:r>
            <a:r>
              <a:rPr lang="en-GB" sz="2800" dirty="0" smtClean="0">
                <a:latin typeface="Aharoni" pitchFamily="2" charset="-79"/>
                <a:cs typeface="Aharoni" pitchFamily="2" charset="-79"/>
              </a:rPr>
              <a:t>is </a:t>
            </a:r>
            <a:r>
              <a:rPr lang="en-GB" sz="2800" dirty="0">
                <a:latin typeface="Aharoni" pitchFamily="2" charset="-79"/>
                <a:cs typeface="Aharoni" pitchFamily="2" charset="-79"/>
              </a:rPr>
              <a:t>a Creative Project</a:t>
            </a:r>
          </a:p>
        </p:txBody>
      </p:sp>
      <p:pic>
        <p:nvPicPr>
          <p:cNvPr id="9264" name="Picture 49" descr="C:\Users\norman\Pictures\LIMERICK\me 1977.png"/>
          <p:cNvPicPr>
            <a:picLocks noChangeAspect="1" noChangeArrowheads="1"/>
          </p:cNvPicPr>
          <p:nvPr/>
        </p:nvPicPr>
        <p:blipFill>
          <a:blip r:embed="rId4" cstate="print"/>
          <a:srcRect/>
          <a:stretch>
            <a:fillRect/>
          </a:stretch>
        </p:blipFill>
        <p:spPr bwMode="auto">
          <a:xfrm>
            <a:off x="8244408" y="4365104"/>
            <a:ext cx="636588" cy="2030413"/>
          </a:xfrm>
          <a:prstGeom prst="rect">
            <a:avLst/>
          </a:prstGeom>
          <a:noFill/>
          <a:ln w="9525">
            <a:noFill/>
            <a:miter lim="800000"/>
            <a:headEnd/>
            <a:tailEnd/>
          </a:ln>
        </p:spPr>
      </p:pic>
      <p:pic>
        <p:nvPicPr>
          <p:cNvPr id="9265" name="Picture 50" descr="C:\Users\norman\Pictures\LIMERICK\norman 2015.png"/>
          <p:cNvPicPr>
            <a:picLocks noChangeAspect="1" noChangeArrowheads="1"/>
          </p:cNvPicPr>
          <p:nvPr/>
        </p:nvPicPr>
        <p:blipFill>
          <a:blip r:embed="rId5" cstate="print"/>
          <a:srcRect/>
          <a:stretch>
            <a:fillRect/>
          </a:stretch>
        </p:blipFill>
        <p:spPr bwMode="auto">
          <a:xfrm>
            <a:off x="7452320" y="404664"/>
            <a:ext cx="678570" cy="1728191"/>
          </a:xfrm>
          <a:prstGeom prst="rect">
            <a:avLst/>
          </a:prstGeom>
          <a:noFill/>
          <a:ln w="9525">
            <a:noFill/>
            <a:miter lim="800000"/>
            <a:headEnd/>
            <a:tailEnd/>
          </a:ln>
        </p:spPr>
      </p:pic>
      <p:sp>
        <p:nvSpPr>
          <p:cNvPr id="51" name="7-Point Star 50"/>
          <p:cNvSpPr/>
          <p:nvPr/>
        </p:nvSpPr>
        <p:spPr>
          <a:xfrm>
            <a:off x="2699792" y="4581128"/>
            <a:ext cx="432048" cy="662226"/>
          </a:xfrm>
          <a:prstGeom prst="star7">
            <a:avLst/>
          </a:prstGeom>
          <a:solidFill>
            <a:srgbClr val="FFFA06"/>
          </a:solidFill>
        </p:spPr>
        <p:txBody>
          <a:bodyPr wrap="square" rtlCol="0" anchor="ctr">
            <a:spAutoFit/>
          </a:bodyPr>
          <a:lstStyle/>
          <a:p>
            <a:pPr algn="ctr"/>
            <a:endParaRPr lang="en-GB" dirty="0" smtClean="0"/>
          </a:p>
        </p:txBody>
      </p:sp>
      <p:sp>
        <p:nvSpPr>
          <p:cNvPr id="54" name="7-Point Star 53"/>
          <p:cNvSpPr/>
          <p:nvPr/>
        </p:nvSpPr>
        <p:spPr>
          <a:xfrm>
            <a:off x="1043608" y="4581128"/>
            <a:ext cx="207640" cy="662226"/>
          </a:xfrm>
          <a:prstGeom prst="star7">
            <a:avLst/>
          </a:prstGeom>
          <a:solidFill>
            <a:srgbClr val="FFFA06"/>
          </a:solidFill>
        </p:spPr>
        <p:txBody>
          <a:bodyPr wrap="square" rtlCol="0" anchor="ctr">
            <a:spAutoFit/>
          </a:bodyPr>
          <a:lstStyle/>
          <a:p>
            <a:pPr algn="ctr"/>
            <a:endParaRPr lang="en-GB" dirty="0" smtClean="0"/>
          </a:p>
        </p:txBody>
      </p:sp>
    </p:spTree>
  </p:cSld>
  <p:clrMapOvr>
    <a:masterClrMapping/>
  </p:clrMapOvr>
  <p:transition spd="med">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Text Box 2"/>
          <p:cNvSpPr txBox="1">
            <a:spLocks noChangeArrowheads="1"/>
          </p:cNvSpPr>
          <p:nvPr/>
        </p:nvSpPr>
        <p:spPr bwMode="auto">
          <a:xfrm>
            <a:off x="467544" y="260648"/>
            <a:ext cx="8208912" cy="6120680"/>
          </a:xfrm>
          <a:prstGeom prst="rect">
            <a:avLst/>
          </a:prstGeom>
          <a:solidFill>
            <a:srgbClr val="FFFFFF"/>
          </a:solidFill>
          <a:ln w="2540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112713"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CURRICULUM /PEDAGOGIC REVIEW </a:t>
            </a:r>
            <a:r>
              <a:rPr kumimoji="0" lang="en-GB" b="1" i="0" u="none" strike="noStrike" cap="none" normalizeH="0" dirty="0" smtClean="0">
                <a:ln>
                  <a:noFill/>
                </a:ln>
                <a:solidFill>
                  <a:schemeClr val="tx1"/>
                </a:solidFill>
                <a:effectLst/>
                <a:latin typeface="Microsoft Sans Serif" pitchFamily="34" charset="0"/>
                <a:ea typeface="Arial" pitchFamily="34" charset="0"/>
                <a:cs typeface="Arial" pitchFamily="34" charset="0"/>
              </a:rPr>
              <a:t> &amp; </a:t>
            </a:r>
            <a:r>
              <a:rPr kumimoji="0" lang="en-GB"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DESIGN TOOL</a:t>
            </a:r>
          </a:p>
          <a:p>
            <a:pPr marL="0" marR="112713" lvl="0" indent="0" algn="ctr" defTabSz="914400" rtl="0" eaLnBrk="1" fontAlgn="base" latinLnBrk="0" hangingPunct="1">
              <a:lnSpc>
                <a:spcPct val="100000"/>
              </a:lnSpc>
              <a:spcBef>
                <a:spcPct val="0"/>
              </a:spcBef>
              <a:spcAft>
                <a:spcPct val="0"/>
              </a:spcAft>
              <a:buClrTx/>
              <a:buSzTx/>
              <a:buFontTx/>
              <a:buNone/>
              <a:tabLst/>
            </a:pPr>
            <a:r>
              <a:rPr kumimoji="0" lang="en-GB"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Situations that </a:t>
            </a:r>
            <a:r>
              <a:rPr lang="en-GB" b="1" dirty="0" smtClean="0">
                <a:latin typeface="Microsoft Sans Serif" pitchFamily="34" charset="0"/>
                <a:ea typeface="Arial" pitchFamily="34" charset="0"/>
                <a:cs typeface="Arial" pitchFamily="34" charset="0"/>
              </a:rPr>
              <a:t>encourage self-regulation &amp; </a:t>
            </a:r>
            <a:r>
              <a:rPr kumimoji="0" lang="en-GB"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favour emergence of creativity </a:t>
            </a:r>
          </a:p>
          <a:p>
            <a:pPr marL="0" marR="112713" lvl="0" indent="0" algn="ctr"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endParaRPr>
          </a:p>
          <a:p>
            <a:pPr marL="0" marR="112713"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OPPORTUNITY FOR LEARNERS TO </a:t>
            </a:r>
          </a:p>
          <a:p>
            <a:pPr marL="0" marR="112713"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experience contexts that are unfamiliar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experience novel tasks and challenges</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experience real word situations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create their own ecologies for learning &amp; achieving</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use their imaginations to design, invent, adapt and/or develop something</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make something or make something happen</a:t>
            </a:r>
            <a:r>
              <a:rPr kumimoji="0" lang="en-GB" sz="1600" b="1" i="1"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 </a:t>
            </a:r>
            <a:endPar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take risks without being penalised for not fully succeeding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reflect and grow personal understandings about their own creativity </a:t>
            </a:r>
          </a:p>
          <a:p>
            <a:pPr marL="0" marR="0"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gain recognition for personal creativity</a:t>
            </a:r>
          </a:p>
          <a:p>
            <a:pPr marL="457200" marR="112713" lvl="1" indent="0" algn="l" defTabSz="914400" rtl="0" eaLnBrk="1" fontAlgn="base" latinLnBrk="0" hangingPunct="1">
              <a:lnSpc>
                <a:spcPct val="100000"/>
              </a:lnSpc>
              <a:spcBef>
                <a:spcPct val="0"/>
              </a:spcBef>
              <a:spcAft>
                <a:spcPct val="0"/>
              </a:spcAft>
              <a:buClrTx/>
              <a:buSzTx/>
              <a:buFontTx/>
              <a:buNone/>
              <a:tabLst/>
            </a:pPr>
            <a:endPar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endParaRPr>
          </a:p>
          <a:p>
            <a:pPr marL="0" marR="112713" lvl="0" indent="0" algn="l"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PEDAGOGIC APPROACHES THA</a:t>
            </a:r>
            <a:r>
              <a:rPr lang="en-GB" sz="1600" b="1" dirty="0" smtClean="0">
                <a:latin typeface="Microsoft Sans Serif" pitchFamily="34" charset="0"/>
                <a:ea typeface="Arial" pitchFamily="34" charset="0"/>
                <a:cs typeface="Arial" pitchFamily="34" charset="0"/>
              </a:rPr>
              <a:t>T</a:t>
            </a:r>
          </a:p>
          <a:p>
            <a:pPr marL="0" marR="112713" lvl="0" indent="0" algn="l" defTabSz="914400" rtl="0" eaLnBrk="1" fontAlgn="base" latinLnBrk="0" hangingPunct="1">
              <a:lnSpc>
                <a:spcPct val="100000"/>
              </a:lnSpc>
              <a:spcBef>
                <a:spcPct val="0"/>
              </a:spcBef>
              <a:spcAft>
                <a:spcPct val="0"/>
              </a:spcAft>
              <a:buClrTx/>
              <a:buSzTx/>
              <a:buFont typeface="Arial" pitchFamily="34" charset="0"/>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 foster intrinsic motivation </a:t>
            </a:r>
          </a:p>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immerse the learner in challenging, solution-finding situations and tasks </a:t>
            </a:r>
          </a:p>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involve inquiry-rich approaches to learning and problem working</a:t>
            </a:r>
          </a:p>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are rich in peer2peer interaction and collaboration </a:t>
            </a:r>
          </a:p>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involve teacher as co-creator </a:t>
            </a:r>
            <a:r>
              <a:rPr kumimoji="0" lang="en-GB" sz="1600" b="1" i="1"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‘meddler or facilitator’ </a:t>
            </a: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not just a transmitter</a:t>
            </a:r>
          </a:p>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require and provide space for reflection to enable learners’ to understand their own creativity</a:t>
            </a:r>
          </a:p>
          <a:p>
            <a:pPr marL="0" marR="0" lvl="0" indent="0" algn="l" defTabSz="914400" rtl="0" eaLnBrk="1" fontAlgn="base" latinLnBrk="0" hangingPunct="1">
              <a:lnSpc>
                <a:spcPct val="100000"/>
              </a:lnSpc>
              <a:spcBef>
                <a:spcPct val="0"/>
              </a:spcBef>
              <a:spcAft>
                <a:spcPct val="0"/>
              </a:spcAft>
              <a:buClrTx/>
              <a:buSzTx/>
              <a:buFont typeface="Symbol" pitchFamily="18" charset="2"/>
              <a:buChar char="·"/>
              <a:tabLst/>
            </a:pP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utilise portfolios or other strategies for recording, </a:t>
            </a:r>
            <a:r>
              <a:rPr kumimoji="0" lang="en-GB" sz="1600" b="1" i="0" u="none" strike="noStrike" cap="none" normalizeH="0" baseline="0" dirty="0" err="1" smtClean="0">
                <a:ln>
                  <a:noFill/>
                </a:ln>
                <a:solidFill>
                  <a:schemeClr val="tx1"/>
                </a:solidFill>
                <a:effectLst/>
                <a:latin typeface="Microsoft Sans Serif" pitchFamily="34" charset="0"/>
                <a:ea typeface="Arial" pitchFamily="34" charset="0"/>
                <a:cs typeface="Arial" pitchFamily="34" charset="0"/>
              </a:rPr>
              <a:t>curating</a:t>
            </a:r>
            <a:r>
              <a:rPr kumimoji="0" lang="en-GB" sz="1600" b="1" i="0" u="none" strike="noStrike" cap="none" normalizeH="0" baseline="0" dirty="0" smtClean="0">
                <a:ln>
                  <a:noFill/>
                </a:ln>
                <a:solidFill>
                  <a:schemeClr val="tx1"/>
                </a:solidFill>
                <a:effectLst/>
                <a:latin typeface="Microsoft Sans Serif" pitchFamily="34" charset="0"/>
                <a:ea typeface="Arial" pitchFamily="34" charset="0"/>
                <a:cs typeface="Arial" pitchFamily="34" charset="0"/>
              </a:rPr>
              <a:t> and communicating learning, creativity and achievement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ransition spd="med">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descr="C:\Users\norman\Documents\DMU\SURVEY\conditions that encourage creativity.jpg"/>
          <p:cNvPicPr>
            <a:picLocks noChangeAspect="1" noChangeArrowheads="1"/>
          </p:cNvPicPr>
          <p:nvPr/>
        </p:nvPicPr>
        <p:blipFill>
          <a:blip r:embed="rId2" cstate="print"/>
          <a:srcRect/>
          <a:stretch>
            <a:fillRect/>
          </a:stretch>
        </p:blipFill>
        <p:spPr bwMode="auto">
          <a:xfrm>
            <a:off x="323528" y="1268760"/>
            <a:ext cx="3960440" cy="5256584"/>
          </a:xfrm>
          <a:prstGeom prst="rect">
            <a:avLst/>
          </a:prstGeom>
          <a:noFill/>
        </p:spPr>
      </p:pic>
      <p:sp>
        <p:nvSpPr>
          <p:cNvPr id="4" name="TextBox 3"/>
          <p:cNvSpPr txBox="1"/>
          <p:nvPr/>
        </p:nvSpPr>
        <p:spPr>
          <a:xfrm>
            <a:off x="2051720" y="6488668"/>
            <a:ext cx="5760640" cy="369332"/>
          </a:xfrm>
          <a:prstGeom prst="rect">
            <a:avLst/>
          </a:prstGeom>
          <a:solidFill>
            <a:schemeClr val="bg1"/>
          </a:solidFill>
        </p:spPr>
        <p:txBody>
          <a:bodyPr wrap="square" rtlCol="0">
            <a:spAutoFit/>
          </a:bodyPr>
          <a:lstStyle/>
          <a:p>
            <a:r>
              <a:rPr lang="en-GB" b="1" dirty="0" smtClean="0"/>
              <a:t>1= not at all   2 = Occasionally  3= Often   4 = Extensively </a:t>
            </a:r>
            <a:endParaRPr lang="en-GB" b="1" dirty="0"/>
          </a:p>
        </p:txBody>
      </p:sp>
      <p:cxnSp>
        <p:nvCxnSpPr>
          <p:cNvPr id="5" name="Straight Connector 4"/>
          <p:cNvCxnSpPr/>
          <p:nvPr/>
        </p:nvCxnSpPr>
        <p:spPr>
          <a:xfrm>
            <a:off x="3563888" y="1268760"/>
            <a:ext cx="0" cy="49685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55576" y="260648"/>
            <a:ext cx="3456384" cy="923330"/>
          </a:xfrm>
          <a:prstGeom prst="rect">
            <a:avLst/>
          </a:prstGeom>
        </p:spPr>
        <p:txBody>
          <a:bodyPr wrap="square">
            <a:spAutoFit/>
          </a:bodyPr>
          <a:lstStyle/>
          <a:p>
            <a:r>
              <a:rPr lang="en-GB" b="1" dirty="0" smtClean="0"/>
              <a:t>To what extent is the curriculum </a:t>
            </a:r>
          </a:p>
          <a:p>
            <a:r>
              <a:rPr lang="en-GB" b="1" dirty="0" smtClean="0"/>
              <a:t>in your discipline providing opportunity for learners to?</a:t>
            </a:r>
            <a:endParaRPr lang="en-GB" b="1" dirty="0"/>
          </a:p>
        </p:txBody>
      </p:sp>
      <p:pic>
        <p:nvPicPr>
          <p:cNvPr id="197635" name="Picture 3" descr="C:\Users\norman\Documents\DMU\SURVEY\pedagogic practices.jpg"/>
          <p:cNvPicPr>
            <a:picLocks noChangeAspect="1" noChangeArrowheads="1"/>
          </p:cNvPicPr>
          <p:nvPr/>
        </p:nvPicPr>
        <p:blipFill>
          <a:blip r:embed="rId3" cstate="print"/>
          <a:srcRect/>
          <a:stretch>
            <a:fillRect/>
          </a:stretch>
        </p:blipFill>
        <p:spPr bwMode="auto">
          <a:xfrm>
            <a:off x="4788024" y="1700808"/>
            <a:ext cx="3619500" cy="4546600"/>
          </a:xfrm>
          <a:prstGeom prst="rect">
            <a:avLst/>
          </a:prstGeom>
          <a:noFill/>
        </p:spPr>
      </p:pic>
      <p:cxnSp>
        <p:nvCxnSpPr>
          <p:cNvPr id="12" name="Straight Connector 11"/>
          <p:cNvCxnSpPr/>
          <p:nvPr/>
        </p:nvCxnSpPr>
        <p:spPr>
          <a:xfrm>
            <a:off x="7740352" y="1700808"/>
            <a:ext cx="0" cy="424847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292080" y="980728"/>
            <a:ext cx="4572000" cy="646331"/>
          </a:xfrm>
          <a:prstGeom prst="rect">
            <a:avLst/>
          </a:prstGeom>
        </p:spPr>
        <p:txBody>
          <a:bodyPr>
            <a:spAutoFit/>
          </a:bodyPr>
          <a:lstStyle/>
          <a:p>
            <a:r>
              <a:rPr lang="en-GB" b="1" dirty="0" smtClean="0"/>
              <a:t>To what extent do you use </a:t>
            </a:r>
          </a:p>
          <a:p>
            <a:r>
              <a:rPr lang="en-GB" b="1" dirty="0" smtClean="0"/>
              <a:t>pedagogic approaches that?</a:t>
            </a:r>
            <a:endParaRPr lang="en-GB" b="1" dirty="0"/>
          </a:p>
        </p:txBody>
      </p:sp>
      <p:sp>
        <p:nvSpPr>
          <p:cNvPr id="15" name="TextBox 14"/>
          <p:cNvSpPr txBox="1"/>
          <p:nvPr/>
        </p:nvSpPr>
        <p:spPr>
          <a:xfrm>
            <a:off x="4788024" y="0"/>
            <a:ext cx="4152162" cy="830997"/>
          </a:xfrm>
          <a:prstGeom prst="rect">
            <a:avLst/>
          </a:prstGeom>
          <a:noFill/>
        </p:spPr>
        <p:txBody>
          <a:bodyPr wrap="none" rtlCol="0">
            <a:spAutoFit/>
          </a:bodyPr>
          <a:lstStyle/>
          <a:p>
            <a:r>
              <a:rPr lang="en-GB" sz="2400" b="1" dirty="0" smtClean="0"/>
              <a:t>Teaching &amp; Learning Strategies </a:t>
            </a:r>
          </a:p>
          <a:p>
            <a:r>
              <a:rPr lang="en-GB" sz="2400" b="1" dirty="0" smtClean="0"/>
              <a:t>that encourage creativity</a:t>
            </a:r>
            <a:endParaRPr lang="en-GB" sz="2400" b="1" dirty="0"/>
          </a:p>
        </p:txBody>
      </p:sp>
    </p:spTree>
  </p:cSld>
  <p:clrMapOvr>
    <a:masterClrMapping/>
  </p:clrMapOvr>
  <p:transition spd="med">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norman\Documents\CHALKMOUNTAIN KEY INFORMATION\CARTOONS\KIBOKO\CREATIVITY GUIDES\TEACHING\SUMMARY OF PEDAGOGIC APPROACHES.jpg"/>
          <p:cNvPicPr/>
          <p:nvPr/>
        </p:nvPicPr>
        <p:blipFill>
          <a:blip r:embed="rId2" cstate="print"/>
          <a:srcRect/>
          <a:stretch>
            <a:fillRect/>
          </a:stretch>
        </p:blipFill>
        <p:spPr bwMode="auto">
          <a:xfrm>
            <a:off x="-396552" y="692696"/>
            <a:ext cx="9144000" cy="6165304"/>
          </a:xfrm>
          <a:prstGeom prst="rect">
            <a:avLst/>
          </a:prstGeom>
          <a:noFill/>
          <a:ln w="9525">
            <a:noFill/>
            <a:miter lim="800000"/>
            <a:headEnd/>
            <a:tailEnd/>
          </a:ln>
        </p:spPr>
      </p:pic>
      <p:sp>
        <p:nvSpPr>
          <p:cNvPr id="3" name="TextBox 2"/>
          <p:cNvSpPr txBox="1"/>
          <p:nvPr/>
        </p:nvSpPr>
        <p:spPr>
          <a:xfrm>
            <a:off x="467544" y="260648"/>
            <a:ext cx="8271816" cy="461665"/>
          </a:xfrm>
          <a:prstGeom prst="rect">
            <a:avLst/>
          </a:prstGeom>
          <a:noFill/>
        </p:spPr>
        <p:txBody>
          <a:bodyPr wrap="none" rtlCol="0">
            <a:spAutoFit/>
          </a:bodyPr>
          <a:lstStyle/>
          <a:p>
            <a:r>
              <a:rPr lang="en-GB" sz="2400" b="1" dirty="0" smtClean="0">
                <a:latin typeface="Microsoft Sans Serif" pitchFamily="34" charset="0"/>
                <a:cs typeface="Microsoft Sans Serif" pitchFamily="34" charset="0"/>
              </a:rPr>
              <a:t>Active learning practices that encourage students’ creativity</a:t>
            </a:r>
            <a:endParaRPr lang="en-GB" sz="2400" b="1" dirty="0">
              <a:latin typeface="Microsoft Sans Serif" pitchFamily="34" charset="0"/>
              <a:cs typeface="Microsoft Sans Serif" pitchFamily="34" charset="0"/>
            </a:endParaRPr>
          </a:p>
        </p:txBody>
      </p:sp>
    </p:spTree>
  </p:cSld>
  <p:clrMapOvr>
    <a:masterClrMapping/>
  </p:clrMapOvr>
  <p:transition spd="med">
    <p:dissolv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e IBL Cycle Levy et al. 2011:6"/>
          <p:cNvPicPr/>
          <p:nvPr/>
        </p:nvPicPr>
        <p:blipFill>
          <a:blip r:embed="rId3" cstate="print"/>
          <a:srcRect/>
          <a:stretch>
            <a:fillRect/>
          </a:stretch>
        </p:blipFill>
        <p:spPr bwMode="auto">
          <a:xfrm>
            <a:off x="179512" y="1988840"/>
            <a:ext cx="8964488" cy="4536503"/>
          </a:xfrm>
          <a:prstGeom prst="rect">
            <a:avLst/>
          </a:prstGeom>
          <a:noFill/>
          <a:ln w="9525">
            <a:noFill/>
            <a:miter lim="800000"/>
            <a:headEnd/>
            <a:tailEnd/>
          </a:ln>
        </p:spPr>
      </p:pic>
      <p:pic>
        <p:nvPicPr>
          <p:cNvPr id="4" name="Picture 2" descr="C:\Users\norman\Documents\CHALKMOUNTAIN KEY INFORMATION\CARTOONS\KIBOKO\CREATIVITY GUIDES\TEACHING\Active learning framework\pbl maastrict.jpg"/>
          <p:cNvPicPr>
            <a:picLocks noChangeAspect="1" noChangeArrowheads="1"/>
          </p:cNvPicPr>
          <p:nvPr/>
        </p:nvPicPr>
        <p:blipFill>
          <a:blip r:embed="rId4" cstate="print"/>
          <a:srcRect/>
          <a:stretch>
            <a:fillRect/>
          </a:stretch>
        </p:blipFill>
        <p:spPr bwMode="auto">
          <a:xfrm>
            <a:off x="0" y="0"/>
            <a:ext cx="4788024" cy="1844823"/>
          </a:xfrm>
          <a:prstGeom prst="rect">
            <a:avLst/>
          </a:prstGeom>
          <a:noFill/>
        </p:spPr>
      </p:pic>
      <p:pic>
        <p:nvPicPr>
          <p:cNvPr id="5" name="Picture 4" descr="C:\Users\norman\Documents\CHALKMOUNTAIN KEY INFORMATION\CARTOONS\KIBOKO\CREATIVITY GUIDES\TEACHING\Active learning framework\pbl.jpg"/>
          <p:cNvPicPr>
            <a:picLocks noChangeAspect="1" noChangeArrowheads="1"/>
          </p:cNvPicPr>
          <p:nvPr/>
        </p:nvPicPr>
        <p:blipFill>
          <a:blip r:embed="rId5" cstate="print"/>
          <a:srcRect/>
          <a:stretch>
            <a:fillRect/>
          </a:stretch>
        </p:blipFill>
        <p:spPr bwMode="auto">
          <a:xfrm>
            <a:off x="4788024" y="-171400"/>
            <a:ext cx="4355976" cy="2016224"/>
          </a:xfrm>
          <a:prstGeom prst="rect">
            <a:avLst/>
          </a:prstGeom>
          <a:noFill/>
        </p:spPr>
      </p:pic>
      <p:sp>
        <p:nvSpPr>
          <p:cNvPr id="8" name="Rounded Rectangle 7"/>
          <p:cNvSpPr/>
          <p:nvPr/>
        </p:nvSpPr>
        <p:spPr>
          <a:xfrm>
            <a:off x="2771800" y="980728"/>
            <a:ext cx="144016" cy="144016"/>
          </a:xfrm>
          <a:prstGeom prst="roundRect">
            <a:avLst/>
          </a:prstGeom>
          <a:solidFill>
            <a:srgbClr val="4E48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 Box 2"/>
          <p:cNvSpPr txBox="1">
            <a:spLocks noChangeArrowheads="1"/>
          </p:cNvSpPr>
          <p:nvPr/>
        </p:nvSpPr>
        <p:spPr bwMode="auto">
          <a:xfrm>
            <a:off x="3491880" y="2636912"/>
            <a:ext cx="2232248" cy="2952328"/>
          </a:xfrm>
          <a:prstGeom prst="rect">
            <a:avLst/>
          </a:prstGeom>
          <a:solidFill>
            <a:srgbClr val="FFFFFF"/>
          </a:solidFill>
          <a:ln w="25400">
            <a:noFill/>
            <a:miter lim="800000"/>
            <a:headEnd/>
            <a:tailEnd/>
          </a:ln>
        </p:spPr>
        <p:txBody>
          <a:bodyPr vert="horz" wrap="square" lIns="91440" tIns="45720" rIns="91440" bIns="45720" numCol="1" anchor="t" anchorCtr="0" compatLnSpc="1">
            <a:prstTxWarp prst="textNoShape">
              <a:avLst/>
            </a:prstTxWarp>
          </a:bodyPr>
          <a:lstStyle/>
          <a:p>
            <a:pPr marL="0" marR="50800" lvl="0" indent="0" algn="ctr" defTabSz="914400" rtl="0" eaLnBrk="1" fontAlgn="base" latinLnBrk="0" hangingPunct="1">
              <a:lnSpc>
                <a:spcPct val="100000"/>
              </a:lnSpc>
              <a:spcBef>
                <a:spcPct val="0"/>
              </a:spcBef>
              <a:buClrTx/>
              <a:buSzTx/>
              <a:buFontTx/>
              <a:buNone/>
              <a:tabLst/>
            </a:pPr>
            <a:r>
              <a:rPr lang="en-GB" sz="1100" b="1" dirty="0" smtClean="0">
                <a:solidFill>
                  <a:srgbClr val="000000"/>
                </a:solidFill>
                <a:latin typeface="Microsoft Sans Serif" pitchFamily="34" charset="0"/>
                <a:ea typeface="Arial" pitchFamily="34" charset="0"/>
                <a:cs typeface="Arial" pitchFamily="34" charset="0"/>
              </a:rPr>
              <a:t>IMPORTANT </a:t>
            </a:r>
            <a:r>
              <a:rPr kumimoji="0" lang="en-GB" sz="11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FEATURES</a:t>
            </a:r>
          </a:p>
          <a:p>
            <a:pPr marL="0" marR="50800" lvl="0" indent="0" algn="ctr" defTabSz="914400" rtl="0" eaLnBrk="1" fontAlgn="base" latinLnBrk="0" hangingPunct="1">
              <a:lnSpc>
                <a:spcPct val="100000"/>
              </a:lnSpc>
              <a:spcBef>
                <a:spcPct val="0"/>
              </a:spcBef>
              <a:buClrTx/>
              <a:buSzTx/>
              <a:buFontTx/>
              <a:buNone/>
              <a:tabLst/>
            </a:pPr>
            <a:r>
              <a:rPr lang="en-GB" sz="1100" b="1" dirty="0" smtClean="0">
                <a:solidFill>
                  <a:srgbClr val="000000"/>
                </a:solidFill>
                <a:latin typeface="Microsoft Sans Serif" pitchFamily="34" charset="0"/>
                <a:ea typeface="Arial" pitchFamily="34" charset="0"/>
                <a:cs typeface="Arial" pitchFamily="34" charset="0"/>
              </a:rPr>
              <a:t>OF CREATIVITY</a:t>
            </a:r>
            <a:endParaRPr kumimoji="0" lang="en-GB" sz="11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endParaRPr>
          </a:p>
          <a:p>
            <a:pPr marL="0" marR="50800" lvl="0" indent="0" algn="l" defTabSz="914400" rtl="0" eaLnBrk="1" fontAlgn="base" latinLnBrk="0" hangingPunct="1">
              <a:lnSpc>
                <a:spcPct val="100000"/>
              </a:lnSpc>
              <a:spcBef>
                <a:spcPct val="0"/>
              </a:spcBef>
              <a:buClrTx/>
              <a:buSzTx/>
              <a:buFont typeface="Arial" pitchFamily="34" charset="0"/>
              <a:buChar char="•"/>
              <a:tabLst/>
            </a:pPr>
            <a:r>
              <a:rPr kumimoji="0" lang="en-GB" sz="11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 Using imagination</a:t>
            </a:r>
          </a:p>
          <a:p>
            <a:pPr marL="0" marR="50800" lvl="0" indent="0" algn="l" defTabSz="914400" rtl="0" eaLnBrk="1" fontAlgn="base" latinLnBrk="0" hangingPunct="1">
              <a:lnSpc>
                <a:spcPct val="100000"/>
              </a:lnSpc>
              <a:spcBef>
                <a:spcPct val="0"/>
              </a:spcBef>
              <a:buClrTx/>
              <a:buSzTx/>
              <a:buFont typeface="Arial" pitchFamily="34" charset="0"/>
              <a:buChar char="•"/>
              <a:tabLst/>
            </a:pPr>
            <a:r>
              <a:rPr kumimoji="0" lang="en-GB" sz="11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 Being original </a:t>
            </a:r>
            <a:r>
              <a:rPr kumimoji="0" lang="en-GB" sz="11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 new ideas </a:t>
            </a:r>
            <a:r>
              <a:rPr lang="en-GB" sz="1100" b="1" dirty="0" smtClean="0">
                <a:solidFill>
                  <a:srgbClr val="000000"/>
                </a:solidFill>
                <a:latin typeface="Microsoft Sans Serif" pitchFamily="34" charset="0"/>
                <a:ea typeface="Arial" pitchFamily="34" charset="0"/>
                <a:cs typeface="Arial" pitchFamily="34" charset="0"/>
              </a:rPr>
              <a:t>/ </a:t>
            </a:r>
          </a:p>
          <a:p>
            <a:pPr marL="0" marR="50800" lvl="0" indent="0" algn="l" defTabSz="914400" rtl="0" eaLnBrk="1" fontAlgn="base" latinLnBrk="0" hangingPunct="1">
              <a:lnSpc>
                <a:spcPct val="100000"/>
              </a:lnSpc>
              <a:spcBef>
                <a:spcPct val="0"/>
              </a:spcBef>
              <a:buClrTx/>
              <a:buSzTx/>
              <a:tabLst/>
            </a:pPr>
            <a:r>
              <a:rPr lang="en-GB" sz="1100" b="1" dirty="0">
                <a:solidFill>
                  <a:srgbClr val="000000"/>
                </a:solidFill>
                <a:latin typeface="Microsoft Sans Serif" pitchFamily="34" charset="0"/>
                <a:ea typeface="Arial" pitchFamily="34" charset="0"/>
                <a:cs typeface="Arial" pitchFamily="34" charset="0"/>
              </a:rPr>
              <a:t> </a:t>
            </a:r>
            <a:r>
              <a:rPr lang="en-GB" sz="1100" b="1" dirty="0" smtClean="0">
                <a:solidFill>
                  <a:srgbClr val="000000"/>
                </a:solidFill>
                <a:latin typeface="Microsoft Sans Serif" pitchFamily="34" charset="0"/>
                <a:ea typeface="Arial" pitchFamily="34" charset="0"/>
                <a:cs typeface="Arial" pitchFamily="34" charset="0"/>
              </a:rPr>
              <a:t> perspectives/things /solutions </a:t>
            </a:r>
            <a:r>
              <a:rPr kumimoji="0" lang="en-GB" sz="11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 </a:t>
            </a:r>
            <a:r>
              <a:rPr kumimoji="0" lang="en-GB" sz="11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Being curious / inquiring / </a:t>
            </a:r>
            <a:r>
              <a:rPr kumimoji="0" lang="en-GB" sz="11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a:t>
            </a:r>
          </a:p>
          <a:p>
            <a:pPr marL="0" marR="50800" lvl="0" indent="0" algn="l" defTabSz="914400" rtl="0" eaLnBrk="1" fontAlgn="base" latinLnBrk="0" hangingPunct="1">
              <a:lnSpc>
                <a:spcPct val="100000"/>
              </a:lnSpc>
              <a:spcBef>
                <a:spcPct val="0"/>
              </a:spcBef>
              <a:buClrTx/>
              <a:buSzTx/>
              <a:tabLst/>
            </a:pPr>
            <a:r>
              <a:rPr kumimoji="0" lang="en-GB" sz="11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a:t>
            </a:r>
            <a:r>
              <a:rPr kumimoji="0" lang="en-GB" sz="11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find solutions             </a:t>
            </a:r>
            <a:r>
              <a:rPr kumimoji="0" lang="en-GB" sz="11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 </a:t>
            </a:r>
            <a:r>
              <a:rPr kumimoji="0" lang="en-GB" sz="11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Being resourceful </a:t>
            </a:r>
            <a:r>
              <a:rPr kumimoji="0" lang="en-GB" sz="11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 </a:t>
            </a:r>
            <a:r>
              <a:rPr kumimoji="0" lang="en-GB" sz="11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Being able to combine, </a:t>
            </a:r>
          </a:p>
          <a:p>
            <a:pPr marL="0" marR="50800" lvl="0" indent="0" algn="l" defTabSz="914400" rtl="0" eaLnBrk="1" fontAlgn="base" latinLnBrk="0" hangingPunct="1">
              <a:lnSpc>
                <a:spcPct val="100000"/>
              </a:lnSpc>
              <a:spcBef>
                <a:spcPct val="0"/>
              </a:spcBef>
              <a:buClrTx/>
              <a:buSzTx/>
              <a:tabLst/>
            </a:pPr>
            <a:r>
              <a:rPr lang="en-GB" sz="1100" b="1" dirty="0">
                <a:solidFill>
                  <a:srgbClr val="000000"/>
                </a:solidFill>
                <a:latin typeface="Microsoft Sans Serif" pitchFamily="34" charset="0"/>
                <a:ea typeface="Arial" pitchFamily="34" charset="0"/>
                <a:cs typeface="Arial" pitchFamily="34" charset="0"/>
              </a:rPr>
              <a:t> </a:t>
            </a:r>
            <a:r>
              <a:rPr lang="en-GB" sz="1100" b="1" dirty="0" smtClean="0">
                <a:solidFill>
                  <a:srgbClr val="000000"/>
                </a:solidFill>
                <a:latin typeface="Microsoft Sans Serif" pitchFamily="34" charset="0"/>
                <a:ea typeface="Arial" pitchFamily="34" charset="0"/>
                <a:cs typeface="Arial" pitchFamily="34" charset="0"/>
              </a:rPr>
              <a:t> </a:t>
            </a:r>
            <a:r>
              <a:rPr kumimoji="0" lang="en-GB" sz="11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connect, synthesise etc </a:t>
            </a:r>
            <a:r>
              <a:rPr lang="en-GB" sz="1100" b="1" dirty="0">
                <a:solidFill>
                  <a:srgbClr val="000000"/>
                </a:solidFill>
                <a:latin typeface="Microsoft Sans Serif" pitchFamily="34" charset="0"/>
                <a:ea typeface="Arial" pitchFamily="34" charset="0"/>
                <a:cs typeface="Arial" pitchFamily="34" charset="0"/>
              </a:rPr>
              <a:t> </a:t>
            </a:r>
            <a:r>
              <a:rPr lang="en-GB" sz="1100" b="1" dirty="0" smtClean="0">
                <a:solidFill>
                  <a:srgbClr val="000000"/>
                </a:solidFill>
                <a:latin typeface="Microsoft Sans Serif" pitchFamily="34" charset="0"/>
                <a:ea typeface="Arial" pitchFamily="34" charset="0"/>
                <a:cs typeface="Arial" pitchFamily="34" charset="0"/>
              </a:rPr>
              <a:t>             * </a:t>
            </a:r>
            <a:r>
              <a:rPr kumimoji="0" lang="en-GB" sz="11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Being able to think critically,</a:t>
            </a:r>
          </a:p>
          <a:p>
            <a:pPr marL="0" marR="50800" lvl="0" indent="0" algn="l" defTabSz="914400" rtl="0" eaLnBrk="1" fontAlgn="base" latinLnBrk="0" hangingPunct="1">
              <a:lnSpc>
                <a:spcPct val="100000"/>
              </a:lnSpc>
              <a:spcBef>
                <a:spcPct val="0"/>
              </a:spcBef>
              <a:buClrTx/>
              <a:buSzTx/>
              <a:tabLst/>
            </a:pPr>
            <a:r>
              <a:rPr kumimoji="0" lang="en-GB" sz="11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  analyse, evaluate</a:t>
            </a:r>
            <a:r>
              <a:rPr kumimoji="0" lang="en-GB" sz="11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 Being able to think reflectively </a:t>
            </a:r>
          </a:p>
          <a:p>
            <a:pPr marL="0" marR="50800" lvl="0" indent="0" algn="l" defTabSz="914400" rtl="0" eaLnBrk="1" fontAlgn="base" latinLnBrk="0" hangingPunct="1">
              <a:lnSpc>
                <a:spcPct val="100000"/>
              </a:lnSpc>
              <a:spcBef>
                <a:spcPct val="0"/>
              </a:spcBef>
              <a:buClrTx/>
              <a:buSzTx/>
              <a:tabLst/>
            </a:pPr>
            <a:r>
              <a:rPr kumimoji="0" lang="en-GB" sz="11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 </a:t>
            </a:r>
            <a:r>
              <a:rPr lang="en-GB" sz="1100" b="1" dirty="0" smtClean="0">
                <a:solidFill>
                  <a:srgbClr val="000000"/>
                </a:solidFill>
                <a:latin typeface="Microsoft Sans Serif" pitchFamily="34" charset="0"/>
                <a:ea typeface="Arial" pitchFamily="34" charset="0"/>
                <a:cs typeface="Arial" pitchFamily="34" charset="0"/>
              </a:rPr>
              <a:t>empathically</a:t>
            </a:r>
            <a:endParaRPr kumimoji="0" lang="en-GB" sz="1100" b="1" i="0" u="none" strike="noStrike" cap="none" normalizeH="0" dirty="0" smtClean="0">
              <a:ln>
                <a:noFill/>
              </a:ln>
              <a:solidFill>
                <a:srgbClr val="000000"/>
              </a:solidFill>
              <a:effectLst/>
              <a:latin typeface="Microsoft Sans Serif" pitchFamily="34" charset="0"/>
              <a:ea typeface="Arial" pitchFamily="34" charset="0"/>
              <a:cs typeface="Arial" pitchFamily="34" charset="0"/>
            </a:endParaRPr>
          </a:p>
          <a:p>
            <a:pPr marL="0" marR="50800" lvl="0" indent="0" algn="l" defTabSz="914400" rtl="0" eaLnBrk="1" fontAlgn="base" latinLnBrk="0" hangingPunct="1">
              <a:lnSpc>
                <a:spcPct val="100000"/>
              </a:lnSpc>
              <a:spcBef>
                <a:spcPct val="0"/>
              </a:spcBef>
              <a:buClrTx/>
              <a:buSzTx/>
              <a:tabLst/>
            </a:pPr>
            <a:r>
              <a:rPr lang="en-GB" sz="1100" b="1" dirty="0" smtClean="0">
                <a:solidFill>
                  <a:srgbClr val="000000"/>
                </a:solidFill>
                <a:latin typeface="Microsoft Sans Serif" pitchFamily="34" charset="0"/>
                <a:ea typeface="Arial" pitchFamily="34" charset="0"/>
                <a:cs typeface="Arial" pitchFamily="34" charset="0"/>
              </a:rPr>
              <a:t>*</a:t>
            </a:r>
            <a:r>
              <a:rPr kumimoji="0" lang="en-GB" sz="11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Being able to represent ideas </a:t>
            </a:r>
          </a:p>
          <a:p>
            <a:pPr marL="0" marR="50800" lvl="0" indent="0" algn="l" defTabSz="914400" rtl="0" eaLnBrk="1" fontAlgn="base" latinLnBrk="0" hangingPunct="1">
              <a:lnSpc>
                <a:spcPct val="100000"/>
              </a:lnSpc>
              <a:spcBef>
                <a:spcPct val="0"/>
              </a:spcBef>
              <a:buClrTx/>
              <a:buSzTx/>
              <a:tabLst/>
            </a:pPr>
            <a:r>
              <a:rPr lang="en-GB" sz="1100" b="1" dirty="0">
                <a:solidFill>
                  <a:srgbClr val="000000"/>
                </a:solidFill>
                <a:latin typeface="Microsoft Sans Serif" pitchFamily="34" charset="0"/>
                <a:ea typeface="Arial" pitchFamily="34" charset="0"/>
                <a:cs typeface="Arial" pitchFamily="34" charset="0"/>
              </a:rPr>
              <a:t> </a:t>
            </a:r>
            <a:r>
              <a:rPr kumimoji="0" lang="en-GB" sz="11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and communicate meaning to</a:t>
            </a:r>
          </a:p>
          <a:p>
            <a:pPr marL="0" marR="50800" lvl="0" indent="0" algn="l" defTabSz="914400" rtl="0" eaLnBrk="1" fontAlgn="base" latinLnBrk="0" hangingPunct="1">
              <a:lnSpc>
                <a:spcPct val="100000"/>
              </a:lnSpc>
              <a:spcBef>
                <a:spcPct val="0"/>
              </a:spcBef>
              <a:buClrTx/>
              <a:buSzTx/>
              <a:tabLst/>
            </a:pPr>
            <a:r>
              <a:rPr kumimoji="0" lang="en-GB" sz="11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 others &amp;</a:t>
            </a:r>
            <a:r>
              <a:rPr kumimoji="0" lang="en-GB" sz="1100" b="1" i="0" u="none" strike="noStrike" cap="none" normalizeH="0" dirty="0" smtClean="0">
                <a:ln>
                  <a:noFill/>
                </a:ln>
                <a:solidFill>
                  <a:srgbClr val="000000"/>
                </a:solidFill>
                <a:effectLst/>
                <a:latin typeface="Microsoft Sans Serif" pitchFamily="34" charset="0"/>
                <a:ea typeface="Arial" pitchFamily="34" charset="0"/>
                <a:cs typeface="Arial" pitchFamily="34" charset="0"/>
              </a:rPr>
              <a:t> </a:t>
            </a:r>
            <a:r>
              <a:rPr kumimoji="0" lang="en-GB" sz="1100" b="1" i="0" u="none" strike="noStrike" cap="none" normalizeH="0" baseline="0" dirty="0" smtClean="0">
                <a:ln>
                  <a:noFill/>
                </a:ln>
                <a:solidFill>
                  <a:srgbClr val="000000"/>
                </a:solidFill>
                <a:effectLst/>
                <a:latin typeface="Microsoft Sans Serif" pitchFamily="34" charset="0"/>
                <a:ea typeface="Arial" pitchFamily="34" charset="0"/>
                <a:cs typeface="Arial" pitchFamily="34" charset="0"/>
              </a:rPr>
              <a:t>form / tell stories</a:t>
            </a:r>
            <a:endParaRPr kumimoji="0" lang="en-GB" sz="1100" b="0" i="0"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GB" sz="1100" b="0" i="0" u="none" strike="noStrike" cap="none" normalizeH="0" baseline="0" dirty="0" smtClean="0">
              <a:ln>
                <a:noFill/>
              </a:ln>
              <a:solidFill>
                <a:schemeClr val="tx1"/>
              </a:solidFill>
              <a:effectLst/>
              <a:latin typeface="Arial" pitchFamily="34" charset="0"/>
              <a:ea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1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4" name="Straight Connector 13"/>
          <p:cNvCxnSpPr/>
          <p:nvPr/>
        </p:nvCxnSpPr>
        <p:spPr>
          <a:xfrm flipH="1" flipV="1">
            <a:off x="2627784" y="3068960"/>
            <a:ext cx="936104" cy="201622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699792" y="4797152"/>
            <a:ext cx="864096" cy="28803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339752" y="3356992"/>
            <a:ext cx="1296144" cy="122413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5508104" y="2924944"/>
            <a:ext cx="720080" cy="151216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5004048" y="2996952"/>
            <a:ext cx="936104" cy="7200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Freeform 29"/>
          <p:cNvSpPr/>
          <p:nvPr/>
        </p:nvSpPr>
        <p:spPr>
          <a:xfrm>
            <a:off x="4943475" y="3724275"/>
            <a:ext cx="1008063" cy="2008981"/>
          </a:xfrm>
          <a:custGeom>
            <a:avLst/>
            <a:gdLst>
              <a:gd name="connsiteX0" fmla="*/ 0 w 1008063"/>
              <a:gd name="connsiteY0" fmla="*/ 0 h 1952625"/>
              <a:gd name="connsiteX1" fmla="*/ 762000 w 1008063"/>
              <a:gd name="connsiteY1" fmla="*/ 428625 h 1952625"/>
              <a:gd name="connsiteX2" fmla="*/ 990600 w 1008063"/>
              <a:gd name="connsiteY2" fmla="*/ 1085850 h 1952625"/>
              <a:gd name="connsiteX3" fmla="*/ 866775 w 1008063"/>
              <a:gd name="connsiteY3" fmla="*/ 1781175 h 1952625"/>
              <a:gd name="connsiteX4" fmla="*/ 809625 w 1008063"/>
              <a:gd name="connsiteY4" fmla="*/ 1952625 h 1952625"/>
              <a:gd name="connsiteX5" fmla="*/ 809625 w 1008063"/>
              <a:gd name="connsiteY5" fmla="*/ 1952625 h 195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8063" h="1952625">
                <a:moveTo>
                  <a:pt x="0" y="0"/>
                </a:moveTo>
                <a:cubicBezTo>
                  <a:pt x="298450" y="123825"/>
                  <a:pt x="596900" y="247650"/>
                  <a:pt x="762000" y="428625"/>
                </a:cubicBezTo>
                <a:cubicBezTo>
                  <a:pt x="927100" y="609600"/>
                  <a:pt x="973138" y="860425"/>
                  <a:pt x="990600" y="1085850"/>
                </a:cubicBezTo>
                <a:cubicBezTo>
                  <a:pt x="1008063" y="1311275"/>
                  <a:pt x="896937" y="1636713"/>
                  <a:pt x="866775" y="1781175"/>
                </a:cubicBezTo>
                <a:cubicBezTo>
                  <a:pt x="836613" y="1925637"/>
                  <a:pt x="809625" y="1952625"/>
                  <a:pt x="809625" y="1952625"/>
                </a:cubicBezTo>
                <a:lnTo>
                  <a:pt x="809625" y="1952625"/>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1" name="Straight Connector 30"/>
          <p:cNvCxnSpPr>
            <a:stCxn id="12" idx="1"/>
          </p:cNvCxnSpPr>
          <p:nvPr/>
        </p:nvCxnSpPr>
        <p:spPr>
          <a:xfrm flipH="1">
            <a:off x="2483768" y="4113076"/>
            <a:ext cx="1008112" cy="46805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4867275" y="3952875"/>
            <a:ext cx="676275" cy="57150"/>
          </a:xfrm>
          <a:custGeom>
            <a:avLst/>
            <a:gdLst>
              <a:gd name="connsiteX0" fmla="*/ 0 w 676275"/>
              <a:gd name="connsiteY0" fmla="*/ 0 h 57150"/>
              <a:gd name="connsiteX1" fmla="*/ 371475 w 676275"/>
              <a:gd name="connsiteY1" fmla="*/ 9525 h 57150"/>
              <a:gd name="connsiteX2" fmla="*/ 676275 w 676275"/>
              <a:gd name="connsiteY2" fmla="*/ 57150 h 57150"/>
              <a:gd name="connsiteX3" fmla="*/ 676275 w 676275"/>
              <a:gd name="connsiteY3" fmla="*/ 57150 h 57150"/>
            </a:gdLst>
            <a:ahLst/>
            <a:cxnLst>
              <a:cxn ang="0">
                <a:pos x="connsiteX0" y="connsiteY0"/>
              </a:cxn>
              <a:cxn ang="0">
                <a:pos x="connsiteX1" y="connsiteY1"/>
              </a:cxn>
              <a:cxn ang="0">
                <a:pos x="connsiteX2" y="connsiteY2"/>
              </a:cxn>
              <a:cxn ang="0">
                <a:pos x="connsiteX3" y="connsiteY3"/>
              </a:cxn>
            </a:cxnLst>
            <a:rect l="l" t="t" r="r" b="b"/>
            <a:pathLst>
              <a:path w="676275" h="57150">
                <a:moveTo>
                  <a:pt x="0" y="0"/>
                </a:moveTo>
                <a:cubicBezTo>
                  <a:pt x="129381" y="0"/>
                  <a:pt x="258763" y="0"/>
                  <a:pt x="371475" y="9525"/>
                </a:cubicBezTo>
                <a:cubicBezTo>
                  <a:pt x="484188" y="19050"/>
                  <a:pt x="676275" y="57150"/>
                  <a:pt x="676275" y="57150"/>
                </a:cubicBezTo>
                <a:lnTo>
                  <a:pt x="676275" y="57150"/>
                </a:ln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5" name="Straight Connector 34"/>
          <p:cNvCxnSpPr/>
          <p:nvPr/>
        </p:nvCxnSpPr>
        <p:spPr>
          <a:xfrm flipH="1">
            <a:off x="2843808" y="4509120"/>
            <a:ext cx="792088" cy="72008"/>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flipV="1">
            <a:off x="2771800" y="2996952"/>
            <a:ext cx="792088" cy="144016"/>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979712" y="3140968"/>
            <a:ext cx="1584176" cy="129614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5364088" y="4617132"/>
            <a:ext cx="1296144" cy="36004"/>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491880" y="6519446"/>
            <a:ext cx="2589683" cy="338554"/>
          </a:xfrm>
          <a:prstGeom prst="rect">
            <a:avLst/>
          </a:prstGeom>
          <a:noFill/>
        </p:spPr>
        <p:txBody>
          <a:bodyPr wrap="none" rtlCol="0">
            <a:spAutoFit/>
          </a:bodyPr>
          <a:lstStyle/>
          <a:p>
            <a:r>
              <a:rPr lang="en-GB" sz="1600" b="1" dirty="0" smtClean="0">
                <a:solidFill>
                  <a:srgbClr val="FF0000"/>
                </a:solidFill>
              </a:rPr>
              <a:t>create a process for learning</a:t>
            </a:r>
            <a:endParaRPr lang="en-GB" sz="1600" b="1" dirty="0">
              <a:solidFill>
                <a:srgbClr val="FF0000"/>
              </a:solidFill>
            </a:endParaRPr>
          </a:p>
        </p:txBody>
      </p:sp>
    </p:spTree>
  </p:cSld>
  <p:clrMapOvr>
    <a:masterClrMapping/>
  </p:clrMapOvr>
  <p:transition spd="med">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539750" y="188913"/>
            <a:ext cx="7532688" cy="1200150"/>
          </a:xfrm>
          <a:prstGeom prst="rect">
            <a:avLst/>
          </a:prstGeom>
          <a:noFill/>
          <a:ln w="9525">
            <a:noFill/>
            <a:miter lim="800000"/>
            <a:headEnd/>
            <a:tailEnd/>
          </a:ln>
        </p:spPr>
        <p:txBody>
          <a:bodyPr>
            <a:spAutoFit/>
          </a:bodyPr>
          <a:lstStyle/>
          <a:p>
            <a:r>
              <a:rPr lang="en-GB" sz="2400" dirty="0" smtClean="0"/>
              <a:t> </a:t>
            </a:r>
            <a:endParaRPr lang="en-GB" sz="2400" dirty="0"/>
          </a:p>
          <a:p>
            <a:r>
              <a:rPr lang="en-GB" sz="2400" dirty="0" smtClean="0"/>
              <a:t> </a:t>
            </a:r>
            <a:endParaRPr lang="en-GB" sz="2400" dirty="0"/>
          </a:p>
          <a:p>
            <a:endParaRPr lang="en-GB" sz="2400" i="1" dirty="0"/>
          </a:p>
        </p:txBody>
      </p:sp>
      <p:pic>
        <p:nvPicPr>
          <p:cNvPr id="25603" name="Picture 5" descr="C:\Users\norman\Documents\CHALKMOUNTAIN KEY INFORMATION\CARTOONS\ANDRES\jpgs\classroom.jpg"/>
          <p:cNvPicPr>
            <a:picLocks noChangeAspect="1" noChangeArrowheads="1"/>
          </p:cNvPicPr>
          <p:nvPr/>
        </p:nvPicPr>
        <p:blipFill>
          <a:blip r:embed="rId2" cstate="print"/>
          <a:srcRect/>
          <a:stretch>
            <a:fillRect/>
          </a:stretch>
        </p:blipFill>
        <p:spPr bwMode="auto">
          <a:xfrm>
            <a:off x="179388" y="1844675"/>
            <a:ext cx="2808287" cy="2376488"/>
          </a:xfrm>
          <a:prstGeom prst="rect">
            <a:avLst/>
          </a:prstGeom>
          <a:noFill/>
          <a:ln w="9525">
            <a:noFill/>
            <a:miter lim="800000"/>
            <a:headEnd/>
            <a:tailEnd/>
          </a:ln>
        </p:spPr>
      </p:pic>
      <p:pic>
        <p:nvPicPr>
          <p:cNvPr id="25604" name="Picture 7" descr="C:\Users\norman\Documents\CHALKMOUNTAIN KEY INFORMATION\CARTOONS\ANDRES\jpgs\collaborative design.jpg"/>
          <p:cNvPicPr>
            <a:picLocks noChangeAspect="1" noChangeArrowheads="1"/>
          </p:cNvPicPr>
          <p:nvPr/>
        </p:nvPicPr>
        <p:blipFill>
          <a:blip r:embed="rId3" cstate="print"/>
          <a:srcRect/>
          <a:stretch>
            <a:fillRect/>
          </a:stretch>
        </p:blipFill>
        <p:spPr bwMode="auto">
          <a:xfrm>
            <a:off x="3419475" y="1916113"/>
            <a:ext cx="2451100" cy="2108200"/>
          </a:xfrm>
          <a:prstGeom prst="rect">
            <a:avLst/>
          </a:prstGeom>
          <a:noFill/>
          <a:ln w="9525">
            <a:noFill/>
            <a:miter lim="800000"/>
            <a:headEnd/>
            <a:tailEnd/>
          </a:ln>
        </p:spPr>
      </p:pic>
      <p:sp>
        <p:nvSpPr>
          <p:cNvPr id="25605" name="TextBox 7"/>
          <p:cNvSpPr txBox="1">
            <a:spLocks noChangeArrowheads="1"/>
          </p:cNvSpPr>
          <p:nvPr/>
        </p:nvSpPr>
        <p:spPr bwMode="auto">
          <a:xfrm>
            <a:off x="4067175" y="1628775"/>
            <a:ext cx="1069975" cy="369888"/>
          </a:xfrm>
          <a:prstGeom prst="rect">
            <a:avLst/>
          </a:prstGeom>
          <a:noFill/>
          <a:ln w="9525">
            <a:noFill/>
            <a:miter lim="800000"/>
            <a:headEnd/>
            <a:tailEnd/>
          </a:ln>
        </p:spPr>
        <p:txBody>
          <a:bodyPr wrap="none">
            <a:spAutoFit/>
          </a:bodyPr>
          <a:lstStyle/>
          <a:p>
            <a:r>
              <a:rPr lang="en-GB"/>
              <a:t>DESIGN</a:t>
            </a:r>
          </a:p>
        </p:txBody>
      </p:sp>
      <p:sp>
        <p:nvSpPr>
          <p:cNvPr id="25606" name="TextBox 8"/>
          <p:cNvSpPr txBox="1">
            <a:spLocks noChangeArrowheads="1"/>
          </p:cNvSpPr>
          <p:nvPr/>
        </p:nvSpPr>
        <p:spPr bwMode="auto">
          <a:xfrm>
            <a:off x="179388" y="1125538"/>
            <a:ext cx="3168650" cy="460375"/>
          </a:xfrm>
          <a:prstGeom prst="rect">
            <a:avLst/>
          </a:prstGeom>
          <a:noFill/>
          <a:ln w="9525">
            <a:noFill/>
            <a:miter lim="800000"/>
            <a:headEnd/>
            <a:tailEnd/>
          </a:ln>
        </p:spPr>
        <p:txBody>
          <a:bodyPr>
            <a:spAutoFit/>
          </a:bodyPr>
          <a:lstStyle/>
          <a:p>
            <a:r>
              <a:rPr lang="en-GB" sz="2400"/>
              <a:t>FROM THIS TO </a:t>
            </a:r>
          </a:p>
        </p:txBody>
      </p:sp>
      <p:sp>
        <p:nvSpPr>
          <p:cNvPr id="25607" name="TextBox 9"/>
          <p:cNvSpPr txBox="1">
            <a:spLocks noChangeArrowheads="1"/>
          </p:cNvSpPr>
          <p:nvPr/>
        </p:nvSpPr>
        <p:spPr bwMode="auto">
          <a:xfrm>
            <a:off x="3348038" y="1125538"/>
            <a:ext cx="5435600" cy="460375"/>
          </a:xfrm>
          <a:prstGeom prst="rect">
            <a:avLst/>
          </a:prstGeom>
          <a:noFill/>
          <a:ln w="9525">
            <a:noFill/>
            <a:miter lim="800000"/>
            <a:headEnd/>
            <a:tailEnd/>
          </a:ln>
        </p:spPr>
        <p:txBody>
          <a:bodyPr>
            <a:spAutoFit/>
          </a:bodyPr>
          <a:lstStyle/>
          <a:p>
            <a:r>
              <a:rPr lang="en-GB" sz="2400"/>
              <a:t>A CREATIVE LEARNING ECOLOGY</a:t>
            </a:r>
          </a:p>
        </p:txBody>
      </p:sp>
      <p:pic>
        <p:nvPicPr>
          <p:cNvPr id="25608" name="Picture 8" descr="C:\Users\norman\Documents\CHALKMOUNTAIN KEY INFORMATION\CARTOONS\ANDRES\jpgs\MAKE.jpg"/>
          <p:cNvPicPr>
            <a:picLocks noChangeAspect="1" noChangeArrowheads="1"/>
          </p:cNvPicPr>
          <p:nvPr/>
        </p:nvPicPr>
        <p:blipFill>
          <a:blip r:embed="rId4" cstate="print"/>
          <a:srcRect/>
          <a:stretch>
            <a:fillRect/>
          </a:stretch>
        </p:blipFill>
        <p:spPr bwMode="auto">
          <a:xfrm>
            <a:off x="6011863" y="1844675"/>
            <a:ext cx="2293937" cy="1811338"/>
          </a:xfrm>
          <a:prstGeom prst="rect">
            <a:avLst/>
          </a:prstGeom>
          <a:noFill/>
          <a:ln w="9525">
            <a:noFill/>
            <a:miter lim="800000"/>
            <a:headEnd/>
            <a:tailEnd/>
          </a:ln>
        </p:spPr>
      </p:pic>
      <p:sp>
        <p:nvSpPr>
          <p:cNvPr id="25609" name="TextBox 11"/>
          <p:cNvSpPr txBox="1">
            <a:spLocks noChangeArrowheads="1"/>
          </p:cNvSpPr>
          <p:nvPr/>
        </p:nvSpPr>
        <p:spPr bwMode="auto">
          <a:xfrm>
            <a:off x="6037263" y="1557338"/>
            <a:ext cx="1966912" cy="369887"/>
          </a:xfrm>
          <a:prstGeom prst="rect">
            <a:avLst/>
          </a:prstGeom>
          <a:noFill/>
          <a:ln w="9525">
            <a:noFill/>
            <a:miter lim="800000"/>
            <a:headEnd/>
            <a:tailEnd/>
          </a:ln>
        </p:spPr>
        <p:txBody>
          <a:bodyPr wrap="none">
            <a:spAutoFit/>
          </a:bodyPr>
          <a:lstStyle/>
          <a:p>
            <a:r>
              <a:rPr lang="en-GB"/>
              <a:t>MANUFACTURE</a:t>
            </a:r>
          </a:p>
        </p:txBody>
      </p:sp>
      <p:sp>
        <p:nvSpPr>
          <p:cNvPr id="13" name="Right Arrow 12"/>
          <p:cNvSpPr/>
          <p:nvPr/>
        </p:nvSpPr>
        <p:spPr>
          <a:xfrm>
            <a:off x="2339975" y="1916113"/>
            <a:ext cx="1152525" cy="649287"/>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pic>
        <p:nvPicPr>
          <p:cNvPr id="25611" name="Picture 9" descr="C:\Users\norman\Documents\CHALKMOUNTAIN KEY INFORMATION\CARTOONS\ANDRES\jpgs\pop up shop.jpg"/>
          <p:cNvPicPr>
            <a:picLocks noChangeAspect="1" noChangeArrowheads="1"/>
          </p:cNvPicPr>
          <p:nvPr/>
        </p:nvPicPr>
        <p:blipFill>
          <a:blip r:embed="rId5" cstate="print"/>
          <a:srcRect/>
          <a:stretch>
            <a:fillRect/>
          </a:stretch>
        </p:blipFill>
        <p:spPr bwMode="auto">
          <a:xfrm>
            <a:off x="3851275" y="4508500"/>
            <a:ext cx="2490788" cy="1890713"/>
          </a:xfrm>
          <a:prstGeom prst="rect">
            <a:avLst/>
          </a:prstGeom>
          <a:noFill/>
          <a:ln w="9525">
            <a:noFill/>
            <a:miter lim="800000"/>
            <a:headEnd/>
            <a:tailEnd/>
          </a:ln>
        </p:spPr>
      </p:pic>
      <p:sp>
        <p:nvSpPr>
          <p:cNvPr id="25612" name="TextBox 14"/>
          <p:cNvSpPr txBox="1">
            <a:spLocks noChangeArrowheads="1"/>
          </p:cNvSpPr>
          <p:nvPr/>
        </p:nvSpPr>
        <p:spPr bwMode="auto">
          <a:xfrm>
            <a:off x="4716463" y="4149725"/>
            <a:ext cx="774700" cy="368300"/>
          </a:xfrm>
          <a:prstGeom prst="rect">
            <a:avLst/>
          </a:prstGeom>
          <a:noFill/>
          <a:ln w="9525">
            <a:noFill/>
            <a:miter lim="800000"/>
            <a:headEnd/>
            <a:tailEnd/>
          </a:ln>
        </p:spPr>
        <p:txBody>
          <a:bodyPr wrap="none">
            <a:spAutoFit/>
          </a:bodyPr>
          <a:lstStyle/>
          <a:p>
            <a:r>
              <a:rPr lang="en-GB"/>
              <a:t>SELL</a:t>
            </a:r>
          </a:p>
        </p:txBody>
      </p:sp>
      <p:pic>
        <p:nvPicPr>
          <p:cNvPr id="25613" name="Picture 10" descr="C:\Users\norman\Documents\CHALKMOUNTAIN KEY INFORMATION\CARTOONS\ANDRES\jpgs\MARKET.jpg"/>
          <p:cNvPicPr>
            <a:picLocks noChangeAspect="1" noChangeArrowheads="1"/>
          </p:cNvPicPr>
          <p:nvPr/>
        </p:nvPicPr>
        <p:blipFill>
          <a:blip r:embed="rId6" cstate="print"/>
          <a:srcRect/>
          <a:stretch>
            <a:fillRect/>
          </a:stretch>
        </p:blipFill>
        <p:spPr bwMode="auto">
          <a:xfrm>
            <a:off x="6659563" y="4076700"/>
            <a:ext cx="2151062" cy="1873250"/>
          </a:xfrm>
          <a:prstGeom prst="rect">
            <a:avLst/>
          </a:prstGeom>
          <a:noFill/>
          <a:ln w="9525">
            <a:noFill/>
            <a:miter lim="800000"/>
            <a:headEnd/>
            <a:tailEnd/>
          </a:ln>
        </p:spPr>
      </p:pic>
      <p:sp>
        <p:nvSpPr>
          <p:cNvPr id="25614" name="TextBox 16"/>
          <p:cNvSpPr txBox="1">
            <a:spLocks noChangeArrowheads="1"/>
          </p:cNvSpPr>
          <p:nvPr/>
        </p:nvSpPr>
        <p:spPr bwMode="auto">
          <a:xfrm>
            <a:off x="7037388" y="3716338"/>
            <a:ext cx="1171575" cy="369887"/>
          </a:xfrm>
          <a:prstGeom prst="rect">
            <a:avLst/>
          </a:prstGeom>
          <a:noFill/>
          <a:ln w="9525">
            <a:noFill/>
            <a:miter lim="800000"/>
            <a:headEnd/>
            <a:tailEnd/>
          </a:ln>
        </p:spPr>
        <p:txBody>
          <a:bodyPr wrap="none">
            <a:spAutoFit/>
          </a:bodyPr>
          <a:lstStyle/>
          <a:p>
            <a:r>
              <a:rPr lang="en-GB"/>
              <a:t>MARKET</a:t>
            </a:r>
          </a:p>
        </p:txBody>
      </p:sp>
      <p:pic>
        <p:nvPicPr>
          <p:cNvPr id="25615" name="Picture 11" descr="C:\Users\norman\Documents\CHALKMOUNTAIN KEY INFORMATION\CARTOONS\ANDRES\jpgs\REFLECTIONS.jpg"/>
          <p:cNvPicPr>
            <a:picLocks noChangeAspect="1" noChangeArrowheads="1"/>
          </p:cNvPicPr>
          <p:nvPr/>
        </p:nvPicPr>
        <p:blipFill>
          <a:blip r:embed="rId7" cstate="print"/>
          <a:srcRect/>
          <a:stretch>
            <a:fillRect/>
          </a:stretch>
        </p:blipFill>
        <p:spPr bwMode="auto">
          <a:xfrm>
            <a:off x="684213" y="4941888"/>
            <a:ext cx="2874962" cy="1679575"/>
          </a:xfrm>
          <a:prstGeom prst="rect">
            <a:avLst/>
          </a:prstGeom>
          <a:noFill/>
          <a:ln w="9525">
            <a:noFill/>
            <a:miter lim="800000"/>
            <a:headEnd/>
            <a:tailEnd/>
          </a:ln>
        </p:spPr>
      </p:pic>
      <p:sp>
        <p:nvSpPr>
          <p:cNvPr id="25616" name="TextBox 18"/>
          <p:cNvSpPr txBox="1">
            <a:spLocks noChangeArrowheads="1"/>
          </p:cNvSpPr>
          <p:nvPr/>
        </p:nvSpPr>
        <p:spPr bwMode="auto">
          <a:xfrm>
            <a:off x="395536" y="4221088"/>
            <a:ext cx="2835713" cy="646331"/>
          </a:xfrm>
          <a:prstGeom prst="rect">
            <a:avLst/>
          </a:prstGeom>
          <a:noFill/>
          <a:ln w="9525">
            <a:noFill/>
            <a:miter lim="800000"/>
            <a:headEnd/>
            <a:tailEnd/>
          </a:ln>
        </p:spPr>
        <p:txBody>
          <a:bodyPr wrap="none">
            <a:spAutoFit/>
          </a:bodyPr>
          <a:lstStyle/>
          <a:p>
            <a:r>
              <a:rPr lang="en-GB" dirty="0" smtClean="0"/>
              <a:t> REFLECT </a:t>
            </a:r>
            <a:r>
              <a:rPr lang="en-GB" dirty="0"/>
              <a:t>ON </a:t>
            </a:r>
            <a:r>
              <a:rPr lang="en-GB" dirty="0" smtClean="0"/>
              <a:t>– what would </a:t>
            </a:r>
          </a:p>
          <a:p>
            <a:r>
              <a:rPr lang="en-GB" dirty="0" smtClean="0"/>
              <a:t>we do differently next time?</a:t>
            </a:r>
            <a:endParaRPr lang="en-GB" dirty="0"/>
          </a:p>
        </p:txBody>
      </p:sp>
      <p:sp>
        <p:nvSpPr>
          <p:cNvPr id="20" name="Right Arrow 19"/>
          <p:cNvSpPr/>
          <p:nvPr/>
        </p:nvSpPr>
        <p:spPr>
          <a:xfrm>
            <a:off x="5867400" y="1916113"/>
            <a:ext cx="352425" cy="423862"/>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21" name="Right Arrow 20"/>
          <p:cNvSpPr/>
          <p:nvPr/>
        </p:nvSpPr>
        <p:spPr>
          <a:xfrm rot="3012823">
            <a:off x="6687344" y="3415506"/>
            <a:ext cx="352425" cy="42386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22" name="Right Arrow 21"/>
          <p:cNvSpPr/>
          <p:nvPr/>
        </p:nvSpPr>
        <p:spPr>
          <a:xfrm rot="8193909">
            <a:off x="6037263" y="4067175"/>
            <a:ext cx="352425" cy="42386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23" name="Right Arrow 22"/>
          <p:cNvSpPr/>
          <p:nvPr/>
        </p:nvSpPr>
        <p:spPr>
          <a:xfrm rot="10800000">
            <a:off x="3563938" y="4508500"/>
            <a:ext cx="350837" cy="423863"/>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pic>
        <p:nvPicPr>
          <p:cNvPr id="25621" name="Picture 14" descr="C:\Users\norman\Pictures\CREATIVITY\FASHION.jpg"/>
          <p:cNvPicPr>
            <a:picLocks noChangeAspect="1" noChangeArrowheads="1"/>
          </p:cNvPicPr>
          <p:nvPr/>
        </p:nvPicPr>
        <p:blipFill>
          <a:blip r:embed="rId8" cstate="print"/>
          <a:srcRect/>
          <a:stretch>
            <a:fillRect/>
          </a:stretch>
        </p:blipFill>
        <p:spPr bwMode="auto">
          <a:xfrm>
            <a:off x="7812088" y="4210050"/>
            <a:ext cx="431800" cy="1227138"/>
          </a:xfrm>
          <a:prstGeom prst="rect">
            <a:avLst/>
          </a:prstGeom>
          <a:noFill/>
          <a:ln w="9525">
            <a:noFill/>
            <a:miter lim="800000"/>
            <a:headEnd/>
            <a:tailEnd/>
          </a:ln>
        </p:spPr>
      </p:pic>
      <p:sp>
        <p:nvSpPr>
          <p:cNvPr id="24" name="TextBox 23"/>
          <p:cNvSpPr txBox="1"/>
          <p:nvPr/>
        </p:nvSpPr>
        <p:spPr>
          <a:xfrm>
            <a:off x="899592" y="188640"/>
            <a:ext cx="7450501" cy="830997"/>
          </a:xfrm>
          <a:prstGeom prst="rect">
            <a:avLst/>
          </a:prstGeom>
          <a:noFill/>
        </p:spPr>
        <p:txBody>
          <a:bodyPr wrap="none" rtlCol="0">
            <a:spAutoFit/>
          </a:bodyPr>
          <a:lstStyle/>
          <a:p>
            <a:r>
              <a:rPr lang="en-GB" sz="2400" b="1" dirty="0" smtClean="0"/>
              <a:t>Combining inquiry-rich learning, design, making &amp; selling</a:t>
            </a:r>
          </a:p>
          <a:p>
            <a:r>
              <a:rPr lang="en-GB" sz="2400" b="1" dirty="0" smtClean="0"/>
              <a:t>           Using the experience as a resource for learning</a:t>
            </a:r>
            <a:endParaRPr lang="en-GB" sz="2400" b="1" dirty="0"/>
          </a:p>
        </p:txBody>
      </p:sp>
    </p:spTree>
  </p:cSld>
  <p:clrMapOvr>
    <a:masterClrMapping/>
  </p:clrMapOvr>
  <p:transition spd="med">
    <p:dissolv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00495" y="260648"/>
            <a:ext cx="5144357" cy="6247864"/>
          </a:xfrm>
          <a:prstGeom prst="rect">
            <a:avLst/>
          </a:prstGeom>
          <a:noFill/>
        </p:spPr>
        <p:txBody>
          <a:bodyPr wrap="none" rtlCol="0">
            <a:spAutoFit/>
          </a:bodyPr>
          <a:lstStyle/>
          <a:p>
            <a:r>
              <a:rPr lang="en-GB" sz="4000" dirty="0" err="1" smtClean="0">
                <a:latin typeface="Aharoni" pitchFamily="2" charset="-79"/>
                <a:cs typeface="Aharoni" pitchFamily="2" charset="-79"/>
              </a:rPr>
              <a:t>Lifewide</a:t>
            </a:r>
            <a:r>
              <a:rPr lang="en-GB" sz="4000" dirty="0" smtClean="0">
                <a:latin typeface="Aharoni" pitchFamily="2" charset="-79"/>
                <a:cs typeface="Aharoni" pitchFamily="2" charset="-79"/>
              </a:rPr>
              <a:t> Learning &amp; </a:t>
            </a:r>
          </a:p>
          <a:p>
            <a:r>
              <a:rPr lang="en-GB" sz="4000" dirty="0" smtClean="0">
                <a:latin typeface="Aharoni" pitchFamily="2" charset="-79"/>
                <a:cs typeface="Aharoni" pitchFamily="2" charset="-79"/>
              </a:rPr>
              <a:t>Educational Practice </a:t>
            </a:r>
          </a:p>
          <a:p>
            <a:pPr algn="ctr"/>
            <a:endParaRPr lang="en-GB" sz="4000" dirty="0" smtClean="0">
              <a:latin typeface="Aharoni" pitchFamily="2" charset="-79"/>
              <a:cs typeface="Aharoni" pitchFamily="2" charset="-79"/>
            </a:endParaRPr>
          </a:p>
          <a:p>
            <a:r>
              <a:rPr lang="en-GB" sz="2800" b="1" dirty="0" smtClean="0">
                <a:cs typeface="Aharoni" pitchFamily="2" charset="-79"/>
              </a:rPr>
              <a:t>Learner – takes an inclusive </a:t>
            </a:r>
          </a:p>
          <a:p>
            <a:r>
              <a:rPr lang="en-GB" sz="2800" b="1" dirty="0" smtClean="0">
                <a:cs typeface="Aharoni" pitchFamily="2" charset="-79"/>
              </a:rPr>
              <a:t>&amp; self-directed view of their </a:t>
            </a:r>
          </a:p>
          <a:p>
            <a:r>
              <a:rPr lang="en-GB" sz="2800" b="1" dirty="0" smtClean="0">
                <a:cs typeface="Aharoni" pitchFamily="2" charset="-79"/>
              </a:rPr>
              <a:t>own learning and development</a:t>
            </a:r>
          </a:p>
          <a:p>
            <a:endParaRPr lang="en-GB" sz="2800" b="1" dirty="0" smtClean="0">
              <a:cs typeface="Aharoni" pitchFamily="2" charset="-79"/>
            </a:endParaRPr>
          </a:p>
          <a:p>
            <a:r>
              <a:rPr lang="en-GB" sz="2800" b="1" dirty="0" smtClean="0">
                <a:cs typeface="Aharoni" pitchFamily="2" charset="-79"/>
              </a:rPr>
              <a:t>University – takes an inclusive </a:t>
            </a:r>
          </a:p>
          <a:p>
            <a:r>
              <a:rPr lang="en-GB" sz="2800" b="1" dirty="0" smtClean="0">
                <a:cs typeface="Aharoni" pitchFamily="2" charset="-79"/>
              </a:rPr>
              <a:t>view of students’ learning </a:t>
            </a:r>
          </a:p>
          <a:p>
            <a:r>
              <a:rPr lang="en-GB" sz="2800" b="1" dirty="0" smtClean="0">
                <a:cs typeface="Aharoni" pitchFamily="2" charset="-79"/>
              </a:rPr>
              <a:t>&amp; development and provides a</a:t>
            </a:r>
          </a:p>
          <a:p>
            <a:r>
              <a:rPr lang="en-GB" sz="2800" b="1" dirty="0" smtClean="0">
                <a:cs typeface="Aharoni" pitchFamily="2" charset="-79"/>
              </a:rPr>
              <a:t>framework and support for</a:t>
            </a:r>
          </a:p>
          <a:p>
            <a:r>
              <a:rPr lang="en-GB" sz="2800" b="1" dirty="0" smtClean="0">
                <a:cs typeface="Aharoni" pitchFamily="2" charset="-79"/>
              </a:rPr>
              <a:t>self-directed learning &amp;</a:t>
            </a:r>
          </a:p>
          <a:p>
            <a:r>
              <a:rPr lang="en-GB" sz="2800" b="1" dirty="0" smtClean="0">
                <a:cs typeface="Aharoni" pitchFamily="2" charset="-79"/>
              </a:rPr>
              <a:t>achievements</a:t>
            </a:r>
          </a:p>
        </p:txBody>
      </p:sp>
      <p:pic>
        <p:nvPicPr>
          <p:cNvPr id="3" name="Picture 17" descr="C:\Users\norman\Pictures\LIFEWIDE EDUCATION BOOK COVER FINAL.jpg"/>
          <p:cNvPicPr>
            <a:picLocks noChangeAspect="1" noChangeArrowheads="1"/>
          </p:cNvPicPr>
          <p:nvPr/>
        </p:nvPicPr>
        <p:blipFill>
          <a:blip r:embed="rId2" cstate="print"/>
          <a:srcRect/>
          <a:stretch>
            <a:fillRect/>
          </a:stretch>
        </p:blipFill>
        <p:spPr bwMode="auto">
          <a:xfrm>
            <a:off x="323528" y="980728"/>
            <a:ext cx="2808312" cy="4273513"/>
          </a:xfrm>
          <a:prstGeom prst="rect">
            <a:avLst/>
          </a:prstGeom>
          <a:noFill/>
          <a:ln w="9525">
            <a:solidFill>
              <a:schemeClr val="tx1"/>
            </a:solidFill>
            <a:miter lim="800000"/>
            <a:headEnd/>
            <a:tailEnd/>
          </a:ln>
        </p:spPr>
      </p:pic>
    </p:spTree>
  </p:cSld>
  <p:clrMapOvr>
    <a:masterClrMapping/>
  </p:clrMapOvr>
  <p:transition spd="med">
    <p:dissolv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University of Surrey and Guildford Cathedral by slideshow bob."/>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8915" name="Text Box 3"/>
          <p:cNvSpPr txBox="1">
            <a:spLocks noChangeArrowheads="1"/>
          </p:cNvSpPr>
          <p:nvPr/>
        </p:nvSpPr>
        <p:spPr bwMode="auto">
          <a:xfrm>
            <a:off x="250825" y="188913"/>
            <a:ext cx="8893175" cy="3046412"/>
          </a:xfrm>
          <a:prstGeom prst="rect">
            <a:avLst/>
          </a:prstGeom>
          <a:noFill/>
          <a:ln w="9525">
            <a:noFill/>
            <a:miter lim="800000"/>
            <a:headEnd/>
            <a:tailEnd/>
          </a:ln>
        </p:spPr>
        <p:txBody>
          <a:bodyPr>
            <a:spAutoFit/>
          </a:bodyPr>
          <a:lstStyle/>
          <a:p>
            <a:pPr algn="l"/>
            <a:r>
              <a:rPr lang="en-GB" sz="2800" dirty="0">
                <a:cs typeface="Arial" charset="0"/>
              </a:rPr>
              <a:t>                       </a:t>
            </a:r>
            <a:r>
              <a:rPr lang="en-GB" sz="2800" dirty="0">
                <a:solidFill>
                  <a:schemeClr val="bg1"/>
                </a:solidFill>
                <a:cs typeface="Arial" charset="0"/>
              </a:rPr>
              <a:t> </a:t>
            </a:r>
          </a:p>
          <a:p>
            <a:pPr algn="l"/>
            <a:r>
              <a:rPr lang="en-GB" sz="2800" dirty="0">
                <a:solidFill>
                  <a:schemeClr val="bg1"/>
                </a:solidFill>
                <a:cs typeface="Arial" charset="0"/>
              </a:rPr>
              <a:t>             </a:t>
            </a:r>
            <a:r>
              <a:rPr lang="en-GB" sz="2800" b="1" dirty="0" smtClean="0">
                <a:solidFill>
                  <a:schemeClr val="bg1"/>
                </a:solidFill>
                <a:cs typeface="Arial" charset="0"/>
              </a:rPr>
              <a:t>      University </a:t>
            </a:r>
            <a:r>
              <a:rPr lang="en-GB" sz="2800" b="1" dirty="0">
                <a:solidFill>
                  <a:schemeClr val="bg1"/>
                </a:solidFill>
                <a:cs typeface="Arial" charset="0"/>
              </a:rPr>
              <a:t>of Surrey 2006-2011</a:t>
            </a:r>
          </a:p>
          <a:p>
            <a:endParaRPr lang="en-GB" sz="2000" dirty="0">
              <a:solidFill>
                <a:schemeClr val="bg1"/>
              </a:solidFill>
              <a:cs typeface="Arial" charset="0"/>
            </a:endParaRPr>
          </a:p>
          <a:p>
            <a:pPr algn="l"/>
            <a:r>
              <a:rPr lang="en-GB" b="1" dirty="0">
                <a:solidFill>
                  <a:schemeClr val="bg1"/>
                </a:solidFill>
              </a:rPr>
              <a:t>13,500 students - 9000 </a:t>
            </a:r>
            <a:r>
              <a:rPr lang="en-GB" b="1" dirty="0" err="1">
                <a:solidFill>
                  <a:schemeClr val="bg1"/>
                </a:solidFill>
              </a:rPr>
              <a:t>ugrad</a:t>
            </a:r>
            <a:r>
              <a:rPr lang="en-GB" b="1" dirty="0">
                <a:solidFill>
                  <a:schemeClr val="bg1"/>
                </a:solidFill>
              </a:rPr>
              <a:t> + 4500 </a:t>
            </a:r>
            <a:r>
              <a:rPr lang="en-GB" b="1" dirty="0" err="1">
                <a:solidFill>
                  <a:schemeClr val="bg1"/>
                </a:solidFill>
              </a:rPr>
              <a:t>pgrad</a:t>
            </a:r>
            <a:endParaRPr lang="en-GB" b="1" dirty="0">
              <a:solidFill>
                <a:schemeClr val="bg1"/>
              </a:solidFill>
            </a:endParaRPr>
          </a:p>
          <a:p>
            <a:pPr algn="l"/>
            <a:r>
              <a:rPr lang="en-GB" b="1" dirty="0">
                <a:solidFill>
                  <a:schemeClr val="bg1"/>
                </a:solidFill>
              </a:rPr>
              <a:t>Multicultural campus 27% international + </a:t>
            </a:r>
            <a:r>
              <a:rPr lang="en-GB" b="1" dirty="0" smtClean="0">
                <a:solidFill>
                  <a:schemeClr val="bg1"/>
                </a:solidFill>
              </a:rPr>
              <a:t>culturally </a:t>
            </a:r>
            <a:r>
              <a:rPr lang="en-GB" b="1" dirty="0">
                <a:solidFill>
                  <a:schemeClr val="bg1"/>
                </a:solidFill>
              </a:rPr>
              <a:t>diverse UK students</a:t>
            </a:r>
          </a:p>
          <a:p>
            <a:pPr algn="l"/>
            <a:r>
              <a:rPr lang="en-GB" sz="2000" b="1" dirty="0">
                <a:solidFill>
                  <a:schemeClr val="bg1"/>
                </a:solidFill>
                <a:cs typeface="Arial" charset="0"/>
              </a:rPr>
              <a:t>Research intensive + strong commitment to professional education </a:t>
            </a:r>
          </a:p>
          <a:p>
            <a:pPr algn="l"/>
            <a:endParaRPr lang="en-GB" sz="2000" b="1" dirty="0">
              <a:solidFill>
                <a:schemeClr val="bg1"/>
              </a:solidFill>
              <a:cs typeface="Arial" charset="0"/>
            </a:endParaRPr>
          </a:p>
          <a:p>
            <a:pPr algn="l"/>
            <a:r>
              <a:rPr lang="en-GB" sz="2000" b="1" dirty="0">
                <a:solidFill>
                  <a:schemeClr val="bg1"/>
                </a:solidFill>
                <a:cs typeface="Arial" charset="0"/>
              </a:rPr>
              <a:t>Four Faculties: Management and Law, Health and Medical Sciences</a:t>
            </a:r>
          </a:p>
          <a:p>
            <a:pPr algn="l"/>
            <a:r>
              <a:rPr lang="en-GB" sz="2000" b="1" dirty="0">
                <a:solidFill>
                  <a:schemeClr val="bg1"/>
                </a:solidFill>
                <a:cs typeface="Arial" charset="0"/>
              </a:rPr>
              <a:t>Arts and Human Sciences, Engineering and Physical Sciences </a:t>
            </a:r>
          </a:p>
        </p:txBody>
      </p:sp>
    </p:spTree>
  </p:cSld>
  <p:clrMapOvr>
    <a:masterClrMapping/>
  </p:clrMapOvr>
  <p:transition spd="med">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323850" y="1628775"/>
            <a:ext cx="1619250" cy="590550"/>
          </a:xfrm>
          <a:prstGeom prst="rect">
            <a:avLst/>
          </a:prstGeom>
          <a:solidFill>
            <a:srgbClr val="00FFCC"/>
          </a:solidFill>
          <a:ln w="9525">
            <a:solidFill>
              <a:srgbClr val="000000"/>
            </a:solidFill>
            <a:miter lim="800000"/>
            <a:headEnd/>
            <a:tailEnd/>
          </a:ln>
        </p:spPr>
        <p:txBody>
          <a:bodyPr>
            <a:spAutoFit/>
          </a:bodyPr>
          <a:lstStyle/>
          <a:p>
            <a:pPr algn="ctr" eaLnBrk="0" hangingPunct="0"/>
            <a:r>
              <a:rPr lang="en-GB" sz="1600" b="1" dirty="0">
                <a:cs typeface="Times New Roman" pitchFamily="18" charset="0"/>
              </a:rPr>
              <a:t>HONOURS  </a:t>
            </a:r>
            <a:endParaRPr lang="en-GB" sz="1600" b="1" dirty="0">
              <a:cs typeface="Arial" pitchFamily="34" charset="0"/>
            </a:endParaRPr>
          </a:p>
          <a:p>
            <a:pPr algn="ctr" eaLnBrk="0" hangingPunct="0"/>
            <a:r>
              <a:rPr lang="en-GB" sz="1600" b="1" dirty="0">
                <a:cs typeface="Times New Roman" pitchFamily="18" charset="0"/>
              </a:rPr>
              <a:t> DEGREE</a:t>
            </a:r>
            <a:endParaRPr lang="en-GB" sz="1600" b="1" dirty="0">
              <a:cs typeface="Arial" pitchFamily="34" charset="0"/>
            </a:endParaRPr>
          </a:p>
        </p:txBody>
      </p:sp>
      <p:sp>
        <p:nvSpPr>
          <p:cNvPr id="32771" name="Text Box 3"/>
          <p:cNvSpPr txBox="1">
            <a:spLocks noChangeArrowheads="1"/>
          </p:cNvSpPr>
          <p:nvPr/>
        </p:nvSpPr>
        <p:spPr bwMode="auto">
          <a:xfrm>
            <a:off x="2268538" y="1628775"/>
            <a:ext cx="6480175" cy="633413"/>
          </a:xfrm>
          <a:prstGeom prst="rect">
            <a:avLst/>
          </a:prstGeom>
          <a:solidFill>
            <a:srgbClr val="00FFCC"/>
          </a:solidFill>
          <a:ln w="9525">
            <a:solidFill>
              <a:srgbClr val="000000"/>
            </a:solidFill>
            <a:miter lim="800000"/>
            <a:headEnd/>
            <a:tailEnd/>
          </a:ln>
        </p:spPr>
        <p:txBody>
          <a:bodyPr/>
          <a:lstStyle/>
          <a:p>
            <a:pPr algn="ctr" eaLnBrk="0" hangingPunct="0"/>
            <a:r>
              <a:rPr lang="en-GB" sz="1600" b="1" dirty="0" smtClean="0">
                <a:cs typeface="Times New Roman" pitchFamily="18" charset="0"/>
              </a:rPr>
              <a:t>CO </a:t>
            </a:r>
            <a:r>
              <a:rPr lang="en-GB" sz="1600" b="1" dirty="0">
                <a:cs typeface="Times New Roman" pitchFamily="18" charset="0"/>
              </a:rPr>
              <a:t>&amp; EXTRA-CURRICULAR AWARDS</a:t>
            </a:r>
          </a:p>
          <a:p>
            <a:pPr algn="ctr" eaLnBrk="0" hangingPunct="0"/>
            <a:r>
              <a:rPr lang="en-GB" sz="1400" b="1" i="1" dirty="0">
                <a:cs typeface="Times New Roman" pitchFamily="18" charset="0"/>
              </a:rPr>
              <a:t>commitment to own personal and professional development</a:t>
            </a:r>
            <a:r>
              <a:rPr lang="en-GB" sz="1600" b="1" dirty="0">
                <a:cs typeface="Times New Roman" pitchFamily="18" charset="0"/>
              </a:rPr>
              <a:t> </a:t>
            </a:r>
            <a:endParaRPr lang="en-GB" sz="1600" b="1" dirty="0">
              <a:cs typeface="Arial" pitchFamily="34" charset="0"/>
            </a:endParaRPr>
          </a:p>
          <a:p>
            <a:pPr eaLnBrk="0" hangingPunct="0"/>
            <a:endParaRPr lang="en-GB" sz="1600" b="1" dirty="0">
              <a:cs typeface="Arial" pitchFamily="34" charset="0"/>
            </a:endParaRPr>
          </a:p>
        </p:txBody>
      </p:sp>
      <p:sp>
        <p:nvSpPr>
          <p:cNvPr id="26631" name="Text Box 7"/>
          <p:cNvSpPr txBox="1">
            <a:spLocks noChangeArrowheads="1"/>
          </p:cNvSpPr>
          <p:nvPr/>
        </p:nvSpPr>
        <p:spPr bwMode="auto">
          <a:xfrm>
            <a:off x="4716463" y="2349500"/>
            <a:ext cx="4175125" cy="4103688"/>
          </a:xfrm>
          <a:prstGeom prst="rect">
            <a:avLst/>
          </a:prstGeom>
          <a:gradFill>
            <a:gsLst>
              <a:gs pos="0">
                <a:schemeClr val="accent1">
                  <a:tint val="66000"/>
                  <a:satMod val="160000"/>
                  <a:alpha val="86000"/>
                </a:schemeClr>
              </a:gs>
              <a:gs pos="50000">
                <a:schemeClr val="accent1">
                  <a:tint val="44500"/>
                  <a:satMod val="160000"/>
                </a:schemeClr>
              </a:gs>
              <a:gs pos="100000">
                <a:schemeClr val="accent1">
                  <a:tint val="23500"/>
                  <a:satMod val="160000"/>
                </a:schemeClr>
              </a:gs>
            </a:gsLst>
            <a:lin ang="5400000" scaled="0"/>
          </a:gradFill>
          <a:ln w="9525">
            <a:solidFill>
              <a:srgbClr val="000000"/>
            </a:solidFill>
            <a:miter lim="800000"/>
            <a:headEnd/>
            <a:tailEnd/>
          </a:ln>
        </p:spPr>
        <p:txBody>
          <a:bodyPr/>
          <a:lstStyle/>
          <a:p>
            <a:pPr eaLnBrk="0" hangingPunct="0">
              <a:defRPr/>
            </a:pPr>
            <a:endParaRPr lang="en-US" b="0">
              <a:latin typeface="Arial" charset="0"/>
              <a:cs typeface="Arial" charset="0"/>
            </a:endParaRPr>
          </a:p>
        </p:txBody>
      </p:sp>
      <p:sp>
        <p:nvSpPr>
          <p:cNvPr id="32773" name="Text Box 9"/>
          <p:cNvSpPr txBox="1">
            <a:spLocks noChangeArrowheads="1"/>
          </p:cNvSpPr>
          <p:nvPr/>
        </p:nvSpPr>
        <p:spPr bwMode="auto">
          <a:xfrm>
            <a:off x="6659563" y="5229225"/>
            <a:ext cx="2112962" cy="647700"/>
          </a:xfrm>
          <a:prstGeom prst="rect">
            <a:avLst/>
          </a:prstGeom>
          <a:noFill/>
          <a:ln w="9525">
            <a:noFill/>
            <a:miter lim="800000"/>
            <a:headEnd/>
            <a:tailEnd/>
          </a:ln>
        </p:spPr>
        <p:txBody>
          <a:bodyPr/>
          <a:lstStyle/>
          <a:p>
            <a:pPr eaLnBrk="0" hangingPunct="0"/>
            <a:r>
              <a:rPr lang="en-GB" sz="1600">
                <a:cs typeface="Times New Roman" pitchFamily="18" charset="0"/>
              </a:rPr>
              <a:t>Creative </a:t>
            </a:r>
          </a:p>
          <a:p>
            <a:pPr eaLnBrk="0" hangingPunct="0"/>
            <a:r>
              <a:rPr lang="en-GB" sz="1600">
                <a:cs typeface="Times New Roman" pitchFamily="18" charset="0"/>
              </a:rPr>
              <a:t>enterprise</a:t>
            </a:r>
            <a:endParaRPr lang="en-GB" sz="1600" b="0">
              <a:cs typeface="Arial" pitchFamily="34" charset="0"/>
            </a:endParaRPr>
          </a:p>
        </p:txBody>
      </p:sp>
      <p:sp>
        <p:nvSpPr>
          <p:cNvPr id="32774" name="Text Box 11"/>
          <p:cNvSpPr txBox="1">
            <a:spLocks noChangeArrowheads="1"/>
          </p:cNvSpPr>
          <p:nvPr/>
        </p:nvSpPr>
        <p:spPr bwMode="auto">
          <a:xfrm>
            <a:off x="7451725" y="3860800"/>
            <a:ext cx="863600" cy="463550"/>
          </a:xfrm>
          <a:prstGeom prst="rect">
            <a:avLst/>
          </a:prstGeom>
          <a:noFill/>
          <a:ln w="9525">
            <a:noFill/>
            <a:miter lim="800000"/>
            <a:headEnd/>
            <a:tailEnd/>
          </a:ln>
        </p:spPr>
        <p:txBody>
          <a:bodyPr/>
          <a:lstStyle/>
          <a:p>
            <a:pPr eaLnBrk="0" hangingPunct="0"/>
            <a:r>
              <a:rPr lang="en-GB" sz="1600">
                <a:cs typeface="Times New Roman" pitchFamily="18" charset="0"/>
              </a:rPr>
              <a:t>Travel </a:t>
            </a:r>
            <a:endParaRPr lang="en-GB" sz="1600" b="0">
              <a:cs typeface="Arial" pitchFamily="34" charset="0"/>
            </a:endParaRPr>
          </a:p>
        </p:txBody>
      </p:sp>
      <p:sp>
        <p:nvSpPr>
          <p:cNvPr id="32775" name="Text Box 12"/>
          <p:cNvSpPr txBox="1">
            <a:spLocks noChangeArrowheads="1"/>
          </p:cNvSpPr>
          <p:nvPr/>
        </p:nvSpPr>
        <p:spPr bwMode="auto">
          <a:xfrm>
            <a:off x="7308850" y="4437063"/>
            <a:ext cx="1511300" cy="576262"/>
          </a:xfrm>
          <a:prstGeom prst="rect">
            <a:avLst/>
          </a:prstGeom>
          <a:noFill/>
          <a:ln w="9525">
            <a:noFill/>
            <a:miter lim="800000"/>
            <a:headEnd/>
            <a:tailEnd/>
          </a:ln>
        </p:spPr>
        <p:txBody>
          <a:bodyPr/>
          <a:lstStyle/>
          <a:p>
            <a:pPr eaLnBrk="0" hangingPunct="0"/>
            <a:r>
              <a:rPr lang="en-GB" sz="1600">
                <a:cs typeface="Times New Roman" pitchFamily="18" charset="0"/>
              </a:rPr>
              <a:t>Running own     </a:t>
            </a:r>
          </a:p>
          <a:p>
            <a:pPr eaLnBrk="0" hangingPunct="0"/>
            <a:r>
              <a:rPr lang="en-GB" sz="1600">
                <a:cs typeface="Times New Roman" pitchFamily="18" charset="0"/>
              </a:rPr>
              <a:t>    business</a:t>
            </a:r>
            <a:endParaRPr lang="en-GB" sz="1600" b="0">
              <a:cs typeface="Arial" pitchFamily="34" charset="0"/>
            </a:endParaRPr>
          </a:p>
        </p:txBody>
      </p:sp>
      <p:sp>
        <p:nvSpPr>
          <p:cNvPr id="32776" name="Text Box 13"/>
          <p:cNvSpPr txBox="1">
            <a:spLocks noChangeArrowheads="1"/>
          </p:cNvSpPr>
          <p:nvPr/>
        </p:nvSpPr>
        <p:spPr bwMode="auto">
          <a:xfrm>
            <a:off x="6659563" y="2897188"/>
            <a:ext cx="1944687" cy="360362"/>
          </a:xfrm>
          <a:prstGeom prst="rect">
            <a:avLst/>
          </a:prstGeom>
          <a:noFill/>
          <a:ln w="9525">
            <a:noFill/>
            <a:miter lim="800000"/>
            <a:headEnd/>
            <a:tailEnd/>
          </a:ln>
        </p:spPr>
        <p:txBody>
          <a:bodyPr/>
          <a:lstStyle/>
          <a:p>
            <a:pPr eaLnBrk="0" hangingPunct="0"/>
            <a:r>
              <a:rPr lang="en-GB" sz="1600">
                <a:cs typeface="Times New Roman" pitchFamily="18" charset="0"/>
              </a:rPr>
              <a:t>Caring for others</a:t>
            </a:r>
            <a:endParaRPr lang="en-GB" sz="1600" b="0">
              <a:cs typeface="Arial" pitchFamily="34" charset="0"/>
            </a:endParaRPr>
          </a:p>
        </p:txBody>
      </p:sp>
      <p:sp>
        <p:nvSpPr>
          <p:cNvPr id="32777" name="Text Box 15"/>
          <p:cNvSpPr txBox="1">
            <a:spLocks noChangeArrowheads="1"/>
          </p:cNvSpPr>
          <p:nvPr/>
        </p:nvSpPr>
        <p:spPr bwMode="auto">
          <a:xfrm>
            <a:off x="5003800" y="2897188"/>
            <a:ext cx="1216025" cy="385762"/>
          </a:xfrm>
          <a:prstGeom prst="rect">
            <a:avLst/>
          </a:prstGeom>
          <a:noFill/>
          <a:ln w="9525">
            <a:noFill/>
            <a:miter lim="800000"/>
            <a:headEnd/>
            <a:tailEnd/>
          </a:ln>
        </p:spPr>
        <p:txBody>
          <a:bodyPr/>
          <a:lstStyle/>
          <a:p>
            <a:pPr eaLnBrk="0" hangingPunct="0"/>
            <a:r>
              <a:rPr lang="en-GB" sz="1600">
                <a:cs typeface="Times New Roman" pitchFamily="18" charset="0"/>
              </a:rPr>
              <a:t>Mentoring</a:t>
            </a:r>
            <a:endParaRPr lang="en-GB" sz="1600" b="0">
              <a:cs typeface="Arial" pitchFamily="34" charset="0"/>
            </a:endParaRPr>
          </a:p>
        </p:txBody>
      </p:sp>
      <p:sp>
        <p:nvSpPr>
          <p:cNvPr id="32778" name="Rectangle 21"/>
          <p:cNvSpPr>
            <a:spLocks noChangeArrowheads="1"/>
          </p:cNvSpPr>
          <p:nvPr/>
        </p:nvSpPr>
        <p:spPr bwMode="auto">
          <a:xfrm>
            <a:off x="0" y="1574800"/>
            <a:ext cx="184150" cy="366713"/>
          </a:xfrm>
          <a:prstGeom prst="rect">
            <a:avLst/>
          </a:prstGeom>
          <a:noFill/>
          <a:ln w="9525">
            <a:noFill/>
            <a:miter lim="800000"/>
            <a:headEnd/>
            <a:tailEnd/>
          </a:ln>
        </p:spPr>
        <p:txBody>
          <a:bodyPr wrap="none" anchor="ctr">
            <a:spAutoFit/>
          </a:bodyPr>
          <a:lstStyle/>
          <a:p>
            <a:pPr eaLnBrk="0" hangingPunct="0"/>
            <a:endParaRPr lang="en-US" b="0">
              <a:cs typeface="Arial" pitchFamily="34" charset="0"/>
            </a:endParaRPr>
          </a:p>
        </p:txBody>
      </p:sp>
      <p:sp>
        <p:nvSpPr>
          <p:cNvPr id="32779" name="Rectangle 22"/>
          <p:cNvSpPr>
            <a:spLocks noChangeArrowheads="1"/>
          </p:cNvSpPr>
          <p:nvPr/>
        </p:nvSpPr>
        <p:spPr bwMode="auto">
          <a:xfrm>
            <a:off x="0" y="3001963"/>
            <a:ext cx="311150" cy="641350"/>
          </a:xfrm>
          <a:prstGeom prst="rect">
            <a:avLst/>
          </a:prstGeom>
          <a:noFill/>
          <a:ln w="9525">
            <a:noFill/>
            <a:miter lim="800000"/>
            <a:headEnd/>
            <a:tailEnd/>
          </a:ln>
        </p:spPr>
        <p:txBody>
          <a:bodyPr wrap="none" anchor="ctr">
            <a:spAutoFit/>
          </a:bodyPr>
          <a:lstStyle/>
          <a:p>
            <a:pPr eaLnBrk="0" hangingPunct="0"/>
            <a:r>
              <a:rPr lang="en-US">
                <a:cs typeface="Times New Roman" pitchFamily="18" charset="0"/>
              </a:rPr>
              <a:t>  </a:t>
            </a:r>
            <a:endParaRPr lang="en-US" b="0">
              <a:cs typeface="Arial" pitchFamily="34" charset="0"/>
            </a:endParaRPr>
          </a:p>
          <a:p>
            <a:pPr eaLnBrk="0" hangingPunct="0"/>
            <a:endParaRPr lang="en-US" b="0">
              <a:cs typeface="Arial" pitchFamily="34" charset="0"/>
            </a:endParaRPr>
          </a:p>
        </p:txBody>
      </p:sp>
      <p:sp>
        <p:nvSpPr>
          <p:cNvPr id="32780" name="Rectangle 23"/>
          <p:cNvSpPr>
            <a:spLocks noChangeArrowheads="1"/>
          </p:cNvSpPr>
          <p:nvPr/>
        </p:nvSpPr>
        <p:spPr bwMode="auto">
          <a:xfrm>
            <a:off x="0" y="3616325"/>
            <a:ext cx="184150" cy="366713"/>
          </a:xfrm>
          <a:prstGeom prst="rect">
            <a:avLst/>
          </a:prstGeom>
          <a:noFill/>
          <a:ln w="9525">
            <a:noFill/>
            <a:miter lim="800000"/>
            <a:headEnd/>
            <a:tailEnd/>
          </a:ln>
        </p:spPr>
        <p:txBody>
          <a:bodyPr wrap="none" anchor="ctr">
            <a:spAutoFit/>
          </a:bodyPr>
          <a:lstStyle/>
          <a:p>
            <a:pPr eaLnBrk="0" hangingPunct="0"/>
            <a:endParaRPr lang="en-US" b="0">
              <a:cs typeface="Arial" pitchFamily="34" charset="0"/>
            </a:endParaRPr>
          </a:p>
        </p:txBody>
      </p:sp>
      <p:sp>
        <p:nvSpPr>
          <p:cNvPr id="32781" name="Text Box 23"/>
          <p:cNvSpPr txBox="1">
            <a:spLocks noChangeArrowheads="1"/>
          </p:cNvSpPr>
          <p:nvPr/>
        </p:nvSpPr>
        <p:spPr bwMode="auto">
          <a:xfrm>
            <a:off x="5795963" y="2420938"/>
            <a:ext cx="1822450" cy="369887"/>
          </a:xfrm>
          <a:prstGeom prst="rect">
            <a:avLst/>
          </a:prstGeom>
          <a:noFill/>
          <a:ln w="9525">
            <a:noFill/>
            <a:miter lim="800000"/>
            <a:headEnd/>
            <a:tailEnd/>
          </a:ln>
        </p:spPr>
        <p:txBody>
          <a:bodyPr wrap="none">
            <a:spAutoFit/>
          </a:bodyPr>
          <a:lstStyle/>
          <a:p>
            <a:r>
              <a:rPr lang="en-GB" b="1" dirty="0"/>
              <a:t> Extra-curriculum</a:t>
            </a:r>
            <a:endParaRPr lang="en-US" b="1" dirty="0"/>
          </a:p>
        </p:txBody>
      </p:sp>
      <p:sp>
        <p:nvSpPr>
          <p:cNvPr id="32782" name="Text Box 32"/>
          <p:cNvSpPr txBox="1">
            <a:spLocks noChangeArrowheads="1"/>
          </p:cNvSpPr>
          <p:nvPr/>
        </p:nvSpPr>
        <p:spPr bwMode="auto">
          <a:xfrm>
            <a:off x="1239838" y="4913313"/>
            <a:ext cx="1100137" cy="336550"/>
          </a:xfrm>
          <a:prstGeom prst="rect">
            <a:avLst/>
          </a:prstGeom>
          <a:noFill/>
          <a:ln w="9525">
            <a:noFill/>
            <a:miter lim="800000"/>
            <a:headEnd/>
            <a:tailEnd/>
          </a:ln>
        </p:spPr>
        <p:txBody>
          <a:bodyPr>
            <a:spAutoFit/>
          </a:bodyPr>
          <a:lstStyle/>
          <a:p>
            <a:endParaRPr lang="en-US" sz="1600" b="0"/>
          </a:p>
        </p:txBody>
      </p:sp>
      <p:sp>
        <p:nvSpPr>
          <p:cNvPr id="32783" name="Text Box 24"/>
          <p:cNvSpPr txBox="1">
            <a:spLocks noChangeArrowheads="1"/>
          </p:cNvSpPr>
          <p:nvPr/>
        </p:nvSpPr>
        <p:spPr bwMode="auto">
          <a:xfrm>
            <a:off x="1475656" y="476672"/>
            <a:ext cx="5912196" cy="523220"/>
          </a:xfrm>
          <a:prstGeom prst="rect">
            <a:avLst/>
          </a:prstGeom>
          <a:noFill/>
          <a:ln w="9525">
            <a:noFill/>
            <a:miter lim="800000"/>
            <a:headEnd/>
            <a:tailEnd/>
          </a:ln>
        </p:spPr>
        <p:txBody>
          <a:bodyPr wrap="none">
            <a:spAutoFit/>
          </a:bodyPr>
          <a:lstStyle/>
          <a:p>
            <a:r>
              <a:rPr lang="en-GB" sz="2800" b="1" dirty="0" err="1" smtClean="0">
                <a:latin typeface="Aharoni" pitchFamily="2" charset="-79"/>
                <a:cs typeface="Aharoni" pitchFamily="2" charset="-79"/>
              </a:rPr>
              <a:t>Lifewide</a:t>
            </a:r>
            <a:r>
              <a:rPr lang="en-GB" sz="2800" b="1" dirty="0" smtClean="0">
                <a:latin typeface="Aharoni" pitchFamily="2" charset="-79"/>
                <a:cs typeface="Aharoni" pitchFamily="2" charset="-79"/>
              </a:rPr>
              <a:t> Curriculum (Jackson 2011)</a:t>
            </a:r>
            <a:endParaRPr lang="en-US" sz="2800" b="1" dirty="0">
              <a:latin typeface="Aharoni" pitchFamily="2" charset="-79"/>
              <a:cs typeface="Aharoni" pitchFamily="2" charset="-79"/>
            </a:endParaRPr>
          </a:p>
        </p:txBody>
      </p:sp>
      <p:sp>
        <p:nvSpPr>
          <p:cNvPr id="33" name="Down Arrow 32"/>
          <p:cNvSpPr/>
          <p:nvPr/>
        </p:nvSpPr>
        <p:spPr>
          <a:xfrm flipV="1">
            <a:off x="4284663" y="2133600"/>
            <a:ext cx="719137" cy="2374900"/>
          </a:xfrm>
          <a:prstGeom prst="downArrow">
            <a:avLst/>
          </a:prstGeom>
          <a:solidFill>
            <a:srgbClr val="FF00FF">
              <a:alpha val="51000"/>
            </a:srgbClr>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32785" name="AutoShape 16"/>
          <p:cNvSpPr>
            <a:spLocks noChangeArrowheads="1"/>
          </p:cNvSpPr>
          <p:nvPr/>
        </p:nvSpPr>
        <p:spPr bwMode="auto">
          <a:xfrm>
            <a:off x="468313" y="2349500"/>
            <a:ext cx="1295400" cy="3959225"/>
          </a:xfrm>
          <a:prstGeom prst="roundRect">
            <a:avLst>
              <a:gd name="adj" fmla="val 16667"/>
            </a:avLst>
          </a:prstGeom>
          <a:gradFill rotWithShape="0">
            <a:gsLst>
              <a:gs pos="0">
                <a:srgbClr val="66FF33"/>
              </a:gs>
              <a:gs pos="100000">
                <a:schemeClr val="bg1"/>
              </a:gs>
            </a:gsLst>
            <a:lin ang="5400000" scaled="1"/>
          </a:gradFill>
          <a:ln w="9525">
            <a:solidFill>
              <a:schemeClr val="tx1"/>
            </a:solidFill>
            <a:round/>
            <a:headEnd/>
            <a:tailEnd/>
          </a:ln>
        </p:spPr>
        <p:txBody>
          <a:bodyPr wrap="none" anchor="ctr"/>
          <a:lstStyle/>
          <a:p>
            <a:endParaRPr lang="en-US">
              <a:solidFill>
                <a:srgbClr val="92D050"/>
              </a:solidFill>
            </a:endParaRPr>
          </a:p>
        </p:txBody>
      </p:sp>
      <p:sp>
        <p:nvSpPr>
          <p:cNvPr id="32786" name="TextBox 34"/>
          <p:cNvSpPr txBox="1">
            <a:spLocks noChangeArrowheads="1"/>
          </p:cNvSpPr>
          <p:nvPr/>
        </p:nvSpPr>
        <p:spPr bwMode="auto">
          <a:xfrm>
            <a:off x="539750" y="2565400"/>
            <a:ext cx="1210588" cy="646331"/>
          </a:xfrm>
          <a:prstGeom prst="rect">
            <a:avLst/>
          </a:prstGeom>
          <a:noFill/>
          <a:ln w="9525">
            <a:noFill/>
            <a:miter lim="800000"/>
            <a:headEnd/>
            <a:tailEnd/>
          </a:ln>
        </p:spPr>
        <p:txBody>
          <a:bodyPr wrap="none">
            <a:spAutoFit/>
          </a:bodyPr>
          <a:lstStyle/>
          <a:p>
            <a:r>
              <a:rPr lang="en-GB" b="1" dirty="0" smtClean="0"/>
              <a:t> Academic</a:t>
            </a:r>
          </a:p>
          <a:p>
            <a:r>
              <a:rPr lang="en-GB" b="1" dirty="0" smtClean="0"/>
              <a:t>curriculum</a:t>
            </a:r>
            <a:endParaRPr lang="en-GB" b="1" dirty="0"/>
          </a:p>
        </p:txBody>
      </p:sp>
      <p:sp>
        <p:nvSpPr>
          <p:cNvPr id="32787" name="AutoShape 20"/>
          <p:cNvSpPr>
            <a:spLocks noChangeArrowheads="1"/>
          </p:cNvSpPr>
          <p:nvPr/>
        </p:nvSpPr>
        <p:spPr bwMode="auto">
          <a:xfrm>
            <a:off x="1258888" y="3284538"/>
            <a:ext cx="1584325" cy="2592387"/>
          </a:xfrm>
          <a:prstGeom prst="roundRect">
            <a:avLst>
              <a:gd name="adj" fmla="val 16667"/>
            </a:avLst>
          </a:prstGeom>
          <a:gradFill rotWithShape="1">
            <a:gsLst>
              <a:gs pos="0">
                <a:srgbClr val="FBA3F7"/>
              </a:gs>
              <a:gs pos="100000">
                <a:schemeClr val="bg1"/>
              </a:gs>
            </a:gsLst>
            <a:lin ang="5400000" scaled="1"/>
          </a:gradFill>
          <a:ln w="9525">
            <a:solidFill>
              <a:schemeClr val="tx1"/>
            </a:solidFill>
            <a:round/>
            <a:headEnd/>
            <a:tailEnd/>
          </a:ln>
        </p:spPr>
        <p:txBody>
          <a:bodyPr wrap="none" anchor="ctr"/>
          <a:lstStyle/>
          <a:p>
            <a:endParaRPr lang="en-US">
              <a:solidFill>
                <a:srgbClr val="92D050"/>
              </a:solidFill>
            </a:endParaRPr>
          </a:p>
        </p:txBody>
      </p:sp>
      <p:sp>
        <p:nvSpPr>
          <p:cNvPr id="32788" name="Text Box 5" descr="Wide upward diagonal"/>
          <p:cNvSpPr txBox="1">
            <a:spLocks noChangeArrowheads="1"/>
          </p:cNvSpPr>
          <p:nvPr/>
        </p:nvSpPr>
        <p:spPr bwMode="auto">
          <a:xfrm>
            <a:off x="1258888" y="3357563"/>
            <a:ext cx="1655762" cy="2447925"/>
          </a:xfrm>
          <a:prstGeom prst="rect">
            <a:avLst/>
          </a:prstGeom>
          <a:noFill/>
          <a:ln w="19050">
            <a:noFill/>
            <a:miter lim="800000"/>
            <a:headEnd/>
            <a:tailEnd/>
          </a:ln>
        </p:spPr>
        <p:txBody>
          <a:bodyPr/>
          <a:lstStyle/>
          <a:p>
            <a:pPr eaLnBrk="0" hangingPunct="0"/>
            <a:r>
              <a:rPr lang="en-GB" b="1" dirty="0">
                <a:cs typeface="Times New Roman" pitchFamily="18" charset="0"/>
              </a:rPr>
              <a:t>Work-related</a:t>
            </a:r>
          </a:p>
          <a:p>
            <a:pPr eaLnBrk="0" hangingPunct="0"/>
            <a:r>
              <a:rPr lang="en-GB" b="1" dirty="0">
                <a:cs typeface="Times New Roman" pitchFamily="18" charset="0"/>
              </a:rPr>
              <a:t>  curriculum</a:t>
            </a:r>
            <a:endParaRPr lang="en-GB" b="1" dirty="0">
              <a:cs typeface="Arial" pitchFamily="34" charset="0"/>
            </a:endParaRPr>
          </a:p>
          <a:p>
            <a:pPr eaLnBrk="0" hangingPunct="0"/>
            <a:r>
              <a:rPr lang="en-GB" sz="1400" i="1" dirty="0">
                <a:cs typeface="Times New Roman" pitchFamily="18" charset="0"/>
              </a:rPr>
              <a:t>Work placement    </a:t>
            </a:r>
          </a:p>
          <a:p>
            <a:pPr eaLnBrk="0" hangingPunct="0"/>
            <a:r>
              <a:rPr lang="en-GB" sz="1400" i="1" dirty="0">
                <a:cs typeface="Times New Roman" pitchFamily="18" charset="0"/>
              </a:rPr>
              <a:t>related to area of study or integration </a:t>
            </a:r>
          </a:p>
          <a:p>
            <a:pPr eaLnBrk="0" hangingPunct="0"/>
            <a:r>
              <a:rPr lang="en-GB" sz="1400" i="1" dirty="0">
                <a:cs typeface="Times New Roman" pitchFamily="18" charset="0"/>
              </a:rPr>
              <a:t>theory &amp; practice</a:t>
            </a:r>
          </a:p>
          <a:p>
            <a:pPr eaLnBrk="0" hangingPunct="0"/>
            <a:r>
              <a:rPr lang="en-GB" sz="1400" i="1" dirty="0" err="1">
                <a:cs typeface="Times New Roman" pitchFamily="18" charset="0"/>
              </a:rPr>
              <a:t>eg</a:t>
            </a:r>
            <a:r>
              <a:rPr lang="en-GB" sz="1400" i="1" dirty="0">
                <a:cs typeface="Times New Roman" pitchFamily="18" charset="0"/>
              </a:rPr>
              <a:t> health and social care programmes</a:t>
            </a:r>
          </a:p>
          <a:p>
            <a:pPr eaLnBrk="0" hangingPunct="0"/>
            <a:endParaRPr lang="en-GB" sz="1400" i="1" dirty="0">
              <a:cs typeface="Times New Roman" pitchFamily="18" charset="0"/>
            </a:endParaRPr>
          </a:p>
          <a:p>
            <a:pPr eaLnBrk="0" hangingPunct="0"/>
            <a:endParaRPr lang="en-GB" sz="1400" i="1" dirty="0">
              <a:cs typeface="Times New Roman" pitchFamily="18" charset="0"/>
            </a:endParaRPr>
          </a:p>
          <a:p>
            <a:pPr eaLnBrk="0" hangingPunct="0"/>
            <a:endParaRPr lang="en-GB" sz="1400" i="1" dirty="0">
              <a:cs typeface="Times New Roman" pitchFamily="18" charset="0"/>
            </a:endParaRPr>
          </a:p>
          <a:p>
            <a:pPr eaLnBrk="0" hangingPunct="0"/>
            <a:endParaRPr lang="en-GB" sz="1400" i="1" dirty="0">
              <a:cs typeface="Times New Roman" pitchFamily="18" charset="0"/>
            </a:endParaRPr>
          </a:p>
          <a:p>
            <a:pPr eaLnBrk="0" hangingPunct="0"/>
            <a:endParaRPr lang="en-GB" dirty="0">
              <a:cs typeface="Arial" pitchFamily="34" charset="0"/>
            </a:endParaRPr>
          </a:p>
        </p:txBody>
      </p:sp>
      <p:sp>
        <p:nvSpPr>
          <p:cNvPr id="39" name="Down Arrow 38"/>
          <p:cNvSpPr/>
          <p:nvPr/>
        </p:nvSpPr>
        <p:spPr>
          <a:xfrm flipV="1">
            <a:off x="1547813" y="2205038"/>
            <a:ext cx="719137" cy="1079500"/>
          </a:xfrm>
          <a:prstGeom prst="downArrow">
            <a:avLst/>
          </a:prstGeom>
          <a:solidFill>
            <a:srgbClr val="FF00FF">
              <a:alpha val="51000"/>
            </a:srgbClr>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32790" name="Text Box 8"/>
          <p:cNvSpPr txBox="1">
            <a:spLocks noChangeArrowheads="1"/>
          </p:cNvSpPr>
          <p:nvPr/>
        </p:nvSpPr>
        <p:spPr bwMode="auto">
          <a:xfrm>
            <a:off x="4932363" y="4652963"/>
            <a:ext cx="2232025" cy="576262"/>
          </a:xfrm>
          <a:prstGeom prst="rect">
            <a:avLst/>
          </a:prstGeom>
          <a:noFill/>
          <a:ln w="9525">
            <a:noFill/>
            <a:miter lim="800000"/>
            <a:headEnd/>
            <a:tailEnd/>
          </a:ln>
        </p:spPr>
        <p:txBody>
          <a:bodyPr/>
          <a:lstStyle/>
          <a:p>
            <a:pPr eaLnBrk="0" hangingPunct="0"/>
            <a:r>
              <a:rPr lang="en-GB" sz="1600">
                <a:cs typeface="Times New Roman" pitchFamily="18" charset="0"/>
              </a:rPr>
              <a:t>Volunteering </a:t>
            </a:r>
          </a:p>
          <a:p>
            <a:pPr eaLnBrk="0" hangingPunct="0"/>
            <a:r>
              <a:rPr lang="en-GB" sz="1600">
                <a:cs typeface="Times New Roman" pitchFamily="18" charset="0"/>
              </a:rPr>
              <a:t>&amp;</a:t>
            </a:r>
            <a:r>
              <a:rPr lang="en-GB" sz="1600" b="0">
                <a:cs typeface="Arial" pitchFamily="34" charset="0"/>
              </a:rPr>
              <a:t>  </a:t>
            </a:r>
            <a:r>
              <a:rPr lang="en-GB" sz="1600">
                <a:cs typeface="Times New Roman" pitchFamily="18" charset="0"/>
              </a:rPr>
              <a:t>social enterprise</a:t>
            </a:r>
            <a:endParaRPr lang="en-GB" sz="1600" b="0">
              <a:cs typeface="Arial" pitchFamily="34" charset="0"/>
            </a:endParaRPr>
          </a:p>
          <a:p>
            <a:pPr eaLnBrk="0" hangingPunct="0"/>
            <a:endParaRPr lang="en-GB" sz="1600" b="0">
              <a:cs typeface="Arial" pitchFamily="34" charset="0"/>
            </a:endParaRPr>
          </a:p>
        </p:txBody>
      </p:sp>
      <p:sp>
        <p:nvSpPr>
          <p:cNvPr id="32791" name="Text Box 14"/>
          <p:cNvSpPr txBox="1">
            <a:spLocks noChangeArrowheads="1"/>
          </p:cNvSpPr>
          <p:nvPr/>
        </p:nvSpPr>
        <p:spPr bwMode="auto">
          <a:xfrm>
            <a:off x="5003800" y="3429000"/>
            <a:ext cx="2376488" cy="647700"/>
          </a:xfrm>
          <a:prstGeom prst="rect">
            <a:avLst/>
          </a:prstGeom>
          <a:noFill/>
          <a:ln w="9525">
            <a:noFill/>
            <a:miter lim="800000"/>
            <a:headEnd/>
            <a:tailEnd/>
          </a:ln>
        </p:spPr>
        <p:txBody>
          <a:bodyPr/>
          <a:lstStyle/>
          <a:p>
            <a:pPr eaLnBrk="0" hangingPunct="0"/>
            <a:r>
              <a:rPr lang="en-GB" sz="1600">
                <a:cs typeface="Times New Roman" pitchFamily="18" charset="0"/>
              </a:rPr>
              <a:t>Work including PT jobs and internships</a:t>
            </a:r>
            <a:endParaRPr lang="en-GB" sz="1600" b="0">
              <a:cs typeface="Arial" pitchFamily="34" charset="0"/>
            </a:endParaRPr>
          </a:p>
        </p:txBody>
      </p:sp>
      <p:sp>
        <p:nvSpPr>
          <p:cNvPr id="32792" name="Text Box 10"/>
          <p:cNvSpPr txBox="1">
            <a:spLocks noChangeArrowheads="1"/>
          </p:cNvSpPr>
          <p:nvPr/>
        </p:nvSpPr>
        <p:spPr bwMode="auto">
          <a:xfrm>
            <a:off x="5076825" y="5445125"/>
            <a:ext cx="1727200" cy="863600"/>
          </a:xfrm>
          <a:prstGeom prst="rect">
            <a:avLst/>
          </a:prstGeom>
          <a:noFill/>
          <a:ln w="19050">
            <a:noFill/>
            <a:miter lim="800000"/>
            <a:headEnd/>
            <a:tailEnd/>
          </a:ln>
        </p:spPr>
        <p:txBody>
          <a:bodyPr/>
          <a:lstStyle/>
          <a:p>
            <a:pPr eaLnBrk="0" hangingPunct="0"/>
            <a:r>
              <a:rPr lang="en-GB" sz="1600">
                <a:cs typeface="Times New Roman" pitchFamily="18" charset="0"/>
              </a:rPr>
              <a:t>Student Representation &amp; Societies </a:t>
            </a:r>
            <a:endParaRPr lang="en-GB" sz="1600" b="0">
              <a:cs typeface="Arial" pitchFamily="34" charset="0"/>
            </a:endParaRPr>
          </a:p>
        </p:txBody>
      </p:sp>
      <p:sp>
        <p:nvSpPr>
          <p:cNvPr id="32793" name="AutoShape 24"/>
          <p:cNvSpPr>
            <a:spLocks noChangeArrowheads="1"/>
          </p:cNvSpPr>
          <p:nvPr/>
        </p:nvSpPr>
        <p:spPr bwMode="auto">
          <a:xfrm>
            <a:off x="2195513" y="3500438"/>
            <a:ext cx="3600450" cy="2374900"/>
          </a:xfrm>
          <a:prstGeom prst="roundRect">
            <a:avLst>
              <a:gd name="adj" fmla="val 16667"/>
            </a:avLst>
          </a:prstGeom>
          <a:noFill/>
          <a:ln w="19050">
            <a:solidFill>
              <a:srgbClr val="FF0000"/>
            </a:solidFill>
            <a:round/>
            <a:headEnd/>
            <a:tailEnd/>
          </a:ln>
        </p:spPr>
        <p:txBody>
          <a:bodyPr wrap="none" anchor="ctr"/>
          <a:lstStyle/>
          <a:p>
            <a:pPr eaLnBrk="0" hangingPunct="0"/>
            <a:r>
              <a:rPr lang="en-GB" dirty="0" smtClean="0">
                <a:cs typeface="Times New Roman" pitchFamily="18" charset="0"/>
              </a:rPr>
              <a:t>             </a:t>
            </a:r>
            <a:r>
              <a:rPr lang="en-GB" b="1" dirty="0" smtClean="0">
                <a:cs typeface="Times New Roman" pitchFamily="18" charset="0"/>
              </a:rPr>
              <a:t>Co-curriculum</a:t>
            </a:r>
            <a:endParaRPr lang="en-GB" b="1" dirty="0">
              <a:cs typeface="Arial" pitchFamily="34" charset="0"/>
            </a:endParaRPr>
          </a:p>
          <a:p>
            <a:pPr eaLnBrk="0" hangingPunct="0"/>
            <a:r>
              <a:rPr lang="en-GB" sz="1400" i="1" dirty="0" smtClean="0">
                <a:cs typeface="Times New Roman" pitchFamily="18" charset="0"/>
              </a:rPr>
              <a:t>                  learning </a:t>
            </a:r>
            <a:r>
              <a:rPr lang="en-GB" sz="1400" i="1" dirty="0">
                <a:cs typeface="Times New Roman" pitchFamily="18" charset="0"/>
              </a:rPr>
              <a:t>spaces </a:t>
            </a:r>
          </a:p>
          <a:p>
            <a:pPr eaLnBrk="0" hangingPunct="0"/>
            <a:r>
              <a:rPr lang="en-GB" sz="1400" i="1" dirty="0" smtClean="0">
                <a:cs typeface="Times New Roman" pitchFamily="18" charset="0"/>
              </a:rPr>
              <a:t>                  outside </a:t>
            </a:r>
            <a:r>
              <a:rPr lang="en-GB" sz="1400" i="1" dirty="0">
                <a:cs typeface="Times New Roman" pitchFamily="18" charset="0"/>
              </a:rPr>
              <a:t>formal   </a:t>
            </a:r>
          </a:p>
          <a:p>
            <a:pPr eaLnBrk="0" hangingPunct="0"/>
            <a:r>
              <a:rPr lang="en-GB" sz="1400" i="1" dirty="0">
                <a:cs typeface="Times New Roman" pitchFamily="18" charset="0"/>
              </a:rPr>
              <a:t>    </a:t>
            </a:r>
            <a:r>
              <a:rPr lang="en-GB" sz="1400" i="1" dirty="0" smtClean="0">
                <a:cs typeface="Times New Roman" pitchFamily="18" charset="0"/>
              </a:rPr>
              <a:t>                  curriculum</a:t>
            </a:r>
            <a:endParaRPr lang="en-US" sz="1400" dirty="0">
              <a:solidFill>
                <a:srgbClr val="92D050"/>
              </a:solidFill>
            </a:endParaRPr>
          </a:p>
        </p:txBody>
      </p:sp>
      <p:sp>
        <p:nvSpPr>
          <p:cNvPr id="32794" name="Text Box 12"/>
          <p:cNvSpPr txBox="1">
            <a:spLocks noChangeArrowheads="1"/>
          </p:cNvSpPr>
          <p:nvPr/>
        </p:nvSpPr>
        <p:spPr bwMode="auto">
          <a:xfrm>
            <a:off x="5219700" y="4076700"/>
            <a:ext cx="1511300" cy="431800"/>
          </a:xfrm>
          <a:prstGeom prst="rect">
            <a:avLst/>
          </a:prstGeom>
          <a:noFill/>
          <a:ln w="9525">
            <a:noFill/>
            <a:miter lim="800000"/>
            <a:headEnd/>
            <a:tailEnd/>
          </a:ln>
        </p:spPr>
        <p:txBody>
          <a:bodyPr/>
          <a:lstStyle/>
          <a:p>
            <a:pPr eaLnBrk="0" hangingPunct="0"/>
            <a:r>
              <a:rPr lang="en-GB" sz="1600">
                <a:cs typeface="Times New Roman" pitchFamily="18" charset="0"/>
              </a:rPr>
              <a:t>Study abroad</a:t>
            </a:r>
          </a:p>
        </p:txBody>
      </p:sp>
      <p:sp>
        <p:nvSpPr>
          <p:cNvPr id="32795" name="Text Box 11"/>
          <p:cNvSpPr txBox="1">
            <a:spLocks noChangeArrowheads="1"/>
          </p:cNvSpPr>
          <p:nvPr/>
        </p:nvSpPr>
        <p:spPr bwMode="auto">
          <a:xfrm>
            <a:off x="7596188" y="3357563"/>
            <a:ext cx="863600" cy="463550"/>
          </a:xfrm>
          <a:prstGeom prst="rect">
            <a:avLst/>
          </a:prstGeom>
          <a:noFill/>
          <a:ln w="9525">
            <a:noFill/>
            <a:miter lim="800000"/>
            <a:headEnd/>
            <a:tailEnd/>
          </a:ln>
        </p:spPr>
        <p:txBody>
          <a:bodyPr/>
          <a:lstStyle/>
          <a:p>
            <a:pPr eaLnBrk="0" hangingPunct="0"/>
            <a:r>
              <a:rPr lang="en-GB" sz="1600">
                <a:cs typeface="Times New Roman" pitchFamily="18" charset="0"/>
              </a:rPr>
              <a:t>Sport </a:t>
            </a:r>
            <a:endParaRPr lang="en-GB" sz="1600" b="0">
              <a:cs typeface="Arial" pitchFamily="34" charset="0"/>
            </a:endParaRPr>
          </a:p>
        </p:txBody>
      </p:sp>
    </p:spTree>
    <p:custDataLst>
      <p:tags r:id="rId1"/>
    </p:custDataLst>
  </p:cSld>
  <p:clrMapOvr>
    <a:masterClrMapping/>
  </p:clrMapOvr>
  <p:transition spd="med">
    <p:dissolv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surrey award"/>
          <p:cNvPicPr>
            <a:picLocks noChangeAspect="1" noChangeArrowheads="1"/>
          </p:cNvPicPr>
          <p:nvPr/>
        </p:nvPicPr>
        <p:blipFill>
          <a:blip r:embed="rId4" cstate="print"/>
          <a:srcRect/>
          <a:stretch>
            <a:fillRect/>
          </a:stretch>
        </p:blipFill>
        <p:spPr bwMode="auto">
          <a:xfrm>
            <a:off x="179388" y="1087438"/>
            <a:ext cx="8748712" cy="5770562"/>
          </a:xfrm>
          <a:prstGeom prst="rect">
            <a:avLst/>
          </a:prstGeom>
          <a:noFill/>
          <a:ln w="9525">
            <a:noFill/>
            <a:miter lim="800000"/>
            <a:headEnd/>
            <a:tailEnd/>
          </a:ln>
        </p:spPr>
      </p:pic>
      <p:sp>
        <p:nvSpPr>
          <p:cNvPr id="43011" name="TextBox 2"/>
          <p:cNvSpPr txBox="1">
            <a:spLocks noChangeArrowheads="1"/>
          </p:cNvSpPr>
          <p:nvPr/>
        </p:nvSpPr>
        <p:spPr bwMode="auto">
          <a:xfrm>
            <a:off x="467544" y="332656"/>
            <a:ext cx="8196924" cy="461665"/>
          </a:xfrm>
          <a:prstGeom prst="rect">
            <a:avLst/>
          </a:prstGeom>
          <a:noFill/>
          <a:ln w="9525">
            <a:noFill/>
            <a:miter lim="800000"/>
            <a:headEnd/>
            <a:tailEnd/>
          </a:ln>
        </p:spPr>
        <p:txBody>
          <a:bodyPr wrap="none">
            <a:spAutoFit/>
          </a:bodyPr>
          <a:lstStyle/>
          <a:p>
            <a:r>
              <a:rPr lang="en-GB" sz="2400" dirty="0" smtClean="0"/>
              <a:t>Recognition of </a:t>
            </a:r>
            <a:r>
              <a:rPr lang="en-GB" sz="2400" dirty="0" err="1" smtClean="0"/>
              <a:t>Lifewide</a:t>
            </a:r>
            <a:r>
              <a:rPr lang="en-GB" sz="2400" dirty="0" smtClean="0"/>
              <a:t> Learning, Development &amp; Achievements</a:t>
            </a:r>
            <a:endParaRPr lang="en-GB" sz="2400" dirty="0"/>
          </a:p>
        </p:txBody>
      </p:sp>
    </p:spTree>
    <p:custDataLst>
      <p:tags r:id="rId1"/>
    </p:custDataLst>
  </p:cSld>
  <p:clrMapOvr>
    <a:masterClrMapping/>
  </p:clrMapOvr>
  <p:transition spd="med">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2"/>
          <p:cNvPicPr>
            <a:picLocks noChangeAspect="1" noChangeArrowheads="1"/>
          </p:cNvPicPr>
          <p:nvPr/>
        </p:nvPicPr>
        <p:blipFill>
          <a:blip r:embed="rId3" cstate="print"/>
          <a:srcRect/>
          <a:stretch>
            <a:fillRect/>
          </a:stretch>
        </p:blipFill>
        <p:spPr bwMode="auto">
          <a:xfrm>
            <a:off x="395288" y="404813"/>
            <a:ext cx="1512887" cy="1598612"/>
          </a:xfrm>
          <a:prstGeom prst="rect">
            <a:avLst/>
          </a:prstGeom>
          <a:noFill/>
          <a:ln w="9525">
            <a:noFill/>
            <a:miter lim="800000"/>
            <a:headEnd/>
            <a:tailEnd/>
          </a:ln>
        </p:spPr>
      </p:pic>
      <p:sp>
        <p:nvSpPr>
          <p:cNvPr id="44035" name="AutoShape 30"/>
          <p:cNvSpPr>
            <a:spLocks noChangeArrowheads="1"/>
          </p:cNvSpPr>
          <p:nvPr/>
        </p:nvSpPr>
        <p:spPr bwMode="auto">
          <a:xfrm>
            <a:off x="4211638" y="2420938"/>
            <a:ext cx="1057275" cy="2952750"/>
          </a:xfrm>
          <a:prstGeom prst="roundRect">
            <a:avLst>
              <a:gd name="adj" fmla="val 16667"/>
            </a:avLst>
          </a:prstGeom>
          <a:solidFill>
            <a:srgbClr val="00B0F0"/>
          </a:solidFill>
          <a:ln w="9525">
            <a:solidFill>
              <a:srgbClr val="000000"/>
            </a:solidFill>
            <a:round/>
            <a:headEnd/>
            <a:tailEnd/>
          </a:ln>
        </p:spPr>
        <p:txBody>
          <a:bodyPr/>
          <a:lstStyle/>
          <a:p>
            <a:endParaRPr lang="en-US"/>
          </a:p>
        </p:txBody>
      </p:sp>
      <p:sp>
        <p:nvSpPr>
          <p:cNvPr id="44036" name="TextBox 5"/>
          <p:cNvSpPr txBox="1">
            <a:spLocks noChangeArrowheads="1"/>
          </p:cNvSpPr>
          <p:nvPr/>
        </p:nvSpPr>
        <p:spPr bwMode="auto">
          <a:xfrm rot="-5400000">
            <a:off x="3398044" y="3667919"/>
            <a:ext cx="2665413" cy="460375"/>
          </a:xfrm>
          <a:prstGeom prst="rect">
            <a:avLst/>
          </a:prstGeom>
          <a:noFill/>
          <a:ln w="9525">
            <a:noFill/>
            <a:miter lim="800000"/>
            <a:headEnd/>
            <a:tailEnd/>
          </a:ln>
        </p:spPr>
        <p:txBody>
          <a:bodyPr wrap="none">
            <a:spAutoFit/>
          </a:bodyPr>
          <a:lstStyle/>
          <a:p>
            <a:r>
              <a:rPr lang="en-US" sz="2400"/>
              <a:t>BSc Biosciences</a:t>
            </a:r>
          </a:p>
        </p:txBody>
      </p:sp>
      <p:sp>
        <p:nvSpPr>
          <p:cNvPr id="44037" name="TextBox 6"/>
          <p:cNvSpPr txBox="1">
            <a:spLocks noChangeArrowheads="1"/>
          </p:cNvSpPr>
          <p:nvPr/>
        </p:nvSpPr>
        <p:spPr bwMode="auto">
          <a:xfrm>
            <a:off x="1476375" y="260350"/>
            <a:ext cx="6305509" cy="892552"/>
          </a:xfrm>
          <a:prstGeom prst="rect">
            <a:avLst/>
          </a:prstGeom>
          <a:noFill/>
          <a:ln w="9525">
            <a:noFill/>
            <a:miter lim="800000"/>
            <a:headEnd/>
            <a:tailEnd/>
          </a:ln>
        </p:spPr>
        <p:txBody>
          <a:bodyPr wrap="none">
            <a:spAutoFit/>
          </a:bodyPr>
          <a:lstStyle/>
          <a:p>
            <a:r>
              <a:rPr lang="en-US" sz="2800" dirty="0" smtClean="0"/>
              <a:t>    I </a:t>
            </a:r>
            <a:r>
              <a:rPr lang="en-US" sz="2800" dirty="0"/>
              <a:t>want to become a doctor</a:t>
            </a:r>
          </a:p>
          <a:p>
            <a:r>
              <a:rPr lang="en-US" sz="2400" b="0" i="1" dirty="0"/>
              <a:t>    Level 1 </a:t>
            </a:r>
            <a:r>
              <a:rPr lang="en-US" sz="2400" b="0" i="1" dirty="0" smtClean="0"/>
              <a:t>biosciences student </a:t>
            </a:r>
            <a:r>
              <a:rPr lang="en-US" sz="2400" b="0" i="1" dirty="0"/>
              <a:t>University of Surrey</a:t>
            </a:r>
          </a:p>
        </p:txBody>
      </p:sp>
      <p:sp>
        <p:nvSpPr>
          <p:cNvPr id="12" name="Freeform 11"/>
          <p:cNvSpPr>
            <a:spLocks/>
          </p:cNvSpPr>
          <p:nvPr/>
        </p:nvSpPr>
        <p:spPr bwMode="auto">
          <a:xfrm>
            <a:off x="1692275" y="1412875"/>
            <a:ext cx="6119813" cy="4248150"/>
          </a:xfrm>
          <a:custGeom>
            <a:avLst/>
            <a:gdLst>
              <a:gd name="T0" fmla="*/ 4611204 w 6498209"/>
              <a:gd name="T1" fmla="*/ 106850 h 5173155"/>
              <a:gd name="T2" fmla="*/ 1275562 w 6498209"/>
              <a:gd name="T3" fmla="*/ 153201 h 5173155"/>
              <a:gd name="T4" fmla="*/ 278856 w 6498209"/>
              <a:gd name="T5" fmla="*/ 1578516 h 5173155"/>
              <a:gd name="T6" fmla="*/ 292145 w 6498209"/>
              <a:gd name="T7" fmla="*/ 3641166 h 5173155"/>
              <a:gd name="T8" fmla="*/ 3614498 w 6498209"/>
              <a:gd name="T9" fmla="*/ 4243739 h 5173155"/>
              <a:gd name="T10" fmla="*/ 5767382 w 6498209"/>
              <a:gd name="T11" fmla="*/ 3780221 h 5173155"/>
              <a:gd name="T12" fmla="*/ 6099618 w 6498209"/>
              <a:gd name="T13" fmla="*/ 1659632 h 5173155"/>
              <a:gd name="T14" fmla="*/ 5581331 w 6498209"/>
              <a:gd name="T15" fmla="*/ 396548 h 5173155"/>
              <a:gd name="T16" fmla="*/ 4531467 w 6498209"/>
              <a:gd name="T17" fmla="*/ 95262 h 5173155"/>
              <a:gd name="T18" fmla="*/ 4531467 w 6498209"/>
              <a:gd name="T19" fmla="*/ 95262 h 517315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498209" h="5173155">
                <a:moveTo>
                  <a:pt x="4896321" y="130116"/>
                </a:moveTo>
                <a:cubicBezTo>
                  <a:pt x="3508728" y="8995"/>
                  <a:pt x="2121136" y="-112125"/>
                  <a:pt x="1354432" y="186560"/>
                </a:cubicBezTo>
                <a:cubicBezTo>
                  <a:pt x="587728" y="485245"/>
                  <a:pt x="470135" y="1214320"/>
                  <a:pt x="296098" y="1922227"/>
                </a:cubicBezTo>
                <a:cubicBezTo>
                  <a:pt x="122061" y="2630134"/>
                  <a:pt x="-280106" y="3893079"/>
                  <a:pt x="310209" y="4434005"/>
                </a:cubicBezTo>
                <a:cubicBezTo>
                  <a:pt x="900524" y="4974931"/>
                  <a:pt x="2869024" y="5139561"/>
                  <a:pt x="3837987" y="5167783"/>
                </a:cubicBezTo>
                <a:cubicBezTo>
                  <a:pt x="4806950" y="5196005"/>
                  <a:pt x="5684191" y="5127801"/>
                  <a:pt x="6123987" y="4603338"/>
                </a:cubicBezTo>
                <a:cubicBezTo>
                  <a:pt x="6563783" y="4078875"/>
                  <a:pt x="6509691" y="2707746"/>
                  <a:pt x="6476765" y="2021005"/>
                </a:cubicBezTo>
                <a:cubicBezTo>
                  <a:pt x="6443839" y="1334264"/>
                  <a:pt x="6203950" y="800394"/>
                  <a:pt x="5926432" y="482894"/>
                </a:cubicBezTo>
                <a:cubicBezTo>
                  <a:pt x="5648914" y="165394"/>
                  <a:pt x="4811654" y="116005"/>
                  <a:pt x="4811654" y="116005"/>
                </a:cubicBezTo>
              </a:path>
            </a:pathLst>
          </a:custGeom>
          <a:noFill/>
          <a:ln w="25400" cap="flat" cmpd="sng">
            <a:solidFill>
              <a:schemeClr val="accent1"/>
            </a:solidFill>
            <a:prstDash val="solid"/>
            <a:round/>
            <a:headEnd/>
            <a:tailEnd/>
          </a:ln>
          <a:effectLst>
            <a:outerShdw dist="20000" dir="5400000" rotWithShape="0">
              <a:srgbClr val="000000">
                <a:alpha val="37999"/>
              </a:srgbClr>
            </a:outerShdw>
          </a:effectLst>
        </p:spPr>
        <p:txBody>
          <a:bodyPr anchor="ctr"/>
          <a:lstStyle/>
          <a:p>
            <a:pPr>
              <a:defRPr/>
            </a:pPr>
            <a:endParaRPr lang="en-GB">
              <a:latin typeface="Arial" pitchFamily="34" charset="0"/>
            </a:endParaRPr>
          </a:p>
        </p:txBody>
      </p:sp>
      <p:sp>
        <p:nvSpPr>
          <p:cNvPr id="13" name="Oval 12"/>
          <p:cNvSpPr>
            <a:spLocks noChangeArrowheads="1"/>
          </p:cNvSpPr>
          <p:nvPr/>
        </p:nvSpPr>
        <p:spPr bwMode="auto">
          <a:xfrm>
            <a:off x="5508625" y="2492375"/>
            <a:ext cx="792163" cy="1152525"/>
          </a:xfrm>
          <a:prstGeom prst="ellipse">
            <a:avLst/>
          </a:prstGeom>
          <a:solidFill>
            <a:srgbClr val="FF0000"/>
          </a:solidFill>
          <a:ln w="9525">
            <a:solidFill>
              <a:srgbClr val="B6DCDF"/>
            </a:solidFill>
            <a:round/>
            <a:headEnd/>
            <a:tailEnd/>
          </a:ln>
          <a:effectLst>
            <a:outerShdw dist="23000" dir="5400000" rotWithShape="0">
              <a:srgbClr val="808080">
                <a:alpha val="34999"/>
              </a:srgbClr>
            </a:outerShdw>
          </a:effectLst>
        </p:spPr>
        <p:txBody>
          <a:bodyPr anchor="ctr"/>
          <a:lstStyle/>
          <a:p>
            <a:pPr>
              <a:defRPr/>
            </a:pPr>
            <a:endParaRPr lang="en-US">
              <a:solidFill>
                <a:schemeClr val="lt1"/>
              </a:solidFill>
              <a:latin typeface="+mn-lt"/>
              <a:ea typeface="+mn-ea"/>
            </a:endParaRPr>
          </a:p>
        </p:txBody>
      </p:sp>
      <p:sp>
        <p:nvSpPr>
          <p:cNvPr id="14" name="Diamond 13"/>
          <p:cNvSpPr>
            <a:spLocks noChangeArrowheads="1"/>
          </p:cNvSpPr>
          <p:nvPr/>
        </p:nvSpPr>
        <p:spPr bwMode="auto">
          <a:xfrm>
            <a:off x="5724525" y="3860800"/>
            <a:ext cx="935038" cy="1152525"/>
          </a:xfrm>
          <a:prstGeom prst="diamond">
            <a:avLst/>
          </a:prstGeom>
          <a:solidFill>
            <a:srgbClr val="66FF33"/>
          </a:solidFill>
          <a:ln w="9525">
            <a:solidFill>
              <a:srgbClr val="B6DCDF"/>
            </a:solidFill>
            <a:miter lim="800000"/>
            <a:headEnd/>
            <a:tailEnd/>
          </a:ln>
          <a:effectLst>
            <a:outerShdw dist="23000" dir="5400000" rotWithShape="0">
              <a:srgbClr val="808080">
                <a:alpha val="34999"/>
              </a:srgbClr>
            </a:outerShdw>
          </a:effectLst>
        </p:spPr>
        <p:txBody>
          <a:bodyPr anchor="ctr"/>
          <a:lstStyle/>
          <a:p>
            <a:pPr>
              <a:defRPr/>
            </a:pPr>
            <a:endParaRPr lang="en-US">
              <a:solidFill>
                <a:schemeClr val="lt1"/>
              </a:solidFill>
              <a:latin typeface="+mn-lt"/>
              <a:ea typeface="+mn-ea"/>
            </a:endParaRPr>
          </a:p>
        </p:txBody>
      </p:sp>
      <p:sp>
        <p:nvSpPr>
          <p:cNvPr id="15" name="Diamond 14"/>
          <p:cNvSpPr>
            <a:spLocks noChangeArrowheads="1"/>
          </p:cNvSpPr>
          <p:nvPr/>
        </p:nvSpPr>
        <p:spPr bwMode="auto">
          <a:xfrm>
            <a:off x="2124075" y="2852738"/>
            <a:ext cx="719138" cy="1449387"/>
          </a:xfrm>
          <a:prstGeom prst="diamond">
            <a:avLst/>
          </a:prstGeom>
          <a:solidFill>
            <a:srgbClr val="FF00FF"/>
          </a:solidFill>
          <a:ln w="9525">
            <a:solidFill>
              <a:srgbClr val="B6DCDF"/>
            </a:solidFill>
            <a:miter lim="800000"/>
            <a:headEnd/>
            <a:tailEnd/>
          </a:ln>
          <a:effectLst>
            <a:outerShdw dist="23000" dir="5400000" rotWithShape="0">
              <a:srgbClr val="808080">
                <a:alpha val="34999"/>
              </a:srgbClr>
            </a:outerShdw>
          </a:effectLst>
        </p:spPr>
        <p:txBody>
          <a:bodyPr anchor="ctr"/>
          <a:lstStyle/>
          <a:p>
            <a:pPr>
              <a:defRPr/>
            </a:pPr>
            <a:endParaRPr lang="en-US">
              <a:solidFill>
                <a:schemeClr val="lt1"/>
              </a:solidFill>
              <a:latin typeface="+mn-lt"/>
              <a:ea typeface="+mn-ea"/>
            </a:endParaRPr>
          </a:p>
        </p:txBody>
      </p:sp>
      <p:sp>
        <p:nvSpPr>
          <p:cNvPr id="16" name="Rounded Rectangle 15"/>
          <p:cNvSpPr>
            <a:spLocks noChangeArrowheads="1"/>
          </p:cNvSpPr>
          <p:nvPr/>
        </p:nvSpPr>
        <p:spPr bwMode="auto">
          <a:xfrm>
            <a:off x="3492500" y="2852738"/>
            <a:ext cx="431800" cy="1944687"/>
          </a:xfrm>
          <a:prstGeom prst="roundRect">
            <a:avLst>
              <a:gd name="adj" fmla="val 16667"/>
            </a:avLst>
          </a:prstGeom>
          <a:solidFill>
            <a:srgbClr val="0000FF"/>
          </a:solidFill>
          <a:ln w="9525">
            <a:solidFill>
              <a:srgbClr val="B6DCDF"/>
            </a:solidFill>
            <a:round/>
            <a:headEnd/>
            <a:tailEnd/>
          </a:ln>
          <a:effectLst>
            <a:outerShdw dist="23000" dir="5400000" rotWithShape="0">
              <a:srgbClr val="808080">
                <a:alpha val="34999"/>
              </a:srgbClr>
            </a:outerShdw>
          </a:effectLst>
        </p:spPr>
        <p:txBody>
          <a:bodyPr anchor="ctr"/>
          <a:lstStyle/>
          <a:p>
            <a:pPr>
              <a:defRPr/>
            </a:pPr>
            <a:endParaRPr lang="en-US">
              <a:solidFill>
                <a:schemeClr val="lt1"/>
              </a:solidFill>
              <a:latin typeface="+mn-lt"/>
              <a:ea typeface="+mn-ea"/>
            </a:endParaRPr>
          </a:p>
        </p:txBody>
      </p:sp>
      <p:sp>
        <p:nvSpPr>
          <p:cNvPr id="17" name="Hexagon 16"/>
          <p:cNvSpPr>
            <a:spLocks noChangeArrowheads="1"/>
          </p:cNvSpPr>
          <p:nvPr/>
        </p:nvSpPr>
        <p:spPr bwMode="auto">
          <a:xfrm>
            <a:off x="6659563" y="2924175"/>
            <a:ext cx="720725" cy="865188"/>
          </a:xfrm>
          <a:prstGeom prst="hexagon">
            <a:avLst>
              <a:gd name="adj" fmla="val 25000"/>
              <a:gd name="vf" fmla="val 115470"/>
            </a:avLst>
          </a:prstGeom>
          <a:solidFill>
            <a:srgbClr val="000090"/>
          </a:solidFill>
          <a:ln w="9525">
            <a:solidFill>
              <a:srgbClr val="B6DCDF"/>
            </a:solidFill>
            <a:miter lim="800000"/>
            <a:headEnd/>
            <a:tailEnd/>
          </a:ln>
          <a:effectLst>
            <a:outerShdw dist="23000" dir="5400000" rotWithShape="0">
              <a:srgbClr val="808080">
                <a:alpha val="34999"/>
              </a:srgbClr>
            </a:outerShdw>
          </a:effectLst>
        </p:spPr>
        <p:txBody>
          <a:bodyPr anchor="ctr"/>
          <a:lstStyle/>
          <a:p>
            <a:pPr>
              <a:defRPr/>
            </a:pPr>
            <a:endParaRPr lang="en-US">
              <a:solidFill>
                <a:schemeClr val="lt1"/>
              </a:solidFill>
              <a:latin typeface="+mn-lt"/>
              <a:ea typeface="+mn-ea"/>
            </a:endParaRPr>
          </a:p>
        </p:txBody>
      </p:sp>
      <p:sp>
        <p:nvSpPr>
          <p:cNvPr id="44044" name="TextBox 17"/>
          <p:cNvSpPr txBox="1">
            <a:spLocks noChangeArrowheads="1"/>
          </p:cNvSpPr>
          <p:nvPr/>
        </p:nvSpPr>
        <p:spPr bwMode="auto">
          <a:xfrm>
            <a:off x="2987675" y="1628775"/>
            <a:ext cx="3724275" cy="646113"/>
          </a:xfrm>
          <a:prstGeom prst="rect">
            <a:avLst/>
          </a:prstGeom>
          <a:noFill/>
          <a:ln w="9525">
            <a:noFill/>
            <a:miter lim="800000"/>
            <a:headEnd/>
            <a:tailEnd/>
          </a:ln>
        </p:spPr>
        <p:txBody>
          <a:bodyPr wrap="none">
            <a:spAutoFit/>
          </a:bodyPr>
          <a:lstStyle/>
          <a:p>
            <a:r>
              <a:rPr lang="en-US"/>
              <a:t>What learning ecology do I need </a:t>
            </a:r>
          </a:p>
          <a:p>
            <a:r>
              <a:rPr lang="en-US"/>
              <a:t>to create to become a doctor?</a:t>
            </a:r>
          </a:p>
        </p:txBody>
      </p:sp>
      <p:sp>
        <p:nvSpPr>
          <p:cNvPr id="44045" name="TextBox 18"/>
          <p:cNvSpPr txBox="1">
            <a:spLocks noChangeArrowheads="1"/>
          </p:cNvSpPr>
          <p:nvPr/>
        </p:nvSpPr>
        <p:spPr bwMode="auto">
          <a:xfrm>
            <a:off x="1249363" y="5732463"/>
            <a:ext cx="7058025" cy="923925"/>
          </a:xfrm>
          <a:prstGeom prst="rect">
            <a:avLst/>
          </a:prstGeom>
          <a:noFill/>
          <a:ln w="9525">
            <a:noFill/>
            <a:miter lim="800000"/>
            <a:headEnd/>
            <a:tailEnd/>
          </a:ln>
        </p:spPr>
        <p:txBody>
          <a:bodyPr wrap="none">
            <a:spAutoFit/>
          </a:bodyPr>
          <a:lstStyle/>
          <a:p>
            <a:r>
              <a:rPr lang="en-US"/>
              <a:t>CHALLENGE FOR HIGHER EDUCATION</a:t>
            </a:r>
          </a:p>
          <a:p>
            <a:r>
              <a:rPr lang="en-US"/>
              <a:t>How can we support and recognise the learning, development </a:t>
            </a:r>
          </a:p>
          <a:p>
            <a:r>
              <a:rPr lang="en-US"/>
              <a:t>and achievement involved in becoming a doctor?</a:t>
            </a:r>
          </a:p>
        </p:txBody>
      </p:sp>
    </p:spTree>
  </p:cSld>
  <p:clrMapOvr>
    <a:masterClrMapping/>
  </p:clrMapOvr>
  <p:transition spd="med">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7" descr="C:\Users\norman\Pictures\LIFEWIDE EDUCATION BOOK COVER FINAL.jpg"/>
          <p:cNvPicPr>
            <a:picLocks noChangeAspect="1" noChangeArrowheads="1"/>
          </p:cNvPicPr>
          <p:nvPr/>
        </p:nvPicPr>
        <p:blipFill>
          <a:blip r:embed="rId3" cstate="print"/>
          <a:srcRect/>
          <a:stretch>
            <a:fillRect/>
          </a:stretch>
        </p:blipFill>
        <p:spPr bwMode="auto">
          <a:xfrm>
            <a:off x="3923928" y="3212976"/>
            <a:ext cx="1579747" cy="2232248"/>
          </a:xfrm>
          <a:prstGeom prst="rect">
            <a:avLst/>
          </a:prstGeom>
          <a:noFill/>
          <a:ln w="9525">
            <a:solidFill>
              <a:schemeClr val="tx1"/>
            </a:solidFill>
            <a:miter lim="800000"/>
            <a:headEnd/>
            <a:tailEnd/>
          </a:ln>
        </p:spPr>
      </p:pic>
      <p:pic>
        <p:nvPicPr>
          <p:cNvPr id="8" name="Picture 11" descr="University of Surrey and Guildford Cathedral by slideshow bob."/>
          <p:cNvPicPr>
            <a:picLocks noChangeAspect="1" noChangeArrowheads="1"/>
          </p:cNvPicPr>
          <p:nvPr/>
        </p:nvPicPr>
        <p:blipFill>
          <a:blip r:embed="rId4" cstate="print"/>
          <a:srcRect/>
          <a:stretch>
            <a:fillRect/>
          </a:stretch>
        </p:blipFill>
        <p:spPr bwMode="auto">
          <a:xfrm>
            <a:off x="3635896" y="1196752"/>
            <a:ext cx="1728192" cy="1080120"/>
          </a:xfrm>
          <a:prstGeom prst="rect">
            <a:avLst/>
          </a:prstGeom>
          <a:noFill/>
          <a:ln w="9525">
            <a:noFill/>
            <a:miter lim="800000"/>
            <a:headEnd/>
            <a:tailEnd/>
          </a:ln>
        </p:spPr>
      </p:pic>
      <p:pic>
        <p:nvPicPr>
          <p:cNvPr id="52230" name="Picture 6" descr="http://t1.gstatic.com/images?q=tbn:ANd9GcRwir2FclIEvnxeky6L9Ywmg_lfeRHrOVnInEaS7KXoeRLn6NEKfw"/>
          <p:cNvPicPr>
            <a:picLocks noChangeAspect="1" noChangeArrowheads="1"/>
          </p:cNvPicPr>
          <p:nvPr/>
        </p:nvPicPr>
        <p:blipFill>
          <a:blip r:embed="rId5" cstate="print"/>
          <a:srcRect/>
          <a:stretch>
            <a:fillRect/>
          </a:stretch>
        </p:blipFill>
        <p:spPr bwMode="auto">
          <a:xfrm>
            <a:off x="2195736" y="1196752"/>
            <a:ext cx="1029522" cy="936104"/>
          </a:xfrm>
          <a:prstGeom prst="rect">
            <a:avLst/>
          </a:prstGeom>
          <a:noFill/>
        </p:spPr>
      </p:pic>
      <p:sp>
        <p:nvSpPr>
          <p:cNvPr id="16" name="Freeform 15"/>
          <p:cNvSpPr/>
          <p:nvPr/>
        </p:nvSpPr>
        <p:spPr>
          <a:xfrm>
            <a:off x="6858000" y="4548947"/>
            <a:ext cx="1598520" cy="735122"/>
          </a:xfrm>
          <a:custGeom>
            <a:avLst/>
            <a:gdLst>
              <a:gd name="connsiteX0" fmla="*/ 71438 w 1598520"/>
              <a:gd name="connsiteY0" fmla="*/ 261178 h 735122"/>
              <a:gd name="connsiteX1" fmla="*/ 28575 w 1598520"/>
              <a:gd name="connsiteY1" fmla="*/ 265941 h 735122"/>
              <a:gd name="connsiteX2" fmla="*/ 0 w 1598520"/>
              <a:gd name="connsiteY2" fmla="*/ 284991 h 735122"/>
              <a:gd name="connsiteX3" fmla="*/ 14288 w 1598520"/>
              <a:gd name="connsiteY3" fmla="*/ 294516 h 735122"/>
              <a:gd name="connsiteX4" fmla="*/ 19050 w 1598520"/>
              <a:gd name="connsiteY4" fmla="*/ 308803 h 735122"/>
              <a:gd name="connsiteX5" fmla="*/ 28575 w 1598520"/>
              <a:gd name="connsiteY5" fmla="*/ 323091 h 735122"/>
              <a:gd name="connsiteX6" fmla="*/ 42863 w 1598520"/>
              <a:gd name="connsiteY6" fmla="*/ 351666 h 735122"/>
              <a:gd name="connsiteX7" fmla="*/ 57150 w 1598520"/>
              <a:gd name="connsiteY7" fmla="*/ 385003 h 735122"/>
              <a:gd name="connsiteX8" fmla="*/ 76200 w 1598520"/>
              <a:gd name="connsiteY8" fmla="*/ 413578 h 735122"/>
              <a:gd name="connsiteX9" fmla="*/ 80963 w 1598520"/>
              <a:gd name="connsiteY9" fmla="*/ 427866 h 735122"/>
              <a:gd name="connsiteX10" fmla="*/ 104775 w 1598520"/>
              <a:gd name="connsiteY10" fmla="*/ 461203 h 735122"/>
              <a:gd name="connsiteX11" fmla="*/ 114300 w 1598520"/>
              <a:gd name="connsiteY11" fmla="*/ 475491 h 735122"/>
              <a:gd name="connsiteX12" fmla="*/ 142875 w 1598520"/>
              <a:gd name="connsiteY12" fmla="*/ 504066 h 735122"/>
              <a:gd name="connsiteX13" fmla="*/ 166688 w 1598520"/>
              <a:gd name="connsiteY13" fmla="*/ 537403 h 735122"/>
              <a:gd name="connsiteX14" fmla="*/ 180975 w 1598520"/>
              <a:gd name="connsiteY14" fmla="*/ 551691 h 735122"/>
              <a:gd name="connsiteX15" fmla="*/ 195263 w 1598520"/>
              <a:gd name="connsiteY15" fmla="*/ 556453 h 735122"/>
              <a:gd name="connsiteX16" fmla="*/ 223838 w 1598520"/>
              <a:gd name="connsiteY16" fmla="*/ 575503 h 735122"/>
              <a:gd name="connsiteX17" fmla="*/ 242888 w 1598520"/>
              <a:gd name="connsiteY17" fmla="*/ 589791 h 735122"/>
              <a:gd name="connsiteX18" fmla="*/ 271463 w 1598520"/>
              <a:gd name="connsiteY18" fmla="*/ 608841 h 735122"/>
              <a:gd name="connsiteX19" fmla="*/ 300038 w 1598520"/>
              <a:gd name="connsiteY19" fmla="*/ 627891 h 735122"/>
              <a:gd name="connsiteX20" fmla="*/ 328613 w 1598520"/>
              <a:gd name="connsiteY20" fmla="*/ 637416 h 735122"/>
              <a:gd name="connsiteX21" fmla="*/ 342900 w 1598520"/>
              <a:gd name="connsiteY21" fmla="*/ 646941 h 735122"/>
              <a:gd name="connsiteX22" fmla="*/ 390525 w 1598520"/>
              <a:gd name="connsiteY22" fmla="*/ 661228 h 735122"/>
              <a:gd name="connsiteX23" fmla="*/ 404813 w 1598520"/>
              <a:gd name="connsiteY23" fmla="*/ 665991 h 735122"/>
              <a:gd name="connsiteX24" fmla="*/ 433388 w 1598520"/>
              <a:gd name="connsiteY24" fmla="*/ 685041 h 735122"/>
              <a:gd name="connsiteX25" fmla="*/ 476250 w 1598520"/>
              <a:gd name="connsiteY25" fmla="*/ 694566 h 735122"/>
              <a:gd name="connsiteX26" fmla="*/ 500063 w 1598520"/>
              <a:gd name="connsiteY26" fmla="*/ 704091 h 735122"/>
              <a:gd name="connsiteX27" fmla="*/ 533400 w 1598520"/>
              <a:gd name="connsiteY27" fmla="*/ 708853 h 735122"/>
              <a:gd name="connsiteX28" fmla="*/ 752475 w 1598520"/>
              <a:gd name="connsiteY28" fmla="*/ 708853 h 735122"/>
              <a:gd name="connsiteX29" fmla="*/ 871538 w 1598520"/>
              <a:gd name="connsiteY29" fmla="*/ 704091 h 735122"/>
              <a:gd name="connsiteX30" fmla="*/ 895350 w 1598520"/>
              <a:gd name="connsiteY30" fmla="*/ 699328 h 735122"/>
              <a:gd name="connsiteX31" fmla="*/ 928688 w 1598520"/>
              <a:gd name="connsiteY31" fmla="*/ 694566 h 735122"/>
              <a:gd name="connsiteX32" fmla="*/ 942975 w 1598520"/>
              <a:gd name="connsiteY32" fmla="*/ 689803 h 735122"/>
              <a:gd name="connsiteX33" fmla="*/ 962025 w 1598520"/>
              <a:gd name="connsiteY33" fmla="*/ 685041 h 735122"/>
              <a:gd name="connsiteX34" fmla="*/ 990600 w 1598520"/>
              <a:gd name="connsiteY34" fmla="*/ 675516 h 735122"/>
              <a:gd name="connsiteX35" fmla="*/ 1009650 w 1598520"/>
              <a:gd name="connsiteY35" fmla="*/ 670753 h 735122"/>
              <a:gd name="connsiteX36" fmla="*/ 1052513 w 1598520"/>
              <a:gd name="connsiteY36" fmla="*/ 651703 h 735122"/>
              <a:gd name="connsiteX37" fmla="*/ 1066800 w 1598520"/>
              <a:gd name="connsiteY37" fmla="*/ 646941 h 735122"/>
              <a:gd name="connsiteX38" fmla="*/ 1081088 w 1598520"/>
              <a:gd name="connsiteY38" fmla="*/ 637416 h 735122"/>
              <a:gd name="connsiteX39" fmla="*/ 1095375 w 1598520"/>
              <a:gd name="connsiteY39" fmla="*/ 623128 h 735122"/>
              <a:gd name="connsiteX40" fmla="*/ 1109663 w 1598520"/>
              <a:gd name="connsiteY40" fmla="*/ 618366 h 735122"/>
              <a:gd name="connsiteX41" fmla="*/ 1133475 w 1598520"/>
              <a:gd name="connsiteY41" fmla="*/ 594553 h 735122"/>
              <a:gd name="connsiteX42" fmla="*/ 1143000 w 1598520"/>
              <a:gd name="connsiteY42" fmla="*/ 580266 h 735122"/>
              <a:gd name="connsiteX43" fmla="*/ 1162050 w 1598520"/>
              <a:gd name="connsiteY43" fmla="*/ 570741 h 735122"/>
              <a:gd name="connsiteX44" fmla="*/ 1181100 w 1598520"/>
              <a:gd name="connsiteY44" fmla="*/ 556453 h 735122"/>
              <a:gd name="connsiteX45" fmla="*/ 1209675 w 1598520"/>
              <a:gd name="connsiteY45" fmla="*/ 537403 h 735122"/>
              <a:gd name="connsiteX46" fmla="*/ 1223963 w 1598520"/>
              <a:gd name="connsiteY46" fmla="*/ 523116 h 735122"/>
              <a:gd name="connsiteX47" fmla="*/ 1252538 w 1598520"/>
              <a:gd name="connsiteY47" fmla="*/ 489778 h 735122"/>
              <a:gd name="connsiteX48" fmla="*/ 1285875 w 1598520"/>
              <a:gd name="connsiteY48" fmla="*/ 465966 h 735122"/>
              <a:gd name="connsiteX49" fmla="*/ 1300163 w 1598520"/>
              <a:gd name="connsiteY49" fmla="*/ 461203 h 735122"/>
              <a:gd name="connsiteX50" fmla="*/ 1343025 w 1598520"/>
              <a:gd name="connsiteY50" fmla="*/ 437391 h 735122"/>
              <a:gd name="connsiteX51" fmla="*/ 1357313 w 1598520"/>
              <a:gd name="connsiteY51" fmla="*/ 423103 h 735122"/>
              <a:gd name="connsiteX52" fmla="*/ 1385888 w 1598520"/>
              <a:gd name="connsiteY52" fmla="*/ 399291 h 735122"/>
              <a:gd name="connsiteX53" fmla="*/ 1395413 w 1598520"/>
              <a:gd name="connsiteY53" fmla="*/ 385003 h 735122"/>
              <a:gd name="connsiteX54" fmla="*/ 1409700 w 1598520"/>
              <a:gd name="connsiteY54" fmla="*/ 370716 h 735122"/>
              <a:gd name="connsiteX55" fmla="*/ 1419225 w 1598520"/>
              <a:gd name="connsiteY55" fmla="*/ 356428 h 735122"/>
              <a:gd name="connsiteX56" fmla="*/ 1433513 w 1598520"/>
              <a:gd name="connsiteY56" fmla="*/ 346903 h 735122"/>
              <a:gd name="connsiteX57" fmla="*/ 1452563 w 1598520"/>
              <a:gd name="connsiteY57" fmla="*/ 318328 h 735122"/>
              <a:gd name="connsiteX58" fmla="*/ 1466850 w 1598520"/>
              <a:gd name="connsiteY58" fmla="*/ 304041 h 735122"/>
              <a:gd name="connsiteX59" fmla="*/ 1485900 w 1598520"/>
              <a:gd name="connsiteY59" fmla="*/ 275466 h 735122"/>
              <a:gd name="connsiteX60" fmla="*/ 1495425 w 1598520"/>
              <a:gd name="connsiteY60" fmla="*/ 261178 h 735122"/>
              <a:gd name="connsiteX61" fmla="*/ 1509713 w 1598520"/>
              <a:gd name="connsiteY61" fmla="*/ 251653 h 735122"/>
              <a:gd name="connsiteX62" fmla="*/ 1547813 w 1598520"/>
              <a:gd name="connsiteY62" fmla="*/ 194503 h 735122"/>
              <a:gd name="connsiteX63" fmla="*/ 1557338 w 1598520"/>
              <a:gd name="connsiteY63" fmla="*/ 180216 h 735122"/>
              <a:gd name="connsiteX64" fmla="*/ 1566863 w 1598520"/>
              <a:gd name="connsiteY64" fmla="*/ 165928 h 735122"/>
              <a:gd name="connsiteX65" fmla="*/ 1571625 w 1598520"/>
              <a:gd name="connsiteY65" fmla="*/ 146878 h 735122"/>
              <a:gd name="connsiteX66" fmla="*/ 1576388 w 1598520"/>
              <a:gd name="connsiteY66" fmla="*/ 132591 h 735122"/>
              <a:gd name="connsiteX67" fmla="*/ 1585913 w 1598520"/>
              <a:gd name="connsiteY67" fmla="*/ 94491 h 735122"/>
              <a:gd name="connsiteX68" fmla="*/ 1585913 w 1598520"/>
              <a:gd name="connsiteY68" fmla="*/ 8766 h 735122"/>
              <a:gd name="connsiteX69" fmla="*/ 1552575 w 1598520"/>
              <a:gd name="connsiteY69" fmla="*/ 13528 h 735122"/>
              <a:gd name="connsiteX70" fmla="*/ 1419225 w 1598520"/>
              <a:gd name="connsiteY70" fmla="*/ 23053 h 735122"/>
              <a:gd name="connsiteX71" fmla="*/ 1304925 w 1598520"/>
              <a:gd name="connsiteY71" fmla="*/ 32578 h 735122"/>
              <a:gd name="connsiteX72" fmla="*/ 1271588 w 1598520"/>
              <a:gd name="connsiteY72" fmla="*/ 42103 h 735122"/>
              <a:gd name="connsiteX73" fmla="*/ 1228725 w 1598520"/>
              <a:gd name="connsiteY73" fmla="*/ 56391 h 735122"/>
              <a:gd name="connsiteX74" fmla="*/ 1185863 w 1598520"/>
              <a:gd name="connsiteY74" fmla="*/ 70678 h 735122"/>
              <a:gd name="connsiteX75" fmla="*/ 1157288 w 1598520"/>
              <a:gd name="connsiteY75" fmla="*/ 80203 h 735122"/>
              <a:gd name="connsiteX76" fmla="*/ 1128713 w 1598520"/>
              <a:gd name="connsiteY76" fmla="*/ 84966 h 735122"/>
              <a:gd name="connsiteX77" fmla="*/ 1114425 w 1598520"/>
              <a:gd name="connsiteY77" fmla="*/ 94491 h 735122"/>
              <a:gd name="connsiteX78" fmla="*/ 1076325 w 1598520"/>
              <a:gd name="connsiteY78" fmla="*/ 104016 h 735122"/>
              <a:gd name="connsiteX79" fmla="*/ 1038225 w 1598520"/>
              <a:gd name="connsiteY79" fmla="*/ 113541 h 735122"/>
              <a:gd name="connsiteX80" fmla="*/ 895350 w 1598520"/>
              <a:gd name="connsiteY80" fmla="*/ 123066 h 735122"/>
              <a:gd name="connsiteX81" fmla="*/ 866775 w 1598520"/>
              <a:gd name="connsiteY81" fmla="*/ 127828 h 735122"/>
              <a:gd name="connsiteX82" fmla="*/ 819150 w 1598520"/>
              <a:gd name="connsiteY82" fmla="*/ 132591 h 735122"/>
              <a:gd name="connsiteX83" fmla="*/ 804863 w 1598520"/>
              <a:gd name="connsiteY83" fmla="*/ 137353 h 735122"/>
              <a:gd name="connsiteX84" fmla="*/ 771525 w 1598520"/>
              <a:gd name="connsiteY84" fmla="*/ 142116 h 735122"/>
              <a:gd name="connsiteX85" fmla="*/ 742950 w 1598520"/>
              <a:gd name="connsiteY85" fmla="*/ 146878 h 735122"/>
              <a:gd name="connsiteX86" fmla="*/ 685800 w 1598520"/>
              <a:gd name="connsiteY86" fmla="*/ 156403 h 735122"/>
              <a:gd name="connsiteX87" fmla="*/ 633413 w 1598520"/>
              <a:gd name="connsiteY87" fmla="*/ 161166 h 735122"/>
              <a:gd name="connsiteX88" fmla="*/ 561975 w 1598520"/>
              <a:gd name="connsiteY88" fmla="*/ 170691 h 735122"/>
              <a:gd name="connsiteX89" fmla="*/ 514350 w 1598520"/>
              <a:gd name="connsiteY89" fmla="*/ 180216 h 735122"/>
              <a:gd name="connsiteX90" fmla="*/ 471488 w 1598520"/>
              <a:gd name="connsiteY90" fmla="*/ 189741 h 735122"/>
              <a:gd name="connsiteX91" fmla="*/ 442913 w 1598520"/>
              <a:gd name="connsiteY91" fmla="*/ 199266 h 735122"/>
              <a:gd name="connsiteX92" fmla="*/ 428625 w 1598520"/>
              <a:gd name="connsiteY92" fmla="*/ 208791 h 735122"/>
              <a:gd name="connsiteX93" fmla="*/ 390525 w 1598520"/>
              <a:gd name="connsiteY93" fmla="*/ 213553 h 735122"/>
              <a:gd name="connsiteX94" fmla="*/ 290513 w 1598520"/>
              <a:gd name="connsiteY94" fmla="*/ 223078 h 735122"/>
              <a:gd name="connsiteX95" fmla="*/ 238125 w 1598520"/>
              <a:gd name="connsiteY95" fmla="*/ 232603 h 735122"/>
              <a:gd name="connsiteX96" fmla="*/ 223838 w 1598520"/>
              <a:gd name="connsiteY96" fmla="*/ 237366 h 735122"/>
              <a:gd name="connsiteX97" fmla="*/ 185738 w 1598520"/>
              <a:gd name="connsiteY97" fmla="*/ 242128 h 735122"/>
              <a:gd name="connsiteX98" fmla="*/ 128588 w 1598520"/>
              <a:gd name="connsiteY98" fmla="*/ 251653 h 735122"/>
              <a:gd name="connsiteX99" fmla="*/ 114300 w 1598520"/>
              <a:gd name="connsiteY99" fmla="*/ 256416 h 735122"/>
              <a:gd name="connsiteX100" fmla="*/ 80963 w 1598520"/>
              <a:gd name="connsiteY100" fmla="*/ 261178 h 735122"/>
              <a:gd name="connsiteX101" fmla="*/ 71438 w 1598520"/>
              <a:gd name="connsiteY101" fmla="*/ 261178 h 73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598520" h="735122">
                <a:moveTo>
                  <a:pt x="71438" y="261178"/>
                </a:moveTo>
                <a:cubicBezTo>
                  <a:pt x="62707" y="261972"/>
                  <a:pt x="42213" y="261395"/>
                  <a:pt x="28575" y="265941"/>
                </a:cubicBezTo>
                <a:cubicBezTo>
                  <a:pt x="17715" y="269561"/>
                  <a:pt x="0" y="284991"/>
                  <a:pt x="0" y="284991"/>
                </a:cubicBezTo>
                <a:cubicBezTo>
                  <a:pt x="4763" y="288166"/>
                  <a:pt x="10712" y="290046"/>
                  <a:pt x="14288" y="294516"/>
                </a:cubicBezTo>
                <a:cubicBezTo>
                  <a:pt x="17424" y="298436"/>
                  <a:pt x="16805" y="304313"/>
                  <a:pt x="19050" y="308803"/>
                </a:cubicBezTo>
                <a:cubicBezTo>
                  <a:pt x="21610" y="313923"/>
                  <a:pt x="26015" y="317971"/>
                  <a:pt x="28575" y="323091"/>
                </a:cubicBezTo>
                <a:cubicBezTo>
                  <a:pt x="48294" y="362527"/>
                  <a:pt x="15565" y="310717"/>
                  <a:pt x="42863" y="351666"/>
                </a:cubicBezTo>
                <a:cubicBezTo>
                  <a:pt x="47790" y="366447"/>
                  <a:pt x="48322" y="370290"/>
                  <a:pt x="57150" y="385003"/>
                </a:cubicBezTo>
                <a:cubicBezTo>
                  <a:pt x="63040" y="394819"/>
                  <a:pt x="72580" y="402718"/>
                  <a:pt x="76200" y="413578"/>
                </a:cubicBezTo>
                <a:cubicBezTo>
                  <a:pt x="77788" y="418341"/>
                  <a:pt x="78718" y="423376"/>
                  <a:pt x="80963" y="427866"/>
                </a:cubicBezTo>
                <a:cubicBezTo>
                  <a:pt x="84703" y="435345"/>
                  <a:pt x="101183" y="456174"/>
                  <a:pt x="104775" y="461203"/>
                </a:cubicBezTo>
                <a:cubicBezTo>
                  <a:pt x="108102" y="465861"/>
                  <a:pt x="110497" y="471213"/>
                  <a:pt x="114300" y="475491"/>
                </a:cubicBezTo>
                <a:cubicBezTo>
                  <a:pt x="123249" y="485559"/>
                  <a:pt x="135403" y="492858"/>
                  <a:pt x="142875" y="504066"/>
                </a:cubicBezTo>
                <a:cubicBezTo>
                  <a:pt x="150415" y="515375"/>
                  <a:pt x="157825" y="527063"/>
                  <a:pt x="166688" y="537403"/>
                </a:cubicBezTo>
                <a:cubicBezTo>
                  <a:pt x="171071" y="542517"/>
                  <a:pt x="175371" y="547955"/>
                  <a:pt x="180975" y="551691"/>
                </a:cubicBezTo>
                <a:cubicBezTo>
                  <a:pt x="185152" y="554476"/>
                  <a:pt x="190500" y="554866"/>
                  <a:pt x="195263" y="556453"/>
                </a:cubicBezTo>
                <a:cubicBezTo>
                  <a:pt x="204788" y="562803"/>
                  <a:pt x="214680" y="568634"/>
                  <a:pt x="223838" y="575503"/>
                </a:cubicBezTo>
                <a:cubicBezTo>
                  <a:pt x="230188" y="580266"/>
                  <a:pt x="236385" y="585239"/>
                  <a:pt x="242888" y="589791"/>
                </a:cubicBezTo>
                <a:cubicBezTo>
                  <a:pt x="252266" y="596356"/>
                  <a:pt x="261938" y="602491"/>
                  <a:pt x="271463" y="608841"/>
                </a:cubicBezTo>
                <a:lnTo>
                  <a:pt x="300038" y="627891"/>
                </a:lnTo>
                <a:cubicBezTo>
                  <a:pt x="309563" y="631066"/>
                  <a:pt x="320259" y="631847"/>
                  <a:pt x="328613" y="637416"/>
                </a:cubicBezTo>
                <a:cubicBezTo>
                  <a:pt x="333375" y="640591"/>
                  <a:pt x="337670" y="644616"/>
                  <a:pt x="342900" y="646941"/>
                </a:cubicBezTo>
                <a:cubicBezTo>
                  <a:pt x="363278" y="655998"/>
                  <a:pt x="371126" y="655686"/>
                  <a:pt x="390525" y="661228"/>
                </a:cubicBezTo>
                <a:cubicBezTo>
                  <a:pt x="395352" y="662607"/>
                  <a:pt x="400424" y="663553"/>
                  <a:pt x="404813" y="665991"/>
                </a:cubicBezTo>
                <a:cubicBezTo>
                  <a:pt x="414820" y="671550"/>
                  <a:pt x="422163" y="682796"/>
                  <a:pt x="433388" y="685041"/>
                </a:cubicBezTo>
                <a:cubicBezTo>
                  <a:pt x="442833" y="686930"/>
                  <a:pt x="466155" y="691201"/>
                  <a:pt x="476250" y="694566"/>
                </a:cubicBezTo>
                <a:cubicBezTo>
                  <a:pt x="484360" y="697270"/>
                  <a:pt x="491769" y="702018"/>
                  <a:pt x="500063" y="704091"/>
                </a:cubicBezTo>
                <a:cubicBezTo>
                  <a:pt x="510953" y="706813"/>
                  <a:pt x="522288" y="707266"/>
                  <a:pt x="533400" y="708853"/>
                </a:cubicBezTo>
                <a:cubicBezTo>
                  <a:pt x="612203" y="735122"/>
                  <a:pt x="546228" y="714919"/>
                  <a:pt x="752475" y="708853"/>
                </a:cubicBezTo>
                <a:cubicBezTo>
                  <a:pt x="792177" y="707685"/>
                  <a:pt x="831850" y="705678"/>
                  <a:pt x="871538" y="704091"/>
                </a:cubicBezTo>
                <a:cubicBezTo>
                  <a:pt x="879475" y="702503"/>
                  <a:pt x="887366" y="700659"/>
                  <a:pt x="895350" y="699328"/>
                </a:cubicBezTo>
                <a:cubicBezTo>
                  <a:pt x="906423" y="697483"/>
                  <a:pt x="917681" y="696767"/>
                  <a:pt x="928688" y="694566"/>
                </a:cubicBezTo>
                <a:cubicBezTo>
                  <a:pt x="933611" y="693581"/>
                  <a:pt x="938148" y="691182"/>
                  <a:pt x="942975" y="689803"/>
                </a:cubicBezTo>
                <a:cubicBezTo>
                  <a:pt x="949269" y="688005"/>
                  <a:pt x="955756" y="686922"/>
                  <a:pt x="962025" y="685041"/>
                </a:cubicBezTo>
                <a:cubicBezTo>
                  <a:pt x="971642" y="682156"/>
                  <a:pt x="980860" y="677951"/>
                  <a:pt x="990600" y="675516"/>
                </a:cubicBezTo>
                <a:cubicBezTo>
                  <a:pt x="996950" y="673928"/>
                  <a:pt x="1003440" y="672823"/>
                  <a:pt x="1009650" y="670753"/>
                </a:cubicBezTo>
                <a:cubicBezTo>
                  <a:pt x="1042891" y="659673"/>
                  <a:pt x="1023461" y="664153"/>
                  <a:pt x="1052513" y="651703"/>
                </a:cubicBezTo>
                <a:cubicBezTo>
                  <a:pt x="1057127" y="649726"/>
                  <a:pt x="1062038" y="648528"/>
                  <a:pt x="1066800" y="646941"/>
                </a:cubicBezTo>
                <a:cubicBezTo>
                  <a:pt x="1071563" y="643766"/>
                  <a:pt x="1076691" y="641080"/>
                  <a:pt x="1081088" y="637416"/>
                </a:cubicBezTo>
                <a:cubicBezTo>
                  <a:pt x="1086262" y="633104"/>
                  <a:pt x="1089771" y="626864"/>
                  <a:pt x="1095375" y="623128"/>
                </a:cubicBezTo>
                <a:cubicBezTo>
                  <a:pt x="1099552" y="620343"/>
                  <a:pt x="1104900" y="619953"/>
                  <a:pt x="1109663" y="618366"/>
                </a:cubicBezTo>
                <a:cubicBezTo>
                  <a:pt x="1135061" y="580268"/>
                  <a:pt x="1101728" y="626300"/>
                  <a:pt x="1133475" y="594553"/>
                </a:cubicBezTo>
                <a:cubicBezTo>
                  <a:pt x="1137522" y="590506"/>
                  <a:pt x="1138603" y="583930"/>
                  <a:pt x="1143000" y="580266"/>
                </a:cubicBezTo>
                <a:cubicBezTo>
                  <a:pt x="1148454" y="575721"/>
                  <a:pt x="1156030" y="574504"/>
                  <a:pt x="1162050" y="570741"/>
                </a:cubicBezTo>
                <a:cubicBezTo>
                  <a:pt x="1168781" y="566534"/>
                  <a:pt x="1174597" y="561005"/>
                  <a:pt x="1181100" y="556453"/>
                </a:cubicBezTo>
                <a:cubicBezTo>
                  <a:pt x="1190478" y="549888"/>
                  <a:pt x="1201580" y="545497"/>
                  <a:pt x="1209675" y="537403"/>
                </a:cubicBezTo>
                <a:cubicBezTo>
                  <a:pt x="1214438" y="532641"/>
                  <a:pt x="1219651" y="528290"/>
                  <a:pt x="1223963" y="523116"/>
                </a:cubicBezTo>
                <a:cubicBezTo>
                  <a:pt x="1246200" y="496432"/>
                  <a:pt x="1217311" y="520601"/>
                  <a:pt x="1252538" y="489778"/>
                </a:cubicBezTo>
                <a:cubicBezTo>
                  <a:pt x="1255412" y="487264"/>
                  <a:pt x="1279951" y="468928"/>
                  <a:pt x="1285875" y="465966"/>
                </a:cubicBezTo>
                <a:cubicBezTo>
                  <a:pt x="1290365" y="463721"/>
                  <a:pt x="1295774" y="463641"/>
                  <a:pt x="1300163" y="461203"/>
                </a:cubicBezTo>
                <a:cubicBezTo>
                  <a:pt x="1349288" y="433911"/>
                  <a:pt x="1310698" y="448166"/>
                  <a:pt x="1343025" y="437391"/>
                </a:cubicBezTo>
                <a:cubicBezTo>
                  <a:pt x="1347788" y="432628"/>
                  <a:pt x="1352139" y="427415"/>
                  <a:pt x="1357313" y="423103"/>
                </a:cubicBezTo>
                <a:cubicBezTo>
                  <a:pt x="1377744" y="406077"/>
                  <a:pt x="1366917" y="422056"/>
                  <a:pt x="1385888" y="399291"/>
                </a:cubicBezTo>
                <a:cubicBezTo>
                  <a:pt x="1389552" y="394894"/>
                  <a:pt x="1391749" y="389400"/>
                  <a:pt x="1395413" y="385003"/>
                </a:cubicBezTo>
                <a:cubicBezTo>
                  <a:pt x="1399725" y="379829"/>
                  <a:pt x="1405388" y="375890"/>
                  <a:pt x="1409700" y="370716"/>
                </a:cubicBezTo>
                <a:cubicBezTo>
                  <a:pt x="1413364" y="366319"/>
                  <a:pt x="1415178" y="360475"/>
                  <a:pt x="1419225" y="356428"/>
                </a:cubicBezTo>
                <a:cubicBezTo>
                  <a:pt x="1423272" y="352381"/>
                  <a:pt x="1428750" y="350078"/>
                  <a:pt x="1433513" y="346903"/>
                </a:cubicBezTo>
                <a:cubicBezTo>
                  <a:pt x="1439863" y="337378"/>
                  <a:pt x="1444468" y="326423"/>
                  <a:pt x="1452563" y="318328"/>
                </a:cubicBezTo>
                <a:cubicBezTo>
                  <a:pt x="1457325" y="313566"/>
                  <a:pt x="1462715" y="309357"/>
                  <a:pt x="1466850" y="304041"/>
                </a:cubicBezTo>
                <a:cubicBezTo>
                  <a:pt x="1473878" y="295005"/>
                  <a:pt x="1479550" y="284991"/>
                  <a:pt x="1485900" y="275466"/>
                </a:cubicBezTo>
                <a:cubicBezTo>
                  <a:pt x="1489075" y="270703"/>
                  <a:pt x="1490662" y="264353"/>
                  <a:pt x="1495425" y="261178"/>
                </a:cubicBezTo>
                <a:lnTo>
                  <a:pt x="1509713" y="251653"/>
                </a:lnTo>
                <a:lnTo>
                  <a:pt x="1547813" y="194503"/>
                </a:lnTo>
                <a:lnTo>
                  <a:pt x="1557338" y="180216"/>
                </a:lnTo>
                <a:lnTo>
                  <a:pt x="1566863" y="165928"/>
                </a:lnTo>
                <a:cubicBezTo>
                  <a:pt x="1568450" y="159578"/>
                  <a:pt x="1569827" y="153172"/>
                  <a:pt x="1571625" y="146878"/>
                </a:cubicBezTo>
                <a:cubicBezTo>
                  <a:pt x="1573004" y="142051"/>
                  <a:pt x="1575170" y="137461"/>
                  <a:pt x="1576388" y="132591"/>
                </a:cubicBezTo>
                <a:lnTo>
                  <a:pt x="1585913" y="94491"/>
                </a:lnTo>
                <a:cubicBezTo>
                  <a:pt x="1588783" y="74401"/>
                  <a:pt x="1598520" y="24525"/>
                  <a:pt x="1585913" y="8766"/>
                </a:cubicBezTo>
                <a:cubicBezTo>
                  <a:pt x="1578901" y="0"/>
                  <a:pt x="1563759" y="12569"/>
                  <a:pt x="1552575" y="13528"/>
                </a:cubicBezTo>
                <a:cubicBezTo>
                  <a:pt x="1508175" y="17334"/>
                  <a:pt x="1463444" y="17525"/>
                  <a:pt x="1419225" y="23053"/>
                </a:cubicBezTo>
                <a:cubicBezTo>
                  <a:pt x="1355872" y="30973"/>
                  <a:pt x="1393899" y="27018"/>
                  <a:pt x="1304925" y="32578"/>
                </a:cubicBezTo>
                <a:cubicBezTo>
                  <a:pt x="1256949" y="48572"/>
                  <a:pt x="1331338" y="24179"/>
                  <a:pt x="1271588" y="42103"/>
                </a:cubicBezTo>
                <a:cubicBezTo>
                  <a:pt x="1271555" y="42113"/>
                  <a:pt x="1235885" y="54004"/>
                  <a:pt x="1228725" y="56391"/>
                </a:cubicBezTo>
                <a:lnTo>
                  <a:pt x="1185863" y="70678"/>
                </a:lnTo>
                <a:cubicBezTo>
                  <a:pt x="1185859" y="70679"/>
                  <a:pt x="1157293" y="80202"/>
                  <a:pt x="1157288" y="80203"/>
                </a:cubicBezTo>
                <a:lnTo>
                  <a:pt x="1128713" y="84966"/>
                </a:lnTo>
                <a:cubicBezTo>
                  <a:pt x="1123950" y="88141"/>
                  <a:pt x="1119545" y="91931"/>
                  <a:pt x="1114425" y="94491"/>
                </a:cubicBezTo>
                <a:cubicBezTo>
                  <a:pt x="1104022" y="99692"/>
                  <a:pt x="1086413" y="101688"/>
                  <a:pt x="1076325" y="104016"/>
                </a:cubicBezTo>
                <a:cubicBezTo>
                  <a:pt x="1063569" y="106960"/>
                  <a:pt x="1051287" y="112670"/>
                  <a:pt x="1038225" y="113541"/>
                </a:cubicBezTo>
                <a:lnTo>
                  <a:pt x="895350" y="123066"/>
                </a:lnTo>
                <a:cubicBezTo>
                  <a:pt x="885825" y="124653"/>
                  <a:pt x="876357" y="126630"/>
                  <a:pt x="866775" y="127828"/>
                </a:cubicBezTo>
                <a:cubicBezTo>
                  <a:pt x="850944" y="129807"/>
                  <a:pt x="834919" y="130165"/>
                  <a:pt x="819150" y="132591"/>
                </a:cubicBezTo>
                <a:cubicBezTo>
                  <a:pt x="814188" y="133354"/>
                  <a:pt x="809785" y="136369"/>
                  <a:pt x="804863" y="137353"/>
                </a:cubicBezTo>
                <a:cubicBezTo>
                  <a:pt x="793855" y="139555"/>
                  <a:pt x="782620" y="140409"/>
                  <a:pt x="771525" y="142116"/>
                </a:cubicBezTo>
                <a:cubicBezTo>
                  <a:pt x="761981" y="143584"/>
                  <a:pt x="752475" y="145291"/>
                  <a:pt x="742950" y="146878"/>
                </a:cubicBezTo>
                <a:cubicBezTo>
                  <a:pt x="715820" y="155923"/>
                  <a:pt x="731377" y="151845"/>
                  <a:pt x="685800" y="156403"/>
                </a:cubicBezTo>
                <a:lnTo>
                  <a:pt x="633413" y="161166"/>
                </a:lnTo>
                <a:cubicBezTo>
                  <a:pt x="616015" y="162997"/>
                  <a:pt x="580057" y="167909"/>
                  <a:pt x="561975" y="170691"/>
                </a:cubicBezTo>
                <a:cubicBezTo>
                  <a:pt x="516458" y="177694"/>
                  <a:pt x="549876" y="172321"/>
                  <a:pt x="514350" y="180216"/>
                </a:cubicBezTo>
                <a:cubicBezTo>
                  <a:pt x="496854" y="184104"/>
                  <a:pt x="488093" y="184759"/>
                  <a:pt x="471488" y="189741"/>
                </a:cubicBezTo>
                <a:cubicBezTo>
                  <a:pt x="461871" y="192626"/>
                  <a:pt x="451267" y="193697"/>
                  <a:pt x="442913" y="199266"/>
                </a:cubicBezTo>
                <a:cubicBezTo>
                  <a:pt x="438150" y="202441"/>
                  <a:pt x="434147" y="207285"/>
                  <a:pt x="428625" y="208791"/>
                </a:cubicBezTo>
                <a:cubicBezTo>
                  <a:pt x="416277" y="212158"/>
                  <a:pt x="403256" y="212236"/>
                  <a:pt x="390525" y="213553"/>
                </a:cubicBezTo>
                <a:lnTo>
                  <a:pt x="290513" y="223078"/>
                </a:lnTo>
                <a:cubicBezTo>
                  <a:pt x="257745" y="234001"/>
                  <a:pt x="297364" y="221832"/>
                  <a:pt x="238125" y="232603"/>
                </a:cubicBezTo>
                <a:cubicBezTo>
                  <a:pt x="233186" y="233501"/>
                  <a:pt x="228777" y="236468"/>
                  <a:pt x="223838" y="237366"/>
                </a:cubicBezTo>
                <a:cubicBezTo>
                  <a:pt x="211246" y="239656"/>
                  <a:pt x="198438" y="240541"/>
                  <a:pt x="185738" y="242128"/>
                </a:cubicBezTo>
                <a:cubicBezTo>
                  <a:pt x="152242" y="253294"/>
                  <a:pt x="192391" y="241019"/>
                  <a:pt x="128588" y="251653"/>
                </a:cubicBezTo>
                <a:cubicBezTo>
                  <a:pt x="123636" y="252478"/>
                  <a:pt x="119223" y="255431"/>
                  <a:pt x="114300" y="256416"/>
                </a:cubicBezTo>
                <a:cubicBezTo>
                  <a:pt x="103293" y="258617"/>
                  <a:pt x="92035" y="259333"/>
                  <a:pt x="80963" y="261178"/>
                </a:cubicBezTo>
                <a:cubicBezTo>
                  <a:pt x="50517" y="266252"/>
                  <a:pt x="80169" y="260384"/>
                  <a:pt x="71438" y="261178"/>
                </a:cubicBezTo>
                <a:close/>
              </a:path>
            </a:pathLst>
          </a:custGeom>
        </p:spPr>
        <p:txBody>
          <a:bodyPr rtlCol="0" anchor="ctr">
            <a:spAutoFit/>
          </a:bodyPr>
          <a:lstStyle/>
          <a:p>
            <a:pPr algn="ctr"/>
            <a:endParaRPr lang="en-GB" dirty="0" smtClean="0"/>
          </a:p>
        </p:txBody>
      </p:sp>
      <p:sp>
        <p:nvSpPr>
          <p:cNvPr id="18" name="TextBox 17"/>
          <p:cNvSpPr txBox="1"/>
          <p:nvPr/>
        </p:nvSpPr>
        <p:spPr>
          <a:xfrm>
            <a:off x="3635896" y="1196752"/>
            <a:ext cx="1699183" cy="307777"/>
          </a:xfrm>
          <a:prstGeom prst="rect">
            <a:avLst/>
          </a:prstGeom>
          <a:noFill/>
        </p:spPr>
        <p:txBody>
          <a:bodyPr wrap="none" rtlCol="0">
            <a:spAutoFit/>
          </a:bodyPr>
          <a:lstStyle/>
          <a:p>
            <a:r>
              <a:rPr lang="en-GB" sz="1400" dirty="0" smtClean="0">
                <a:solidFill>
                  <a:schemeClr val="bg1"/>
                </a:solidFill>
              </a:rPr>
              <a:t>  University of Surrey</a:t>
            </a:r>
            <a:endParaRPr lang="en-GB" sz="1400" dirty="0">
              <a:solidFill>
                <a:schemeClr val="bg1"/>
              </a:solidFill>
            </a:endParaRPr>
          </a:p>
        </p:txBody>
      </p:sp>
      <p:sp>
        <p:nvSpPr>
          <p:cNvPr id="24" name="TextBox 23"/>
          <p:cNvSpPr txBox="1"/>
          <p:nvPr/>
        </p:nvSpPr>
        <p:spPr>
          <a:xfrm>
            <a:off x="7236296" y="2780928"/>
            <a:ext cx="1907704" cy="523220"/>
          </a:xfrm>
          <a:prstGeom prst="rect">
            <a:avLst/>
          </a:prstGeom>
          <a:noFill/>
        </p:spPr>
        <p:txBody>
          <a:bodyPr wrap="square" rtlCol="0">
            <a:spAutoFit/>
          </a:bodyPr>
          <a:lstStyle/>
          <a:p>
            <a:pPr algn="ctr"/>
            <a:r>
              <a:rPr lang="en-GB" sz="1400" b="1" dirty="0" smtClean="0">
                <a:latin typeface="Arial Narrow" pitchFamily="34" charset="0"/>
              </a:rPr>
              <a:t> Study of ‘how a </a:t>
            </a:r>
          </a:p>
          <a:p>
            <a:pPr algn="ctr"/>
            <a:r>
              <a:rPr lang="en-GB" sz="1400" b="1" dirty="0" smtClean="0">
                <a:latin typeface="Arial Narrow" pitchFamily="34" charset="0"/>
              </a:rPr>
              <a:t>university changed’</a:t>
            </a:r>
          </a:p>
        </p:txBody>
      </p:sp>
      <p:pic>
        <p:nvPicPr>
          <p:cNvPr id="25" name="Picture 19" descr="http://sussexstudent.com/files/qaa.jpg"/>
          <p:cNvPicPr>
            <a:picLocks noChangeAspect="1" noChangeArrowheads="1"/>
          </p:cNvPicPr>
          <p:nvPr/>
        </p:nvPicPr>
        <p:blipFill>
          <a:blip r:embed="rId6" cstate="print"/>
          <a:srcRect/>
          <a:stretch>
            <a:fillRect/>
          </a:stretch>
        </p:blipFill>
        <p:spPr bwMode="auto">
          <a:xfrm>
            <a:off x="395536" y="1268760"/>
            <a:ext cx="1296144" cy="504056"/>
          </a:xfrm>
          <a:prstGeom prst="rect">
            <a:avLst/>
          </a:prstGeom>
          <a:noFill/>
          <a:ln w="9525">
            <a:noFill/>
            <a:miter lim="800000"/>
            <a:headEnd/>
            <a:tailEnd/>
          </a:ln>
        </p:spPr>
      </p:pic>
      <p:sp>
        <p:nvSpPr>
          <p:cNvPr id="26" name="TextBox 25"/>
          <p:cNvSpPr txBox="1"/>
          <p:nvPr/>
        </p:nvSpPr>
        <p:spPr>
          <a:xfrm>
            <a:off x="251520" y="6165304"/>
            <a:ext cx="1659429" cy="461665"/>
          </a:xfrm>
          <a:prstGeom prst="rect">
            <a:avLst/>
          </a:prstGeom>
          <a:noFill/>
        </p:spPr>
        <p:txBody>
          <a:bodyPr wrap="none" rtlCol="0">
            <a:spAutoFit/>
          </a:bodyPr>
          <a:lstStyle/>
          <a:p>
            <a:r>
              <a:rPr lang="en-GB" sz="2400" b="1" dirty="0" smtClean="0">
                <a:latin typeface="Arial" pitchFamily="34" charset="0"/>
                <a:cs typeface="Arial" pitchFamily="34" charset="0"/>
              </a:rPr>
              <a:t>1999-2000</a:t>
            </a:r>
            <a:endParaRPr lang="en-GB" sz="2400" b="1" dirty="0">
              <a:latin typeface="Arial" pitchFamily="34" charset="0"/>
              <a:cs typeface="Arial" pitchFamily="34" charset="0"/>
            </a:endParaRPr>
          </a:p>
        </p:txBody>
      </p:sp>
      <p:sp>
        <p:nvSpPr>
          <p:cNvPr id="27" name="TextBox 26"/>
          <p:cNvSpPr txBox="1"/>
          <p:nvPr/>
        </p:nvSpPr>
        <p:spPr>
          <a:xfrm>
            <a:off x="6660232" y="6093296"/>
            <a:ext cx="2153795" cy="461665"/>
          </a:xfrm>
          <a:prstGeom prst="rect">
            <a:avLst/>
          </a:prstGeom>
          <a:noFill/>
        </p:spPr>
        <p:txBody>
          <a:bodyPr wrap="none" rtlCol="0">
            <a:spAutoFit/>
          </a:bodyPr>
          <a:lstStyle/>
          <a:p>
            <a:r>
              <a:rPr lang="en-GB" sz="2400" b="1" dirty="0" smtClean="0">
                <a:latin typeface="Arial" pitchFamily="34" charset="0"/>
                <a:cs typeface="Arial" pitchFamily="34" charset="0"/>
              </a:rPr>
              <a:t>2011- present</a:t>
            </a:r>
            <a:endParaRPr lang="en-GB" sz="2400" b="1" dirty="0">
              <a:latin typeface="Arial" pitchFamily="34" charset="0"/>
              <a:cs typeface="Arial" pitchFamily="34" charset="0"/>
            </a:endParaRPr>
          </a:p>
        </p:txBody>
      </p:sp>
      <p:sp>
        <p:nvSpPr>
          <p:cNvPr id="28" name="TextBox 27"/>
          <p:cNvSpPr txBox="1"/>
          <p:nvPr/>
        </p:nvSpPr>
        <p:spPr>
          <a:xfrm>
            <a:off x="2627784" y="6165304"/>
            <a:ext cx="1316386" cy="461665"/>
          </a:xfrm>
          <a:prstGeom prst="rect">
            <a:avLst/>
          </a:prstGeom>
          <a:noFill/>
        </p:spPr>
        <p:txBody>
          <a:bodyPr wrap="none" rtlCol="0">
            <a:spAutoFit/>
          </a:bodyPr>
          <a:lstStyle/>
          <a:p>
            <a:r>
              <a:rPr lang="en-GB" sz="2400" b="1" dirty="0" smtClean="0">
                <a:latin typeface="Arial" pitchFamily="34" charset="0"/>
                <a:cs typeface="Arial" pitchFamily="34" charset="0"/>
              </a:rPr>
              <a:t>2000-05</a:t>
            </a:r>
            <a:endParaRPr lang="en-GB" sz="2400" b="1" dirty="0">
              <a:latin typeface="Arial" pitchFamily="34" charset="0"/>
              <a:cs typeface="Arial" pitchFamily="34" charset="0"/>
            </a:endParaRPr>
          </a:p>
        </p:txBody>
      </p:sp>
      <p:sp>
        <p:nvSpPr>
          <p:cNvPr id="29" name="TextBox 28"/>
          <p:cNvSpPr txBox="1"/>
          <p:nvPr/>
        </p:nvSpPr>
        <p:spPr>
          <a:xfrm>
            <a:off x="4211960" y="6165304"/>
            <a:ext cx="1299395" cy="461665"/>
          </a:xfrm>
          <a:prstGeom prst="rect">
            <a:avLst/>
          </a:prstGeom>
          <a:noFill/>
        </p:spPr>
        <p:txBody>
          <a:bodyPr wrap="none" rtlCol="0">
            <a:spAutoFit/>
          </a:bodyPr>
          <a:lstStyle/>
          <a:p>
            <a:r>
              <a:rPr lang="en-GB" sz="2400" b="1" dirty="0" smtClean="0">
                <a:latin typeface="Arial" pitchFamily="34" charset="0"/>
                <a:cs typeface="Arial" pitchFamily="34" charset="0"/>
              </a:rPr>
              <a:t>2006-11</a:t>
            </a:r>
            <a:endParaRPr lang="en-GB" sz="2400" b="1" dirty="0">
              <a:latin typeface="Arial" pitchFamily="34" charset="0"/>
              <a:cs typeface="Arial" pitchFamily="34" charset="0"/>
            </a:endParaRPr>
          </a:p>
        </p:txBody>
      </p:sp>
      <p:sp>
        <p:nvSpPr>
          <p:cNvPr id="35" name="TextBox 34"/>
          <p:cNvSpPr txBox="1"/>
          <p:nvPr/>
        </p:nvSpPr>
        <p:spPr>
          <a:xfrm>
            <a:off x="0" y="2564904"/>
            <a:ext cx="6641305" cy="369332"/>
          </a:xfrm>
          <a:prstGeom prst="rect">
            <a:avLst/>
          </a:prstGeom>
          <a:noFill/>
        </p:spPr>
        <p:txBody>
          <a:bodyPr wrap="none" rtlCol="0">
            <a:spAutoFit/>
          </a:bodyPr>
          <a:lstStyle/>
          <a:p>
            <a:r>
              <a:rPr lang="en-GB" dirty="0" smtClean="0"/>
              <a:t>   </a:t>
            </a:r>
            <a:r>
              <a:rPr lang="en-GB" b="1" dirty="0" smtClean="0"/>
              <a:t>Policy/Regulation          Research     Development     &amp;    Innovation</a:t>
            </a:r>
            <a:endParaRPr lang="en-GB" b="1" dirty="0"/>
          </a:p>
        </p:txBody>
      </p:sp>
      <p:pic>
        <p:nvPicPr>
          <p:cNvPr id="22" name="Picture 19" descr="C:\Users\norman\Pictures\book.jpg"/>
          <p:cNvPicPr>
            <a:picLocks noChangeAspect="1" noChangeArrowheads="1"/>
          </p:cNvPicPr>
          <p:nvPr/>
        </p:nvPicPr>
        <p:blipFill>
          <a:blip r:embed="rId7" cstate="print"/>
          <a:srcRect/>
          <a:stretch>
            <a:fillRect/>
          </a:stretch>
        </p:blipFill>
        <p:spPr bwMode="auto">
          <a:xfrm>
            <a:off x="2051720" y="3212976"/>
            <a:ext cx="1620179" cy="2304256"/>
          </a:xfrm>
          <a:prstGeom prst="rect">
            <a:avLst/>
          </a:prstGeom>
          <a:noFill/>
          <a:ln w="9525">
            <a:solidFill>
              <a:schemeClr val="tx1"/>
            </a:solidFill>
            <a:miter lim="800000"/>
            <a:headEnd/>
            <a:tailEnd/>
          </a:ln>
        </p:spPr>
      </p:pic>
      <p:pic>
        <p:nvPicPr>
          <p:cNvPr id="30" name="Picture 23" descr="C:\Users\norman\Pictures\lifewide education website.png"/>
          <p:cNvPicPr>
            <a:picLocks noChangeAspect="1" noChangeArrowheads="1"/>
          </p:cNvPicPr>
          <p:nvPr/>
        </p:nvPicPr>
        <p:blipFill>
          <a:blip r:embed="rId8" cstate="print"/>
          <a:srcRect/>
          <a:stretch>
            <a:fillRect/>
          </a:stretch>
        </p:blipFill>
        <p:spPr bwMode="auto">
          <a:xfrm>
            <a:off x="5580112" y="1124744"/>
            <a:ext cx="1728192" cy="1161644"/>
          </a:xfrm>
          <a:prstGeom prst="rect">
            <a:avLst/>
          </a:prstGeom>
          <a:noFill/>
          <a:ln w="9525">
            <a:noFill/>
            <a:miter lim="800000"/>
            <a:headEnd/>
            <a:tailEnd/>
          </a:ln>
        </p:spPr>
      </p:pic>
      <p:sp>
        <p:nvSpPr>
          <p:cNvPr id="31" name="TextBox 30"/>
          <p:cNvSpPr txBox="1"/>
          <p:nvPr/>
        </p:nvSpPr>
        <p:spPr>
          <a:xfrm>
            <a:off x="5508104" y="5517232"/>
            <a:ext cx="1709379" cy="738664"/>
          </a:xfrm>
          <a:prstGeom prst="rect">
            <a:avLst/>
          </a:prstGeom>
          <a:noFill/>
        </p:spPr>
        <p:txBody>
          <a:bodyPr wrap="square" rtlCol="0">
            <a:spAutoFit/>
          </a:bodyPr>
          <a:lstStyle/>
          <a:p>
            <a:pPr algn="ctr"/>
            <a:r>
              <a:rPr lang="en-GB" sz="1400" b="1" dirty="0" smtClean="0"/>
              <a:t>  </a:t>
            </a:r>
            <a:r>
              <a:rPr lang="en-GB" sz="1400" b="1" dirty="0" err="1" smtClean="0"/>
              <a:t>Lifewide</a:t>
            </a:r>
            <a:r>
              <a:rPr lang="en-GB" sz="1400" b="1" dirty="0" smtClean="0"/>
              <a:t> Education </a:t>
            </a:r>
          </a:p>
          <a:p>
            <a:pPr algn="ctr"/>
            <a:r>
              <a:rPr lang="en-GB" sz="1400" b="1" dirty="0" smtClean="0"/>
              <a:t>Community</a:t>
            </a:r>
          </a:p>
          <a:p>
            <a:pPr algn="ctr"/>
            <a:endParaRPr lang="en-GB" sz="1400" b="1" dirty="0"/>
          </a:p>
        </p:txBody>
      </p:sp>
      <p:pic>
        <p:nvPicPr>
          <p:cNvPr id="32" name="Picture 2" descr="C:\Users\norman\Documents\CHALKMOUNTAIN KEY INFORMATION\CARTOONS\KIBOKO\ECOLOGIES\LEARNING ECOLOGIES FRONT PAGE FINAL.jpg"/>
          <p:cNvPicPr>
            <a:picLocks noChangeAspect="1" noChangeArrowheads="1"/>
          </p:cNvPicPr>
          <p:nvPr/>
        </p:nvPicPr>
        <p:blipFill>
          <a:blip r:embed="rId9" cstate="print"/>
          <a:srcRect/>
          <a:stretch>
            <a:fillRect/>
          </a:stretch>
        </p:blipFill>
        <p:spPr bwMode="auto">
          <a:xfrm>
            <a:off x="5652120" y="3212976"/>
            <a:ext cx="1584176" cy="2232248"/>
          </a:xfrm>
          <a:prstGeom prst="rect">
            <a:avLst/>
          </a:prstGeom>
          <a:noFill/>
          <a:ln>
            <a:solidFill>
              <a:schemeClr val="tx1"/>
            </a:solidFill>
          </a:ln>
        </p:spPr>
      </p:pic>
      <p:sp>
        <p:nvSpPr>
          <p:cNvPr id="36" name="TextBox 35"/>
          <p:cNvSpPr txBox="1"/>
          <p:nvPr/>
        </p:nvSpPr>
        <p:spPr>
          <a:xfrm>
            <a:off x="1970094" y="5517232"/>
            <a:ext cx="1962268" cy="523220"/>
          </a:xfrm>
          <a:prstGeom prst="rect">
            <a:avLst/>
          </a:prstGeom>
          <a:noFill/>
        </p:spPr>
        <p:txBody>
          <a:bodyPr wrap="none" rtlCol="0">
            <a:spAutoFit/>
          </a:bodyPr>
          <a:lstStyle/>
          <a:p>
            <a:pPr algn="ctr"/>
            <a:r>
              <a:rPr lang="en-GB" sz="1400" b="1" dirty="0" smtClean="0"/>
              <a:t>Imaginative Curriculum </a:t>
            </a:r>
          </a:p>
          <a:p>
            <a:pPr algn="ctr"/>
            <a:r>
              <a:rPr lang="en-GB" sz="1400" b="1" dirty="0" smtClean="0"/>
              <a:t>Network</a:t>
            </a:r>
            <a:endParaRPr lang="en-GB" sz="1400" b="1" dirty="0"/>
          </a:p>
        </p:txBody>
      </p:sp>
      <p:sp>
        <p:nvSpPr>
          <p:cNvPr id="37" name="TextBox 36"/>
          <p:cNvSpPr txBox="1"/>
          <p:nvPr/>
        </p:nvSpPr>
        <p:spPr>
          <a:xfrm>
            <a:off x="7236296" y="5517232"/>
            <a:ext cx="1907704" cy="523220"/>
          </a:xfrm>
          <a:prstGeom prst="rect">
            <a:avLst/>
          </a:prstGeom>
          <a:noFill/>
        </p:spPr>
        <p:txBody>
          <a:bodyPr wrap="square" rtlCol="0">
            <a:spAutoFit/>
          </a:bodyPr>
          <a:lstStyle/>
          <a:p>
            <a:pPr algn="ctr"/>
            <a:r>
              <a:rPr lang="en-GB" sz="1400" b="1" dirty="0" smtClean="0">
                <a:latin typeface="Arial Narrow" pitchFamily="34" charset="0"/>
              </a:rPr>
              <a:t> Creative Academic</a:t>
            </a:r>
          </a:p>
          <a:p>
            <a:pPr algn="ctr"/>
            <a:r>
              <a:rPr lang="en-GB" sz="1400" b="1" dirty="0" smtClean="0">
                <a:latin typeface="Arial Narrow" pitchFamily="34" charset="0"/>
              </a:rPr>
              <a:t>Community</a:t>
            </a:r>
          </a:p>
        </p:txBody>
      </p:sp>
      <p:sp>
        <p:nvSpPr>
          <p:cNvPr id="38" name="TextBox 37"/>
          <p:cNvSpPr txBox="1"/>
          <p:nvPr/>
        </p:nvSpPr>
        <p:spPr>
          <a:xfrm>
            <a:off x="4139952" y="5589240"/>
            <a:ext cx="1165577" cy="307777"/>
          </a:xfrm>
          <a:prstGeom prst="rect">
            <a:avLst/>
          </a:prstGeom>
          <a:noFill/>
        </p:spPr>
        <p:txBody>
          <a:bodyPr wrap="none" rtlCol="0">
            <a:spAutoFit/>
          </a:bodyPr>
          <a:lstStyle/>
          <a:p>
            <a:pPr algn="ctr"/>
            <a:r>
              <a:rPr lang="en-GB" sz="1400" b="1" dirty="0" err="1" smtClean="0"/>
              <a:t>SCEPTrE</a:t>
            </a:r>
            <a:r>
              <a:rPr lang="en-GB" sz="1400" b="1" dirty="0" smtClean="0"/>
              <a:t> CETL</a:t>
            </a:r>
          </a:p>
        </p:txBody>
      </p:sp>
      <p:pic>
        <p:nvPicPr>
          <p:cNvPr id="39" name="Picture 15" descr="C:\Users\norman\Pictures\personal development planning.png"/>
          <p:cNvPicPr>
            <a:picLocks noChangeAspect="1" noChangeArrowheads="1"/>
          </p:cNvPicPr>
          <p:nvPr/>
        </p:nvPicPr>
        <p:blipFill>
          <a:blip r:embed="rId10" cstate="print"/>
          <a:srcRect/>
          <a:stretch>
            <a:fillRect/>
          </a:stretch>
        </p:blipFill>
        <p:spPr bwMode="auto">
          <a:xfrm rot="1537145">
            <a:off x="724883" y="4009218"/>
            <a:ext cx="1008112" cy="1419532"/>
          </a:xfrm>
          <a:prstGeom prst="rect">
            <a:avLst/>
          </a:prstGeom>
          <a:noFill/>
          <a:ln w="9525">
            <a:noFill/>
            <a:miter lim="800000"/>
            <a:headEnd/>
            <a:tailEnd/>
          </a:ln>
        </p:spPr>
      </p:pic>
      <p:sp>
        <p:nvSpPr>
          <p:cNvPr id="40" name="TextBox 39"/>
          <p:cNvSpPr txBox="1"/>
          <p:nvPr/>
        </p:nvSpPr>
        <p:spPr>
          <a:xfrm>
            <a:off x="0" y="5517232"/>
            <a:ext cx="1913023" cy="523220"/>
          </a:xfrm>
          <a:prstGeom prst="rect">
            <a:avLst/>
          </a:prstGeom>
          <a:noFill/>
        </p:spPr>
        <p:txBody>
          <a:bodyPr wrap="none" rtlCol="0">
            <a:spAutoFit/>
          </a:bodyPr>
          <a:lstStyle/>
          <a:p>
            <a:pPr algn="ctr"/>
            <a:r>
              <a:rPr lang="en-GB" sz="1400" b="1" dirty="0" smtClean="0"/>
              <a:t>Personal Development </a:t>
            </a:r>
          </a:p>
          <a:p>
            <a:pPr algn="ctr"/>
            <a:r>
              <a:rPr lang="en-GB" sz="1400" b="1" dirty="0" smtClean="0"/>
              <a:t>Planning Community</a:t>
            </a:r>
          </a:p>
        </p:txBody>
      </p:sp>
      <p:sp>
        <p:nvSpPr>
          <p:cNvPr id="41" name="Rectangle 40"/>
          <p:cNvSpPr/>
          <p:nvPr/>
        </p:nvSpPr>
        <p:spPr>
          <a:xfrm>
            <a:off x="5652120" y="836712"/>
            <a:ext cx="1669303" cy="307777"/>
          </a:xfrm>
          <a:prstGeom prst="rect">
            <a:avLst/>
          </a:prstGeom>
          <a:solidFill>
            <a:schemeClr val="bg1"/>
          </a:solidFill>
        </p:spPr>
        <p:txBody>
          <a:bodyPr wrap="none">
            <a:spAutoFit/>
          </a:bodyPr>
          <a:lstStyle/>
          <a:p>
            <a:r>
              <a:rPr lang="en-GB" sz="1400" dirty="0" smtClean="0"/>
              <a:t> </a:t>
            </a:r>
            <a:r>
              <a:rPr lang="en-GB" sz="1400" dirty="0" err="1" smtClean="0"/>
              <a:t>Lifewide</a:t>
            </a:r>
            <a:r>
              <a:rPr lang="en-GB" sz="1400" dirty="0" smtClean="0"/>
              <a:t> Education </a:t>
            </a:r>
            <a:endParaRPr lang="en-GB" sz="1400" dirty="0"/>
          </a:p>
        </p:txBody>
      </p:sp>
      <p:pic>
        <p:nvPicPr>
          <p:cNvPr id="33" name="Picture 30" descr="C:\Users\norman\Pictures\programme specifications.png"/>
          <p:cNvPicPr>
            <a:picLocks noChangeAspect="1" noChangeArrowheads="1"/>
          </p:cNvPicPr>
          <p:nvPr/>
        </p:nvPicPr>
        <p:blipFill>
          <a:blip r:embed="rId11" cstate="print"/>
          <a:srcRect/>
          <a:stretch>
            <a:fillRect/>
          </a:stretch>
        </p:blipFill>
        <p:spPr bwMode="auto">
          <a:xfrm rot="20084127">
            <a:off x="425156" y="3146875"/>
            <a:ext cx="1011330" cy="1377755"/>
          </a:xfrm>
          <a:prstGeom prst="rect">
            <a:avLst/>
          </a:prstGeom>
          <a:noFill/>
          <a:ln w="9525">
            <a:noFill/>
            <a:miter lim="800000"/>
            <a:headEnd/>
            <a:tailEnd/>
          </a:ln>
        </p:spPr>
      </p:pic>
      <p:sp>
        <p:nvSpPr>
          <p:cNvPr id="42" name="Right Arrow 41"/>
          <p:cNvSpPr/>
          <p:nvPr/>
        </p:nvSpPr>
        <p:spPr>
          <a:xfrm>
            <a:off x="323528" y="0"/>
            <a:ext cx="8568952" cy="836613"/>
          </a:xfrm>
          <a:prstGeom prst="rightArrow">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43" name="TextBox 42"/>
          <p:cNvSpPr txBox="1"/>
          <p:nvPr/>
        </p:nvSpPr>
        <p:spPr>
          <a:xfrm>
            <a:off x="323528" y="188640"/>
            <a:ext cx="7893508" cy="400110"/>
          </a:xfrm>
          <a:prstGeom prst="rect">
            <a:avLst/>
          </a:prstGeom>
          <a:noFill/>
        </p:spPr>
        <p:txBody>
          <a:bodyPr wrap="none" rtlCol="0">
            <a:spAutoFit/>
          </a:bodyPr>
          <a:lstStyle/>
          <a:p>
            <a:r>
              <a:rPr lang="en-GB" sz="2000" dirty="0" smtClean="0">
                <a:latin typeface="Aharoni" pitchFamily="2" charset="-79"/>
                <a:cs typeface="Aharoni" pitchFamily="2" charset="-79"/>
              </a:rPr>
              <a:t>My interest in creativity, </a:t>
            </a:r>
            <a:r>
              <a:rPr lang="en-GB" sz="2000" dirty="0" err="1" smtClean="0">
                <a:latin typeface="Aharoni" pitchFamily="2" charset="-79"/>
                <a:cs typeface="Aharoni" pitchFamily="2" charset="-79"/>
              </a:rPr>
              <a:t>lifewide</a:t>
            </a:r>
            <a:r>
              <a:rPr lang="en-GB" sz="2000" dirty="0" smtClean="0">
                <a:latin typeface="Aharoni" pitchFamily="2" charset="-79"/>
                <a:cs typeface="Aharoni" pitchFamily="2" charset="-79"/>
              </a:rPr>
              <a:t> learning &amp; learning ecologies  </a:t>
            </a:r>
            <a:endParaRPr lang="en-GB" sz="2000" dirty="0">
              <a:latin typeface="Aharoni" pitchFamily="2" charset="-79"/>
              <a:cs typeface="Aharoni" pitchFamily="2" charset="-79"/>
            </a:endParaRPr>
          </a:p>
        </p:txBody>
      </p:sp>
      <p:pic>
        <p:nvPicPr>
          <p:cNvPr id="3" name="Picture 2" descr="C:\Users\norman\Pictures\SOLENT BOOK\BOOK COVER.gif"/>
          <p:cNvPicPr>
            <a:picLocks noChangeAspect="1" noChangeArrowheads="1"/>
          </p:cNvPicPr>
          <p:nvPr/>
        </p:nvPicPr>
        <p:blipFill>
          <a:blip r:embed="rId12" cstate="print"/>
          <a:srcRect/>
          <a:stretch>
            <a:fillRect/>
          </a:stretch>
        </p:blipFill>
        <p:spPr bwMode="auto">
          <a:xfrm>
            <a:off x="7596336" y="908720"/>
            <a:ext cx="1355601" cy="1872208"/>
          </a:xfrm>
          <a:prstGeom prst="rect">
            <a:avLst/>
          </a:prstGeom>
          <a:noFill/>
          <a:ln>
            <a:solidFill>
              <a:schemeClr val="tx1"/>
            </a:solidFill>
          </a:ln>
        </p:spPr>
      </p:pic>
      <p:pic>
        <p:nvPicPr>
          <p:cNvPr id="18433" name="Picture 1" descr="C:\Users\norman\Documents\CHALKMOUNTAIN KEY INFORMATION\CARTOONS\KIBOKO\CREATIVE ACADEMIC\home page.png"/>
          <p:cNvPicPr>
            <a:picLocks noChangeAspect="1" noChangeArrowheads="1"/>
          </p:cNvPicPr>
          <p:nvPr/>
        </p:nvPicPr>
        <p:blipFill>
          <a:blip r:embed="rId13" cstate="print"/>
          <a:srcRect/>
          <a:stretch>
            <a:fillRect/>
          </a:stretch>
        </p:blipFill>
        <p:spPr bwMode="auto">
          <a:xfrm>
            <a:off x="7380312" y="3429000"/>
            <a:ext cx="1575200" cy="1944216"/>
          </a:xfrm>
          <a:prstGeom prst="rect">
            <a:avLst/>
          </a:prstGeom>
          <a:noFill/>
          <a:ln w="15875">
            <a:solidFill>
              <a:schemeClr val="tx1"/>
            </a:solidFill>
          </a:ln>
        </p:spPr>
      </p:pic>
    </p:spTree>
  </p:cSld>
  <p:clrMapOvr>
    <a:masterClrMapping/>
  </p:clrMapOvr>
  <p:transition spd="med">
    <p:dissolv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5"/>
          <p:cNvSpPr txBox="1">
            <a:spLocks noChangeArrowheads="1"/>
          </p:cNvSpPr>
          <p:nvPr/>
        </p:nvSpPr>
        <p:spPr bwMode="auto">
          <a:xfrm>
            <a:off x="468313" y="908050"/>
            <a:ext cx="4606925" cy="1323975"/>
          </a:xfrm>
          <a:prstGeom prst="rect">
            <a:avLst/>
          </a:prstGeom>
          <a:noFill/>
          <a:ln w="38100">
            <a:solidFill>
              <a:schemeClr val="tx1"/>
            </a:solidFill>
            <a:miter lim="800000"/>
            <a:headEnd/>
            <a:tailEnd/>
          </a:ln>
        </p:spPr>
        <p:txBody>
          <a:bodyPr>
            <a:spAutoFit/>
          </a:bodyPr>
          <a:lstStyle/>
          <a:p>
            <a:pPr algn="l"/>
            <a:r>
              <a:rPr lang="en-GB" sz="1600">
                <a:solidFill>
                  <a:srgbClr val="000000"/>
                </a:solidFill>
              </a:rPr>
              <a:t>BSc Study Programme  : </a:t>
            </a:r>
            <a:r>
              <a:rPr lang="en-GB" sz="1600" i="1">
                <a:solidFill>
                  <a:srgbClr val="000000"/>
                </a:solidFill>
              </a:rPr>
              <a:t>I am studying biosciences but I want to study medicine at postgrad level. I study about 20h per week learn through lectures, lab practicals, books/papers, discussions with friends </a:t>
            </a:r>
          </a:p>
        </p:txBody>
      </p:sp>
      <p:sp>
        <p:nvSpPr>
          <p:cNvPr id="45059" name="Text Box 6"/>
          <p:cNvSpPr txBox="1">
            <a:spLocks noChangeArrowheads="1"/>
          </p:cNvSpPr>
          <p:nvPr/>
        </p:nvSpPr>
        <p:spPr bwMode="auto">
          <a:xfrm>
            <a:off x="5219700" y="333375"/>
            <a:ext cx="3565525" cy="1908175"/>
          </a:xfrm>
          <a:prstGeom prst="rect">
            <a:avLst/>
          </a:prstGeom>
          <a:noFill/>
          <a:ln w="19050">
            <a:solidFill>
              <a:srgbClr val="000000"/>
            </a:solidFill>
            <a:miter lim="800000"/>
            <a:headEnd/>
            <a:tailEnd/>
          </a:ln>
        </p:spPr>
        <p:txBody>
          <a:bodyPr>
            <a:spAutoFit/>
          </a:bodyPr>
          <a:lstStyle/>
          <a:p>
            <a:r>
              <a:rPr lang="en-GB" sz="1600">
                <a:solidFill>
                  <a:srgbClr val="000000"/>
                </a:solidFill>
              </a:rPr>
              <a:t>Friends: </a:t>
            </a:r>
            <a:r>
              <a:rPr lang="en-GB" sz="1400">
                <a:solidFill>
                  <a:srgbClr val="000000"/>
                </a:solidFill>
              </a:rPr>
              <a:t>As an international student, it is difficult to be away from my home and family. Friends, therefore, become a new kind of family… </a:t>
            </a:r>
          </a:p>
          <a:p>
            <a:endParaRPr lang="en-GB" sz="1400" i="1">
              <a:solidFill>
                <a:srgbClr val="000000"/>
              </a:solidFill>
            </a:endParaRPr>
          </a:p>
          <a:p>
            <a:endParaRPr lang="en-GB" sz="1400" b="0" i="1">
              <a:solidFill>
                <a:srgbClr val="000000"/>
              </a:solidFill>
            </a:endParaRPr>
          </a:p>
          <a:p>
            <a:endParaRPr lang="en-GB" sz="1600" b="0">
              <a:solidFill>
                <a:srgbClr val="000000"/>
              </a:solidFill>
            </a:endParaRPr>
          </a:p>
          <a:p>
            <a:endParaRPr lang="en-GB" sz="1600" b="0">
              <a:solidFill>
                <a:srgbClr val="000000"/>
              </a:solidFill>
            </a:endParaRPr>
          </a:p>
        </p:txBody>
      </p:sp>
      <p:sp>
        <p:nvSpPr>
          <p:cNvPr id="45060" name="Text Box 7"/>
          <p:cNvSpPr txBox="1">
            <a:spLocks noChangeArrowheads="1"/>
          </p:cNvSpPr>
          <p:nvPr/>
        </p:nvSpPr>
        <p:spPr bwMode="auto">
          <a:xfrm>
            <a:off x="5219700" y="2492375"/>
            <a:ext cx="3671888" cy="2057400"/>
          </a:xfrm>
          <a:prstGeom prst="rect">
            <a:avLst/>
          </a:prstGeom>
          <a:noFill/>
          <a:ln w="19050">
            <a:solidFill>
              <a:srgbClr val="000000"/>
            </a:solidFill>
            <a:miter lim="800000"/>
            <a:headEnd/>
            <a:tailEnd/>
          </a:ln>
        </p:spPr>
        <p:txBody>
          <a:bodyPr>
            <a:spAutoFit/>
          </a:bodyPr>
          <a:lstStyle/>
          <a:p>
            <a:r>
              <a:rPr lang="en-GB" sz="1600">
                <a:solidFill>
                  <a:srgbClr val="000000"/>
                </a:solidFill>
              </a:rPr>
              <a:t>Sport – uni netball team</a:t>
            </a:r>
          </a:p>
          <a:p>
            <a:r>
              <a:rPr lang="en-GB" sz="1400" i="1">
                <a:solidFill>
                  <a:srgbClr val="000000"/>
                </a:solidFill>
              </a:rPr>
              <a:t>Playing as a part of a team allows me to develop my inter-personal and communication skills, and always gives me a feeling of satisfaction. It lends a sense of unity and strength- when we put on our match uniforms, we know that we are no longer individuals, but part of something that is bigger than ourselves.</a:t>
            </a:r>
            <a:endParaRPr lang="en-GB" sz="1600" i="1">
              <a:solidFill>
                <a:srgbClr val="000000"/>
              </a:solidFill>
            </a:endParaRPr>
          </a:p>
        </p:txBody>
      </p:sp>
      <p:sp>
        <p:nvSpPr>
          <p:cNvPr id="45061" name="Text Box 9"/>
          <p:cNvSpPr txBox="1">
            <a:spLocks noChangeArrowheads="1"/>
          </p:cNvSpPr>
          <p:nvPr/>
        </p:nvSpPr>
        <p:spPr bwMode="auto">
          <a:xfrm>
            <a:off x="7235825" y="1412875"/>
            <a:ext cx="1441450" cy="749300"/>
          </a:xfrm>
          <a:prstGeom prst="rect">
            <a:avLst/>
          </a:prstGeom>
          <a:noFill/>
          <a:ln w="19050">
            <a:solidFill>
              <a:schemeClr val="tx1"/>
            </a:solidFill>
            <a:miter lim="800000"/>
            <a:headEnd/>
            <a:tailEnd/>
          </a:ln>
        </p:spPr>
        <p:txBody>
          <a:bodyPr>
            <a:spAutoFit/>
          </a:bodyPr>
          <a:lstStyle/>
          <a:p>
            <a:r>
              <a:rPr lang="en-GB" sz="1400">
                <a:solidFill>
                  <a:srgbClr val="000000"/>
                </a:solidFill>
              </a:rPr>
              <a:t>Entertainment</a:t>
            </a:r>
          </a:p>
          <a:p>
            <a:r>
              <a:rPr lang="en-GB" sz="1400" b="0">
                <a:solidFill>
                  <a:srgbClr val="000000"/>
                </a:solidFill>
              </a:rPr>
              <a:t>music, cinema, meeting friends</a:t>
            </a:r>
          </a:p>
        </p:txBody>
      </p:sp>
      <p:sp>
        <p:nvSpPr>
          <p:cNvPr id="45062" name="Text Box 10"/>
          <p:cNvSpPr txBox="1">
            <a:spLocks noChangeArrowheads="1"/>
          </p:cNvSpPr>
          <p:nvPr/>
        </p:nvSpPr>
        <p:spPr bwMode="auto">
          <a:xfrm>
            <a:off x="5292725" y="1412875"/>
            <a:ext cx="2016125" cy="739775"/>
          </a:xfrm>
          <a:prstGeom prst="rect">
            <a:avLst/>
          </a:prstGeom>
          <a:noFill/>
          <a:ln w="9525">
            <a:solidFill>
              <a:schemeClr val="tx1"/>
            </a:solidFill>
            <a:miter lim="800000"/>
            <a:headEnd/>
            <a:tailEnd/>
          </a:ln>
        </p:spPr>
        <p:txBody>
          <a:bodyPr>
            <a:spAutoFit/>
          </a:bodyPr>
          <a:lstStyle/>
          <a:p>
            <a:r>
              <a:rPr lang="en-GB" sz="1400">
                <a:solidFill>
                  <a:srgbClr val="000000"/>
                </a:solidFill>
              </a:rPr>
              <a:t>Looking after myself</a:t>
            </a:r>
          </a:p>
          <a:p>
            <a:r>
              <a:rPr lang="en-GB" sz="1400">
                <a:solidFill>
                  <a:srgbClr val="000000"/>
                </a:solidFill>
              </a:rPr>
              <a:t>Domestic chores</a:t>
            </a:r>
          </a:p>
          <a:p>
            <a:r>
              <a:rPr lang="en-GB" sz="1400">
                <a:solidFill>
                  <a:srgbClr val="000000"/>
                </a:solidFill>
              </a:rPr>
              <a:t>Shopping</a:t>
            </a:r>
          </a:p>
        </p:txBody>
      </p:sp>
      <p:sp>
        <p:nvSpPr>
          <p:cNvPr id="45063" name="Text Box 13"/>
          <p:cNvSpPr txBox="1">
            <a:spLocks noChangeArrowheads="1"/>
          </p:cNvSpPr>
          <p:nvPr/>
        </p:nvSpPr>
        <p:spPr bwMode="auto">
          <a:xfrm>
            <a:off x="3419475" y="4797425"/>
            <a:ext cx="5489575" cy="1631950"/>
          </a:xfrm>
          <a:prstGeom prst="rect">
            <a:avLst/>
          </a:prstGeom>
          <a:noFill/>
          <a:ln w="19050">
            <a:solidFill>
              <a:srgbClr val="000000"/>
            </a:solidFill>
            <a:miter lim="800000"/>
            <a:headEnd/>
            <a:tailEnd/>
          </a:ln>
        </p:spPr>
        <p:txBody>
          <a:bodyPr>
            <a:spAutoFit/>
          </a:bodyPr>
          <a:lstStyle/>
          <a:p>
            <a:r>
              <a:rPr lang="en-GB" sz="1600">
                <a:solidFill>
                  <a:srgbClr val="000000"/>
                </a:solidFill>
              </a:rPr>
              <a:t>Volunteer - St John</a:t>
            </a:r>
            <a:r>
              <a:rPr lang="ja-JP" altLang="en-GB" sz="1600">
                <a:solidFill>
                  <a:srgbClr val="000000"/>
                </a:solidFill>
              </a:rPr>
              <a:t>’</a:t>
            </a:r>
            <a:r>
              <a:rPr lang="en-GB" altLang="ja-JP" sz="1600">
                <a:solidFill>
                  <a:srgbClr val="000000"/>
                </a:solidFill>
              </a:rPr>
              <a:t>s Ambulance service</a:t>
            </a:r>
          </a:p>
          <a:p>
            <a:r>
              <a:rPr lang="en-GB" sz="1400" i="1">
                <a:solidFill>
                  <a:srgbClr val="000000"/>
                </a:solidFill>
              </a:rPr>
              <a:t>I joined St Johns</a:t>
            </a:r>
            <a:r>
              <a:rPr lang="ja-JP" altLang="en-GB" sz="1400" i="1">
                <a:solidFill>
                  <a:srgbClr val="000000"/>
                </a:solidFill>
              </a:rPr>
              <a:t>’</a:t>
            </a:r>
            <a:r>
              <a:rPr lang="en-GB" altLang="ja-JP" sz="1400" i="1">
                <a:solidFill>
                  <a:srgbClr val="000000"/>
                </a:solidFill>
              </a:rPr>
              <a:t> Ambulance, to learn first aid and general safety measures. I think this is an essential part of not just University life but life in general. Taking part in that course allowed me to feel more secure in my ability to deal with emergencies. As I hope to study Medicine as a Postgraduate degree, I found the course interesting and engaging.</a:t>
            </a:r>
            <a:endParaRPr lang="en-GB" b="0">
              <a:solidFill>
                <a:srgbClr val="000000"/>
              </a:solidFill>
            </a:endParaRPr>
          </a:p>
        </p:txBody>
      </p:sp>
      <p:sp>
        <p:nvSpPr>
          <p:cNvPr id="45064" name="Text Box 15"/>
          <p:cNvSpPr txBox="1">
            <a:spLocks noChangeArrowheads="1"/>
          </p:cNvSpPr>
          <p:nvPr/>
        </p:nvSpPr>
        <p:spPr bwMode="auto">
          <a:xfrm>
            <a:off x="468313" y="2349500"/>
            <a:ext cx="2808287" cy="2301875"/>
          </a:xfrm>
          <a:prstGeom prst="rect">
            <a:avLst/>
          </a:prstGeom>
          <a:noFill/>
          <a:ln w="19050">
            <a:solidFill>
              <a:srgbClr val="000000"/>
            </a:solidFill>
            <a:miter lim="800000"/>
            <a:headEnd/>
            <a:tailEnd/>
          </a:ln>
        </p:spPr>
        <p:txBody>
          <a:bodyPr>
            <a:spAutoFit/>
          </a:bodyPr>
          <a:lstStyle/>
          <a:p>
            <a:r>
              <a:rPr lang="en-GB" sz="1600">
                <a:solidFill>
                  <a:srgbClr val="000000"/>
                </a:solidFill>
              </a:rPr>
              <a:t>University Tutoring </a:t>
            </a:r>
          </a:p>
          <a:p>
            <a:r>
              <a:rPr lang="en-GB" sz="1600">
                <a:solidFill>
                  <a:srgbClr val="000000"/>
                </a:solidFill>
              </a:rPr>
              <a:t>and Mentoring </a:t>
            </a:r>
          </a:p>
          <a:p>
            <a:r>
              <a:rPr lang="en-GB" sz="1400" i="1">
                <a:solidFill>
                  <a:srgbClr val="000000"/>
                </a:solidFill>
              </a:rPr>
              <a:t>I work at a Combined Learning Centre for students with learning disabilities and/or behavioural problems. I worked one-on-one with three different students, one of whom had Aspergers Syndrome</a:t>
            </a:r>
          </a:p>
        </p:txBody>
      </p:sp>
      <p:sp>
        <p:nvSpPr>
          <p:cNvPr id="45065" name="Text Box 16"/>
          <p:cNvSpPr txBox="1">
            <a:spLocks noChangeArrowheads="1"/>
          </p:cNvSpPr>
          <p:nvPr/>
        </p:nvSpPr>
        <p:spPr bwMode="auto">
          <a:xfrm>
            <a:off x="395288" y="188913"/>
            <a:ext cx="4824412" cy="708025"/>
          </a:xfrm>
          <a:prstGeom prst="rect">
            <a:avLst/>
          </a:prstGeom>
          <a:noFill/>
          <a:ln w="9525">
            <a:noFill/>
            <a:miter lim="800000"/>
            <a:headEnd/>
            <a:tailEnd/>
          </a:ln>
        </p:spPr>
        <p:txBody>
          <a:bodyPr>
            <a:spAutoFit/>
          </a:bodyPr>
          <a:lstStyle/>
          <a:p>
            <a:pPr algn="l"/>
            <a:r>
              <a:rPr lang="en-GB" sz="2000" b="1" dirty="0">
                <a:solidFill>
                  <a:srgbClr val="000000"/>
                </a:solidFill>
                <a:latin typeface="Aharoni" pitchFamily="2" charset="-79"/>
                <a:cs typeface="Aharoni" pitchFamily="2" charset="-79"/>
              </a:rPr>
              <a:t>EXAMPLE LEARNING ECOLOGY</a:t>
            </a:r>
          </a:p>
          <a:p>
            <a:pPr algn="l"/>
            <a:r>
              <a:rPr lang="en-GB" sz="2000" b="1" dirty="0">
                <a:solidFill>
                  <a:srgbClr val="000000"/>
                </a:solidFill>
                <a:latin typeface="Aharoni" pitchFamily="2" charset="-79"/>
                <a:cs typeface="Aharoni" pitchFamily="2" charset="-79"/>
              </a:rPr>
              <a:t>Level 1 international student (2009)</a:t>
            </a:r>
          </a:p>
        </p:txBody>
      </p:sp>
      <p:sp>
        <p:nvSpPr>
          <p:cNvPr id="45066" name="Text Box 17"/>
          <p:cNvSpPr txBox="1">
            <a:spLocks noChangeArrowheads="1"/>
          </p:cNvSpPr>
          <p:nvPr/>
        </p:nvSpPr>
        <p:spPr bwMode="auto">
          <a:xfrm>
            <a:off x="539750" y="4941888"/>
            <a:ext cx="2663825" cy="1477962"/>
          </a:xfrm>
          <a:prstGeom prst="rect">
            <a:avLst/>
          </a:prstGeom>
          <a:noFill/>
          <a:ln w="38100">
            <a:solidFill>
              <a:srgbClr val="000000"/>
            </a:solidFill>
            <a:miter lim="800000"/>
            <a:headEnd/>
            <a:tailEnd/>
          </a:ln>
        </p:spPr>
        <p:txBody>
          <a:bodyPr>
            <a:spAutoFit/>
          </a:bodyPr>
          <a:lstStyle/>
          <a:p>
            <a:r>
              <a:rPr lang="en-GB" i="1">
                <a:solidFill>
                  <a:srgbClr val="000000"/>
                </a:solidFill>
              </a:rPr>
              <a:t>Organising and leading a group of volunteers to work during the summer vacation in Uganda</a:t>
            </a:r>
          </a:p>
        </p:txBody>
      </p:sp>
      <p:pic>
        <p:nvPicPr>
          <p:cNvPr id="45067" name="Picture 12"/>
          <p:cNvPicPr>
            <a:picLocks noChangeAspect="1" noChangeArrowheads="1"/>
          </p:cNvPicPr>
          <p:nvPr/>
        </p:nvPicPr>
        <p:blipFill>
          <a:blip r:embed="rId3" cstate="print"/>
          <a:srcRect/>
          <a:stretch>
            <a:fillRect/>
          </a:stretch>
        </p:blipFill>
        <p:spPr bwMode="auto">
          <a:xfrm>
            <a:off x="3419475" y="2492375"/>
            <a:ext cx="1584325" cy="1743075"/>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10"/>
          <p:cNvSpPr txBox="1">
            <a:spLocks noChangeArrowheads="1"/>
          </p:cNvSpPr>
          <p:nvPr/>
        </p:nvSpPr>
        <p:spPr bwMode="auto">
          <a:xfrm>
            <a:off x="0" y="0"/>
            <a:ext cx="9144000" cy="3354388"/>
          </a:xfrm>
          <a:prstGeom prst="rect">
            <a:avLst/>
          </a:prstGeom>
          <a:noFill/>
          <a:ln w="9525">
            <a:noFill/>
            <a:miter lim="800000"/>
            <a:headEnd/>
            <a:tailEnd/>
          </a:ln>
        </p:spPr>
        <p:txBody>
          <a:bodyPr>
            <a:spAutoFit/>
          </a:bodyPr>
          <a:lstStyle/>
          <a:p>
            <a:endParaRPr lang="en-GB" sz="2800">
              <a:solidFill>
                <a:srgbClr val="66FF33"/>
              </a:solidFill>
            </a:endParaRPr>
          </a:p>
          <a:p>
            <a:pPr algn="l"/>
            <a:r>
              <a:rPr lang="en-GB" sz="2000">
                <a:solidFill>
                  <a:srgbClr val="FFFF00"/>
                </a:solidFill>
              </a:rPr>
              <a:t>  </a:t>
            </a:r>
          </a:p>
          <a:p>
            <a:pPr algn="l"/>
            <a:r>
              <a:rPr lang="en-GB" sz="2000">
                <a:solidFill>
                  <a:srgbClr val="FFFF00"/>
                </a:solidFill>
              </a:rPr>
              <a:t>   </a:t>
            </a:r>
          </a:p>
          <a:p>
            <a:pPr algn="l"/>
            <a:endParaRPr lang="en-GB" sz="2000">
              <a:solidFill>
                <a:srgbClr val="FFFF00"/>
              </a:solidFill>
            </a:endParaRPr>
          </a:p>
          <a:p>
            <a:pPr algn="l"/>
            <a:endParaRPr lang="en-GB" sz="2000">
              <a:solidFill>
                <a:srgbClr val="FFFF00"/>
              </a:solidFill>
            </a:endParaRPr>
          </a:p>
          <a:p>
            <a:pPr algn="l"/>
            <a:endParaRPr lang="en-GB" sz="2000">
              <a:solidFill>
                <a:srgbClr val="FFFF00"/>
              </a:solidFill>
            </a:endParaRPr>
          </a:p>
          <a:p>
            <a:pPr algn="l"/>
            <a:endParaRPr lang="en-GB" sz="2000">
              <a:solidFill>
                <a:srgbClr val="FFFF00"/>
              </a:solidFill>
            </a:endParaRPr>
          </a:p>
          <a:p>
            <a:pPr algn="l"/>
            <a:endParaRPr lang="en-GB" sz="2000">
              <a:solidFill>
                <a:srgbClr val="FFFF00"/>
              </a:solidFill>
            </a:endParaRPr>
          </a:p>
          <a:p>
            <a:pPr algn="l"/>
            <a:endParaRPr lang="en-GB" sz="2000">
              <a:solidFill>
                <a:srgbClr val="FFFF00"/>
              </a:solidFill>
            </a:endParaRPr>
          </a:p>
          <a:p>
            <a:r>
              <a:rPr lang="en-GB" sz="2400">
                <a:solidFill>
                  <a:srgbClr val="FFFF00"/>
                </a:solidFill>
              </a:rPr>
              <a:t> </a:t>
            </a:r>
          </a:p>
        </p:txBody>
      </p:sp>
      <p:sp>
        <p:nvSpPr>
          <p:cNvPr id="2052" name="Text Box 10"/>
          <p:cNvSpPr txBox="1">
            <a:spLocks noChangeArrowheads="1"/>
          </p:cNvSpPr>
          <p:nvPr/>
        </p:nvSpPr>
        <p:spPr bwMode="auto">
          <a:xfrm>
            <a:off x="611188" y="4652963"/>
            <a:ext cx="2232025" cy="923925"/>
          </a:xfrm>
          <a:prstGeom prst="rect">
            <a:avLst/>
          </a:prstGeom>
          <a:noFill/>
          <a:ln w="9525">
            <a:noFill/>
            <a:miter lim="800000"/>
            <a:headEnd/>
            <a:tailEnd/>
          </a:ln>
        </p:spPr>
        <p:txBody>
          <a:bodyPr>
            <a:spAutoFit/>
          </a:bodyPr>
          <a:lstStyle/>
          <a:p>
            <a:r>
              <a:rPr lang="en-GB"/>
              <a:t>2 WHAT aspects of yourself do you want to develop?</a:t>
            </a:r>
          </a:p>
        </p:txBody>
      </p:sp>
      <p:sp>
        <p:nvSpPr>
          <p:cNvPr id="2053" name="Text Box 10"/>
          <p:cNvSpPr txBox="1">
            <a:spLocks noChangeArrowheads="1"/>
          </p:cNvSpPr>
          <p:nvPr/>
        </p:nvSpPr>
        <p:spPr bwMode="auto">
          <a:xfrm>
            <a:off x="611188" y="4149725"/>
            <a:ext cx="4681537" cy="368300"/>
          </a:xfrm>
          <a:prstGeom prst="rect">
            <a:avLst/>
          </a:prstGeom>
          <a:noFill/>
          <a:ln w="9525">
            <a:noFill/>
            <a:miter lim="800000"/>
            <a:headEnd/>
            <a:tailEnd/>
          </a:ln>
        </p:spPr>
        <p:txBody>
          <a:bodyPr>
            <a:spAutoFit/>
          </a:bodyPr>
          <a:lstStyle/>
          <a:p>
            <a:pPr algn="l"/>
            <a:r>
              <a:rPr lang="en-GB"/>
              <a:t>1  Personal goals     </a:t>
            </a:r>
          </a:p>
        </p:txBody>
      </p:sp>
      <p:sp>
        <p:nvSpPr>
          <p:cNvPr id="25" name="Rectangle 24"/>
          <p:cNvSpPr/>
          <p:nvPr/>
        </p:nvSpPr>
        <p:spPr>
          <a:xfrm>
            <a:off x="539750" y="4076700"/>
            <a:ext cx="8208963" cy="2232025"/>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cxnSp>
        <p:nvCxnSpPr>
          <p:cNvPr id="29" name="Straight Connector 28"/>
          <p:cNvCxnSpPr/>
          <p:nvPr/>
        </p:nvCxnSpPr>
        <p:spPr>
          <a:xfrm>
            <a:off x="539750" y="4581525"/>
            <a:ext cx="8208963" cy="71438"/>
          </a:xfrm>
          <a:prstGeom prst="line">
            <a:avLst/>
          </a:prstGeom>
          <a:ln w="15875">
            <a:solidFill>
              <a:schemeClr val="tx1"/>
            </a:solidFill>
          </a:ln>
        </p:spPr>
        <p:style>
          <a:lnRef idx="2">
            <a:schemeClr val="accent1"/>
          </a:lnRef>
          <a:fillRef idx="0">
            <a:schemeClr val="accent1"/>
          </a:fillRef>
          <a:effectRef idx="1">
            <a:schemeClr val="accent1"/>
          </a:effectRef>
          <a:fontRef idx="minor">
            <a:schemeClr val="tx1"/>
          </a:fontRef>
        </p:style>
      </p:cxnSp>
      <p:sp>
        <p:nvSpPr>
          <p:cNvPr id="2056" name="Text Box 10"/>
          <p:cNvSpPr txBox="1">
            <a:spLocks noChangeArrowheads="1"/>
          </p:cNvSpPr>
          <p:nvPr/>
        </p:nvSpPr>
        <p:spPr bwMode="auto">
          <a:xfrm>
            <a:off x="3708400" y="4724400"/>
            <a:ext cx="1871663" cy="647700"/>
          </a:xfrm>
          <a:prstGeom prst="rect">
            <a:avLst/>
          </a:prstGeom>
          <a:noFill/>
          <a:ln w="9525">
            <a:noFill/>
            <a:miter lim="800000"/>
            <a:headEnd/>
            <a:tailEnd/>
          </a:ln>
        </p:spPr>
        <p:txBody>
          <a:bodyPr>
            <a:spAutoFit/>
          </a:bodyPr>
          <a:lstStyle/>
          <a:p>
            <a:r>
              <a:rPr lang="en-GB"/>
              <a:t>3 WHY is this important?</a:t>
            </a:r>
          </a:p>
        </p:txBody>
      </p:sp>
      <p:sp>
        <p:nvSpPr>
          <p:cNvPr id="2057" name="Text Box 10"/>
          <p:cNvSpPr txBox="1">
            <a:spLocks noChangeArrowheads="1"/>
          </p:cNvSpPr>
          <p:nvPr/>
        </p:nvSpPr>
        <p:spPr bwMode="auto">
          <a:xfrm>
            <a:off x="6011863" y="4652963"/>
            <a:ext cx="2592387" cy="923925"/>
          </a:xfrm>
          <a:prstGeom prst="rect">
            <a:avLst/>
          </a:prstGeom>
          <a:noFill/>
          <a:ln w="9525">
            <a:noFill/>
            <a:miter lim="800000"/>
            <a:headEnd/>
            <a:tailEnd/>
          </a:ln>
        </p:spPr>
        <p:txBody>
          <a:bodyPr>
            <a:spAutoFit/>
          </a:bodyPr>
          <a:lstStyle/>
          <a:p>
            <a:r>
              <a:rPr lang="en-GB"/>
              <a:t>4 HOW do you intend to develop &amp; demonstrate it?</a:t>
            </a:r>
          </a:p>
        </p:txBody>
      </p:sp>
      <p:sp>
        <p:nvSpPr>
          <p:cNvPr id="2058" name="Text Box 10"/>
          <p:cNvSpPr txBox="1">
            <a:spLocks noChangeArrowheads="1"/>
          </p:cNvSpPr>
          <p:nvPr/>
        </p:nvSpPr>
        <p:spPr bwMode="auto">
          <a:xfrm>
            <a:off x="539750" y="5732463"/>
            <a:ext cx="8208963" cy="615950"/>
          </a:xfrm>
          <a:prstGeom prst="rect">
            <a:avLst/>
          </a:prstGeom>
          <a:noFill/>
          <a:ln w="9525">
            <a:solidFill>
              <a:schemeClr val="tx1"/>
            </a:solidFill>
            <a:miter lim="800000"/>
            <a:headEnd/>
            <a:tailEnd/>
          </a:ln>
        </p:spPr>
        <p:txBody>
          <a:bodyPr>
            <a:spAutoFit/>
          </a:bodyPr>
          <a:lstStyle/>
          <a:p>
            <a:pPr algn="l"/>
            <a:r>
              <a:rPr lang="en-GB"/>
              <a:t>5 WHAT </a:t>
            </a:r>
            <a:r>
              <a:rPr lang="en-GB" sz="1600"/>
              <a:t>capabilities, qualities, values dispositions will be developed?</a:t>
            </a:r>
          </a:p>
          <a:p>
            <a:pPr algn="l"/>
            <a:r>
              <a:rPr lang="en-GB" sz="1600" i="1"/>
              <a:t>Use award capabilities and values statement as prompt </a:t>
            </a:r>
          </a:p>
        </p:txBody>
      </p:sp>
      <p:cxnSp>
        <p:nvCxnSpPr>
          <p:cNvPr id="39" name="Straight Connector 38"/>
          <p:cNvCxnSpPr/>
          <p:nvPr/>
        </p:nvCxnSpPr>
        <p:spPr>
          <a:xfrm>
            <a:off x="3276600" y="4652963"/>
            <a:ext cx="0" cy="10795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5795963" y="4652963"/>
            <a:ext cx="0" cy="1079500"/>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2061" name="Text Box 10"/>
          <p:cNvSpPr txBox="1">
            <a:spLocks noChangeArrowheads="1"/>
          </p:cNvSpPr>
          <p:nvPr/>
        </p:nvSpPr>
        <p:spPr bwMode="auto">
          <a:xfrm>
            <a:off x="358775" y="6381750"/>
            <a:ext cx="8785225" cy="338138"/>
          </a:xfrm>
          <a:prstGeom prst="rect">
            <a:avLst/>
          </a:prstGeom>
          <a:noFill/>
          <a:ln w="9525">
            <a:noFill/>
            <a:miter lim="800000"/>
            <a:headEnd/>
            <a:tailEnd/>
          </a:ln>
        </p:spPr>
        <p:txBody>
          <a:bodyPr>
            <a:spAutoFit/>
          </a:bodyPr>
          <a:lstStyle/>
          <a:p>
            <a:pPr algn="l"/>
            <a:r>
              <a:rPr lang="en-GB" sz="1600" i="1"/>
              <a:t>  PDP should make provision for unplanned learning</a:t>
            </a:r>
          </a:p>
        </p:txBody>
      </p:sp>
      <p:sp>
        <p:nvSpPr>
          <p:cNvPr id="2062" name="TextBox 46"/>
          <p:cNvSpPr txBox="1">
            <a:spLocks noChangeArrowheads="1"/>
          </p:cNvSpPr>
          <p:nvPr/>
        </p:nvSpPr>
        <p:spPr bwMode="auto">
          <a:xfrm>
            <a:off x="3851275" y="4149725"/>
            <a:ext cx="4764088" cy="368300"/>
          </a:xfrm>
          <a:prstGeom prst="rect">
            <a:avLst/>
          </a:prstGeom>
          <a:noFill/>
          <a:ln w="9525">
            <a:noFill/>
            <a:miter lim="800000"/>
            <a:headEnd/>
            <a:tailEnd/>
          </a:ln>
        </p:spPr>
        <p:txBody>
          <a:bodyPr wrap="none">
            <a:spAutoFit/>
          </a:bodyPr>
          <a:lstStyle/>
          <a:p>
            <a:r>
              <a:rPr lang="en-GB"/>
              <a:t>areas of significant challenge/opportunity</a:t>
            </a:r>
          </a:p>
        </p:txBody>
      </p:sp>
      <p:sp>
        <p:nvSpPr>
          <p:cNvPr id="2063" name="Rectangle 36"/>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sp>
        <p:nvSpPr>
          <p:cNvPr id="206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050" name="Object 3"/>
          <p:cNvGraphicFramePr>
            <a:graphicFrameLocks noChangeAspect="1"/>
          </p:cNvGraphicFramePr>
          <p:nvPr/>
        </p:nvGraphicFramePr>
        <p:xfrm>
          <a:off x="611188" y="404813"/>
          <a:ext cx="3673475" cy="2800350"/>
        </p:xfrm>
        <a:graphic>
          <a:graphicData uri="http://schemas.openxmlformats.org/presentationml/2006/ole">
            <p:oleObj spid="_x0000_s102402" name="Slide" r:id="rId4" imgW="4570330" imgH="3427599" progId="PowerPoint.Slide.12">
              <p:embed/>
            </p:oleObj>
          </a:graphicData>
        </a:graphic>
      </p:graphicFrame>
      <p:sp>
        <p:nvSpPr>
          <p:cNvPr id="2065" name="Rectangle 47"/>
          <p:cNvSpPr>
            <a:spLocks noChangeArrowheads="1"/>
          </p:cNvSpPr>
          <p:nvPr/>
        </p:nvSpPr>
        <p:spPr bwMode="auto">
          <a:xfrm>
            <a:off x="323850" y="3500438"/>
            <a:ext cx="8604250" cy="461962"/>
          </a:xfrm>
          <a:prstGeom prst="rect">
            <a:avLst/>
          </a:prstGeom>
          <a:noFill/>
          <a:ln w="9525">
            <a:noFill/>
            <a:miter lim="800000"/>
            <a:headEnd/>
            <a:tailEnd/>
          </a:ln>
        </p:spPr>
        <p:txBody>
          <a:bodyPr>
            <a:spAutoFit/>
          </a:bodyPr>
          <a:lstStyle/>
          <a:p>
            <a:r>
              <a:rPr lang="en-GB" sz="2400"/>
              <a:t>Personal Development  Plan </a:t>
            </a:r>
          </a:p>
        </p:txBody>
      </p:sp>
      <p:sp>
        <p:nvSpPr>
          <p:cNvPr id="27" name="Isosceles Triangle 26"/>
          <p:cNvSpPr/>
          <p:nvPr/>
        </p:nvSpPr>
        <p:spPr>
          <a:xfrm rot="10800000">
            <a:off x="1187450" y="3141663"/>
            <a:ext cx="431800" cy="863600"/>
          </a:xfrm>
          <a:prstGeom prst="triangle">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Tree>
  </p:cSld>
  <p:clrMapOvr>
    <a:masterClrMapping/>
  </p:clrMapOvr>
  <p:transition spd="med">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p:cNvSpPr/>
          <p:nvPr/>
        </p:nvSpPr>
        <p:spPr>
          <a:xfrm>
            <a:off x="1979613" y="3573463"/>
            <a:ext cx="5040312" cy="215900"/>
          </a:xfrm>
          <a:prstGeom prst="leftRightArrow">
            <a:avLst/>
          </a:prstGeom>
          <a:solidFill>
            <a:schemeClr val="bg2"/>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GB" dirty="0">
              <a:solidFill>
                <a:schemeClr val="tx1"/>
              </a:solidFill>
            </a:endParaRPr>
          </a:p>
        </p:txBody>
      </p:sp>
      <p:sp>
        <p:nvSpPr>
          <p:cNvPr id="3" name="Left-Right Arrow 2"/>
          <p:cNvSpPr/>
          <p:nvPr/>
        </p:nvSpPr>
        <p:spPr>
          <a:xfrm rot="5400000">
            <a:off x="2088356" y="3393282"/>
            <a:ext cx="5040313" cy="215900"/>
          </a:xfrm>
          <a:prstGeom prst="leftRightArrow">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dirty="0">
              <a:solidFill>
                <a:srgbClr val="92D050"/>
              </a:solidFill>
            </a:endParaRPr>
          </a:p>
        </p:txBody>
      </p:sp>
      <p:sp>
        <p:nvSpPr>
          <p:cNvPr id="46084" name="Text Box 10"/>
          <p:cNvSpPr txBox="1">
            <a:spLocks noChangeArrowheads="1"/>
          </p:cNvSpPr>
          <p:nvPr/>
        </p:nvSpPr>
        <p:spPr bwMode="auto">
          <a:xfrm>
            <a:off x="2771800" y="332656"/>
            <a:ext cx="5616575" cy="523875"/>
          </a:xfrm>
          <a:prstGeom prst="rect">
            <a:avLst/>
          </a:prstGeom>
          <a:noFill/>
          <a:ln w="9525">
            <a:noFill/>
            <a:miter lim="800000"/>
            <a:headEnd/>
            <a:tailEnd/>
          </a:ln>
        </p:spPr>
        <p:txBody>
          <a:bodyPr>
            <a:spAutoFit/>
          </a:bodyPr>
          <a:lstStyle/>
          <a:p>
            <a:r>
              <a:rPr lang="en-GB" sz="2800" dirty="0"/>
              <a:t>unfamiliar problems</a:t>
            </a:r>
          </a:p>
        </p:txBody>
      </p:sp>
      <p:sp>
        <p:nvSpPr>
          <p:cNvPr id="46085" name="Text Box 10"/>
          <p:cNvSpPr txBox="1">
            <a:spLocks noChangeArrowheads="1"/>
          </p:cNvSpPr>
          <p:nvPr/>
        </p:nvSpPr>
        <p:spPr bwMode="auto">
          <a:xfrm>
            <a:off x="3527425" y="6021288"/>
            <a:ext cx="5616575" cy="523875"/>
          </a:xfrm>
          <a:prstGeom prst="rect">
            <a:avLst/>
          </a:prstGeom>
          <a:noFill/>
          <a:ln w="9525">
            <a:noFill/>
            <a:miter lim="800000"/>
            <a:headEnd/>
            <a:tailEnd/>
          </a:ln>
        </p:spPr>
        <p:txBody>
          <a:bodyPr>
            <a:spAutoFit/>
          </a:bodyPr>
          <a:lstStyle/>
          <a:p>
            <a:r>
              <a:rPr lang="en-GB" sz="2800" dirty="0"/>
              <a:t>familiar problems</a:t>
            </a:r>
          </a:p>
        </p:txBody>
      </p:sp>
      <p:sp>
        <p:nvSpPr>
          <p:cNvPr id="46086" name="Text Box 10"/>
          <p:cNvSpPr txBox="1">
            <a:spLocks noChangeArrowheads="1"/>
          </p:cNvSpPr>
          <p:nvPr/>
        </p:nvSpPr>
        <p:spPr bwMode="auto">
          <a:xfrm>
            <a:off x="467544" y="2924944"/>
            <a:ext cx="2447926" cy="954088"/>
          </a:xfrm>
          <a:prstGeom prst="rect">
            <a:avLst/>
          </a:prstGeom>
          <a:noFill/>
          <a:ln w="9525">
            <a:noFill/>
            <a:miter lim="800000"/>
            <a:headEnd/>
            <a:tailEnd/>
          </a:ln>
        </p:spPr>
        <p:txBody>
          <a:bodyPr>
            <a:spAutoFit/>
          </a:bodyPr>
          <a:lstStyle/>
          <a:p>
            <a:r>
              <a:rPr lang="en-GB" sz="2800"/>
              <a:t>familiar </a:t>
            </a:r>
          </a:p>
          <a:p>
            <a:r>
              <a:rPr lang="en-GB" sz="2800"/>
              <a:t>context</a:t>
            </a:r>
          </a:p>
        </p:txBody>
      </p:sp>
      <p:sp>
        <p:nvSpPr>
          <p:cNvPr id="46087" name="Text Box 10"/>
          <p:cNvSpPr txBox="1">
            <a:spLocks noChangeArrowheads="1"/>
          </p:cNvSpPr>
          <p:nvPr/>
        </p:nvSpPr>
        <p:spPr bwMode="auto">
          <a:xfrm>
            <a:off x="7020272" y="3356992"/>
            <a:ext cx="2447925" cy="954087"/>
          </a:xfrm>
          <a:prstGeom prst="rect">
            <a:avLst/>
          </a:prstGeom>
          <a:noFill/>
          <a:ln w="9525">
            <a:noFill/>
            <a:miter lim="800000"/>
            <a:headEnd/>
            <a:tailEnd/>
          </a:ln>
        </p:spPr>
        <p:txBody>
          <a:bodyPr>
            <a:spAutoFit/>
          </a:bodyPr>
          <a:lstStyle/>
          <a:p>
            <a:r>
              <a:rPr lang="en-GB" sz="2800" dirty="0"/>
              <a:t>unfamiliar </a:t>
            </a:r>
          </a:p>
          <a:p>
            <a:r>
              <a:rPr lang="en-GB" sz="2800" dirty="0"/>
              <a:t>context</a:t>
            </a:r>
          </a:p>
        </p:txBody>
      </p:sp>
      <p:pic>
        <p:nvPicPr>
          <p:cNvPr id="46088" name="Picture 8" descr="C:\Users\norman\Pictures\uganda6.png"/>
          <p:cNvPicPr>
            <a:picLocks noChangeAspect="1" noChangeArrowheads="1"/>
          </p:cNvPicPr>
          <p:nvPr/>
        </p:nvPicPr>
        <p:blipFill>
          <a:blip r:embed="rId3" cstate="print"/>
          <a:srcRect/>
          <a:stretch>
            <a:fillRect/>
          </a:stretch>
        </p:blipFill>
        <p:spPr bwMode="auto">
          <a:xfrm>
            <a:off x="900113" y="4076700"/>
            <a:ext cx="2951162" cy="1800225"/>
          </a:xfrm>
          <a:prstGeom prst="rect">
            <a:avLst/>
          </a:prstGeom>
          <a:noFill/>
          <a:ln w="9525">
            <a:noFill/>
            <a:miter lim="800000"/>
            <a:headEnd/>
            <a:tailEnd/>
          </a:ln>
        </p:spPr>
      </p:pic>
      <p:sp>
        <p:nvSpPr>
          <p:cNvPr id="13" name="Oval 12"/>
          <p:cNvSpPr/>
          <p:nvPr/>
        </p:nvSpPr>
        <p:spPr>
          <a:xfrm>
            <a:off x="1619250" y="4149725"/>
            <a:ext cx="719138" cy="1223963"/>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pic>
        <p:nvPicPr>
          <p:cNvPr id="46090" name="Picture 2"/>
          <p:cNvPicPr>
            <a:picLocks noChangeAspect="1" noChangeArrowheads="1"/>
          </p:cNvPicPr>
          <p:nvPr/>
        </p:nvPicPr>
        <p:blipFill>
          <a:blip r:embed="rId4" cstate="print"/>
          <a:srcRect/>
          <a:stretch>
            <a:fillRect/>
          </a:stretch>
        </p:blipFill>
        <p:spPr bwMode="auto">
          <a:xfrm>
            <a:off x="4716463" y="2060575"/>
            <a:ext cx="2095500" cy="1368425"/>
          </a:xfrm>
          <a:prstGeom prst="rect">
            <a:avLst/>
          </a:prstGeom>
          <a:noFill/>
          <a:ln w="9525">
            <a:noFill/>
            <a:miter lim="800000"/>
            <a:headEnd/>
            <a:tailEnd/>
          </a:ln>
        </p:spPr>
      </p:pic>
      <p:sp>
        <p:nvSpPr>
          <p:cNvPr id="17" name="Up Arrow 16"/>
          <p:cNvSpPr/>
          <p:nvPr/>
        </p:nvSpPr>
        <p:spPr>
          <a:xfrm rot="2808048">
            <a:off x="4313238" y="2797175"/>
            <a:ext cx="450850" cy="1854200"/>
          </a:xfrm>
          <a:prstGeom prst="upArrow">
            <a:avLst/>
          </a:prstGeom>
          <a:solidFill>
            <a:srgbClr val="00FFCC"/>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dirty="0">
              <a:solidFill>
                <a:schemeClr val="tx1"/>
              </a:solidFill>
            </a:endParaRPr>
          </a:p>
        </p:txBody>
      </p:sp>
      <p:pic>
        <p:nvPicPr>
          <p:cNvPr id="46092" name="Picture 3" descr="C:\Users\norman\Pictures\francesca.png"/>
          <p:cNvPicPr>
            <a:picLocks noChangeAspect="1" noChangeArrowheads="1"/>
          </p:cNvPicPr>
          <p:nvPr/>
        </p:nvPicPr>
        <p:blipFill>
          <a:blip r:embed="rId5" cstate="print"/>
          <a:srcRect/>
          <a:stretch>
            <a:fillRect/>
          </a:stretch>
        </p:blipFill>
        <p:spPr bwMode="auto">
          <a:xfrm>
            <a:off x="4787900" y="908050"/>
            <a:ext cx="1435100" cy="1185863"/>
          </a:xfrm>
          <a:prstGeom prst="rect">
            <a:avLst/>
          </a:prstGeom>
          <a:noFill/>
          <a:ln w="9525">
            <a:noFill/>
            <a:miter lim="800000"/>
            <a:headEnd/>
            <a:tailEnd/>
          </a:ln>
        </p:spPr>
      </p:pic>
      <p:pic>
        <p:nvPicPr>
          <p:cNvPr id="46093" name="Picture 10" descr="C:\Users\norman\Pictures\uganda10.png"/>
          <p:cNvPicPr>
            <a:picLocks noChangeAspect="1" noChangeArrowheads="1"/>
          </p:cNvPicPr>
          <p:nvPr/>
        </p:nvPicPr>
        <p:blipFill>
          <a:blip r:embed="rId6" cstate="print"/>
          <a:srcRect/>
          <a:stretch>
            <a:fillRect/>
          </a:stretch>
        </p:blipFill>
        <p:spPr bwMode="auto">
          <a:xfrm>
            <a:off x="6804025" y="404813"/>
            <a:ext cx="1944439" cy="863947"/>
          </a:xfrm>
          <a:prstGeom prst="rect">
            <a:avLst/>
          </a:prstGeom>
          <a:noFill/>
          <a:ln w="9525">
            <a:noFill/>
            <a:miter lim="800000"/>
            <a:headEnd/>
            <a:tailEnd/>
          </a:ln>
        </p:spPr>
      </p:pic>
      <p:pic>
        <p:nvPicPr>
          <p:cNvPr id="46094" name="Picture 9" descr="C:\Users\norman\Pictures\uganda9.png"/>
          <p:cNvPicPr>
            <a:picLocks noChangeAspect="1" noChangeArrowheads="1"/>
          </p:cNvPicPr>
          <p:nvPr/>
        </p:nvPicPr>
        <p:blipFill>
          <a:blip r:embed="rId7" cstate="print"/>
          <a:srcRect/>
          <a:stretch>
            <a:fillRect/>
          </a:stretch>
        </p:blipFill>
        <p:spPr bwMode="auto">
          <a:xfrm>
            <a:off x="6875463" y="1628775"/>
            <a:ext cx="1728787" cy="1295400"/>
          </a:xfrm>
          <a:prstGeom prst="rect">
            <a:avLst/>
          </a:prstGeom>
          <a:noFill/>
          <a:ln w="9525">
            <a:noFill/>
            <a:miter lim="800000"/>
            <a:headEnd/>
            <a:tailEnd/>
          </a:ln>
        </p:spPr>
      </p:pic>
    </p:spTree>
  </p:cSld>
  <p:clrMapOvr>
    <a:masterClrMapping/>
  </p:clrMapOvr>
  <p:transition spd="med">
    <p:dissolv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439863" y="332656"/>
            <a:ext cx="7704137" cy="576263"/>
          </a:xfrm>
          <a:prstGeom prst="rect">
            <a:avLst/>
          </a:prstGeom>
          <a:noFill/>
        </p:spPr>
        <p:txBody>
          <a:bodyPr/>
          <a:lstStyle/>
          <a:p>
            <a:pPr eaLnBrk="0" hangingPunct="0">
              <a:defRPr/>
            </a:pPr>
            <a:r>
              <a:rPr lang="en-GB" sz="3200" kern="0" dirty="0">
                <a:latin typeface="+mj-lt"/>
                <a:cs typeface="+mj-cs"/>
              </a:rPr>
              <a:t>Creating and representing meaning </a:t>
            </a:r>
          </a:p>
        </p:txBody>
      </p:sp>
      <p:pic>
        <p:nvPicPr>
          <p:cNvPr id="47107" name="Picture 3" descr="tanvir kaur's blog"/>
          <p:cNvPicPr>
            <a:picLocks noChangeAspect="1" noChangeArrowheads="1"/>
          </p:cNvPicPr>
          <p:nvPr/>
        </p:nvPicPr>
        <p:blipFill>
          <a:blip r:embed="rId3" cstate="print"/>
          <a:srcRect l="8212" r="7809"/>
          <a:stretch>
            <a:fillRect/>
          </a:stretch>
        </p:blipFill>
        <p:spPr bwMode="auto">
          <a:xfrm>
            <a:off x="539750" y="1125538"/>
            <a:ext cx="2376066" cy="3187015"/>
          </a:xfrm>
          <a:prstGeom prst="rect">
            <a:avLst/>
          </a:prstGeom>
          <a:noFill/>
          <a:ln w="9525">
            <a:solidFill>
              <a:schemeClr val="bg2"/>
            </a:solidFill>
            <a:miter lim="800000"/>
            <a:headEnd/>
            <a:tailEnd/>
          </a:ln>
        </p:spPr>
      </p:pic>
      <p:sp>
        <p:nvSpPr>
          <p:cNvPr id="47108" name="Text Box 4"/>
          <p:cNvSpPr txBox="1">
            <a:spLocks noChangeArrowheads="1"/>
          </p:cNvSpPr>
          <p:nvPr/>
        </p:nvSpPr>
        <p:spPr bwMode="auto">
          <a:xfrm>
            <a:off x="3923928" y="3429000"/>
            <a:ext cx="1944688" cy="2585323"/>
          </a:xfrm>
          <a:prstGeom prst="rect">
            <a:avLst/>
          </a:prstGeom>
          <a:noFill/>
          <a:ln w="9525">
            <a:noFill/>
            <a:miter lim="800000"/>
            <a:headEnd/>
            <a:tailEnd/>
          </a:ln>
        </p:spPr>
        <p:txBody>
          <a:bodyPr wrap="square">
            <a:spAutoFit/>
          </a:bodyPr>
          <a:lstStyle/>
          <a:p>
            <a:r>
              <a:rPr lang="en-GB" dirty="0"/>
              <a:t>SHOE BOX!</a:t>
            </a:r>
          </a:p>
          <a:p>
            <a:r>
              <a:rPr lang="en-GB" dirty="0"/>
              <a:t>BLOG</a:t>
            </a:r>
          </a:p>
          <a:p>
            <a:r>
              <a:rPr lang="en-GB" dirty="0"/>
              <a:t>SCRAPBOOK</a:t>
            </a:r>
          </a:p>
          <a:p>
            <a:r>
              <a:rPr lang="en-GB" dirty="0"/>
              <a:t>E-PORTFOLIO</a:t>
            </a:r>
          </a:p>
          <a:p>
            <a:r>
              <a:rPr lang="en-GB" dirty="0"/>
              <a:t>VIDEO DIARY</a:t>
            </a:r>
          </a:p>
          <a:p>
            <a:r>
              <a:rPr lang="en-GB" dirty="0"/>
              <a:t>DIGITAL STORY</a:t>
            </a:r>
          </a:p>
          <a:p>
            <a:r>
              <a:rPr lang="en-GB" dirty="0"/>
              <a:t>VIDEO FILM</a:t>
            </a:r>
          </a:p>
          <a:p>
            <a:r>
              <a:rPr lang="en-GB" dirty="0"/>
              <a:t>SLIDE SHOW</a:t>
            </a:r>
          </a:p>
          <a:p>
            <a:endParaRPr lang="en-GB" dirty="0"/>
          </a:p>
        </p:txBody>
      </p:sp>
      <p:pic>
        <p:nvPicPr>
          <p:cNvPr id="47109" name="Picture 5" descr="DSC01150"/>
          <p:cNvPicPr>
            <a:picLocks noChangeAspect="1" noChangeArrowheads="1"/>
          </p:cNvPicPr>
          <p:nvPr/>
        </p:nvPicPr>
        <p:blipFill>
          <a:blip r:embed="rId4" cstate="print"/>
          <a:srcRect/>
          <a:stretch>
            <a:fillRect/>
          </a:stretch>
        </p:blipFill>
        <p:spPr bwMode="auto">
          <a:xfrm>
            <a:off x="6372225" y="1052513"/>
            <a:ext cx="2520950" cy="3313112"/>
          </a:xfrm>
          <a:prstGeom prst="rect">
            <a:avLst/>
          </a:prstGeom>
          <a:noFill/>
          <a:ln w="9525" algn="in">
            <a:noFill/>
            <a:miter lim="800000"/>
            <a:headEnd/>
            <a:tailEnd/>
          </a:ln>
        </p:spPr>
      </p:pic>
      <p:pic>
        <p:nvPicPr>
          <p:cNvPr id="47110" name="Picture 1" descr="F:\DCIM\105_PANA\P1050618.JPG"/>
          <p:cNvPicPr>
            <a:picLocks noChangeAspect="1" noChangeArrowheads="1"/>
          </p:cNvPicPr>
          <p:nvPr/>
        </p:nvPicPr>
        <p:blipFill>
          <a:blip r:embed="rId5" cstate="print"/>
          <a:srcRect/>
          <a:stretch>
            <a:fillRect/>
          </a:stretch>
        </p:blipFill>
        <p:spPr bwMode="auto">
          <a:xfrm>
            <a:off x="3708400" y="1125538"/>
            <a:ext cx="1719263" cy="2292350"/>
          </a:xfrm>
          <a:prstGeom prst="rect">
            <a:avLst/>
          </a:prstGeom>
          <a:noFill/>
          <a:ln w="9525">
            <a:noFill/>
            <a:miter lim="800000"/>
            <a:headEnd/>
            <a:tailEnd/>
          </a:ln>
        </p:spPr>
      </p:pic>
      <p:pic>
        <p:nvPicPr>
          <p:cNvPr id="47111" name="Picture 2" descr="Thumbnail"/>
          <p:cNvPicPr>
            <a:picLocks noChangeAspect="1" noChangeArrowheads="1"/>
          </p:cNvPicPr>
          <p:nvPr/>
        </p:nvPicPr>
        <p:blipFill>
          <a:blip r:embed="rId6" cstate="print"/>
          <a:srcRect/>
          <a:stretch>
            <a:fillRect/>
          </a:stretch>
        </p:blipFill>
        <p:spPr bwMode="auto">
          <a:xfrm>
            <a:off x="6300788" y="4581525"/>
            <a:ext cx="2687637" cy="1714500"/>
          </a:xfrm>
          <a:prstGeom prst="rect">
            <a:avLst/>
          </a:prstGeom>
          <a:noFill/>
          <a:ln w="9525">
            <a:noFill/>
            <a:miter lim="800000"/>
            <a:headEnd/>
            <a:tailEnd/>
          </a:ln>
        </p:spPr>
      </p:pic>
      <p:pic>
        <p:nvPicPr>
          <p:cNvPr id="47112" name="Picture 4" descr="Thumbnail"/>
          <p:cNvPicPr>
            <a:picLocks noChangeAspect="1" noChangeArrowheads="1"/>
          </p:cNvPicPr>
          <p:nvPr/>
        </p:nvPicPr>
        <p:blipFill>
          <a:blip r:embed="rId7" cstate="print"/>
          <a:srcRect/>
          <a:stretch>
            <a:fillRect/>
          </a:stretch>
        </p:blipFill>
        <p:spPr bwMode="auto">
          <a:xfrm>
            <a:off x="395536" y="4437112"/>
            <a:ext cx="3048000" cy="1714500"/>
          </a:xfrm>
          <a:prstGeom prst="rect">
            <a:avLst/>
          </a:prstGeom>
          <a:noFill/>
          <a:ln w="9525">
            <a:noFill/>
            <a:miter lim="800000"/>
            <a:headEnd/>
            <a:tailEnd/>
          </a:ln>
        </p:spPr>
      </p:pic>
      <p:pic>
        <p:nvPicPr>
          <p:cNvPr id="47113" name="Picture 6" descr="YouTube home"/>
          <p:cNvPicPr>
            <a:picLocks noChangeAspect="1" noChangeArrowheads="1"/>
          </p:cNvPicPr>
          <p:nvPr/>
        </p:nvPicPr>
        <p:blipFill>
          <a:blip r:embed="rId8"/>
          <a:srcRect/>
          <a:stretch>
            <a:fillRect/>
          </a:stretch>
        </p:blipFill>
        <p:spPr bwMode="auto">
          <a:xfrm>
            <a:off x="4572000" y="-182563"/>
            <a:ext cx="9525" cy="9525"/>
          </a:xfrm>
          <a:prstGeom prst="rect">
            <a:avLst/>
          </a:prstGeom>
          <a:noFill/>
          <a:ln w="9525">
            <a:noFill/>
            <a:miter lim="800000"/>
            <a:headEnd/>
            <a:tailEnd/>
          </a:ln>
        </p:spPr>
      </p:pic>
      <p:pic>
        <p:nvPicPr>
          <p:cNvPr id="47114" name="Picture 7" descr="C:\Users\norman\Pictures\CREATIVITY\YOUTUBE.png"/>
          <p:cNvPicPr>
            <a:picLocks noChangeAspect="1" noChangeArrowheads="1"/>
          </p:cNvPicPr>
          <p:nvPr/>
        </p:nvPicPr>
        <p:blipFill>
          <a:blip r:embed="rId9" cstate="print"/>
          <a:srcRect/>
          <a:stretch>
            <a:fillRect/>
          </a:stretch>
        </p:blipFill>
        <p:spPr bwMode="auto">
          <a:xfrm>
            <a:off x="0" y="6237312"/>
            <a:ext cx="1047750" cy="466725"/>
          </a:xfrm>
          <a:prstGeom prst="rect">
            <a:avLst/>
          </a:prstGeom>
          <a:noFill/>
          <a:ln w="9525">
            <a:noFill/>
            <a:miter lim="800000"/>
            <a:headEnd/>
            <a:tailEnd/>
          </a:ln>
        </p:spPr>
      </p:pic>
      <p:sp>
        <p:nvSpPr>
          <p:cNvPr id="12" name="Rectangle 11"/>
          <p:cNvSpPr/>
          <p:nvPr/>
        </p:nvSpPr>
        <p:spPr>
          <a:xfrm>
            <a:off x="971600" y="6309320"/>
            <a:ext cx="4572000" cy="338554"/>
          </a:xfrm>
          <a:prstGeom prst="rect">
            <a:avLst/>
          </a:prstGeom>
        </p:spPr>
        <p:txBody>
          <a:bodyPr>
            <a:spAutoFit/>
          </a:bodyPr>
          <a:lstStyle/>
          <a:p>
            <a:r>
              <a:rPr lang="en-GB" sz="1600" b="1" dirty="0" smtClean="0">
                <a:hlinkClick r:id="rId10"/>
              </a:rPr>
              <a:t>https://www.youtube.com/watch?v=gECPBQ3J_PU</a:t>
            </a:r>
            <a:endParaRPr lang="en-GB" sz="1600" b="1" dirty="0"/>
          </a:p>
        </p:txBody>
      </p:sp>
    </p:spTree>
  </p:cSld>
  <p:clrMapOvr>
    <a:masterClrMapping/>
  </p:clrMapOvr>
  <p:transition spd="med">
    <p:dissolv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2"/>
          <p:cNvSpPr txBox="1">
            <a:spLocks noChangeArrowheads="1"/>
          </p:cNvSpPr>
          <p:nvPr/>
        </p:nvSpPr>
        <p:spPr bwMode="auto">
          <a:xfrm rot="-5400000">
            <a:off x="-829468" y="2691606"/>
            <a:ext cx="4608512" cy="1368425"/>
          </a:xfrm>
          <a:prstGeom prst="rect">
            <a:avLst/>
          </a:prstGeom>
          <a:solidFill>
            <a:srgbClr val="FFFFFF"/>
          </a:solidFill>
          <a:ln w="9525">
            <a:noFill/>
            <a:miter lim="800000"/>
            <a:headEnd/>
            <a:tailEnd/>
          </a:ln>
        </p:spPr>
        <p:txBody>
          <a:bodyPr/>
          <a:lstStyle/>
          <a:p>
            <a:r>
              <a:rPr lang="en-US" sz="1600">
                <a:latin typeface="Calibri" pitchFamily="34" charset="0"/>
                <a:ea typeface="Calibri" pitchFamily="34" charset="0"/>
                <a:cs typeface="Times New Roman" pitchFamily="18" charset="0"/>
              </a:rPr>
              <a:t>THREE YEARS LEARNING ARCHAEOLOGY  &amp;  </a:t>
            </a:r>
          </a:p>
          <a:p>
            <a:r>
              <a:rPr lang="en-US" sz="1600">
                <a:latin typeface="Calibri" pitchFamily="34" charset="0"/>
                <a:ea typeface="Calibri" pitchFamily="34" charset="0"/>
                <a:cs typeface="Times New Roman" pitchFamily="18" charset="0"/>
              </a:rPr>
              <a:t>BEING/BECOMING AN ARCHAELOGIST</a:t>
            </a:r>
            <a:endParaRPr lang="en-US" sz="1600" b="0">
              <a:ea typeface="Calibri" pitchFamily="34" charset="0"/>
              <a:cs typeface="Arial" pitchFamily="34" charset="0"/>
            </a:endParaRPr>
          </a:p>
        </p:txBody>
      </p:sp>
      <p:sp>
        <p:nvSpPr>
          <p:cNvPr id="19459" name="AutoShape 30"/>
          <p:cNvSpPr>
            <a:spLocks noChangeArrowheads="1"/>
          </p:cNvSpPr>
          <p:nvPr/>
        </p:nvSpPr>
        <p:spPr bwMode="auto">
          <a:xfrm>
            <a:off x="3779912" y="1700808"/>
            <a:ext cx="1057275" cy="3227388"/>
          </a:xfrm>
          <a:prstGeom prst="roundRect">
            <a:avLst>
              <a:gd name="adj" fmla="val 16667"/>
            </a:avLst>
          </a:prstGeom>
          <a:solidFill>
            <a:srgbClr val="00B0F0"/>
          </a:solidFill>
          <a:ln w="9525">
            <a:solidFill>
              <a:srgbClr val="000000"/>
            </a:solidFill>
            <a:round/>
            <a:headEnd/>
            <a:tailEnd/>
          </a:ln>
        </p:spPr>
        <p:txBody>
          <a:bodyPr/>
          <a:lstStyle/>
          <a:p>
            <a:endParaRPr lang="en-US"/>
          </a:p>
        </p:txBody>
      </p:sp>
      <p:sp>
        <p:nvSpPr>
          <p:cNvPr id="19460" name="AutoShape 31"/>
          <p:cNvSpPr>
            <a:spLocks noChangeArrowheads="1"/>
          </p:cNvSpPr>
          <p:nvPr/>
        </p:nvSpPr>
        <p:spPr bwMode="auto">
          <a:xfrm flipV="1">
            <a:off x="1366838" y="1647825"/>
            <a:ext cx="144462" cy="3384550"/>
          </a:xfrm>
          <a:prstGeom prst="downArrow">
            <a:avLst>
              <a:gd name="adj1" fmla="val 50000"/>
              <a:gd name="adj2" fmla="val 377462"/>
            </a:avLst>
          </a:prstGeom>
          <a:solidFill>
            <a:srgbClr val="A5A5A5"/>
          </a:solidFill>
          <a:ln w="9525">
            <a:solidFill>
              <a:srgbClr val="000000"/>
            </a:solidFill>
            <a:miter lim="800000"/>
            <a:headEnd/>
            <a:tailEnd/>
          </a:ln>
        </p:spPr>
        <p:txBody>
          <a:bodyPr vert="eaVert"/>
          <a:lstStyle/>
          <a:p>
            <a:endParaRPr lang="en-US"/>
          </a:p>
        </p:txBody>
      </p:sp>
      <p:sp>
        <p:nvSpPr>
          <p:cNvPr id="19461" name="Text Box 3"/>
          <p:cNvSpPr txBox="1">
            <a:spLocks noChangeArrowheads="1"/>
          </p:cNvSpPr>
          <p:nvPr/>
        </p:nvSpPr>
        <p:spPr bwMode="auto">
          <a:xfrm>
            <a:off x="2879725" y="4887913"/>
            <a:ext cx="2824163" cy="558800"/>
          </a:xfrm>
          <a:prstGeom prst="rect">
            <a:avLst/>
          </a:prstGeom>
          <a:noFill/>
          <a:ln w="9525">
            <a:noFill/>
            <a:miter lim="800000"/>
            <a:headEnd/>
            <a:tailEnd/>
          </a:ln>
        </p:spPr>
        <p:txBody>
          <a:bodyPr/>
          <a:lstStyle/>
          <a:p>
            <a:r>
              <a:rPr lang="en-US" sz="2000">
                <a:latin typeface="Calibri" pitchFamily="34" charset="0"/>
                <a:ea typeface="Calibri" pitchFamily="34" charset="0"/>
                <a:cs typeface="Times New Roman" pitchFamily="18" charset="0"/>
              </a:rPr>
              <a:t>MY GOAL</a:t>
            </a:r>
            <a:endParaRPr lang="en-US" sz="2000" b="0">
              <a:ea typeface="Calibri" pitchFamily="34" charset="0"/>
              <a:cs typeface="Arial" pitchFamily="34" charset="0"/>
            </a:endParaRPr>
          </a:p>
          <a:p>
            <a:pPr eaLnBrk="0" hangingPunct="0"/>
            <a:r>
              <a:rPr lang="en-US" sz="2000">
                <a:latin typeface="Calibri" pitchFamily="34" charset="0"/>
                <a:ea typeface="Calibri" pitchFamily="34" charset="0"/>
                <a:cs typeface="Times New Roman" pitchFamily="18" charset="0"/>
              </a:rPr>
              <a:t>to learn archaeology</a:t>
            </a:r>
            <a:endParaRPr lang="en-US" sz="2000" b="0">
              <a:cs typeface="Arial" pitchFamily="34" charset="0"/>
            </a:endParaRPr>
          </a:p>
          <a:p>
            <a:pPr algn="l" eaLnBrk="0" hangingPunct="0"/>
            <a:endParaRPr lang="en-US" sz="2000" b="0">
              <a:cs typeface="Arial" pitchFamily="34" charset="0"/>
            </a:endParaRPr>
          </a:p>
        </p:txBody>
      </p:sp>
      <p:sp>
        <p:nvSpPr>
          <p:cNvPr id="19462" name="AutoShape 2"/>
          <p:cNvSpPr>
            <a:spLocks noChangeArrowheads="1"/>
          </p:cNvSpPr>
          <p:nvPr/>
        </p:nvSpPr>
        <p:spPr bwMode="auto">
          <a:xfrm rot="-5400000">
            <a:off x="4072731" y="5495132"/>
            <a:ext cx="390525" cy="474662"/>
          </a:xfrm>
          <a:prstGeom prst="rightArrow">
            <a:avLst>
              <a:gd name="adj1" fmla="val 50000"/>
              <a:gd name="adj2" fmla="val 25000"/>
            </a:avLst>
          </a:prstGeom>
          <a:solidFill>
            <a:srgbClr val="00B0F0"/>
          </a:solidFill>
          <a:ln w="9525">
            <a:solidFill>
              <a:srgbClr val="000000"/>
            </a:solidFill>
            <a:miter lim="800000"/>
            <a:headEnd/>
            <a:tailEnd/>
          </a:ln>
        </p:spPr>
        <p:txBody>
          <a:bodyPr/>
          <a:lstStyle/>
          <a:p>
            <a:endParaRPr lang="en-US"/>
          </a:p>
        </p:txBody>
      </p:sp>
      <p:sp>
        <p:nvSpPr>
          <p:cNvPr id="19463" name="Text Box 1"/>
          <p:cNvSpPr txBox="1">
            <a:spLocks noChangeArrowheads="1"/>
          </p:cNvSpPr>
          <p:nvPr/>
        </p:nvSpPr>
        <p:spPr bwMode="auto">
          <a:xfrm>
            <a:off x="2771775" y="6021388"/>
            <a:ext cx="3494088" cy="628650"/>
          </a:xfrm>
          <a:prstGeom prst="rect">
            <a:avLst/>
          </a:prstGeom>
          <a:noFill/>
          <a:ln w="9525">
            <a:noFill/>
            <a:miter lim="800000"/>
            <a:headEnd/>
            <a:tailEnd/>
          </a:ln>
        </p:spPr>
        <p:txBody>
          <a:bodyPr/>
          <a:lstStyle/>
          <a:p>
            <a:r>
              <a:rPr lang="en-US">
                <a:latin typeface="Calibri" pitchFamily="34" charset="0"/>
                <a:ea typeface="Calibri" pitchFamily="34" charset="0"/>
                <a:cs typeface="Times New Roman" pitchFamily="18" charset="0"/>
              </a:rPr>
              <a:t> past knowledge, experience </a:t>
            </a:r>
            <a:endParaRPr lang="en-US" b="0">
              <a:ea typeface="Calibri" pitchFamily="34" charset="0"/>
              <a:cs typeface="Arial" pitchFamily="34" charset="0"/>
            </a:endParaRPr>
          </a:p>
          <a:p>
            <a:pPr eaLnBrk="0" hangingPunct="0"/>
            <a:r>
              <a:rPr lang="en-US">
                <a:latin typeface="Calibri" pitchFamily="34" charset="0"/>
                <a:cs typeface="Arial" pitchFamily="34" charset="0"/>
              </a:rPr>
              <a:t>interests and orientations</a:t>
            </a:r>
            <a:endParaRPr lang="en-US" b="0">
              <a:cs typeface="Arial" pitchFamily="34" charset="0"/>
            </a:endParaRPr>
          </a:p>
          <a:p>
            <a:pPr algn="l" eaLnBrk="0" hangingPunct="0"/>
            <a:endParaRPr lang="en-US" b="0">
              <a:cs typeface="Arial" pitchFamily="34" charset="0"/>
            </a:endParaRPr>
          </a:p>
        </p:txBody>
      </p:sp>
      <p:sp>
        <p:nvSpPr>
          <p:cNvPr id="19464" name="Text Box 29"/>
          <p:cNvSpPr txBox="1">
            <a:spLocks noChangeArrowheads="1"/>
          </p:cNvSpPr>
          <p:nvPr/>
        </p:nvSpPr>
        <p:spPr bwMode="auto">
          <a:xfrm>
            <a:off x="3743325" y="2871788"/>
            <a:ext cx="1079500" cy="830262"/>
          </a:xfrm>
          <a:prstGeom prst="rect">
            <a:avLst/>
          </a:prstGeom>
          <a:noFill/>
          <a:ln w="9525">
            <a:noFill/>
            <a:miter lim="800000"/>
            <a:headEnd/>
            <a:tailEnd/>
          </a:ln>
        </p:spPr>
        <p:txBody>
          <a:bodyPr/>
          <a:lstStyle/>
          <a:p>
            <a:r>
              <a:rPr lang="en-US" sz="2000">
                <a:latin typeface="Calibri" pitchFamily="34" charset="0"/>
                <a:ea typeface="Calibri" pitchFamily="34" charset="0"/>
                <a:cs typeface="Times New Roman" pitchFamily="18" charset="0"/>
              </a:rPr>
              <a:t>MY COURSE</a:t>
            </a:r>
            <a:endParaRPr lang="en-US" b="0">
              <a:ea typeface="Calibri" pitchFamily="34" charset="0"/>
              <a:cs typeface="Arial" pitchFamily="34" charset="0"/>
            </a:endParaRPr>
          </a:p>
        </p:txBody>
      </p:sp>
      <p:sp>
        <p:nvSpPr>
          <p:cNvPr id="19465" name="AutoShape 13"/>
          <p:cNvSpPr>
            <a:spLocks noChangeArrowheads="1"/>
          </p:cNvSpPr>
          <p:nvPr/>
        </p:nvSpPr>
        <p:spPr bwMode="auto">
          <a:xfrm>
            <a:off x="3240088" y="3305175"/>
            <a:ext cx="287337" cy="747713"/>
          </a:xfrm>
          <a:prstGeom prst="roundRect">
            <a:avLst>
              <a:gd name="adj" fmla="val 16667"/>
            </a:avLst>
          </a:prstGeom>
          <a:solidFill>
            <a:srgbClr val="00B050"/>
          </a:solidFill>
          <a:ln w="9525">
            <a:solidFill>
              <a:srgbClr val="000000"/>
            </a:solidFill>
            <a:round/>
            <a:headEnd/>
            <a:tailEnd/>
          </a:ln>
        </p:spPr>
        <p:txBody>
          <a:bodyPr/>
          <a:lstStyle/>
          <a:p>
            <a:endParaRPr lang="en-US"/>
          </a:p>
        </p:txBody>
      </p:sp>
      <p:sp>
        <p:nvSpPr>
          <p:cNvPr id="19466" name="Text Box 12"/>
          <p:cNvSpPr txBox="1">
            <a:spLocks noChangeArrowheads="1"/>
          </p:cNvSpPr>
          <p:nvPr/>
        </p:nvSpPr>
        <p:spPr bwMode="auto">
          <a:xfrm>
            <a:off x="2014538" y="4097338"/>
            <a:ext cx="1800225" cy="485775"/>
          </a:xfrm>
          <a:prstGeom prst="rect">
            <a:avLst/>
          </a:prstGeom>
          <a:noFill/>
          <a:ln w="9525">
            <a:noFill/>
            <a:miter lim="800000"/>
            <a:headEnd/>
            <a:tailEnd/>
          </a:ln>
        </p:spPr>
        <p:txBody>
          <a:bodyPr/>
          <a:lstStyle/>
          <a:p>
            <a:pPr algn="l"/>
            <a:r>
              <a:rPr lang="en-US" sz="2000">
                <a:latin typeface="Calibri" pitchFamily="34" charset="0"/>
                <a:ea typeface="Calibri" pitchFamily="34" charset="0"/>
                <a:cs typeface="Times New Roman" pitchFamily="18" charset="0"/>
              </a:rPr>
              <a:t>The Posthole                  editorial team</a:t>
            </a:r>
            <a:endParaRPr lang="en-US" sz="2000">
              <a:ea typeface="Calibri" pitchFamily="34" charset="0"/>
              <a:cs typeface="Arial" pitchFamily="34" charset="0"/>
            </a:endParaRPr>
          </a:p>
        </p:txBody>
      </p:sp>
      <p:sp>
        <p:nvSpPr>
          <p:cNvPr id="19467" name="Oval 11"/>
          <p:cNvSpPr>
            <a:spLocks noChangeArrowheads="1"/>
          </p:cNvSpPr>
          <p:nvPr/>
        </p:nvSpPr>
        <p:spPr bwMode="auto">
          <a:xfrm>
            <a:off x="1582738" y="4097338"/>
            <a:ext cx="233362" cy="250825"/>
          </a:xfrm>
          <a:prstGeom prst="ellipse">
            <a:avLst/>
          </a:prstGeom>
          <a:solidFill>
            <a:srgbClr val="FF0000"/>
          </a:solidFill>
          <a:ln w="9525">
            <a:solidFill>
              <a:srgbClr val="000000"/>
            </a:solidFill>
            <a:round/>
            <a:headEnd/>
            <a:tailEnd/>
          </a:ln>
        </p:spPr>
        <p:txBody>
          <a:bodyPr/>
          <a:lstStyle/>
          <a:p>
            <a:endParaRPr lang="en-US"/>
          </a:p>
        </p:txBody>
      </p:sp>
      <p:sp>
        <p:nvSpPr>
          <p:cNvPr id="19468" name="Oval 10"/>
          <p:cNvSpPr>
            <a:spLocks noChangeArrowheads="1"/>
          </p:cNvSpPr>
          <p:nvPr/>
        </p:nvSpPr>
        <p:spPr bwMode="auto">
          <a:xfrm>
            <a:off x="1511300" y="3232150"/>
            <a:ext cx="233363" cy="250825"/>
          </a:xfrm>
          <a:prstGeom prst="ellipse">
            <a:avLst/>
          </a:prstGeom>
          <a:solidFill>
            <a:srgbClr val="FF0000"/>
          </a:solidFill>
          <a:ln w="9525">
            <a:solidFill>
              <a:srgbClr val="000000"/>
            </a:solidFill>
            <a:round/>
            <a:headEnd/>
            <a:tailEnd/>
          </a:ln>
        </p:spPr>
        <p:txBody>
          <a:bodyPr/>
          <a:lstStyle/>
          <a:p>
            <a:endParaRPr lang="en-US"/>
          </a:p>
        </p:txBody>
      </p:sp>
      <p:sp>
        <p:nvSpPr>
          <p:cNvPr id="19469" name="Oval 9"/>
          <p:cNvSpPr>
            <a:spLocks noChangeArrowheads="1"/>
          </p:cNvSpPr>
          <p:nvPr/>
        </p:nvSpPr>
        <p:spPr bwMode="auto">
          <a:xfrm>
            <a:off x="1582738" y="2655888"/>
            <a:ext cx="233362" cy="250825"/>
          </a:xfrm>
          <a:prstGeom prst="ellipse">
            <a:avLst/>
          </a:prstGeom>
          <a:solidFill>
            <a:srgbClr val="FF0000"/>
          </a:solidFill>
          <a:ln w="9525">
            <a:solidFill>
              <a:srgbClr val="000000"/>
            </a:solidFill>
            <a:round/>
            <a:headEnd/>
            <a:tailEnd/>
          </a:ln>
        </p:spPr>
        <p:txBody>
          <a:bodyPr/>
          <a:lstStyle/>
          <a:p>
            <a:endParaRPr lang="en-US"/>
          </a:p>
        </p:txBody>
      </p:sp>
      <p:sp>
        <p:nvSpPr>
          <p:cNvPr id="19470" name="Oval 19"/>
          <p:cNvSpPr>
            <a:spLocks noChangeArrowheads="1"/>
          </p:cNvSpPr>
          <p:nvPr/>
        </p:nvSpPr>
        <p:spPr bwMode="auto">
          <a:xfrm>
            <a:off x="1582738" y="1647825"/>
            <a:ext cx="233362" cy="250825"/>
          </a:xfrm>
          <a:prstGeom prst="ellipse">
            <a:avLst/>
          </a:prstGeom>
          <a:solidFill>
            <a:srgbClr val="FF0000"/>
          </a:solidFill>
          <a:ln w="9525">
            <a:solidFill>
              <a:srgbClr val="000000"/>
            </a:solidFill>
            <a:round/>
            <a:headEnd/>
            <a:tailEnd/>
          </a:ln>
        </p:spPr>
        <p:txBody>
          <a:bodyPr/>
          <a:lstStyle/>
          <a:p>
            <a:endParaRPr lang="en-US"/>
          </a:p>
        </p:txBody>
      </p:sp>
      <p:sp>
        <p:nvSpPr>
          <p:cNvPr id="19471" name="Text Box 8"/>
          <p:cNvSpPr txBox="1">
            <a:spLocks noChangeArrowheads="1"/>
          </p:cNvSpPr>
          <p:nvPr/>
        </p:nvSpPr>
        <p:spPr bwMode="auto">
          <a:xfrm>
            <a:off x="1798638" y="2944813"/>
            <a:ext cx="1579562" cy="558800"/>
          </a:xfrm>
          <a:prstGeom prst="rect">
            <a:avLst/>
          </a:prstGeom>
          <a:noFill/>
          <a:ln w="9525">
            <a:noFill/>
            <a:miter lim="800000"/>
            <a:headEnd/>
            <a:tailEnd/>
          </a:ln>
        </p:spPr>
        <p:txBody>
          <a:bodyPr/>
          <a:lstStyle/>
          <a:p>
            <a:pPr algn="l"/>
            <a:r>
              <a:rPr lang="en-US">
                <a:latin typeface="Calibri" pitchFamily="34" charset="0"/>
                <a:ea typeface="Calibri" pitchFamily="34" charset="0"/>
                <a:cs typeface="Times New Roman" pitchFamily="18" charset="0"/>
              </a:rPr>
              <a:t>attending                            archaeology                                 conferences</a:t>
            </a:r>
            <a:endParaRPr lang="en-US">
              <a:ea typeface="Calibri" pitchFamily="34" charset="0"/>
              <a:cs typeface="Arial" pitchFamily="34" charset="0"/>
            </a:endParaRPr>
          </a:p>
        </p:txBody>
      </p:sp>
      <p:cxnSp>
        <p:nvCxnSpPr>
          <p:cNvPr id="19472" name="AutoShape 7"/>
          <p:cNvCxnSpPr>
            <a:cxnSpLocks noChangeShapeType="1"/>
          </p:cNvCxnSpPr>
          <p:nvPr/>
        </p:nvCxnSpPr>
        <p:spPr bwMode="auto">
          <a:xfrm flipV="1">
            <a:off x="2879725" y="3879850"/>
            <a:ext cx="336550" cy="280988"/>
          </a:xfrm>
          <a:prstGeom prst="straightConnector1">
            <a:avLst/>
          </a:prstGeom>
          <a:noFill/>
          <a:ln w="9525">
            <a:solidFill>
              <a:srgbClr val="000000"/>
            </a:solidFill>
            <a:round/>
            <a:headEnd/>
            <a:tailEnd type="triangle" w="med" len="med"/>
          </a:ln>
        </p:spPr>
      </p:cxnSp>
      <p:sp>
        <p:nvSpPr>
          <p:cNvPr id="19473" name="Text Box 18"/>
          <p:cNvSpPr txBox="1">
            <a:spLocks noChangeArrowheads="1"/>
          </p:cNvSpPr>
          <p:nvPr/>
        </p:nvSpPr>
        <p:spPr bwMode="auto">
          <a:xfrm>
            <a:off x="2014538" y="1504950"/>
            <a:ext cx="1657350" cy="1419994"/>
          </a:xfrm>
          <a:prstGeom prst="rect">
            <a:avLst/>
          </a:prstGeom>
          <a:noFill/>
          <a:ln w="9525">
            <a:noFill/>
            <a:miter lim="800000"/>
            <a:headEnd/>
            <a:tailEnd/>
          </a:ln>
        </p:spPr>
        <p:txBody>
          <a:bodyPr/>
          <a:lstStyle/>
          <a:p>
            <a:pPr algn="l"/>
            <a:r>
              <a:rPr lang="en-US" sz="2000" dirty="0" err="1">
                <a:latin typeface="Calibri" pitchFamily="34" charset="0"/>
                <a:ea typeface="Calibri" pitchFamily="34" charset="0"/>
                <a:cs typeface="Times New Roman" pitchFamily="18" charset="0"/>
              </a:rPr>
              <a:t>organising</a:t>
            </a:r>
            <a:r>
              <a:rPr lang="en-US" sz="2000" dirty="0">
                <a:latin typeface="Calibri" pitchFamily="34" charset="0"/>
                <a:ea typeface="Calibri" pitchFamily="34" charset="0"/>
                <a:cs typeface="Times New Roman" pitchFamily="18" charset="0"/>
              </a:rPr>
              <a:t> </a:t>
            </a:r>
            <a:endParaRPr lang="en-US" sz="2000" dirty="0">
              <a:ea typeface="Calibri" pitchFamily="34" charset="0"/>
              <a:cs typeface="Arial" pitchFamily="34" charset="0"/>
            </a:endParaRPr>
          </a:p>
          <a:p>
            <a:pPr algn="l" eaLnBrk="0" hangingPunct="0"/>
            <a:r>
              <a:rPr lang="en-US" sz="2000" dirty="0">
                <a:latin typeface="Calibri" pitchFamily="34" charset="0"/>
                <a:ea typeface="Calibri" pitchFamily="34" charset="0"/>
                <a:cs typeface="Times New Roman" pitchFamily="18" charset="0"/>
              </a:rPr>
              <a:t>a student                           archaeology                                 conference</a:t>
            </a:r>
            <a:endParaRPr lang="en-US" sz="2000" dirty="0">
              <a:cs typeface="Arial" pitchFamily="34" charset="0"/>
            </a:endParaRPr>
          </a:p>
        </p:txBody>
      </p:sp>
      <p:cxnSp>
        <p:nvCxnSpPr>
          <p:cNvPr id="19474" name="AutoShape 6"/>
          <p:cNvCxnSpPr>
            <a:cxnSpLocks noChangeShapeType="1"/>
          </p:cNvCxnSpPr>
          <p:nvPr/>
        </p:nvCxnSpPr>
        <p:spPr bwMode="auto">
          <a:xfrm flipH="1" flipV="1">
            <a:off x="1727200" y="2800350"/>
            <a:ext cx="287338" cy="215900"/>
          </a:xfrm>
          <a:prstGeom prst="straightConnector1">
            <a:avLst/>
          </a:prstGeom>
          <a:noFill/>
          <a:ln w="9525">
            <a:solidFill>
              <a:srgbClr val="000000"/>
            </a:solidFill>
            <a:round/>
            <a:headEnd/>
            <a:tailEnd type="triangle" w="med" len="med"/>
          </a:ln>
        </p:spPr>
      </p:cxnSp>
      <p:cxnSp>
        <p:nvCxnSpPr>
          <p:cNvPr id="19475" name="AutoShape 5"/>
          <p:cNvCxnSpPr>
            <a:cxnSpLocks noChangeShapeType="1"/>
          </p:cNvCxnSpPr>
          <p:nvPr/>
        </p:nvCxnSpPr>
        <p:spPr bwMode="auto">
          <a:xfrm flipH="1">
            <a:off x="1798638" y="3808413"/>
            <a:ext cx="288925" cy="360362"/>
          </a:xfrm>
          <a:prstGeom prst="straightConnector1">
            <a:avLst/>
          </a:prstGeom>
          <a:noFill/>
          <a:ln w="9525">
            <a:solidFill>
              <a:srgbClr val="000000"/>
            </a:solidFill>
            <a:round/>
            <a:headEnd/>
            <a:tailEnd type="triangle" w="med" len="med"/>
          </a:ln>
        </p:spPr>
      </p:cxnSp>
      <p:cxnSp>
        <p:nvCxnSpPr>
          <p:cNvPr id="19476" name="AutoShape 4"/>
          <p:cNvCxnSpPr>
            <a:cxnSpLocks noChangeShapeType="1"/>
          </p:cNvCxnSpPr>
          <p:nvPr/>
        </p:nvCxnSpPr>
        <p:spPr bwMode="auto">
          <a:xfrm flipH="1">
            <a:off x="1655763" y="3232150"/>
            <a:ext cx="215900" cy="73025"/>
          </a:xfrm>
          <a:prstGeom prst="straightConnector1">
            <a:avLst/>
          </a:prstGeom>
          <a:noFill/>
          <a:ln w="9525">
            <a:solidFill>
              <a:srgbClr val="000000"/>
            </a:solidFill>
            <a:round/>
            <a:headEnd/>
            <a:tailEnd type="triangle" w="med" len="med"/>
          </a:ln>
        </p:spPr>
      </p:cxnSp>
      <p:sp>
        <p:nvSpPr>
          <p:cNvPr id="19477" name="AutoShape 27"/>
          <p:cNvSpPr>
            <a:spLocks noChangeArrowheads="1"/>
          </p:cNvSpPr>
          <p:nvPr/>
        </p:nvSpPr>
        <p:spPr bwMode="auto">
          <a:xfrm>
            <a:off x="5830888" y="2944813"/>
            <a:ext cx="285750" cy="666750"/>
          </a:xfrm>
          <a:prstGeom prst="roundRect">
            <a:avLst>
              <a:gd name="adj" fmla="val 16667"/>
            </a:avLst>
          </a:prstGeom>
          <a:solidFill>
            <a:srgbClr val="7030A0"/>
          </a:solidFill>
          <a:ln w="9525">
            <a:solidFill>
              <a:srgbClr val="000000"/>
            </a:solidFill>
            <a:round/>
            <a:headEnd/>
            <a:tailEnd/>
          </a:ln>
        </p:spPr>
        <p:txBody>
          <a:bodyPr/>
          <a:lstStyle/>
          <a:p>
            <a:endParaRPr lang="en-US"/>
          </a:p>
        </p:txBody>
      </p:sp>
      <p:sp>
        <p:nvSpPr>
          <p:cNvPr id="19478" name="Text Box 28"/>
          <p:cNvSpPr txBox="1">
            <a:spLocks noChangeArrowheads="1"/>
          </p:cNvSpPr>
          <p:nvPr/>
        </p:nvSpPr>
        <p:spPr bwMode="auto">
          <a:xfrm>
            <a:off x="5903913" y="3663950"/>
            <a:ext cx="1871662" cy="762000"/>
          </a:xfrm>
          <a:prstGeom prst="rect">
            <a:avLst/>
          </a:prstGeom>
          <a:noFill/>
          <a:ln w="9525">
            <a:noFill/>
            <a:miter lim="800000"/>
            <a:headEnd/>
            <a:tailEnd/>
          </a:ln>
        </p:spPr>
        <p:txBody>
          <a:bodyPr/>
          <a:lstStyle/>
          <a:p>
            <a:pPr algn="l"/>
            <a:r>
              <a:rPr lang="en-US" sz="2000" dirty="0">
                <a:latin typeface="Calibri" pitchFamily="34" charset="0"/>
                <a:ea typeface="Calibri" pitchFamily="34" charset="0"/>
                <a:cs typeface="Times New Roman" pitchFamily="18" charset="0"/>
              </a:rPr>
              <a:t>Homeless Heritage </a:t>
            </a:r>
            <a:endParaRPr lang="en-US" sz="2000" dirty="0" smtClean="0">
              <a:latin typeface="Calibri" pitchFamily="34" charset="0"/>
              <a:ea typeface="Calibri" pitchFamily="34" charset="0"/>
              <a:cs typeface="Times New Roman" pitchFamily="18" charset="0"/>
            </a:endParaRPr>
          </a:p>
          <a:p>
            <a:pPr algn="l"/>
            <a:r>
              <a:rPr lang="en-US" sz="2000" dirty="0" smtClean="0">
                <a:latin typeface="Calibri" pitchFamily="34" charset="0"/>
                <a:ea typeface="Calibri" pitchFamily="34" charset="0"/>
                <a:cs typeface="Times New Roman" pitchFamily="18" charset="0"/>
              </a:rPr>
              <a:t>excavation </a:t>
            </a:r>
            <a:endParaRPr lang="en-US" sz="2000" dirty="0">
              <a:latin typeface="Calibri" pitchFamily="34" charset="0"/>
              <a:ea typeface="Calibri" pitchFamily="34" charset="0"/>
              <a:cs typeface="Times New Roman" pitchFamily="18" charset="0"/>
            </a:endParaRPr>
          </a:p>
          <a:p>
            <a:pPr algn="l"/>
            <a:r>
              <a:rPr lang="en-US" sz="2000" dirty="0">
                <a:latin typeface="Calibri" pitchFamily="34" charset="0"/>
                <a:ea typeface="Calibri" pitchFamily="34" charset="0"/>
                <a:cs typeface="Times New Roman" pitchFamily="18" charset="0"/>
              </a:rPr>
              <a:t>&amp; exhibition</a:t>
            </a:r>
            <a:endParaRPr lang="en-US" sz="2000" dirty="0">
              <a:ea typeface="Calibri" pitchFamily="34" charset="0"/>
              <a:cs typeface="Arial" pitchFamily="34" charset="0"/>
            </a:endParaRPr>
          </a:p>
        </p:txBody>
      </p:sp>
      <p:sp>
        <p:nvSpPr>
          <p:cNvPr id="19479" name="Oval 16"/>
          <p:cNvSpPr>
            <a:spLocks noChangeArrowheads="1"/>
          </p:cNvSpPr>
          <p:nvPr/>
        </p:nvSpPr>
        <p:spPr bwMode="auto">
          <a:xfrm>
            <a:off x="5183188" y="3808413"/>
            <a:ext cx="233362" cy="250825"/>
          </a:xfrm>
          <a:prstGeom prst="ellipse">
            <a:avLst/>
          </a:prstGeom>
          <a:solidFill>
            <a:srgbClr val="7030A0"/>
          </a:solidFill>
          <a:ln w="9525">
            <a:solidFill>
              <a:srgbClr val="000000"/>
            </a:solidFill>
            <a:round/>
            <a:headEnd/>
            <a:tailEnd/>
          </a:ln>
        </p:spPr>
        <p:txBody>
          <a:bodyPr/>
          <a:lstStyle/>
          <a:p>
            <a:endParaRPr lang="en-US"/>
          </a:p>
        </p:txBody>
      </p:sp>
      <p:sp>
        <p:nvSpPr>
          <p:cNvPr id="19480" name="Oval 15"/>
          <p:cNvSpPr>
            <a:spLocks noChangeArrowheads="1"/>
          </p:cNvSpPr>
          <p:nvPr/>
        </p:nvSpPr>
        <p:spPr bwMode="auto">
          <a:xfrm>
            <a:off x="5040313" y="3736975"/>
            <a:ext cx="233362" cy="250825"/>
          </a:xfrm>
          <a:prstGeom prst="ellipse">
            <a:avLst/>
          </a:prstGeom>
          <a:solidFill>
            <a:srgbClr val="7030A0"/>
          </a:solidFill>
          <a:ln w="9525">
            <a:solidFill>
              <a:srgbClr val="000000"/>
            </a:solidFill>
            <a:round/>
            <a:headEnd/>
            <a:tailEnd/>
          </a:ln>
        </p:spPr>
        <p:txBody>
          <a:bodyPr/>
          <a:lstStyle/>
          <a:p>
            <a:endParaRPr lang="en-US"/>
          </a:p>
        </p:txBody>
      </p:sp>
      <p:sp>
        <p:nvSpPr>
          <p:cNvPr id="19481" name="Oval 26"/>
          <p:cNvSpPr>
            <a:spLocks noChangeArrowheads="1"/>
          </p:cNvSpPr>
          <p:nvPr/>
        </p:nvSpPr>
        <p:spPr bwMode="auto">
          <a:xfrm>
            <a:off x="4967288" y="2800350"/>
            <a:ext cx="233362" cy="250825"/>
          </a:xfrm>
          <a:prstGeom prst="ellipse">
            <a:avLst/>
          </a:prstGeom>
          <a:solidFill>
            <a:srgbClr val="7030A0"/>
          </a:solidFill>
          <a:ln w="9525">
            <a:solidFill>
              <a:srgbClr val="000000"/>
            </a:solidFill>
            <a:round/>
            <a:headEnd/>
            <a:tailEnd/>
          </a:ln>
        </p:spPr>
        <p:txBody>
          <a:bodyPr/>
          <a:lstStyle/>
          <a:p>
            <a:endParaRPr lang="en-US"/>
          </a:p>
        </p:txBody>
      </p:sp>
      <p:sp>
        <p:nvSpPr>
          <p:cNvPr id="19482" name="Oval 25"/>
          <p:cNvSpPr>
            <a:spLocks noChangeArrowheads="1"/>
          </p:cNvSpPr>
          <p:nvPr/>
        </p:nvSpPr>
        <p:spPr bwMode="auto">
          <a:xfrm>
            <a:off x="5040313" y="2944813"/>
            <a:ext cx="233362" cy="250825"/>
          </a:xfrm>
          <a:prstGeom prst="ellipse">
            <a:avLst/>
          </a:prstGeom>
          <a:solidFill>
            <a:srgbClr val="7030A0"/>
          </a:solidFill>
          <a:ln w="9525">
            <a:solidFill>
              <a:srgbClr val="000000"/>
            </a:solidFill>
            <a:round/>
            <a:headEnd/>
            <a:tailEnd/>
          </a:ln>
        </p:spPr>
        <p:txBody>
          <a:bodyPr/>
          <a:lstStyle/>
          <a:p>
            <a:endParaRPr lang="en-US"/>
          </a:p>
        </p:txBody>
      </p:sp>
      <p:sp>
        <p:nvSpPr>
          <p:cNvPr id="19483" name="Oval 14"/>
          <p:cNvSpPr>
            <a:spLocks noChangeArrowheads="1"/>
          </p:cNvSpPr>
          <p:nvPr/>
        </p:nvSpPr>
        <p:spPr bwMode="auto">
          <a:xfrm>
            <a:off x="5111750" y="4024313"/>
            <a:ext cx="233363" cy="250825"/>
          </a:xfrm>
          <a:prstGeom prst="ellipse">
            <a:avLst/>
          </a:prstGeom>
          <a:solidFill>
            <a:srgbClr val="7030A0"/>
          </a:solidFill>
          <a:ln w="9525">
            <a:solidFill>
              <a:srgbClr val="000000"/>
            </a:solidFill>
            <a:round/>
            <a:headEnd/>
            <a:tailEnd/>
          </a:ln>
        </p:spPr>
        <p:txBody>
          <a:bodyPr/>
          <a:lstStyle/>
          <a:p>
            <a:endParaRPr lang="en-US"/>
          </a:p>
        </p:txBody>
      </p:sp>
      <p:sp>
        <p:nvSpPr>
          <p:cNvPr id="19484" name="Oval 24"/>
          <p:cNvSpPr>
            <a:spLocks noChangeArrowheads="1"/>
          </p:cNvSpPr>
          <p:nvPr/>
        </p:nvSpPr>
        <p:spPr bwMode="auto">
          <a:xfrm>
            <a:off x="5111750" y="2008188"/>
            <a:ext cx="233363" cy="250825"/>
          </a:xfrm>
          <a:prstGeom prst="ellipse">
            <a:avLst/>
          </a:prstGeom>
          <a:solidFill>
            <a:srgbClr val="7030A0"/>
          </a:solidFill>
          <a:ln w="9525">
            <a:solidFill>
              <a:srgbClr val="000000"/>
            </a:solidFill>
            <a:round/>
            <a:headEnd/>
            <a:tailEnd/>
          </a:ln>
        </p:spPr>
        <p:txBody>
          <a:bodyPr/>
          <a:lstStyle/>
          <a:p>
            <a:endParaRPr lang="en-US"/>
          </a:p>
        </p:txBody>
      </p:sp>
      <p:sp>
        <p:nvSpPr>
          <p:cNvPr id="19485" name="Text Box 23"/>
          <p:cNvSpPr txBox="1">
            <a:spLocks noChangeArrowheads="1"/>
          </p:cNvSpPr>
          <p:nvPr/>
        </p:nvSpPr>
        <p:spPr bwMode="auto">
          <a:xfrm>
            <a:off x="5399088" y="1936750"/>
            <a:ext cx="1800225" cy="646113"/>
          </a:xfrm>
          <a:prstGeom prst="rect">
            <a:avLst/>
          </a:prstGeom>
          <a:noFill/>
          <a:ln w="9525">
            <a:noFill/>
            <a:miter lim="800000"/>
            <a:headEnd/>
            <a:tailEnd/>
          </a:ln>
        </p:spPr>
        <p:txBody>
          <a:bodyPr/>
          <a:lstStyle/>
          <a:p>
            <a:pPr algn="l"/>
            <a:r>
              <a:rPr lang="en-US" sz="2000">
                <a:latin typeface="Calibri" pitchFamily="34" charset="0"/>
                <a:ea typeface="Calibri" pitchFamily="34" charset="0"/>
                <a:cs typeface="Times New Roman" pitchFamily="18" charset="0"/>
              </a:rPr>
              <a:t>participating </a:t>
            </a:r>
          </a:p>
          <a:p>
            <a:pPr algn="l"/>
            <a:r>
              <a:rPr lang="en-US" sz="2000">
                <a:latin typeface="Calibri" pitchFamily="34" charset="0"/>
                <a:ea typeface="Calibri" pitchFamily="34" charset="0"/>
                <a:cs typeface="Times New Roman" pitchFamily="18" charset="0"/>
              </a:rPr>
              <a:t>in numerous excavations</a:t>
            </a:r>
            <a:endParaRPr lang="en-US" sz="2000">
              <a:ea typeface="Calibri" pitchFamily="34" charset="0"/>
              <a:cs typeface="Arial" pitchFamily="34" charset="0"/>
            </a:endParaRPr>
          </a:p>
        </p:txBody>
      </p:sp>
      <p:cxnSp>
        <p:nvCxnSpPr>
          <p:cNvPr id="19486" name="AutoShape 21"/>
          <p:cNvCxnSpPr>
            <a:cxnSpLocks noChangeShapeType="1"/>
          </p:cNvCxnSpPr>
          <p:nvPr/>
        </p:nvCxnSpPr>
        <p:spPr bwMode="auto">
          <a:xfrm flipH="1">
            <a:off x="5183188" y="2655888"/>
            <a:ext cx="288925" cy="215900"/>
          </a:xfrm>
          <a:prstGeom prst="straightConnector1">
            <a:avLst/>
          </a:prstGeom>
          <a:noFill/>
          <a:ln w="9525">
            <a:solidFill>
              <a:srgbClr val="000000"/>
            </a:solidFill>
            <a:round/>
            <a:headEnd/>
            <a:tailEnd type="triangle" w="med" len="med"/>
          </a:ln>
        </p:spPr>
      </p:cxnSp>
      <p:cxnSp>
        <p:nvCxnSpPr>
          <p:cNvPr id="19487" name="AutoShape 17"/>
          <p:cNvCxnSpPr>
            <a:cxnSpLocks noChangeShapeType="1"/>
          </p:cNvCxnSpPr>
          <p:nvPr/>
        </p:nvCxnSpPr>
        <p:spPr bwMode="auto">
          <a:xfrm flipH="1" flipV="1">
            <a:off x="1871663" y="1792288"/>
            <a:ext cx="190500" cy="161925"/>
          </a:xfrm>
          <a:prstGeom prst="straightConnector1">
            <a:avLst/>
          </a:prstGeom>
          <a:noFill/>
          <a:ln w="9525">
            <a:solidFill>
              <a:srgbClr val="000000"/>
            </a:solidFill>
            <a:round/>
            <a:headEnd/>
            <a:tailEnd type="triangle" w="med" len="med"/>
          </a:ln>
        </p:spPr>
      </p:cxnSp>
      <p:sp>
        <p:nvSpPr>
          <p:cNvPr id="19489" name="Rectangle 33"/>
          <p:cNvSpPr>
            <a:spLocks noChangeArrowheads="1"/>
          </p:cNvSpPr>
          <p:nvPr/>
        </p:nvSpPr>
        <p:spPr bwMode="auto">
          <a:xfrm>
            <a:off x="107950" y="811213"/>
            <a:ext cx="9144000" cy="457200"/>
          </a:xfrm>
          <a:prstGeom prst="rect">
            <a:avLst/>
          </a:prstGeom>
          <a:noFill/>
          <a:ln w="9525">
            <a:noFill/>
            <a:miter lim="800000"/>
            <a:headEnd/>
            <a:tailEnd/>
          </a:ln>
        </p:spPr>
        <p:txBody>
          <a:bodyPr wrap="none" anchor="ctr">
            <a:spAutoFit/>
          </a:bodyPr>
          <a:lstStyle/>
          <a:p>
            <a:pPr algn="l">
              <a:tabLst>
                <a:tab pos="2105025" algn="l"/>
              </a:tabLst>
            </a:pPr>
            <a:endParaRPr lang="en-US" b="0">
              <a:cs typeface="Arial" pitchFamily="34" charset="0"/>
            </a:endParaRPr>
          </a:p>
        </p:txBody>
      </p:sp>
      <p:sp>
        <p:nvSpPr>
          <p:cNvPr id="19490" name="Rectangle 43"/>
          <p:cNvSpPr>
            <a:spLocks noChangeArrowheads="1"/>
          </p:cNvSpPr>
          <p:nvPr/>
        </p:nvSpPr>
        <p:spPr bwMode="auto">
          <a:xfrm>
            <a:off x="107950" y="1268413"/>
            <a:ext cx="9144000" cy="0"/>
          </a:xfrm>
          <a:prstGeom prst="rect">
            <a:avLst/>
          </a:prstGeom>
          <a:noFill/>
          <a:ln w="9525">
            <a:noFill/>
            <a:miter lim="800000"/>
            <a:headEnd/>
            <a:tailEnd/>
          </a:ln>
        </p:spPr>
        <p:txBody>
          <a:bodyPr wrap="none" anchor="ctr">
            <a:spAutoFit/>
          </a:bodyPr>
          <a:lstStyle/>
          <a:p>
            <a:pPr algn="l">
              <a:tabLst>
                <a:tab pos="2105025" algn="l"/>
              </a:tabLst>
            </a:pPr>
            <a:endParaRPr lang="en-US" b="0">
              <a:cs typeface="Arial" pitchFamily="34" charset="0"/>
            </a:endParaRPr>
          </a:p>
        </p:txBody>
      </p:sp>
      <p:sp>
        <p:nvSpPr>
          <p:cNvPr id="19491" name="Oval 25"/>
          <p:cNvSpPr>
            <a:spLocks noChangeArrowheads="1"/>
          </p:cNvSpPr>
          <p:nvPr/>
        </p:nvSpPr>
        <p:spPr bwMode="auto">
          <a:xfrm>
            <a:off x="4967288" y="2297113"/>
            <a:ext cx="233362" cy="250825"/>
          </a:xfrm>
          <a:prstGeom prst="ellipse">
            <a:avLst/>
          </a:prstGeom>
          <a:solidFill>
            <a:srgbClr val="7030A0"/>
          </a:solidFill>
          <a:ln w="9525">
            <a:solidFill>
              <a:srgbClr val="000000"/>
            </a:solidFill>
            <a:round/>
            <a:headEnd/>
            <a:tailEnd/>
          </a:ln>
        </p:spPr>
        <p:txBody>
          <a:bodyPr/>
          <a:lstStyle/>
          <a:p>
            <a:endParaRPr lang="en-US"/>
          </a:p>
        </p:txBody>
      </p:sp>
      <p:cxnSp>
        <p:nvCxnSpPr>
          <p:cNvPr id="19492" name="AutoShape 21"/>
          <p:cNvCxnSpPr>
            <a:cxnSpLocks noChangeShapeType="1"/>
          </p:cNvCxnSpPr>
          <p:nvPr/>
        </p:nvCxnSpPr>
        <p:spPr bwMode="auto">
          <a:xfrm flipH="1" flipV="1">
            <a:off x="6119813" y="3521075"/>
            <a:ext cx="215900" cy="215900"/>
          </a:xfrm>
          <a:prstGeom prst="straightConnector1">
            <a:avLst/>
          </a:prstGeom>
          <a:noFill/>
          <a:ln w="9525">
            <a:solidFill>
              <a:srgbClr val="000000"/>
            </a:solidFill>
            <a:round/>
            <a:headEnd/>
            <a:tailEnd type="triangle" w="med" len="med"/>
          </a:ln>
        </p:spPr>
      </p:cxnSp>
      <p:cxnSp>
        <p:nvCxnSpPr>
          <p:cNvPr id="19493" name="AutoShape 21"/>
          <p:cNvCxnSpPr>
            <a:cxnSpLocks noChangeShapeType="1"/>
          </p:cNvCxnSpPr>
          <p:nvPr/>
        </p:nvCxnSpPr>
        <p:spPr bwMode="auto">
          <a:xfrm flipH="1">
            <a:off x="5327650" y="2655888"/>
            <a:ext cx="144463" cy="1081087"/>
          </a:xfrm>
          <a:prstGeom prst="straightConnector1">
            <a:avLst/>
          </a:prstGeom>
          <a:noFill/>
          <a:ln w="9525">
            <a:solidFill>
              <a:srgbClr val="000000"/>
            </a:solidFill>
            <a:round/>
            <a:headEnd/>
            <a:tailEnd type="triangle" w="med" len="med"/>
          </a:ln>
        </p:spPr>
      </p:cxnSp>
      <p:cxnSp>
        <p:nvCxnSpPr>
          <p:cNvPr id="19494" name="AutoShape 21"/>
          <p:cNvCxnSpPr>
            <a:cxnSpLocks noChangeShapeType="1"/>
          </p:cNvCxnSpPr>
          <p:nvPr/>
        </p:nvCxnSpPr>
        <p:spPr bwMode="auto">
          <a:xfrm flipH="1" flipV="1">
            <a:off x="5256213" y="2297113"/>
            <a:ext cx="215900" cy="358775"/>
          </a:xfrm>
          <a:prstGeom prst="straightConnector1">
            <a:avLst/>
          </a:prstGeom>
          <a:noFill/>
          <a:ln w="9525">
            <a:solidFill>
              <a:srgbClr val="000000"/>
            </a:solidFill>
            <a:round/>
            <a:headEnd/>
            <a:tailEnd type="triangle" w="med" len="med"/>
          </a:ln>
        </p:spPr>
      </p:cxnSp>
      <p:sp>
        <p:nvSpPr>
          <p:cNvPr id="19495" name="Oval 24"/>
          <p:cNvSpPr>
            <a:spLocks noChangeArrowheads="1"/>
          </p:cNvSpPr>
          <p:nvPr/>
        </p:nvSpPr>
        <p:spPr bwMode="auto">
          <a:xfrm>
            <a:off x="6983413" y="1792288"/>
            <a:ext cx="215900" cy="466725"/>
          </a:xfrm>
          <a:prstGeom prst="ellipse">
            <a:avLst/>
          </a:prstGeom>
          <a:solidFill>
            <a:srgbClr val="FFFF00"/>
          </a:solidFill>
          <a:ln w="9525">
            <a:solidFill>
              <a:srgbClr val="000000"/>
            </a:solidFill>
            <a:round/>
            <a:headEnd/>
            <a:tailEnd/>
          </a:ln>
        </p:spPr>
        <p:txBody>
          <a:bodyPr/>
          <a:lstStyle/>
          <a:p>
            <a:endParaRPr lang="en-US"/>
          </a:p>
        </p:txBody>
      </p:sp>
      <p:sp>
        <p:nvSpPr>
          <p:cNvPr id="19496" name="Text Box 28"/>
          <p:cNvSpPr txBox="1">
            <a:spLocks noChangeArrowheads="1"/>
          </p:cNvSpPr>
          <p:nvPr/>
        </p:nvSpPr>
        <p:spPr bwMode="auto">
          <a:xfrm>
            <a:off x="6804248" y="2204864"/>
            <a:ext cx="1871663" cy="762000"/>
          </a:xfrm>
          <a:prstGeom prst="rect">
            <a:avLst/>
          </a:prstGeom>
          <a:noFill/>
          <a:ln w="9525">
            <a:noFill/>
            <a:miter lim="800000"/>
            <a:headEnd/>
            <a:tailEnd/>
          </a:ln>
        </p:spPr>
        <p:txBody>
          <a:bodyPr/>
          <a:lstStyle/>
          <a:p>
            <a:r>
              <a:rPr lang="en-US" dirty="0">
                <a:latin typeface="Calibri" pitchFamily="34" charset="0"/>
                <a:ea typeface="Calibri" pitchFamily="34" charset="0"/>
                <a:cs typeface="Times New Roman" pitchFamily="18" charset="0"/>
              </a:rPr>
              <a:t>volunteer </a:t>
            </a:r>
          </a:p>
          <a:p>
            <a:r>
              <a:rPr lang="en-US" dirty="0">
                <a:latin typeface="Calibri" pitchFamily="34" charset="0"/>
                <a:ea typeface="Calibri" pitchFamily="34" charset="0"/>
                <a:cs typeface="Times New Roman" pitchFamily="18" charset="0"/>
              </a:rPr>
              <a:t>Young Archaeologists Club</a:t>
            </a:r>
          </a:p>
        </p:txBody>
      </p:sp>
      <p:cxnSp>
        <p:nvCxnSpPr>
          <p:cNvPr id="19497" name="AutoShape 21"/>
          <p:cNvCxnSpPr>
            <a:cxnSpLocks noChangeShapeType="1"/>
          </p:cNvCxnSpPr>
          <p:nvPr/>
        </p:nvCxnSpPr>
        <p:spPr bwMode="auto">
          <a:xfrm flipH="1" flipV="1">
            <a:off x="7199313" y="2079625"/>
            <a:ext cx="144462" cy="217488"/>
          </a:xfrm>
          <a:prstGeom prst="straightConnector1">
            <a:avLst/>
          </a:prstGeom>
          <a:noFill/>
          <a:ln w="9525">
            <a:solidFill>
              <a:srgbClr val="000000"/>
            </a:solidFill>
            <a:round/>
            <a:headEnd/>
            <a:tailEnd type="triangle" w="med" len="med"/>
          </a:ln>
        </p:spPr>
      </p:cxnSp>
      <p:sp>
        <p:nvSpPr>
          <p:cNvPr id="49" name="Freeform 48"/>
          <p:cNvSpPr/>
          <p:nvPr/>
        </p:nvSpPr>
        <p:spPr>
          <a:xfrm>
            <a:off x="611188" y="1412875"/>
            <a:ext cx="7661275" cy="4343400"/>
          </a:xfrm>
          <a:custGeom>
            <a:avLst/>
            <a:gdLst>
              <a:gd name="connsiteX0" fmla="*/ 7474299 w 7661867"/>
              <a:gd name="connsiteY0" fmla="*/ 1013209 h 4342562"/>
              <a:gd name="connsiteX1" fmla="*/ 6841252 w 7661867"/>
              <a:gd name="connsiteY1" fmla="*/ 410308 h 4342562"/>
              <a:gd name="connsiteX2" fmla="*/ 5534967 w 7661867"/>
              <a:gd name="connsiteY2" fmla="*/ 199292 h 4342562"/>
              <a:gd name="connsiteX3" fmla="*/ 3153507 w 7661867"/>
              <a:gd name="connsiteY3" fmla="*/ 88760 h 4342562"/>
              <a:gd name="connsiteX4" fmla="*/ 1445288 w 7661867"/>
              <a:gd name="connsiteY4" fmla="*/ 38519 h 4342562"/>
              <a:gd name="connsiteX5" fmla="*/ 741903 w 7661867"/>
              <a:gd name="connsiteY5" fmla="*/ 18422 h 4342562"/>
              <a:gd name="connsiteX6" fmla="*/ 289727 w 7661867"/>
              <a:gd name="connsiteY6" fmla="*/ 149051 h 4342562"/>
              <a:gd name="connsiteX7" fmla="*/ 118905 w 7661867"/>
              <a:gd name="connsiteY7" fmla="*/ 641420 h 4342562"/>
              <a:gd name="connsiteX8" fmla="*/ 108857 w 7661867"/>
              <a:gd name="connsiteY8" fmla="*/ 1796980 h 4342562"/>
              <a:gd name="connsiteX9" fmla="*/ 118905 w 7661867"/>
              <a:gd name="connsiteY9" fmla="*/ 3736312 h 4342562"/>
              <a:gd name="connsiteX10" fmla="*/ 822290 w 7661867"/>
              <a:gd name="connsiteY10" fmla="*/ 4258826 h 4342562"/>
              <a:gd name="connsiteX11" fmla="*/ 3424813 w 7661867"/>
              <a:gd name="connsiteY11" fmla="*/ 4238730 h 4342562"/>
              <a:gd name="connsiteX12" fmla="*/ 4761244 w 7661867"/>
              <a:gd name="connsiteY12" fmla="*/ 4278923 h 4342562"/>
              <a:gd name="connsiteX13" fmla="*/ 5997191 w 7661867"/>
              <a:gd name="connsiteY13" fmla="*/ 4088004 h 4342562"/>
              <a:gd name="connsiteX14" fmla="*/ 6801059 w 7661867"/>
              <a:gd name="connsiteY14" fmla="*/ 3585587 h 4342562"/>
              <a:gd name="connsiteX15" fmla="*/ 7383863 w 7661867"/>
              <a:gd name="connsiteY15" fmla="*/ 2711380 h 4342562"/>
              <a:gd name="connsiteX16" fmla="*/ 7645120 w 7661867"/>
              <a:gd name="connsiteY16" fmla="*/ 1746738 h 4342562"/>
              <a:gd name="connsiteX17" fmla="*/ 7474299 w 7661867"/>
              <a:gd name="connsiteY17" fmla="*/ 1013209 h 434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61867" h="4342562">
                <a:moveTo>
                  <a:pt x="7474299" y="1013209"/>
                </a:moveTo>
                <a:cubicBezTo>
                  <a:pt x="7340321" y="790471"/>
                  <a:pt x="7164474" y="545961"/>
                  <a:pt x="6841252" y="410308"/>
                </a:cubicBezTo>
                <a:cubicBezTo>
                  <a:pt x="6518030" y="274655"/>
                  <a:pt x="6149591" y="252883"/>
                  <a:pt x="5534967" y="199292"/>
                </a:cubicBezTo>
                <a:cubicBezTo>
                  <a:pt x="4920343" y="145701"/>
                  <a:pt x="3153507" y="88760"/>
                  <a:pt x="3153507" y="88760"/>
                </a:cubicBezTo>
                <a:lnTo>
                  <a:pt x="1445288" y="38519"/>
                </a:lnTo>
                <a:cubicBezTo>
                  <a:pt x="1043354" y="26796"/>
                  <a:pt x="934497" y="0"/>
                  <a:pt x="741903" y="18422"/>
                </a:cubicBezTo>
                <a:cubicBezTo>
                  <a:pt x="549310" y="36844"/>
                  <a:pt x="393560" y="45218"/>
                  <a:pt x="289727" y="149051"/>
                </a:cubicBezTo>
                <a:cubicBezTo>
                  <a:pt x="185894" y="252884"/>
                  <a:pt x="149050" y="366765"/>
                  <a:pt x="118905" y="641420"/>
                </a:cubicBezTo>
                <a:cubicBezTo>
                  <a:pt x="88760" y="916075"/>
                  <a:pt x="108857" y="1281165"/>
                  <a:pt x="108857" y="1796980"/>
                </a:cubicBezTo>
                <a:cubicBezTo>
                  <a:pt x="108857" y="2312795"/>
                  <a:pt x="0" y="3326004"/>
                  <a:pt x="118905" y="3736312"/>
                </a:cubicBezTo>
                <a:cubicBezTo>
                  <a:pt x="237810" y="4146620"/>
                  <a:pt x="271305" y="4175090"/>
                  <a:pt x="822290" y="4258826"/>
                </a:cubicBezTo>
                <a:cubicBezTo>
                  <a:pt x="1373275" y="4342562"/>
                  <a:pt x="2768321" y="4235381"/>
                  <a:pt x="3424813" y="4238730"/>
                </a:cubicBezTo>
                <a:cubicBezTo>
                  <a:pt x="4081305" y="4242079"/>
                  <a:pt x="4332514" y="4304044"/>
                  <a:pt x="4761244" y="4278923"/>
                </a:cubicBezTo>
                <a:cubicBezTo>
                  <a:pt x="5189974" y="4253802"/>
                  <a:pt x="5657222" y="4203560"/>
                  <a:pt x="5997191" y="4088004"/>
                </a:cubicBezTo>
                <a:cubicBezTo>
                  <a:pt x="6337160" y="3972448"/>
                  <a:pt x="6569947" y="3815024"/>
                  <a:pt x="6801059" y="3585587"/>
                </a:cubicBezTo>
                <a:cubicBezTo>
                  <a:pt x="7032171" y="3356150"/>
                  <a:pt x="7243186" y="3017855"/>
                  <a:pt x="7383863" y="2711380"/>
                </a:cubicBezTo>
                <a:cubicBezTo>
                  <a:pt x="7524540" y="2404905"/>
                  <a:pt x="7628373" y="2029766"/>
                  <a:pt x="7645120" y="1746738"/>
                </a:cubicBezTo>
                <a:cubicBezTo>
                  <a:pt x="7661867" y="1463710"/>
                  <a:pt x="7608277" y="1235947"/>
                  <a:pt x="7474299" y="101320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9499" name="TextBox 43"/>
          <p:cNvSpPr txBox="1">
            <a:spLocks noChangeArrowheads="1"/>
          </p:cNvSpPr>
          <p:nvPr/>
        </p:nvSpPr>
        <p:spPr bwMode="auto">
          <a:xfrm>
            <a:off x="1403648" y="188640"/>
            <a:ext cx="8027987" cy="1200329"/>
          </a:xfrm>
          <a:prstGeom prst="rect">
            <a:avLst/>
          </a:prstGeom>
          <a:noFill/>
          <a:ln w="9525">
            <a:noFill/>
            <a:miter lim="800000"/>
            <a:headEnd/>
            <a:tailEnd/>
          </a:ln>
        </p:spPr>
        <p:txBody>
          <a:bodyPr wrap="square">
            <a:spAutoFit/>
          </a:bodyPr>
          <a:lstStyle/>
          <a:p>
            <a:r>
              <a:rPr lang="en-GB" sz="2400" b="1" dirty="0" smtClean="0">
                <a:latin typeface="Aharoni" pitchFamily="2" charset="-79"/>
                <a:cs typeface="Aharoni" pitchFamily="2" charset="-79"/>
              </a:rPr>
              <a:t>My Learning Ecology – an inclusive view of learning, developing and achieving in higher education</a:t>
            </a:r>
            <a:endParaRPr lang="en-GB" sz="2800" b="1" dirty="0" smtClean="0"/>
          </a:p>
          <a:p>
            <a:r>
              <a:rPr lang="en-GB" sz="2400" b="1" i="1" dirty="0" smtClean="0">
                <a:latin typeface="Aharoni" pitchFamily="2" charset="-79"/>
                <a:cs typeface="Aharoni" pitchFamily="2" charset="-79"/>
              </a:rPr>
              <a:t>‘becoming the archaeologist I want to be’</a:t>
            </a:r>
          </a:p>
        </p:txBody>
      </p:sp>
      <p:pic>
        <p:nvPicPr>
          <p:cNvPr id="19500" name="Picture 2" descr="C:\Users\norman\Pictures\Navid2.jpg"/>
          <p:cNvPicPr>
            <a:picLocks noChangeAspect="1" noChangeArrowheads="1"/>
          </p:cNvPicPr>
          <p:nvPr/>
        </p:nvPicPr>
        <p:blipFill>
          <a:blip r:embed="rId3" cstate="print"/>
          <a:srcRect/>
          <a:stretch>
            <a:fillRect/>
          </a:stretch>
        </p:blipFill>
        <p:spPr bwMode="auto">
          <a:xfrm>
            <a:off x="179512" y="188640"/>
            <a:ext cx="1296987" cy="1274762"/>
          </a:xfrm>
          <a:prstGeom prst="rect">
            <a:avLst/>
          </a:prstGeom>
          <a:noFill/>
          <a:ln w="9525">
            <a:noFill/>
            <a:miter lim="800000"/>
            <a:headEnd/>
            <a:tailEnd/>
          </a:ln>
        </p:spPr>
      </p:pic>
      <p:sp>
        <p:nvSpPr>
          <p:cNvPr id="45" name="Rounded Rectangle 44"/>
          <p:cNvSpPr/>
          <p:nvPr/>
        </p:nvSpPr>
        <p:spPr>
          <a:xfrm>
            <a:off x="1619672" y="1748525"/>
            <a:ext cx="1368152" cy="408623"/>
          </a:xfrm>
          <a:prstGeom prst="roundRect">
            <a:avLst/>
          </a:prstGeom>
        </p:spPr>
        <p:txBody>
          <a:bodyPr wrap="square" rtlCol="0" anchor="ctr">
            <a:spAutoFit/>
          </a:bodyPr>
          <a:lstStyle/>
          <a:p>
            <a:pPr algn="ctr"/>
            <a:endParaRPr lang="en-GB" dirty="0" smtClean="0"/>
          </a:p>
        </p:txBody>
      </p:sp>
      <p:sp>
        <p:nvSpPr>
          <p:cNvPr id="46" name="Oval 45"/>
          <p:cNvSpPr/>
          <p:nvPr/>
        </p:nvSpPr>
        <p:spPr>
          <a:xfrm>
            <a:off x="1979712" y="2780928"/>
            <a:ext cx="1656184" cy="144016"/>
          </a:xfrm>
          <a:prstGeom prst="ellipse">
            <a:avLst/>
          </a:prstGeom>
        </p:spPr>
        <p:txBody>
          <a:bodyPr rtlCol="0" anchor="ctr">
            <a:spAutoFit/>
          </a:bodyPr>
          <a:lstStyle/>
          <a:p>
            <a:pPr algn="ctr"/>
            <a:endParaRPr lang="en-GB" dirty="0" smtClean="0"/>
          </a:p>
        </p:txBody>
      </p:sp>
      <p:sp>
        <p:nvSpPr>
          <p:cNvPr id="51" name="TextBox 50"/>
          <p:cNvSpPr txBox="1"/>
          <p:nvPr/>
        </p:nvSpPr>
        <p:spPr>
          <a:xfrm>
            <a:off x="3923928" y="1700808"/>
            <a:ext cx="849400" cy="923330"/>
          </a:xfrm>
          <a:prstGeom prst="rect">
            <a:avLst/>
          </a:prstGeom>
          <a:noFill/>
        </p:spPr>
        <p:txBody>
          <a:bodyPr wrap="none" rtlCol="0">
            <a:spAutoFit/>
          </a:bodyPr>
          <a:lstStyle/>
          <a:p>
            <a:r>
              <a:rPr lang="en-GB" dirty="0" smtClean="0"/>
              <a:t>Final </a:t>
            </a:r>
          </a:p>
          <a:p>
            <a:r>
              <a:rPr lang="en-GB" dirty="0" smtClean="0"/>
              <a:t>year </a:t>
            </a:r>
          </a:p>
          <a:p>
            <a:r>
              <a:rPr lang="en-GB" dirty="0" smtClean="0"/>
              <a:t>project</a:t>
            </a:r>
            <a:endParaRPr lang="en-GB" dirty="0"/>
          </a:p>
        </p:txBody>
      </p:sp>
    </p:spTree>
  </p:cSld>
  <p:clrMapOvr>
    <a:masterClrMapping/>
  </p:clrMapOvr>
  <p:transition spd="med">
    <p:dissolv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32"/>
          <p:cNvSpPr txBox="1">
            <a:spLocks noChangeArrowheads="1"/>
          </p:cNvSpPr>
          <p:nvPr/>
        </p:nvSpPr>
        <p:spPr bwMode="auto">
          <a:xfrm rot="-5400000">
            <a:off x="-829468" y="2691606"/>
            <a:ext cx="4608512" cy="1368425"/>
          </a:xfrm>
          <a:prstGeom prst="rect">
            <a:avLst/>
          </a:prstGeom>
          <a:solidFill>
            <a:srgbClr val="FFFFFF"/>
          </a:solidFill>
          <a:ln w="9525">
            <a:noFill/>
            <a:miter lim="800000"/>
            <a:headEnd/>
            <a:tailEnd/>
          </a:ln>
        </p:spPr>
        <p:txBody>
          <a:bodyPr/>
          <a:lstStyle/>
          <a:p>
            <a:r>
              <a:rPr lang="en-US" sz="1600">
                <a:latin typeface="Calibri" pitchFamily="34" charset="0"/>
                <a:ea typeface="Calibri" pitchFamily="34" charset="0"/>
                <a:cs typeface="Times New Roman" pitchFamily="18" charset="0"/>
              </a:rPr>
              <a:t>THREE YEARS LEARNING ARCHAEOLOGY  &amp;  </a:t>
            </a:r>
          </a:p>
          <a:p>
            <a:r>
              <a:rPr lang="en-US" sz="1600">
                <a:latin typeface="Calibri" pitchFamily="34" charset="0"/>
                <a:ea typeface="Calibri" pitchFamily="34" charset="0"/>
                <a:cs typeface="Times New Roman" pitchFamily="18" charset="0"/>
              </a:rPr>
              <a:t>BEING/BECOMING AN ARCHAELOGIST</a:t>
            </a:r>
            <a:endParaRPr lang="en-US" sz="1600" b="0">
              <a:ea typeface="Calibri" pitchFamily="34" charset="0"/>
              <a:cs typeface="Arial" pitchFamily="34" charset="0"/>
            </a:endParaRPr>
          </a:p>
        </p:txBody>
      </p:sp>
      <p:sp>
        <p:nvSpPr>
          <p:cNvPr id="19459" name="AutoShape 30"/>
          <p:cNvSpPr>
            <a:spLocks noChangeArrowheads="1"/>
          </p:cNvSpPr>
          <p:nvPr/>
        </p:nvSpPr>
        <p:spPr bwMode="auto">
          <a:xfrm>
            <a:off x="3779912" y="1700808"/>
            <a:ext cx="1057275" cy="3227388"/>
          </a:xfrm>
          <a:prstGeom prst="roundRect">
            <a:avLst>
              <a:gd name="adj" fmla="val 16667"/>
            </a:avLst>
          </a:prstGeom>
          <a:solidFill>
            <a:srgbClr val="00B0F0"/>
          </a:solidFill>
          <a:ln w="9525">
            <a:solidFill>
              <a:srgbClr val="000000"/>
            </a:solidFill>
            <a:round/>
            <a:headEnd/>
            <a:tailEnd/>
          </a:ln>
        </p:spPr>
        <p:txBody>
          <a:bodyPr/>
          <a:lstStyle/>
          <a:p>
            <a:endParaRPr lang="en-US"/>
          </a:p>
        </p:txBody>
      </p:sp>
      <p:sp>
        <p:nvSpPr>
          <p:cNvPr id="19460" name="AutoShape 31"/>
          <p:cNvSpPr>
            <a:spLocks noChangeArrowheads="1"/>
          </p:cNvSpPr>
          <p:nvPr/>
        </p:nvSpPr>
        <p:spPr bwMode="auto">
          <a:xfrm flipV="1">
            <a:off x="1366838" y="1647825"/>
            <a:ext cx="144462" cy="3384550"/>
          </a:xfrm>
          <a:prstGeom prst="downArrow">
            <a:avLst>
              <a:gd name="adj1" fmla="val 50000"/>
              <a:gd name="adj2" fmla="val 377462"/>
            </a:avLst>
          </a:prstGeom>
          <a:solidFill>
            <a:srgbClr val="A5A5A5"/>
          </a:solidFill>
          <a:ln w="9525">
            <a:solidFill>
              <a:srgbClr val="000000"/>
            </a:solidFill>
            <a:miter lim="800000"/>
            <a:headEnd/>
            <a:tailEnd/>
          </a:ln>
        </p:spPr>
        <p:txBody>
          <a:bodyPr vert="eaVert"/>
          <a:lstStyle/>
          <a:p>
            <a:endParaRPr lang="en-US"/>
          </a:p>
        </p:txBody>
      </p:sp>
      <p:sp>
        <p:nvSpPr>
          <p:cNvPr id="19461" name="Text Box 3"/>
          <p:cNvSpPr txBox="1">
            <a:spLocks noChangeArrowheads="1"/>
          </p:cNvSpPr>
          <p:nvPr/>
        </p:nvSpPr>
        <p:spPr bwMode="auto">
          <a:xfrm>
            <a:off x="2879725" y="4887913"/>
            <a:ext cx="2824163" cy="558800"/>
          </a:xfrm>
          <a:prstGeom prst="rect">
            <a:avLst/>
          </a:prstGeom>
          <a:noFill/>
          <a:ln w="9525">
            <a:noFill/>
            <a:miter lim="800000"/>
            <a:headEnd/>
            <a:tailEnd/>
          </a:ln>
        </p:spPr>
        <p:txBody>
          <a:bodyPr/>
          <a:lstStyle/>
          <a:p>
            <a:r>
              <a:rPr lang="en-US" sz="2000">
                <a:latin typeface="Calibri" pitchFamily="34" charset="0"/>
                <a:ea typeface="Calibri" pitchFamily="34" charset="0"/>
                <a:cs typeface="Times New Roman" pitchFamily="18" charset="0"/>
              </a:rPr>
              <a:t>MY GOAL</a:t>
            </a:r>
            <a:endParaRPr lang="en-US" sz="2000" b="0">
              <a:ea typeface="Calibri" pitchFamily="34" charset="0"/>
              <a:cs typeface="Arial" pitchFamily="34" charset="0"/>
            </a:endParaRPr>
          </a:p>
          <a:p>
            <a:pPr eaLnBrk="0" hangingPunct="0"/>
            <a:r>
              <a:rPr lang="en-US" sz="2000">
                <a:latin typeface="Calibri" pitchFamily="34" charset="0"/>
                <a:ea typeface="Calibri" pitchFamily="34" charset="0"/>
                <a:cs typeface="Times New Roman" pitchFamily="18" charset="0"/>
              </a:rPr>
              <a:t>to learn archaeology</a:t>
            </a:r>
            <a:endParaRPr lang="en-US" sz="2000" b="0">
              <a:cs typeface="Arial" pitchFamily="34" charset="0"/>
            </a:endParaRPr>
          </a:p>
          <a:p>
            <a:pPr algn="l" eaLnBrk="0" hangingPunct="0"/>
            <a:endParaRPr lang="en-US" sz="2000" b="0">
              <a:cs typeface="Arial" pitchFamily="34" charset="0"/>
            </a:endParaRPr>
          </a:p>
        </p:txBody>
      </p:sp>
      <p:sp>
        <p:nvSpPr>
          <p:cNvPr id="19462" name="AutoShape 2"/>
          <p:cNvSpPr>
            <a:spLocks noChangeArrowheads="1"/>
          </p:cNvSpPr>
          <p:nvPr/>
        </p:nvSpPr>
        <p:spPr bwMode="auto">
          <a:xfrm rot="-5400000">
            <a:off x="4072731" y="5495132"/>
            <a:ext cx="390525" cy="474662"/>
          </a:xfrm>
          <a:prstGeom prst="rightArrow">
            <a:avLst>
              <a:gd name="adj1" fmla="val 50000"/>
              <a:gd name="adj2" fmla="val 25000"/>
            </a:avLst>
          </a:prstGeom>
          <a:solidFill>
            <a:srgbClr val="00B0F0"/>
          </a:solidFill>
          <a:ln w="9525">
            <a:solidFill>
              <a:srgbClr val="000000"/>
            </a:solidFill>
            <a:miter lim="800000"/>
            <a:headEnd/>
            <a:tailEnd/>
          </a:ln>
        </p:spPr>
        <p:txBody>
          <a:bodyPr/>
          <a:lstStyle/>
          <a:p>
            <a:endParaRPr lang="en-US"/>
          </a:p>
        </p:txBody>
      </p:sp>
      <p:sp>
        <p:nvSpPr>
          <p:cNvPr id="19463" name="Text Box 1"/>
          <p:cNvSpPr txBox="1">
            <a:spLocks noChangeArrowheads="1"/>
          </p:cNvSpPr>
          <p:nvPr/>
        </p:nvSpPr>
        <p:spPr bwMode="auto">
          <a:xfrm>
            <a:off x="2771775" y="6021388"/>
            <a:ext cx="3494088" cy="628650"/>
          </a:xfrm>
          <a:prstGeom prst="rect">
            <a:avLst/>
          </a:prstGeom>
          <a:noFill/>
          <a:ln w="9525">
            <a:noFill/>
            <a:miter lim="800000"/>
            <a:headEnd/>
            <a:tailEnd/>
          </a:ln>
        </p:spPr>
        <p:txBody>
          <a:bodyPr/>
          <a:lstStyle/>
          <a:p>
            <a:r>
              <a:rPr lang="en-US">
                <a:latin typeface="Calibri" pitchFamily="34" charset="0"/>
                <a:ea typeface="Calibri" pitchFamily="34" charset="0"/>
                <a:cs typeface="Times New Roman" pitchFamily="18" charset="0"/>
              </a:rPr>
              <a:t> past knowledge, experience </a:t>
            </a:r>
            <a:endParaRPr lang="en-US" b="0">
              <a:ea typeface="Calibri" pitchFamily="34" charset="0"/>
              <a:cs typeface="Arial" pitchFamily="34" charset="0"/>
            </a:endParaRPr>
          </a:p>
          <a:p>
            <a:pPr eaLnBrk="0" hangingPunct="0"/>
            <a:r>
              <a:rPr lang="en-US">
                <a:latin typeface="Calibri" pitchFamily="34" charset="0"/>
                <a:cs typeface="Arial" pitchFamily="34" charset="0"/>
              </a:rPr>
              <a:t>interests and orientations</a:t>
            </a:r>
            <a:endParaRPr lang="en-US" b="0">
              <a:cs typeface="Arial" pitchFamily="34" charset="0"/>
            </a:endParaRPr>
          </a:p>
          <a:p>
            <a:pPr algn="l" eaLnBrk="0" hangingPunct="0"/>
            <a:endParaRPr lang="en-US" b="0">
              <a:cs typeface="Arial" pitchFamily="34" charset="0"/>
            </a:endParaRPr>
          </a:p>
        </p:txBody>
      </p:sp>
      <p:sp>
        <p:nvSpPr>
          <p:cNvPr id="19464" name="Text Box 29"/>
          <p:cNvSpPr txBox="1">
            <a:spLocks noChangeArrowheads="1"/>
          </p:cNvSpPr>
          <p:nvPr/>
        </p:nvSpPr>
        <p:spPr bwMode="auto">
          <a:xfrm>
            <a:off x="3743325" y="2871788"/>
            <a:ext cx="1079500" cy="830262"/>
          </a:xfrm>
          <a:prstGeom prst="rect">
            <a:avLst/>
          </a:prstGeom>
          <a:noFill/>
          <a:ln w="9525">
            <a:noFill/>
            <a:miter lim="800000"/>
            <a:headEnd/>
            <a:tailEnd/>
          </a:ln>
        </p:spPr>
        <p:txBody>
          <a:bodyPr/>
          <a:lstStyle/>
          <a:p>
            <a:r>
              <a:rPr lang="en-US" sz="2000">
                <a:latin typeface="Calibri" pitchFamily="34" charset="0"/>
                <a:ea typeface="Calibri" pitchFamily="34" charset="0"/>
                <a:cs typeface="Times New Roman" pitchFamily="18" charset="0"/>
              </a:rPr>
              <a:t>MY COURSE</a:t>
            </a:r>
            <a:endParaRPr lang="en-US" b="0">
              <a:ea typeface="Calibri" pitchFamily="34" charset="0"/>
              <a:cs typeface="Arial" pitchFamily="34" charset="0"/>
            </a:endParaRPr>
          </a:p>
        </p:txBody>
      </p:sp>
      <p:sp>
        <p:nvSpPr>
          <p:cNvPr id="19465" name="AutoShape 13"/>
          <p:cNvSpPr>
            <a:spLocks noChangeArrowheads="1"/>
          </p:cNvSpPr>
          <p:nvPr/>
        </p:nvSpPr>
        <p:spPr bwMode="auto">
          <a:xfrm>
            <a:off x="3240088" y="3305175"/>
            <a:ext cx="287337" cy="747713"/>
          </a:xfrm>
          <a:prstGeom prst="roundRect">
            <a:avLst>
              <a:gd name="adj" fmla="val 16667"/>
            </a:avLst>
          </a:prstGeom>
          <a:solidFill>
            <a:srgbClr val="00B050"/>
          </a:solidFill>
          <a:ln w="9525">
            <a:solidFill>
              <a:srgbClr val="000000"/>
            </a:solidFill>
            <a:round/>
            <a:headEnd/>
            <a:tailEnd/>
          </a:ln>
        </p:spPr>
        <p:txBody>
          <a:bodyPr/>
          <a:lstStyle/>
          <a:p>
            <a:endParaRPr lang="en-US"/>
          </a:p>
        </p:txBody>
      </p:sp>
      <p:sp>
        <p:nvSpPr>
          <p:cNvPr id="19466" name="Text Box 12"/>
          <p:cNvSpPr txBox="1">
            <a:spLocks noChangeArrowheads="1"/>
          </p:cNvSpPr>
          <p:nvPr/>
        </p:nvSpPr>
        <p:spPr bwMode="auto">
          <a:xfrm>
            <a:off x="2014538" y="4097338"/>
            <a:ext cx="1800225" cy="485775"/>
          </a:xfrm>
          <a:prstGeom prst="rect">
            <a:avLst/>
          </a:prstGeom>
          <a:noFill/>
          <a:ln w="9525">
            <a:noFill/>
            <a:miter lim="800000"/>
            <a:headEnd/>
            <a:tailEnd/>
          </a:ln>
        </p:spPr>
        <p:txBody>
          <a:bodyPr/>
          <a:lstStyle/>
          <a:p>
            <a:pPr algn="l"/>
            <a:r>
              <a:rPr lang="en-US" sz="2000">
                <a:latin typeface="Calibri" pitchFamily="34" charset="0"/>
                <a:ea typeface="Calibri" pitchFamily="34" charset="0"/>
                <a:cs typeface="Times New Roman" pitchFamily="18" charset="0"/>
              </a:rPr>
              <a:t>The Posthole                  editorial team</a:t>
            </a:r>
            <a:endParaRPr lang="en-US" sz="2000">
              <a:ea typeface="Calibri" pitchFamily="34" charset="0"/>
              <a:cs typeface="Arial" pitchFamily="34" charset="0"/>
            </a:endParaRPr>
          </a:p>
        </p:txBody>
      </p:sp>
      <p:sp>
        <p:nvSpPr>
          <p:cNvPr id="19467" name="Oval 11"/>
          <p:cNvSpPr>
            <a:spLocks noChangeArrowheads="1"/>
          </p:cNvSpPr>
          <p:nvPr/>
        </p:nvSpPr>
        <p:spPr bwMode="auto">
          <a:xfrm>
            <a:off x="1582738" y="4097338"/>
            <a:ext cx="233362" cy="250825"/>
          </a:xfrm>
          <a:prstGeom prst="ellipse">
            <a:avLst/>
          </a:prstGeom>
          <a:solidFill>
            <a:srgbClr val="FF0000"/>
          </a:solidFill>
          <a:ln w="9525">
            <a:solidFill>
              <a:srgbClr val="000000"/>
            </a:solidFill>
            <a:round/>
            <a:headEnd/>
            <a:tailEnd/>
          </a:ln>
        </p:spPr>
        <p:txBody>
          <a:bodyPr/>
          <a:lstStyle/>
          <a:p>
            <a:endParaRPr lang="en-US"/>
          </a:p>
        </p:txBody>
      </p:sp>
      <p:sp>
        <p:nvSpPr>
          <p:cNvPr id="19468" name="Oval 10"/>
          <p:cNvSpPr>
            <a:spLocks noChangeArrowheads="1"/>
          </p:cNvSpPr>
          <p:nvPr/>
        </p:nvSpPr>
        <p:spPr bwMode="auto">
          <a:xfrm>
            <a:off x="1511300" y="3232150"/>
            <a:ext cx="233363" cy="250825"/>
          </a:xfrm>
          <a:prstGeom prst="ellipse">
            <a:avLst/>
          </a:prstGeom>
          <a:solidFill>
            <a:srgbClr val="FF0000"/>
          </a:solidFill>
          <a:ln w="9525">
            <a:solidFill>
              <a:srgbClr val="000000"/>
            </a:solidFill>
            <a:round/>
            <a:headEnd/>
            <a:tailEnd/>
          </a:ln>
        </p:spPr>
        <p:txBody>
          <a:bodyPr/>
          <a:lstStyle/>
          <a:p>
            <a:endParaRPr lang="en-US"/>
          </a:p>
        </p:txBody>
      </p:sp>
      <p:sp>
        <p:nvSpPr>
          <p:cNvPr id="19469" name="Oval 9"/>
          <p:cNvSpPr>
            <a:spLocks noChangeArrowheads="1"/>
          </p:cNvSpPr>
          <p:nvPr/>
        </p:nvSpPr>
        <p:spPr bwMode="auto">
          <a:xfrm>
            <a:off x="1582738" y="2655888"/>
            <a:ext cx="233362" cy="250825"/>
          </a:xfrm>
          <a:prstGeom prst="ellipse">
            <a:avLst/>
          </a:prstGeom>
          <a:solidFill>
            <a:srgbClr val="FF0000"/>
          </a:solidFill>
          <a:ln w="9525">
            <a:solidFill>
              <a:srgbClr val="000000"/>
            </a:solidFill>
            <a:round/>
            <a:headEnd/>
            <a:tailEnd/>
          </a:ln>
        </p:spPr>
        <p:txBody>
          <a:bodyPr/>
          <a:lstStyle/>
          <a:p>
            <a:endParaRPr lang="en-US"/>
          </a:p>
        </p:txBody>
      </p:sp>
      <p:sp>
        <p:nvSpPr>
          <p:cNvPr id="19470" name="Oval 19"/>
          <p:cNvSpPr>
            <a:spLocks noChangeArrowheads="1"/>
          </p:cNvSpPr>
          <p:nvPr/>
        </p:nvSpPr>
        <p:spPr bwMode="auto">
          <a:xfrm>
            <a:off x="1582738" y="1647825"/>
            <a:ext cx="233362" cy="250825"/>
          </a:xfrm>
          <a:prstGeom prst="ellipse">
            <a:avLst/>
          </a:prstGeom>
          <a:solidFill>
            <a:srgbClr val="FF0000"/>
          </a:solidFill>
          <a:ln w="9525">
            <a:solidFill>
              <a:srgbClr val="000000"/>
            </a:solidFill>
            <a:round/>
            <a:headEnd/>
            <a:tailEnd/>
          </a:ln>
        </p:spPr>
        <p:txBody>
          <a:bodyPr/>
          <a:lstStyle/>
          <a:p>
            <a:endParaRPr lang="en-US"/>
          </a:p>
        </p:txBody>
      </p:sp>
      <p:sp>
        <p:nvSpPr>
          <p:cNvPr id="19471" name="Text Box 8"/>
          <p:cNvSpPr txBox="1">
            <a:spLocks noChangeArrowheads="1"/>
          </p:cNvSpPr>
          <p:nvPr/>
        </p:nvSpPr>
        <p:spPr bwMode="auto">
          <a:xfrm>
            <a:off x="1798638" y="2944813"/>
            <a:ext cx="1579562" cy="558800"/>
          </a:xfrm>
          <a:prstGeom prst="rect">
            <a:avLst/>
          </a:prstGeom>
          <a:noFill/>
          <a:ln w="9525">
            <a:noFill/>
            <a:miter lim="800000"/>
            <a:headEnd/>
            <a:tailEnd/>
          </a:ln>
        </p:spPr>
        <p:txBody>
          <a:bodyPr/>
          <a:lstStyle/>
          <a:p>
            <a:pPr algn="l"/>
            <a:r>
              <a:rPr lang="en-US">
                <a:latin typeface="Calibri" pitchFamily="34" charset="0"/>
                <a:ea typeface="Calibri" pitchFamily="34" charset="0"/>
                <a:cs typeface="Times New Roman" pitchFamily="18" charset="0"/>
              </a:rPr>
              <a:t>attending                            archaeology                                 conferences</a:t>
            </a:r>
            <a:endParaRPr lang="en-US">
              <a:ea typeface="Calibri" pitchFamily="34" charset="0"/>
              <a:cs typeface="Arial" pitchFamily="34" charset="0"/>
            </a:endParaRPr>
          </a:p>
        </p:txBody>
      </p:sp>
      <p:cxnSp>
        <p:nvCxnSpPr>
          <p:cNvPr id="19472" name="AutoShape 7"/>
          <p:cNvCxnSpPr>
            <a:cxnSpLocks noChangeShapeType="1"/>
          </p:cNvCxnSpPr>
          <p:nvPr/>
        </p:nvCxnSpPr>
        <p:spPr bwMode="auto">
          <a:xfrm flipV="1">
            <a:off x="2879725" y="3879850"/>
            <a:ext cx="336550" cy="280988"/>
          </a:xfrm>
          <a:prstGeom prst="straightConnector1">
            <a:avLst/>
          </a:prstGeom>
          <a:noFill/>
          <a:ln w="9525">
            <a:solidFill>
              <a:srgbClr val="000000"/>
            </a:solidFill>
            <a:round/>
            <a:headEnd/>
            <a:tailEnd type="triangle" w="med" len="med"/>
          </a:ln>
        </p:spPr>
      </p:cxnSp>
      <p:sp>
        <p:nvSpPr>
          <p:cNvPr id="19473" name="Text Box 18"/>
          <p:cNvSpPr txBox="1">
            <a:spLocks noChangeArrowheads="1"/>
          </p:cNvSpPr>
          <p:nvPr/>
        </p:nvSpPr>
        <p:spPr bwMode="auto">
          <a:xfrm>
            <a:off x="2014538" y="1504950"/>
            <a:ext cx="1657350" cy="1419994"/>
          </a:xfrm>
          <a:prstGeom prst="rect">
            <a:avLst/>
          </a:prstGeom>
          <a:noFill/>
          <a:ln w="9525">
            <a:noFill/>
            <a:miter lim="800000"/>
            <a:headEnd/>
            <a:tailEnd/>
          </a:ln>
        </p:spPr>
        <p:txBody>
          <a:bodyPr/>
          <a:lstStyle/>
          <a:p>
            <a:pPr algn="l"/>
            <a:r>
              <a:rPr lang="en-US" sz="2000" dirty="0" err="1">
                <a:latin typeface="Calibri" pitchFamily="34" charset="0"/>
                <a:ea typeface="Calibri" pitchFamily="34" charset="0"/>
                <a:cs typeface="Times New Roman" pitchFamily="18" charset="0"/>
              </a:rPr>
              <a:t>organising</a:t>
            </a:r>
            <a:r>
              <a:rPr lang="en-US" sz="2000" dirty="0">
                <a:latin typeface="Calibri" pitchFamily="34" charset="0"/>
                <a:ea typeface="Calibri" pitchFamily="34" charset="0"/>
                <a:cs typeface="Times New Roman" pitchFamily="18" charset="0"/>
              </a:rPr>
              <a:t> </a:t>
            </a:r>
            <a:endParaRPr lang="en-US" sz="2000" dirty="0">
              <a:ea typeface="Calibri" pitchFamily="34" charset="0"/>
              <a:cs typeface="Arial" pitchFamily="34" charset="0"/>
            </a:endParaRPr>
          </a:p>
          <a:p>
            <a:pPr algn="l" eaLnBrk="0" hangingPunct="0"/>
            <a:r>
              <a:rPr lang="en-US" sz="2000" dirty="0">
                <a:latin typeface="Calibri" pitchFamily="34" charset="0"/>
                <a:ea typeface="Calibri" pitchFamily="34" charset="0"/>
                <a:cs typeface="Times New Roman" pitchFamily="18" charset="0"/>
              </a:rPr>
              <a:t>a student                           archaeology                                 conference</a:t>
            </a:r>
            <a:endParaRPr lang="en-US" sz="2000" dirty="0">
              <a:cs typeface="Arial" pitchFamily="34" charset="0"/>
            </a:endParaRPr>
          </a:p>
        </p:txBody>
      </p:sp>
      <p:cxnSp>
        <p:nvCxnSpPr>
          <p:cNvPr id="19474" name="AutoShape 6"/>
          <p:cNvCxnSpPr>
            <a:cxnSpLocks noChangeShapeType="1"/>
          </p:cNvCxnSpPr>
          <p:nvPr/>
        </p:nvCxnSpPr>
        <p:spPr bwMode="auto">
          <a:xfrm flipH="1" flipV="1">
            <a:off x="1727200" y="2800350"/>
            <a:ext cx="287338" cy="215900"/>
          </a:xfrm>
          <a:prstGeom prst="straightConnector1">
            <a:avLst/>
          </a:prstGeom>
          <a:noFill/>
          <a:ln w="9525">
            <a:solidFill>
              <a:srgbClr val="000000"/>
            </a:solidFill>
            <a:round/>
            <a:headEnd/>
            <a:tailEnd type="triangle" w="med" len="med"/>
          </a:ln>
        </p:spPr>
      </p:cxnSp>
      <p:cxnSp>
        <p:nvCxnSpPr>
          <p:cNvPr id="19475" name="AutoShape 5"/>
          <p:cNvCxnSpPr>
            <a:cxnSpLocks noChangeShapeType="1"/>
          </p:cNvCxnSpPr>
          <p:nvPr/>
        </p:nvCxnSpPr>
        <p:spPr bwMode="auto">
          <a:xfrm flipH="1">
            <a:off x="1798638" y="3808413"/>
            <a:ext cx="288925" cy="360362"/>
          </a:xfrm>
          <a:prstGeom prst="straightConnector1">
            <a:avLst/>
          </a:prstGeom>
          <a:noFill/>
          <a:ln w="9525">
            <a:solidFill>
              <a:srgbClr val="000000"/>
            </a:solidFill>
            <a:round/>
            <a:headEnd/>
            <a:tailEnd type="triangle" w="med" len="med"/>
          </a:ln>
        </p:spPr>
      </p:cxnSp>
      <p:cxnSp>
        <p:nvCxnSpPr>
          <p:cNvPr id="19476" name="AutoShape 4"/>
          <p:cNvCxnSpPr>
            <a:cxnSpLocks noChangeShapeType="1"/>
          </p:cNvCxnSpPr>
          <p:nvPr/>
        </p:nvCxnSpPr>
        <p:spPr bwMode="auto">
          <a:xfrm flipH="1">
            <a:off x="1655763" y="3232150"/>
            <a:ext cx="215900" cy="73025"/>
          </a:xfrm>
          <a:prstGeom prst="straightConnector1">
            <a:avLst/>
          </a:prstGeom>
          <a:noFill/>
          <a:ln w="9525">
            <a:solidFill>
              <a:srgbClr val="000000"/>
            </a:solidFill>
            <a:round/>
            <a:headEnd/>
            <a:tailEnd type="triangle" w="med" len="med"/>
          </a:ln>
        </p:spPr>
      </p:cxnSp>
      <p:sp>
        <p:nvSpPr>
          <p:cNvPr id="19477" name="AutoShape 27"/>
          <p:cNvSpPr>
            <a:spLocks noChangeArrowheads="1"/>
          </p:cNvSpPr>
          <p:nvPr/>
        </p:nvSpPr>
        <p:spPr bwMode="auto">
          <a:xfrm>
            <a:off x="5830888" y="2944813"/>
            <a:ext cx="285750" cy="666750"/>
          </a:xfrm>
          <a:prstGeom prst="roundRect">
            <a:avLst>
              <a:gd name="adj" fmla="val 16667"/>
            </a:avLst>
          </a:prstGeom>
          <a:solidFill>
            <a:srgbClr val="7030A0"/>
          </a:solidFill>
          <a:ln w="9525">
            <a:solidFill>
              <a:srgbClr val="000000"/>
            </a:solidFill>
            <a:round/>
            <a:headEnd/>
            <a:tailEnd/>
          </a:ln>
        </p:spPr>
        <p:txBody>
          <a:bodyPr/>
          <a:lstStyle/>
          <a:p>
            <a:endParaRPr lang="en-US"/>
          </a:p>
        </p:txBody>
      </p:sp>
      <p:sp>
        <p:nvSpPr>
          <p:cNvPr id="19478" name="Text Box 28"/>
          <p:cNvSpPr txBox="1">
            <a:spLocks noChangeArrowheads="1"/>
          </p:cNvSpPr>
          <p:nvPr/>
        </p:nvSpPr>
        <p:spPr bwMode="auto">
          <a:xfrm>
            <a:off x="5903913" y="3663950"/>
            <a:ext cx="1871662" cy="762000"/>
          </a:xfrm>
          <a:prstGeom prst="rect">
            <a:avLst/>
          </a:prstGeom>
          <a:noFill/>
          <a:ln w="9525">
            <a:noFill/>
            <a:miter lim="800000"/>
            <a:headEnd/>
            <a:tailEnd/>
          </a:ln>
        </p:spPr>
        <p:txBody>
          <a:bodyPr/>
          <a:lstStyle/>
          <a:p>
            <a:pPr algn="l"/>
            <a:r>
              <a:rPr lang="en-US" sz="2000" dirty="0">
                <a:latin typeface="Calibri" pitchFamily="34" charset="0"/>
                <a:ea typeface="Calibri" pitchFamily="34" charset="0"/>
                <a:cs typeface="Times New Roman" pitchFamily="18" charset="0"/>
              </a:rPr>
              <a:t>Homeless Heritage </a:t>
            </a:r>
            <a:endParaRPr lang="en-US" sz="2000" dirty="0" smtClean="0">
              <a:latin typeface="Calibri" pitchFamily="34" charset="0"/>
              <a:ea typeface="Calibri" pitchFamily="34" charset="0"/>
              <a:cs typeface="Times New Roman" pitchFamily="18" charset="0"/>
            </a:endParaRPr>
          </a:p>
          <a:p>
            <a:pPr algn="l"/>
            <a:r>
              <a:rPr lang="en-US" sz="2000" dirty="0" smtClean="0">
                <a:latin typeface="Calibri" pitchFamily="34" charset="0"/>
                <a:ea typeface="Calibri" pitchFamily="34" charset="0"/>
                <a:cs typeface="Times New Roman" pitchFamily="18" charset="0"/>
              </a:rPr>
              <a:t>excavation </a:t>
            </a:r>
            <a:endParaRPr lang="en-US" sz="2000" dirty="0">
              <a:latin typeface="Calibri" pitchFamily="34" charset="0"/>
              <a:ea typeface="Calibri" pitchFamily="34" charset="0"/>
              <a:cs typeface="Times New Roman" pitchFamily="18" charset="0"/>
            </a:endParaRPr>
          </a:p>
          <a:p>
            <a:pPr algn="l"/>
            <a:r>
              <a:rPr lang="en-US" sz="2000" dirty="0">
                <a:latin typeface="Calibri" pitchFamily="34" charset="0"/>
                <a:ea typeface="Calibri" pitchFamily="34" charset="0"/>
                <a:cs typeface="Times New Roman" pitchFamily="18" charset="0"/>
              </a:rPr>
              <a:t>&amp; exhibition</a:t>
            </a:r>
            <a:endParaRPr lang="en-US" sz="2000" dirty="0">
              <a:ea typeface="Calibri" pitchFamily="34" charset="0"/>
              <a:cs typeface="Arial" pitchFamily="34" charset="0"/>
            </a:endParaRPr>
          </a:p>
        </p:txBody>
      </p:sp>
      <p:sp>
        <p:nvSpPr>
          <p:cNvPr id="19479" name="Oval 16"/>
          <p:cNvSpPr>
            <a:spLocks noChangeArrowheads="1"/>
          </p:cNvSpPr>
          <p:nvPr/>
        </p:nvSpPr>
        <p:spPr bwMode="auto">
          <a:xfrm>
            <a:off x="5183188" y="3808413"/>
            <a:ext cx="233362" cy="250825"/>
          </a:xfrm>
          <a:prstGeom prst="ellipse">
            <a:avLst/>
          </a:prstGeom>
          <a:solidFill>
            <a:srgbClr val="7030A0"/>
          </a:solidFill>
          <a:ln w="9525">
            <a:solidFill>
              <a:srgbClr val="000000"/>
            </a:solidFill>
            <a:round/>
            <a:headEnd/>
            <a:tailEnd/>
          </a:ln>
        </p:spPr>
        <p:txBody>
          <a:bodyPr/>
          <a:lstStyle/>
          <a:p>
            <a:endParaRPr lang="en-US"/>
          </a:p>
        </p:txBody>
      </p:sp>
      <p:sp>
        <p:nvSpPr>
          <p:cNvPr id="19480" name="Oval 15"/>
          <p:cNvSpPr>
            <a:spLocks noChangeArrowheads="1"/>
          </p:cNvSpPr>
          <p:nvPr/>
        </p:nvSpPr>
        <p:spPr bwMode="auto">
          <a:xfrm>
            <a:off x="5040313" y="3736975"/>
            <a:ext cx="233362" cy="250825"/>
          </a:xfrm>
          <a:prstGeom prst="ellipse">
            <a:avLst/>
          </a:prstGeom>
          <a:solidFill>
            <a:srgbClr val="7030A0"/>
          </a:solidFill>
          <a:ln w="9525">
            <a:solidFill>
              <a:srgbClr val="000000"/>
            </a:solidFill>
            <a:round/>
            <a:headEnd/>
            <a:tailEnd/>
          </a:ln>
        </p:spPr>
        <p:txBody>
          <a:bodyPr/>
          <a:lstStyle/>
          <a:p>
            <a:endParaRPr lang="en-US"/>
          </a:p>
        </p:txBody>
      </p:sp>
      <p:sp>
        <p:nvSpPr>
          <p:cNvPr id="19481" name="Oval 26"/>
          <p:cNvSpPr>
            <a:spLocks noChangeArrowheads="1"/>
          </p:cNvSpPr>
          <p:nvPr/>
        </p:nvSpPr>
        <p:spPr bwMode="auto">
          <a:xfrm>
            <a:off x="4967288" y="2800350"/>
            <a:ext cx="233362" cy="250825"/>
          </a:xfrm>
          <a:prstGeom prst="ellipse">
            <a:avLst/>
          </a:prstGeom>
          <a:solidFill>
            <a:srgbClr val="7030A0"/>
          </a:solidFill>
          <a:ln w="9525">
            <a:solidFill>
              <a:srgbClr val="000000"/>
            </a:solidFill>
            <a:round/>
            <a:headEnd/>
            <a:tailEnd/>
          </a:ln>
        </p:spPr>
        <p:txBody>
          <a:bodyPr/>
          <a:lstStyle/>
          <a:p>
            <a:endParaRPr lang="en-US"/>
          </a:p>
        </p:txBody>
      </p:sp>
      <p:sp>
        <p:nvSpPr>
          <p:cNvPr id="19482" name="Oval 25"/>
          <p:cNvSpPr>
            <a:spLocks noChangeArrowheads="1"/>
          </p:cNvSpPr>
          <p:nvPr/>
        </p:nvSpPr>
        <p:spPr bwMode="auto">
          <a:xfrm>
            <a:off x="5040313" y="2944813"/>
            <a:ext cx="233362" cy="250825"/>
          </a:xfrm>
          <a:prstGeom prst="ellipse">
            <a:avLst/>
          </a:prstGeom>
          <a:solidFill>
            <a:srgbClr val="7030A0"/>
          </a:solidFill>
          <a:ln w="9525">
            <a:solidFill>
              <a:srgbClr val="000000"/>
            </a:solidFill>
            <a:round/>
            <a:headEnd/>
            <a:tailEnd/>
          </a:ln>
        </p:spPr>
        <p:txBody>
          <a:bodyPr/>
          <a:lstStyle/>
          <a:p>
            <a:endParaRPr lang="en-US"/>
          </a:p>
        </p:txBody>
      </p:sp>
      <p:sp>
        <p:nvSpPr>
          <p:cNvPr id="19483" name="Oval 14"/>
          <p:cNvSpPr>
            <a:spLocks noChangeArrowheads="1"/>
          </p:cNvSpPr>
          <p:nvPr/>
        </p:nvSpPr>
        <p:spPr bwMode="auto">
          <a:xfrm>
            <a:off x="5111750" y="4024313"/>
            <a:ext cx="233363" cy="250825"/>
          </a:xfrm>
          <a:prstGeom prst="ellipse">
            <a:avLst/>
          </a:prstGeom>
          <a:solidFill>
            <a:srgbClr val="7030A0"/>
          </a:solidFill>
          <a:ln w="9525">
            <a:solidFill>
              <a:srgbClr val="000000"/>
            </a:solidFill>
            <a:round/>
            <a:headEnd/>
            <a:tailEnd/>
          </a:ln>
        </p:spPr>
        <p:txBody>
          <a:bodyPr/>
          <a:lstStyle/>
          <a:p>
            <a:endParaRPr lang="en-US"/>
          </a:p>
        </p:txBody>
      </p:sp>
      <p:sp>
        <p:nvSpPr>
          <p:cNvPr id="19484" name="Oval 24"/>
          <p:cNvSpPr>
            <a:spLocks noChangeArrowheads="1"/>
          </p:cNvSpPr>
          <p:nvPr/>
        </p:nvSpPr>
        <p:spPr bwMode="auto">
          <a:xfrm>
            <a:off x="5111750" y="2008188"/>
            <a:ext cx="233363" cy="250825"/>
          </a:xfrm>
          <a:prstGeom prst="ellipse">
            <a:avLst/>
          </a:prstGeom>
          <a:solidFill>
            <a:srgbClr val="7030A0"/>
          </a:solidFill>
          <a:ln w="9525">
            <a:solidFill>
              <a:srgbClr val="000000"/>
            </a:solidFill>
            <a:round/>
            <a:headEnd/>
            <a:tailEnd/>
          </a:ln>
        </p:spPr>
        <p:txBody>
          <a:bodyPr/>
          <a:lstStyle/>
          <a:p>
            <a:endParaRPr lang="en-US"/>
          </a:p>
        </p:txBody>
      </p:sp>
      <p:sp>
        <p:nvSpPr>
          <p:cNvPr id="19485" name="Text Box 23"/>
          <p:cNvSpPr txBox="1">
            <a:spLocks noChangeArrowheads="1"/>
          </p:cNvSpPr>
          <p:nvPr/>
        </p:nvSpPr>
        <p:spPr bwMode="auto">
          <a:xfrm>
            <a:off x="5399088" y="1936750"/>
            <a:ext cx="1800225" cy="646113"/>
          </a:xfrm>
          <a:prstGeom prst="rect">
            <a:avLst/>
          </a:prstGeom>
          <a:noFill/>
          <a:ln w="9525">
            <a:noFill/>
            <a:miter lim="800000"/>
            <a:headEnd/>
            <a:tailEnd/>
          </a:ln>
        </p:spPr>
        <p:txBody>
          <a:bodyPr/>
          <a:lstStyle/>
          <a:p>
            <a:pPr algn="l"/>
            <a:r>
              <a:rPr lang="en-US" sz="2000">
                <a:latin typeface="Calibri" pitchFamily="34" charset="0"/>
                <a:ea typeface="Calibri" pitchFamily="34" charset="0"/>
                <a:cs typeface="Times New Roman" pitchFamily="18" charset="0"/>
              </a:rPr>
              <a:t>participating </a:t>
            </a:r>
          </a:p>
          <a:p>
            <a:pPr algn="l"/>
            <a:r>
              <a:rPr lang="en-US" sz="2000">
                <a:latin typeface="Calibri" pitchFamily="34" charset="0"/>
                <a:ea typeface="Calibri" pitchFamily="34" charset="0"/>
                <a:cs typeface="Times New Roman" pitchFamily="18" charset="0"/>
              </a:rPr>
              <a:t>in numerous excavations</a:t>
            </a:r>
            <a:endParaRPr lang="en-US" sz="2000">
              <a:ea typeface="Calibri" pitchFamily="34" charset="0"/>
              <a:cs typeface="Arial" pitchFamily="34" charset="0"/>
            </a:endParaRPr>
          </a:p>
        </p:txBody>
      </p:sp>
      <p:cxnSp>
        <p:nvCxnSpPr>
          <p:cNvPr id="19486" name="AutoShape 21"/>
          <p:cNvCxnSpPr>
            <a:cxnSpLocks noChangeShapeType="1"/>
          </p:cNvCxnSpPr>
          <p:nvPr/>
        </p:nvCxnSpPr>
        <p:spPr bwMode="auto">
          <a:xfrm flipH="1">
            <a:off x="5183188" y="2655888"/>
            <a:ext cx="288925" cy="215900"/>
          </a:xfrm>
          <a:prstGeom prst="straightConnector1">
            <a:avLst/>
          </a:prstGeom>
          <a:noFill/>
          <a:ln w="9525">
            <a:solidFill>
              <a:srgbClr val="000000"/>
            </a:solidFill>
            <a:round/>
            <a:headEnd/>
            <a:tailEnd type="triangle" w="med" len="med"/>
          </a:ln>
        </p:spPr>
      </p:cxnSp>
      <p:cxnSp>
        <p:nvCxnSpPr>
          <p:cNvPr id="19487" name="AutoShape 17"/>
          <p:cNvCxnSpPr>
            <a:cxnSpLocks noChangeShapeType="1"/>
          </p:cNvCxnSpPr>
          <p:nvPr/>
        </p:nvCxnSpPr>
        <p:spPr bwMode="auto">
          <a:xfrm flipH="1" flipV="1">
            <a:off x="1871663" y="1792288"/>
            <a:ext cx="190500" cy="161925"/>
          </a:xfrm>
          <a:prstGeom prst="straightConnector1">
            <a:avLst/>
          </a:prstGeom>
          <a:noFill/>
          <a:ln w="9525">
            <a:solidFill>
              <a:srgbClr val="000000"/>
            </a:solidFill>
            <a:round/>
            <a:headEnd/>
            <a:tailEnd type="triangle" w="med" len="med"/>
          </a:ln>
        </p:spPr>
      </p:cxnSp>
      <p:sp>
        <p:nvSpPr>
          <p:cNvPr id="2068" name="AutoShape 20"/>
          <p:cNvSpPr>
            <a:spLocks noChangeArrowheads="1"/>
          </p:cNvSpPr>
          <p:nvPr/>
        </p:nvSpPr>
        <p:spPr bwMode="auto">
          <a:xfrm>
            <a:off x="3491880" y="1196752"/>
            <a:ext cx="403225" cy="648023"/>
          </a:xfrm>
          <a:prstGeom prst="downArrow">
            <a:avLst>
              <a:gd name="adj1" fmla="val 50000"/>
              <a:gd name="adj2" fmla="val 42330"/>
            </a:avLst>
          </a:prstGeom>
          <a:solidFill>
            <a:schemeClr val="bg1">
              <a:lumMod val="50000"/>
            </a:schemeClr>
          </a:solidFill>
          <a:ln w="9525">
            <a:solidFill>
              <a:srgbClr val="000000"/>
            </a:solidFill>
            <a:miter lim="800000"/>
            <a:headEnd/>
            <a:tailEnd/>
          </a:ln>
        </p:spPr>
        <p:txBody>
          <a:bodyPr vert="eaVert"/>
          <a:lstStyle/>
          <a:p>
            <a:pPr>
              <a:defRPr/>
            </a:pPr>
            <a:endParaRPr lang="en-GB">
              <a:latin typeface="Arial" charset="0"/>
            </a:endParaRPr>
          </a:p>
        </p:txBody>
      </p:sp>
      <p:sp>
        <p:nvSpPr>
          <p:cNvPr id="19489" name="Rectangle 33"/>
          <p:cNvSpPr>
            <a:spLocks noChangeArrowheads="1"/>
          </p:cNvSpPr>
          <p:nvPr/>
        </p:nvSpPr>
        <p:spPr bwMode="auto">
          <a:xfrm>
            <a:off x="107950" y="811213"/>
            <a:ext cx="9144000" cy="457200"/>
          </a:xfrm>
          <a:prstGeom prst="rect">
            <a:avLst/>
          </a:prstGeom>
          <a:noFill/>
          <a:ln w="9525">
            <a:noFill/>
            <a:miter lim="800000"/>
            <a:headEnd/>
            <a:tailEnd/>
          </a:ln>
        </p:spPr>
        <p:txBody>
          <a:bodyPr wrap="none" anchor="ctr">
            <a:spAutoFit/>
          </a:bodyPr>
          <a:lstStyle/>
          <a:p>
            <a:pPr algn="l">
              <a:tabLst>
                <a:tab pos="2105025" algn="l"/>
              </a:tabLst>
            </a:pPr>
            <a:endParaRPr lang="en-US" b="0">
              <a:cs typeface="Arial" pitchFamily="34" charset="0"/>
            </a:endParaRPr>
          </a:p>
        </p:txBody>
      </p:sp>
      <p:sp>
        <p:nvSpPr>
          <p:cNvPr id="19490" name="Rectangle 43"/>
          <p:cNvSpPr>
            <a:spLocks noChangeArrowheads="1"/>
          </p:cNvSpPr>
          <p:nvPr/>
        </p:nvSpPr>
        <p:spPr bwMode="auto">
          <a:xfrm>
            <a:off x="107950" y="1268413"/>
            <a:ext cx="9144000" cy="0"/>
          </a:xfrm>
          <a:prstGeom prst="rect">
            <a:avLst/>
          </a:prstGeom>
          <a:noFill/>
          <a:ln w="9525">
            <a:noFill/>
            <a:miter lim="800000"/>
            <a:headEnd/>
            <a:tailEnd/>
          </a:ln>
        </p:spPr>
        <p:txBody>
          <a:bodyPr wrap="none" anchor="ctr">
            <a:spAutoFit/>
          </a:bodyPr>
          <a:lstStyle/>
          <a:p>
            <a:pPr algn="l">
              <a:tabLst>
                <a:tab pos="2105025" algn="l"/>
              </a:tabLst>
            </a:pPr>
            <a:endParaRPr lang="en-US" b="0">
              <a:cs typeface="Arial" pitchFamily="34" charset="0"/>
            </a:endParaRPr>
          </a:p>
        </p:txBody>
      </p:sp>
      <p:sp>
        <p:nvSpPr>
          <p:cNvPr id="19491" name="Oval 25"/>
          <p:cNvSpPr>
            <a:spLocks noChangeArrowheads="1"/>
          </p:cNvSpPr>
          <p:nvPr/>
        </p:nvSpPr>
        <p:spPr bwMode="auto">
          <a:xfrm>
            <a:off x="4967288" y="2297113"/>
            <a:ext cx="233362" cy="250825"/>
          </a:xfrm>
          <a:prstGeom prst="ellipse">
            <a:avLst/>
          </a:prstGeom>
          <a:solidFill>
            <a:srgbClr val="7030A0"/>
          </a:solidFill>
          <a:ln w="9525">
            <a:solidFill>
              <a:srgbClr val="000000"/>
            </a:solidFill>
            <a:round/>
            <a:headEnd/>
            <a:tailEnd/>
          </a:ln>
        </p:spPr>
        <p:txBody>
          <a:bodyPr/>
          <a:lstStyle/>
          <a:p>
            <a:endParaRPr lang="en-US"/>
          </a:p>
        </p:txBody>
      </p:sp>
      <p:cxnSp>
        <p:nvCxnSpPr>
          <p:cNvPr id="19492" name="AutoShape 21"/>
          <p:cNvCxnSpPr>
            <a:cxnSpLocks noChangeShapeType="1"/>
          </p:cNvCxnSpPr>
          <p:nvPr/>
        </p:nvCxnSpPr>
        <p:spPr bwMode="auto">
          <a:xfrm flipH="1" flipV="1">
            <a:off x="6119813" y="3521075"/>
            <a:ext cx="215900" cy="215900"/>
          </a:xfrm>
          <a:prstGeom prst="straightConnector1">
            <a:avLst/>
          </a:prstGeom>
          <a:noFill/>
          <a:ln w="9525">
            <a:solidFill>
              <a:srgbClr val="000000"/>
            </a:solidFill>
            <a:round/>
            <a:headEnd/>
            <a:tailEnd type="triangle" w="med" len="med"/>
          </a:ln>
        </p:spPr>
      </p:cxnSp>
      <p:cxnSp>
        <p:nvCxnSpPr>
          <p:cNvPr id="19493" name="AutoShape 21"/>
          <p:cNvCxnSpPr>
            <a:cxnSpLocks noChangeShapeType="1"/>
          </p:cNvCxnSpPr>
          <p:nvPr/>
        </p:nvCxnSpPr>
        <p:spPr bwMode="auto">
          <a:xfrm flipH="1">
            <a:off x="5327650" y="2655888"/>
            <a:ext cx="144463" cy="1081087"/>
          </a:xfrm>
          <a:prstGeom prst="straightConnector1">
            <a:avLst/>
          </a:prstGeom>
          <a:noFill/>
          <a:ln w="9525">
            <a:solidFill>
              <a:srgbClr val="000000"/>
            </a:solidFill>
            <a:round/>
            <a:headEnd/>
            <a:tailEnd type="triangle" w="med" len="med"/>
          </a:ln>
        </p:spPr>
      </p:cxnSp>
      <p:cxnSp>
        <p:nvCxnSpPr>
          <p:cNvPr id="19494" name="AutoShape 21"/>
          <p:cNvCxnSpPr>
            <a:cxnSpLocks noChangeShapeType="1"/>
          </p:cNvCxnSpPr>
          <p:nvPr/>
        </p:nvCxnSpPr>
        <p:spPr bwMode="auto">
          <a:xfrm flipH="1" flipV="1">
            <a:off x="5256213" y="2297113"/>
            <a:ext cx="215900" cy="358775"/>
          </a:xfrm>
          <a:prstGeom prst="straightConnector1">
            <a:avLst/>
          </a:prstGeom>
          <a:noFill/>
          <a:ln w="9525">
            <a:solidFill>
              <a:srgbClr val="000000"/>
            </a:solidFill>
            <a:round/>
            <a:headEnd/>
            <a:tailEnd type="triangle" w="med" len="med"/>
          </a:ln>
        </p:spPr>
      </p:cxnSp>
      <p:sp>
        <p:nvSpPr>
          <p:cNvPr id="19495" name="Oval 24"/>
          <p:cNvSpPr>
            <a:spLocks noChangeArrowheads="1"/>
          </p:cNvSpPr>
          <p:nvPr/>
        </p:nvSpPr>
        <p:spPr bwMode="auto">
          <a:xfrm>
            <a:off x="6983413" y="1792288"/>
            <a:ext cx="215900" cy="466725"/>
          </a:xfrm>
          <a:prstGeom prst="ellipse">
            <a:avLst/>
          </a:prstGeom>
          <a:solidFill>
            <a:srgbClr val="FFFF00"/>
          </a:solidFill>
          <a:ln w="9525">
            <a:solidFill>
              <a:srgbClr val="000000"/>
            </a:solidFill>
            <a:round/>
            <a:headEnd/>
            <a:tailEnd/>
          </a:ln>
        </p:spPr>
        <p:txBody>
          <a:bodyPr/>
          <a:lstStyle/>
          <a:p>
            <a:endParaRPr lang="en-US"/>
          </a:p>
        </p:txBody>
      </p:sp>
      <p:sp>
        <p:nvSpPr>
          <p:cNvPr id="19496" name="Text Box 28"/>
          <p:cNvSpPr txBox="1">
            <a:spLocks noChangeArrowheads="1"/>
          </p:cNvSpPr>
          <p:nvPr/>
        </p:nvSpPr>
        <p:spPr bwMode="auto">
          <a:xfrm>
            <a:off x="6804248" y="2204864"/>
            <a:ext cx="1871663" cy="762000"/>
          </a:xfrm>
          <a:prstGeom prst="rect">
            <a:avLst/>
          </a:prstGeom>
          <a:noFill/>
          <a:ln w="9525">
            <a:noFill/>
            <a:miter lim="800000"/>
            <a:headEnd/>
            <a:tailEnd/>
          </a:ln>
        </p:spPr>
        <p:txBody>
          <a:bodyPr/>
          <a:lstStyle/>
          <a:p>
            <a:r>
              <a:rPr lang="en-US" dirty="0">
                <a:latin typeface="Calibri" pitchFamily="34" charset="0"/>
                <a:ea typeface="Calibri" pitchFamily="34" charset="0"/>
                <a:cs typeface="Times New Roman" pitchFamily="18" charset="0"/>
              </a:rPr>
              <a:t>volunteer </a:t>
            </a:r>
          </a:p>
          <a:p>
            <a:r>
              <a:rPr lang="en-US" dirty="0">
                <a:latin typeface="Calibri" pitchFamily="34" charset="0"/>
                <a:ea typeface="Calibri" pitchFamily="34" charset="0"/>
                <a:cs typeface="Times New Roman" pitchFamily="18" charset="0"/>
              </a:rPr>
              <a:t>Young Archaeologists Club</a:t>
            </a:r>
          </a:p>
        </p:txBody>
      </p:sp>
      <p:cxnSp>
        <p:nvCxnSpPr>
          <p:cNvPr id="19497" name="AutoShape 21"/>
          <p:cNvCxnSpPr>
            <a:cxnSpLocks noChangeShapeType="1"/>
          </p:cNvCxnSpPr>
          <p:nvPr/>
        </p:nvCxnSpPr>
        <p:spPr bwMode="auto">
          <a:xfrm flipH="1" flipV="1">
            <a:off x="7199313" y="2079625"/>
            <a:ext cx="144462" cy="217488"/>
          </a:xfrm>
          <a:prstGeom prst="straightConnector1">
            <a:avLst/>
          </a:prstGeom>
          <a:noFill/>
          <a:ln w="9525">
            <a:solidFill>
              <a:srgbClr val="000000"/>
            </a:solidFill>
            <a:round/>
            <a:headEnd/>
            <a:tailEnd type="triangle" w="med" len="med"/>
          </a:ln>
        </p:spPr>
      </p:cxnSp>
      <p:sp>
        <p:nvSpPr>
          <p:cNvPr id="49" name="Freeform 48"/>
          <p:cNvSpPr/>
          <p:nvPr/>
        </p:nvSpPr>
        <p:spPr>
          <a:xfrm>
            <a:off x="611188" y="1412875"/>
            <a:ext cx="7661275" cy="4343400"/>
          </a:xfrm>
          <a:custGeom>
            <a:avLst/>
            <a:gdLst>
              <a:gd name="connsiteX0" fmla="*/ 7474299 w 7661867"/>
              <a:gd name="connsiteY0" fmla="*/ 1013209 h 4342562"/>
              <a:gd name="connsiteX1" fmla="*/ 6841252 w 7661867"/>
              <a:gd name="connsiteY1" fmla="*/ 410308 h 4342562"/>
              <a:gd name="connsiteX2" fmla="*/ 5534967 w 7661867"/>
              <a:gd name="connsiteY2" fmla="*/ 199292 h 4342562"/>
              <a:gd name="connsiteX3" fmla="*/ 3153507 w 7661867"/>
              <a:gd name="connsiteY3" fmla="*/ 88760 h 4342562"/>
              <a:gd name="connsiteX4" fmla="*/ 1445288 w 7661867"/>
              <a:gd name="connsiteY4" fmla="*/ 38519 h 4342562"/>
              <a:gd name="connsiteX5" fmla="*/ 741903 w 7661867"/>
              <a:gd name="connsiteY5" fmla="*/ 18422 h 4342562"/>
              <a:gd name="connsiteX6" fmla="*/ 289727 w 7661867"/>
              <a:gd name="connsiteY6" fmla="*/ 149051 h 4342562"/>
              <a:gd name="connsiteX7" fmla="*/ 118905 w 7661867"/>
              <a:gd name="connsiteY7" fmla="*/ 641420 h 4342562"/>
              <a:gd name="connsiteX8" fmla="*/ 108857 w 7661867"/>
              <a:gd name="connsiteY8" fmla="*/ 1796980 h 4342562"/>
              <a:gd name="connsiteX9" fmla="*/ 118905 w 7661867"/>
              <a:gd name="connsiteY9" fmla="*/ 3736312 h 4342562"/>
              <a:gd name="connsiteX10" fmla="*/ 822290 w 7661867"/>
              <a:gd name="connsiteY10" fmla="*/ 4258826 h 4342562"/>
              <a:gd name="connsiteX11" fmla="*/ 3424813 w 7661867"/>
              <a:gd name="connsiteY11" fmla="*/ 4238730 h 4342562"/>
              <a:gd name="connsiteX12" fmla="*/ 4761244 w 7661867"/>
              <a:gd name="connsiteY12" fmla="*/ 4278923 h 4342562"/>
              <a:gd name="connsiteX13" fmla="*/ 5997191 w 7661867"/>
              <a:gd name="connsiteY13" fmla="*/ 4088004 h 4342562"/>
              <a:gd name="connsiteX14" fmla="*/ 6801059 w 7661867"/>
              <a:gd name="connsiteY14" fmla="*/ 3585587 h 4342562"/>
              <a:gd name="connsiteX15" fmla="*/ 7383863 w 7661867"/>
              <a:gd name="connsiteY15" fmla="*/ 2711380 h 4342562"/>
              <a:gd name="connsiteX16" fmla="*/ 7645120 w 7661867"/>
              <a:gd name="connsiteY16" fmla="*/ 1746738 h 4342562"/>
              <a:gd name="connsiteX17" fmla="*/ 7474299 w 7661867"/>
              <a:gd name="connsiteY17" fmla="*/ 1013209 h 434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61867" h="4342562">
                <a:moveTo>
                  <a:pt x="7474299" y="1013209"/>
                </a:moveTo>
                <a:cubicBezTo>
                  <a:pt x="7340321" y="790471"/>
                  <a:pt x="7164474" y="545961"/>
                  <a:pt x="6841252" y="410308"/>
                </a:cubicBezTo>
                <a:cubicBezTo>
                  <a:pt x="6518030" y="274655"/>
                  <a:pt x="6149591" y="252883"/>
                  <a:pt x="5534967" y="199292"/>
                </a:cubicBezTo>
                <a:cubicBezTo>
                  <a:pt x="4920343" y="145701"/>
                  <a:pt x="3153507" y="88760"/>
                  <a:pt x="3153507" y="88760"/>
                </a:cubicBezTo>
                <a:lnTo>
                  <a:pt x="1445288" y="38519"/>
                </a:lnTo>
                <a:cubicBezTo>
                  <a:pt x="1043354" y="26796"/>
                  <a:pt x="934497" y="0"/>
                  <a:pt x="741903" y="18422"/>
                </a:cubicBezTo>
                <a:cubicBezTo>
                  <a:pt x="549310" y="36844"/>
                  <a:pt x="393560" y="45218"/>
                  <a:pt x="289727" y="149051"/>
                </a:cubicBezTo>
                <a:cubicBezTo>
                  <a:pt x="185894" y="252884"/>
                  <a:pt x="149050" y="366765"/>
                  <a:pt x="118905" y="641420"/>
                </a:cubicBezTo>
                <a:cubicBezTo>
                  <a:pt x="88760" y="916075"/>
                  <a:pt x="108857" y="1281165"/>
                  <a:pt x="108857" y="1796980"/>
                </a:cubicBezTo>
                <a:cubicBezTo>
                  <a:pt x="108857" y="2312795"/>
                  <a:pt x="0" y="3326004"/>
                  <a:pt x="118905" y="3736312"/>
                </a:cubicBezTo>
                <a:cubicBezTo>
                  <a:pt x="237810" y="4146620"/>
                  <a:pt x="271305" y="4175090"/>
                  <a:pt x="822290" y="4258826"/>
                </a:cubicBezTo>
                <a:cubicBezTo>
                  <a:pt x="1373275" y="4342562"/>
                  <a:pt x="2768321" y="4235381"/>
                  <a:pt x="3424813" y="4238730"/>
                </a:cubicBezTo>
                <a:cubicBezTo>
                  <a:pt x="4081305" y="4242079"/>
                  <a:pt x="4332514" y="4304044"/>
                  <a:pt x="4761244" y="4278923"/>
                </a:cubicBezTo>
                <a:cubicBezTo>
                  <a:pt x="5189974" y="4253802"/>
                  <a:pt x="5657222" y="4203560"/>
                  <a:pt x="5997191" y="4088004"/>
                </a:cubicBezTo>
                <a:cubicBezTo>
                  <a:pt x="6337160" y="3972448"/>
                  <a:pt x="6569947" y="3815024"/>
                  <a:pt x="6801059" y="3585587"/>
                </a:cubicBezTo>
                <a:cubicBezTo>
                  <a:pt x="7032171" y="3356150"/>
                  <a:pt x="7243186" y="3017855"/>
                  <a:pt x="7383863" y="2711380"/>
                </a:cubicBezTo>
                <a:cubicBezTo>
                  <a:pt x="7524540" y="2404905"/>
                  <a:pt x="7628373" y="2029766"/>
                  <a:pt x="7645120" y="1746738"/>
                </a:cubicBezTo>
                <a:cubicBezTo>
                  <a:pt x="7661867" y="1463710"/>
                  <a:pt x="7608277" y="1235947"/>
                  <a:pt x="7474299" y="1013209"/>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a:p>
        </p:txBody>
      </p:sp>
      <p:sp>
        <p:nvSpPr>
          <p:cNvPr id="19499" name="TextBox 43"/>
          <p:cNvSpPr txBox="1">
            <a:spLocks noChangeArrowheads="1"/>
          </p:cNvSpPr>
          <p:nvPr/>
        </p:nvSpPr>
        <p:spPr bwMode="auto">
          <a:xfrm>
            <a:off x="1619672" y="0"/>
            <a:ext cx="8027987" cy="1138773"/>
          </a:xfrm>
          <a:prstGeom prst="rect">
            <a:avLst/>
          </a:prstGeom>
          <a:noFill/>
          <a:ln w="9525">
            <a:noFill/>
            <a:miter lim="800000"/>
            <a:headEnd/>
            <a:tailEnd/>
          </a:ln>
        </p:spPr>
        <p:txBody>
          <a:bodyPr>
            <a:spAutoFit/>
          </a:bodyPr>
          <a:lstStyle/>
          <a:p>
            <a:r>
              <a:rPr lang="en-GB" sz="2800" b="1" dirty="0" smtClean="0"/>
              <a:t>My Learning Ecology </a:t>
            </a:r>
          </a:p>
          <a:p>
            <a:r>
              <a:rPr lang="en-GB" sz="2000" b="1" dirty="0" smtClean="0"/>
              <a:t>becoming the archaeologist I want to be</a:t>
            </a:r>
          </a:p>
          <a:p>
            <a:r>
              <a:rPr lang="en-GB" sz="2000" b="1" i="1" dirty="0" smtClean="0"/>
              <a:t>Interest-driven learning and development</a:t>
            </a:r>
            <a:endParaRPr lang="en-GB" sz="2000" b="1" i="1" dirty="0"/>
          </a:p>
        </p:txBody>
      </p:sp>
      <p:pic>
        <p:nvPicPr>
          <p:cNvPr id="19500" name="Picture 2" descr="C:\Users\norman\Pictures\Navid2.jpg"/>
          <p:cNvPicPr>
            <a:picLocks noChangeAspect="1" noChangeArrowheads="1"/>
          </p:cNvPicPr>
          <p:nvPr/>
        </p:nvPicPr>
        <p:blipFill>
          <a:blip r:embed="rId3" cstate="print"/>
          <a:srcRect/>
          <a:stretch>
            <a:fillRect/>
          </a:stretch>
        </p:blipFill>
        <p:spPr bwMode="auto">
          <a:xfrm>
            <a:off x="179388" y="115888"/>
            <a:ext cx="1296987" cy="1274762"/>
          </a:xfrm>
          <a:prstGeom prst="rect">
            <a:avLst/>
          </a:prstGeom>
          <a:noFill/>
          <a:ln w="9525">
            <a:noFill/>
            <a:miter lim="800000"/>
            <a:headEnd/>
            <a:tailEnd/>
          </a:ln>
        </p:spPr>
      </p:pic>
      <p:sp>
        <p:nvSpPr>
          <p:cNvPr id="45" name="Rounded Rectangle 44"/>
          <p:cNvSpPr/>
          <p:nvPr/>
        </p:nvSpPr>
        <p:spPr>
          <a:xfrm>
            <a:off x="1619672" y="1748525"/>
            <a:ext cx="1368152" cy="408623"/>
          </a:xfrm>
          <a:prstGeom prst="roundRect">
            <a:avLst/>
          </a:prstGeom>
        </p:spPr>
        <p:txBody>
          <a:bodyPr wrap="square" rtlCol="0" anchor="ctr">
            <a:spAutoFit/>
          </a:bodyPr>
          <a:lstStyle/>
          <a:p>
            <a:pPr algn="ctr"/>
            <a:endParaRPr lang="en-GB" dirty="0" smtClean="0"/>
          </a:p>
        </p:txBody>
      </p:sp>
      <p:sp>
        <p:nvSpPr>
          <p:cNvPr id="46" name="Oval 45"/>
          <p:cNvSpPr/>
          <p:nvPr/>
        </p:nvSpPr>
        <p:spPr>
          <a:xfrm>
            <a:off x="1979712" y="2780928"/>
            <a:ext cx="1656184" cy="144016"/>
          </a:xfrm>
          <a:prstGeom prst="ellipse">
            <a:avLst/>
          </a:prstGeom>
        </p:spPr>
        <p:txBody>
          <a:bodyPr rtlCol="0" anchor="ctr">
            <a:spAutoFit/>
          </a:bodyPr>
          <a:lstStyle/>
          <a:p>
            <a:pPr algn="ctr"/>
            <a:endParaRPr lang="en-GB" dirty="0" smtClean="0"/>
          </a:p>
        </p:txBody>
      </p:sp>
      <p:sp>
        <p:nvSpPr>
          <p:cNvPr id="47" name="Freeform 46"/>
          <p:cNvSpPr/>
          <p:nvPr/>
        </p:nvSpPr>
        <p:spPr>
          <a:xfrm>
            <a:off x="1820333" y="1346200"/>
            <a:ext cx="1822450" cy="1678517"/>
          </a:xfrm>
          <a:custGeom>
            <a:avLst/>
            <a:gdLst>
              <a:gd name="connsiteX0" fmla="*/ 465667 w 1822450"/>
              <a:gd name="connsiteY0" fmla="*/ 1485900 h 1678517"/>
              <a:gd name="connsiteX1" fmla="*/ 46567 w 1822450"/>
              <a:gd name="connsiteY1" fmla="*/ 1270000 h 1678517"/>
              <a:gd name="connsiteX2" fmla="*/ 198967 w 1822450"/>
              <a:gd name="connsiteY2" fmla="*/ 279400 h 1678517"/>
              <a:gd name="connsiteX3" fmla="*/ 1240367 w 1822450"/>
              <a:gd name="connsiteY3" fmla="*/ 76200 h 1678517"/>
              <a:gd name="connsiteX4" fmla="*/ 1659467 w 1822450"/>
              <a:gd name="connsiteY4" fmla="*/ 736600 h 1678517"/>
              <a:gd name="connsiteX5" fmla="*/ 1621367 w 1822450"/>
              <a:gd name="connsiteY5" fmla="*/ 1549400 h 1678517"/>
              <a:gd name="connsiteX6" fmla="*/ 465667 w 1822450"/>
              <a:gd name="connsiteY6" fmla="*/ 1485900 h 167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450" h="1678517">
                <a:moveTo>
                  <a:pt x="465667" y="1485900"/>
                </a:moveTo>
                <a:cubicBezTo>
                  <a:pt x="203200" y="1439333"/>
                  <a:pt x="91017" y="1471083"/>
                  <a:pt x="46567" y="1270000"/>
                </a:cubicBezTo>
                <a:cubicBezTo>
                  <a:pt x="2117" y="1068917"/>
                  <a:pt x="0" y="478367"/>
                  <a:pt x="198967" y="279400"/>
                </a:cubicBezTo>
                <a:cubicBezTo>
                  <a:pt x="397934" y="80433"/>
                  <a:pt x="996950" y="0"/>
                  <a:pt x="1240367" y="76200"/>
                </a:cubicBezTo>
                <a:cubicBezTo>
                  <a:pt x="1483784" y="152400"/>
                  <a:pt x="1595967" y="491067"/>
                  <a:pt x="1659467" y="736600"/>
                </a:cubicBezTo>
                <a:cubicBezTo>
                  <a:pt x="1722967" y="982133"/>
                  <a:pt x="1822450" y="1420283"/>
                  <a:pt x="1621367" y="1549400"/>
                </a:cubicBezTo>
                <a:cubicBezTo>
                  <a:pt x="1420284" y="1678517"/>
                  <a:pt x="728134" y="1532467"/>
                  <a:pt x="465667" y="1485900"/>
                </a:cubicBezTo>
                <a:close/>
              </a:path>
            </a:pathLst>
          </a:custGeom>
          <a:ln w="38100">
            <a:solidFill>
              <a:srgbClr val="FF0000"/>
            </a:solidFill>
          </a:ln>
        </p:spPr>
        <p:txBody>
          <a:bodyPr rtlCol="0" anchor="ctr">
            <a:spAutoFit/>
          </a:bodyPr>
          <a:lstStyle/>
          <a:p>
            <a:pPr algn="ctr"/>
            <a:endParaRPr lang="en-GB" dirty="0" smtClean="0"/>
          </a:p>
        </p:txBody>
      </p:sp>
      <p:sp>
        <p:nvSpPr>
          <p:cNvPr id="48" name="Freeform 47"/>
          <p:cNvSpPr/>
          <p:nvPr/>
        </p:nvSpPr>
        <p:spPr>
          <a:xfrm>
            <a:off x="5724128" y="3379931"/>
            <a:ext cx="1822450" cy="1754326"/>
          </a:xfrm>
          <a:custGeom>
            <a:avLst/>
            <a:gdLst>
              <a:gd name="connsiteX0" fmla="*/ 465667 w 1822450"/>
              <a:gd name="connsiteY0" fmla="*/ 1485900 h 1678517"/>
              <a:gd name="connsiteX1" fmla="*/ 46567 w 1822450"/>
              <a:gd name="connsiteY1" fmla="*/ 1270000 h 1678517"/>
              <a:gd name="connsiteX2" fmla="*/ 198967 w 1822450"/>
              <a:gd name="connsiteY2" fmla="*/ 279400 h 1678517"/>
              <a:gd name="connsiteX3" fmla="*/ 1240367 w 1822450"/>
              <a:gd name="connsiteY3" fmla="*/ 76200 h 1678517"/>
              <a:gd name="connsiteX4" fmla="*/ 1659467 w 1822450"/>
              <a:gd name="connsiteY4" fmla="*/ 736600 h 1678517"/>
              <a:gd name="connsiteX5" fmla="*/ 1621367 w 1822450"/>
              <a:gd name="connsiteY5" fmla="*/ 1549400 h 1678517"/>
              <a:gd name="connsiteX6" fmla="*/ 465667 w 1822450"/>
              <a:gd name="connsiteY6" fmla="*/ 1485900 h 167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450" h="1678517">
                <a:moveTo>
                  <a:pt x="465667" y="1485900"/>
                </a:moveTo>
                <a:cubicBezTo>
                  <a:pt x="203200" y="1439333"/>
                  <a:pt x="91017" y="1471083"/>
                  <a:pt x="46567" y="1270000"/>
                </a:cubicBezTo>
                <a:cubicBezTo>
                  <a:pt x="2117" y="1068917"/>
                  <a:pt x="0" y="478367"/>
                  <a:pt x="198967" y="279400"/>
                </a:cubicBezTo>
                <a:cubicBezTo>
                  <a:pt x="397934" y="80433"/>
                  <a:pt x="996950" y="0"/>
                  <a:pt x="1240367" y="76200"/>
                </a:cubicBezTo>
                <a:cubicBezTo>
                  <a:pt x="1483784" y="152400"/>
                  <a:pt x="1595967" y="491067"/>
                  <a:pt x="1659467" y="736600"/>
                </a:cubicBezTo>
                <a:cubicBezTo>
                  <a:pt x="1722967" y="982133"/>
                  <a:pt x="1822450" y="1420283"/>
                  <a:pt x="1621367" y="1549400"/>
                </a:cubicBezTo>
                <a:cubicBezTo>
                  <a:pt x="1420284" y="1678517"/>
                  <a:pt x="728134" y="1532467"/>
                  <a:pt x="465667" y="1485900"/>
                </a:cubicBezTo>
                <a:close/>
              </a:path>
            </a:pathLst>
          </a:custGeom>
          <a:ln w="38100">
            <a:solidFill>
              <a:srgbClr val="FF0000"/>
            </a:solidFill>
          </a:ln>
        </p:spPr>
        <p:txBody>
          <a:bodyPr wrap="square" rtlCol="0" anchor="ctr">
            <a:spAutoFit/>
          </a:bodyPr>
          <a:lstStyle/>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a:p>
            <a:pPr algn="ctr"/>
            <a:endParaRPr lang="en-GB" dirty="0" smtClean="0"/>
          </a:p>
        </p:txBody>
      </p:sp>
      <p:sp>
        <p:nvSpPr>
          <p:cNvPr id="51" name="TextBox 50"/>
          <p:cNvSpPr txBox="1"/>
          <p:nvPr/>
        </p:nvSpPr>
        <p:spPr>
          <a:xfrm>
            <a:off x="3923928" y="1700808"/>
            <a:ext cx="849400" cy="923330"/>
          </a:xfrm>
          <a:prstGeom prst="rect">
            <a:avLst/>
          </a:prstGeom>
          <a:noFill/>
        </p:spPr>
        <p:txBody>
          <a:bodyPr wrap="none" rtlCol="0">
            <a:spAutoFit/>
          </a:bodyPr>
          <a:lstStyle/>
          <a:p>
            <a:r>
              <a:rPr lang="en-GB" dirty="0" smtClean="0"/>
              <a:t>Final </a:t>
            </a:r>
          </a:p>
          <a:p>
            <a:r>
              <a:rPr lang="en-GB" dirty="0" smtClean="0"/>
              <a:t>year </a:t>
            </a:r>
          </a:p>
          <a:p>
            <a:r>
              <a:rPr lang="en-GB" dirty="0" smtClean="0"/>
              <a:t>project</a:t>
            </a:r>
            <a:endParaRPr lang="en-GB" dirty="0"/>
          </a:p>
        </p:txBody>
      </p:sp>
      <p:sp>
        <p:nvSpPr>
          <p:cNvPr id="52" name="Freeform 51"/>
          <p:cNvSpPr/>
          <p:nvPr/>
        </p:nvSpPr>
        <p:spPr>
          <a:xfrm>
            <a:off x="3779912" y="1628800"/>
            <a:ext cx="1087099" cy="1200329"/>
          </a:xfrm>
          <a:custGeom>
            <a:avLst/>
            <a:gdLst>
              <a:gd name="connsiteX0" fmla="*/ 465667 w 1822450"/>
              <a:gd name="connsiteY0" fmla="*/ 1485900 h 1678517"/>
              <a:gd name="connsiteX1" fmla="*/ 46567 w 1822450"/>
              <a:gd name="connsiteY1" fmla="*/ 1270000 h 1678517"/>
              <a:gd name="connsiteX2" fmla="*/ 198967 w 1822450"/>
              <a:gd name="connsiteY2" fmla="*/ 279400 h 1678517"/>
              <a:gd name="connsiteX3" fmla="*/ 1240367 w 1822450"/>
              <a:gd name="connsiteY3" fmla="*/ 76200 h 1678517"/>
              <a:gd name="connsiteX4" fmla="*/ 1659467 w 1822450"/>
              <a:gd name="connsiteY4" fmla="*/ 736600 h 1678517"/>
              <a:gd name="connsiteX5" fmla="*/ 1621367 w 1822450"/>
              <a:gd name="connsiteY5" fmla="*/ 1549400 h 1678517"/>
              <a:gd name="connsiteX6" fmla="*/ 465667 w 1822450"/>
              <a:gd name="connsiteY6" fmla="*/ 1485900 h 167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450" h="1678517">
                <a:moveTo>
                  <a:pt x="465667" y="1485900"/>
                </a:moveTo>
                <a:cubicBezTo>
                  <a:pt x="203200" y="1439333"/>
                  <a:pt x="91017" y="1471083"/>
                  <a:pt x="46567" y="1270000"/>
                </a:cubicBezTo>
                <a:cubicBezTo>
                  <a:pt x="2117" y="1068917"/>
                  <a:pt x="0" y="478367"/>
                  <a:pt x="198967" y="279400"/>
                </a:cubicBezTo>
                <a:cubicBezTo>
                  <a:pt x="397934" y="80433"/>
                  <a:pt x="996950" y="0"/>
                  <a:pt x="1240367" y="76200"/>
                </a:cubicBezTo>
                <a:cubicBezTo>
                  <a:pt x="1483784" y="152400"/>
                  <a:pt x="1595967" y="491067"/>
                  <a:pt x="1659467" y="736600"/>
                </a:cubicBezTo>
                <a:cubicBezTo>
                  <a:pt x="1722967" y="982133"/>
                  <a:pt x="1822450" y="1420283"/>
                  <a:pt x="1621367" y="1549400"/>
                </a:cubicBezTo>
                <a:cubicBezTo>
                  <a:pt x="1420284" y="1678517"/>
                  <a:pt x="728134" y="1532467"/>
                  <a:pt x="465667" y="1485900"/>
                </a:cubicBezTo>
                <a:close/>
              </a:path>
            </a:pathLst>
          </a:custGeom>
          <a:ln w="38100">
            <a:solidFill>
              <a:srgbClr val="FF0000"/>
            </a:solidFill>
          </a:ln>
        </p:spPr>
        <p:txBody>
          <a:bodyPr wrap="square" rtlCol="0" anchor="ctr">
            <a:spAutoFit/>
          </a:bodyPr>
          <a:lstStyle/>
          <a:p>
            <a:pPr algn="ctr"/>
            <a:endParaRPr lang="en-GB" dirty="0" smtClean="0"/>
          </a:p>
          <a:p>
            <a:pPr algn="ctr"/>
            <a:endParaRPr lang="en-GB" dirty="0" smtClean="0"/>
          </a:p>
          <a:p>
            <a:pPr algn="ctr"/>
            <a:endParaRPr lang="en-GB" dirty="0" smtClean="0"/>
          </a:p>
          <a:p>
            <a:pPr algn="ctr"/>
            <a:endParaRPr lang="en-GB" dirty="0" smtClean="0"/>
          </a:p>
        </p:txBody>
      </p:sp>
      <p:sp>
        <p:nvSpPr>
          <p:cNvPr id="53" name="Freeform 52"/>
          <p:cNvSpPr/>
          <p:nvPr/>
        </p:nvSpPr>
        <p:spPr>
          <a:xfrm>
            <a:off x="6588224" y="476672"/>
            <a:ext cx="576064" cy="369332"/>
          </a:xfrm>
          <a:custGeom>
            <a:avLst/>
            <a:gdLst>
              <a:gd name="connsiteX0" fmla="*/ 465667 w 1822450"/>
              <a:gd name="connsiteY0" fmla="*/ 1485900 h 1678517"/>
              <a:gd name="connsiteX1" fmla="*/ 46567 w 1822450"/>
              <a:gd name="connsiteY1" fmla="*/ 1270000 h 1678517"/>
              <a:gd name="connsiteX2" fmla="*/ 198967 w 1822450"/>
              <a:gd name="connsiteY2" fmla="*/ 279400 h 1678517"/>
              <a:gd name="connsiteX3" fmla="*/ 1240367 w 1822450"/>
              <a:gd name="connsiteY3" fmla="*/ 76200 h 1678517"/>
              <a:gd name="connsiteX4" fmla="*/ 1659467 w 1822450"/>
              <a:gd name="connsiteY4" fmla="*/ 736600 h 1678517"/>
              <a:gd name="connsiteX5" fmla="*/ 1621367 w 1822450"/>
              <a:gd name="connsiteY5" fmla="*/ 1549400 h 1678517"/>
              <a:gd name="connsiteX6" fmla="*/ 465667 w 1822450"/>
              <a:gd name="connsiteY6" fmla="*/ 1485900 h 167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450" h="1678517">
                <a:moveTo>
                  <a:pt x="465667" y="1485900"/>
                </a:moveTo>
                <a:cubicBezTo>
                  <a:pt x="203200" y="1439333"/>
                  <a:pt x="91017" y="1471083"/>
                  <a:pt x="46567" y="1270000"/>
                </a:cubicBezTo>
                <a:cubicBezTo>
                  <a:pt x="2117" y="1068917"/>
                  <a:pt x="0" y="478367"/>
                  <a:pt x="198967" y="279400"/>
                </a:cubicBezTo>
                <a:cubicBezTo>
                  <a:pt x="397934" y="80433"/>
                  <a:pt x="996950" y="0"/>
                  <a:pt x="1240367" y="76200"/>
                </a:cubicBezTo>
                <a:cubicBezTo>
                  <a:pt x="1483784" y="152400"/>
                  <a:pt x="1595967" y="491067"/>
                  <a:pt x="1659467" y="736600"/>
                </a:cubicBezTo>
                <a:cubicBezTo>
                  <a:pt x="1722967" y="982133"/>
                  <a:pt x="1822450" y="1420283"/>
                  <a:pt x="1621367" y="1549400"/>
                </a:cubicBezTo>
                <a:cubicBezTo>
                  <a:pt x="1420284" y="1678517"/>
                  <a:pt x="728134" y="1532467"/>
                  <a:pt x="465667" y="1485900"/>
                </a:cubicBezTo>
                <a:close/>
              </a:path>
            </a:pathLst>
          </a:custGeom>
          <a:ln w="38100">
            <a:solidFill>
              <a:srgbClr val="FF0000"/>
            </a:solidFill>
          </a:ln>
        </p:spPr>
        <p:txBody>
          <a:bodyPr wrap="square" rtlCol="0" anchor="ctr">
            <a:spAutoFit/>
          </a:bodyPr>
          <a:lstStyle/>
          <a:p>
            <a:pPr algn="ctr"/>
            <a:endParaRPr lang="en-GB" dirty="0" smtClean="0"/>
          </a:p>
        </p:txBody>
      </p:sp>
      <p:sp>
        <p:nvSpPr>
          <p:cNvPr id="54" name="TextBox 53"/>
          <p:cNvSpPr txBox="1"/>
          <p:nvPr/>
        </p:nvSpPr>
        <p:spPr>
          <a:xfrm>
            <a:off x="7236296" y="332656"/>
            <a:ext cx="1138966" cy="923330"/>
          </a:xfrm>
          <a:prstGeom prst="rect">
            <a:avLst/>
          </a:prstGeom>
          <a:noFill/>
        </p:spPr>
        <p:txBody>
          <a:bodyPr wrap="none" rtlCol="0">
            <a:spAutoFit/>
          </a:bodyPr>
          <a:lstStyle/>
          <a:p>
            <a:r>
              <a:rPr lang="en-GB" dirty="0" smtClean="0"/>
              <a:t>When my </a:t>
            </a:r>
          </a:p>
          <a:p>
            <a:r>
              <a:rPr lang="en-GB" dirty="0" smtClean="0"/>
              <a:t>creativity </a:t>
            </a:r>
          </a:p>
          <a:p>
            <a:r>
              <a:rPr lang="en-GB" dirty="0" smtClean="0"/>
              <a:t>flourished</a:t>
            </a:r>
            <a:endParaRPr lang="en-GB" dirty="0"/>
          </a:p>
        </p:txBody>
      </p:sp>
    </p:spTree>
  </p:cSld>
  <p:clrMapOvr>
    <a:masterClrMapping/>
  </p:clrMapOvr>
  <p:transition spd="med">
    <p:dissolv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p:cNvPicPr>
            <a:picLocks noChangeAspect="1" noChangeArrowheads="1"/>
          </p:cNvPicPr>
          <p:nvPr/>
        </p:nvPicPr>
        <p:blipFill>
          <a:blip r:embed="rId3" cstate="print"/>
          <a:srcRect/>
          <a:stretch>
            <a:fillRect/>
          </a:stretch>
        </p:blipFill>
        <p:spPr bwMode="auto">
          <a:xfrm>
            <a:off x="611561" y="4077072"/>
            <a:ext cx="3240360" cy="2006600"/>
          </a:xfrm>
          <a:prstGeom prst="rect">
            <a:avLst/>
          </a:prstGeom>
          <a:noFill/>
          <a:ln w="9525">
            <a:noFill/>
            <a:miter lim="800000"/>
            <a:headEnd/>
            <a:tailEnd/>
          </a:ln>
        </p:spPr>
      </p:pic>
      <p:pic>
        <p:nvPicPr>
          <p:cNvPr id="167939" name="Picture 1"/>
          <p:cNvPicPr>
            <a:picLocks noChangeAspect="1" noChangeArrowheads="1"/>
          </p:cNvPicPr>
          <p:nvPr/>
        </p:nvPicPr>
        <p:blipFill>
          <a:blip r:embed="rId4" cstate="print"/>
          <a:srcRect/>
          <a:stretch>
            <a:fillRect/>
          </a:stretch>
        </p:blipFill>
        <p:spPr bwMode="auto">
          <a:xfrm>
            <a:off x="683568" y="1988840"/>
            <a:ext cx="3168352" cy="2128838"/>
          </a:xfrm>
          <a:prstGeom prst="rect">
            <a:avLst/>
          </a:prstGeom>
          <a:noFill/>
          <a:ln w="9525">
            <a:noFill/>
            <a:miter lim="800000"/>
            <a:headEnd/>
            <a:tailEnd/>
          </a:ln>
        </p:spPr>
      </p:pic>
      <p:sp>
        <p:nvSpPr>
          <p:cNvPr id="6" name="Rectangle 5"/>
          <p:cNvSpPr/>
          <p:nvPr/>
        </p:nvSpPr>
        <p:spPr>
          <a:xfrm>
            <a:off x="611560" y="548680"/>
            <a:ext cx="8244116" cy="1200329"/>
          </a:xfrm>
          <a:prstGeom prst="rect">
            <a:avLst/>
          </a:prstGeom>
        </p:spPr>
        <p:txBody>
          <a:bodyPr wrap="none">
            <a:spAutoFit/>
          </a:bodyPr>
          <a:lstStyle/>
          <a:p>
            <a:r>
              <a:rPr lang="en-US" sz="2400" b="1" dirty="0" smtClean="0"/>
              <a:t>Example of incorporating </a:t>
            </a:r>
            <a:r>
              <a:rPr lang="en-US" sz="2400" b="1" dirty="0" err="1" smtClean="0"/>
              <a:t>lifewide</a:t>
            </a:r>
            <a:r>
              <a:rPr lang="en-US" sz="2400" b="1" dirty="0" smtClean="0"/>
              <a:t> learning in the curriculum </a:t>
            </a:r>
          </a:p>
          <a:p>
            <a:endParaRPr lang="en-US" sz="2400" b="1" dirty="0" smtClean="0"/>
          </a:p>
          <a:p>
            <a:r>
              <a:rPr lang="en-US" sz="2400" b="1" dirty="0" smtClean="0"/>
              <a:t>Students as Teachers Inclusivity Project University of Plymouth </a:t>
            </a:r>
            <a:endParaRPr lang="en-GB" sz="2400" dirty="0"/>
          </a:p>
        </p:txBody>
      </p:sp>
      <p:sp>
        <p:nvSpPr>
          <p:cNvPr id="7" name="Rectangle 6"/>
          <p:cNvSpPr/>
          <p:nvPr/>
        </p:nvSpPr>
        <p:spPr>
          <a:xfrm>
            <a:off x="4139952" y="1916832"/>
            <a:ext cx="4572000" cy="4708981"/>
          </a:xfrm>
          <a:prstGeom prst="rect">
            <a:avLst/>
          </a:prstGeom>
        </p:spPr>
        <p:txBody>
          <a:bodyPr>
            <a:spAutoFit/>
          </a:bodyPr>
          <a:lstStyle/>
          <a:p>
            <a:r>
              <a:rPr lang="en-US" sz="2000" dirty="0" smtClean="0">
                <a:latin typeface="Arial" pitchFamily="34" charset="0"/>
                <a:cs typeface="Arial" pitchFamily="34" charset="0"/>
              </a:rPr>
              <a:t>4</a:t>
            </a:r>
            <a:r>
              <a:rPr lang="en-US" sz="2000" baseline="30000" dirty="0" smtClean="0">
                <a:latin typeface="Arial" pitchFamily="34" charset="0"/>
                <a:cs typeface="Arial" pitchFamily="34" charset="0"/>
              </a:rPr>
              <a:t>th</a:t>
            </a:r>
            <a:r>
              <a:rPr lang="en-US" sz="2000" dirty="0" smtClean="0">
                <a:latin typeface="Arial" pitchFamily="34" charset="0"/>
                <a:cs typeface="Arial" pitchFamily="34" charset="0"/>
              </a:rPr>
              <a:t> year undergraduates at Peninsula School of Medicine spend 6 months undertaking a Special Study Unit (SSU) called Doctors as Teachers.</a:t>
            </a:r>
          </a:p>
          <a:p>
            <a:endParaRPr lang="en-US" sz="2000" dirty="0" smtClean="0">
              <a:latin typeface="Arial" pitchFamily="34" charset="0"/>
              <a:cs typeface="Arial" pitchFamily="34" charset="0"/>
            </a:endParaRPr>
          </a:p>
          <a:p>
            <a:pPr lvl="0" fontAlgn="base">
              <a:spcBef>
                <a:spcPct val="0"/>
              </a:spcBef>
              <a:spcAft>
                <a:spcPct val="0"/>
              </a:spcAft>
            </a:pPr>
            <a:r>
              <a:rPr lang="en-US" sz="2000" dirty="0" smtClean="0">
                <a:latin typeface="Arial" pitchFamily="34" charset="0"/>
                <a:ea typeface="Times New Roman" pitchFamily="18" charset="0"/>
                <a:cs typeface="Arial" pitchFamily="34" charset="0"/>
              </a:rPr>
              <a:t>Students taught at two secondary and two primary schools, with a high proportion of  pupils from disadvantaged backgrounds</a:t>
            </a:r>
            <a:endParaRPr lang="en-GB" sz="2000" dirty="0" smtClean="0">
              <a:latin typeface="Arial" pitchFamily="34" charset="0"/>
              <a:cs typeface="Arial" pitchFamily="34" charset="0"/>
            </a:endParaRPr>
          </a:p>
          <a:p>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They produced and delivered educational health promotion outreach activities to help raise aspirations of primary, secondary school pupils, teachers, parents and </a:t>
            </a:r>
            <a:r>
              <a:rPr lang="en-US" sz="2000" dirty="0" err="1" smtClean="0">
                <a:latin typeface="Arial" pitchFamily="34" charset="0"/>
                <a:cs typeface="Arial" pitchFamily="34" charset="0"/>
              </a:rPr>
              <a:t>carers</a:t>
            </a:r>
            <a:r>
              <a:rPr lang="en-US" sz="2000" dirty="0" smtClean="0">
                <a:latin typeface="Arial" pitchFamily="34" charset="0"/>
                <a:cs typeface="Arial" pitchFamily="34" charset="0"/>
              </a:rPr>
              <a:t> </a:t>
            </a:r>
            <a:endParaRPr lang="en-GB" sz="2000" dirty="0">
              <a:latin typeface="Arial" pitchFamily="34" charset="0"/>
              <a:cs typeface="Arial" pitchFamily="34" charset="0"/>
            </a:endParaRPr>
          </a:p>
        </p:txBody>
      </p:sp>
    </p:spTree>
  </p:cSld>
  <p:clrMapOvr>
    <a:masterClrMapping/>
  </p:clrMapOvr>
  <p:transition spd="med">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8"/>
          <p:cNvSpPr txBox="1">
            <a:spLocks noChangeArrowheads="1"/>
          </p:cNvSpPr>
          <p:nvPr/>
        </p:nvSpPr>
        <p:spPr bwMode="auto">
          <a:xfrm>
            <a:off x="3275856" y="4293096"/>
            <a:ext cx="3454400" cy="1169988"/>
          </a:xfrm>
          <a:prstGeom prst="rect">
            <a:avLst/>
          </a:prstGeom>
          <a:noFill/>
          <a:ln w="9525">
            <a:noFill/>
            <a:miter lim="800000"/>
            <a:headEnd/>
            <a:tailEnd/>
          </a:ln>
        </p:spPr>
        <p:txBody>
          <a:bodyPr>
            <a:spAutoFit/>
          </a:bodyPr>
          <a:lstStyle/>
          <a:p>
            <a:r>
              <a:rPr lang="en-GB" sz="1400" dirty="0" smtClean="0">
                <a:latin typeface="Aharoni" pitchFamily="2" charset="-79"/>
                <a:cs typeface="Aharoni" pitchFamily="2" charset="-79"/>
              </a:rPr>
              <a:t>CURATING &amp; SHARING</a:t>
            </a:r>
            <a:endParaRPr lang="en-GB" sz="1400" dirty="0">
              <a:latin typeface="Aharoni" pitchFamily="2" charset="-79"/>
              <a:cs typeface="Aharoni" pitchFamily="2" charset="-79"/>
            </a:endParaRPr>
          </a:p>
          <a:p>
            <a:r>
              <a:rPr lang="en-GB" sz="1400" dirty="0" smtClean="0">
                <a:latin typeface="Aharoni" pitchFamily="2" charset="-79"/>
                <a:cs typeface="Aharoni" pitchFamily="2" charset="-79"/>
              </a:rPr>
              <a:t>KNOWLEDGE RESOURCES</a:t>
            </a:r>
            <a:endParaRPr lang="en-GB" sz="1400" dirty="0">
              <a:latin typeface="Aharoni" pitchFamily="2" charset="-79"/>
              <a:cs typeface="Aharoni" pitchFamily="2" charset="-79"/>
            </a:endParaRPr>
          </a:p>
          <a:p>
            <a:r>
              <a:rPr lang="en-GB" sz="1400" dirty="0">
                <a:latin typeface="Aharoni" pitchFamily="2" charset="-79"/>
                <a:cs typeface="Aharoni" pitchFamily="2" charset="-79"/>
              </a:rPr>
              <a:t>On-line Survey, Links</a:t>
            </a:r>
          </a:p>
          <a:p>
            <a:r>
              <a:rPr lang="en-GB" sz="1400" dirty="0">
                <a:latin typeface="Aharoni" pitchFamily="2" charset="-79"/>
                <a:cs typeface="Aharoni" pitchFamily="2" charset="-79"/>
              </a:rPr>
              <a:t>Presentation &amp; Videos</a:t>
            </a:r>
          </a:p>
          <a:p>
            <a:endParaRPr lang="en-GB" sz="1400" dirty="0">
              <a:latin typeface="Aharoni" pitchFamily="2" charset="-79"/>
              <a:cs typeface="Aharoni" pitchFamily="2" charset="-79"/>
            </a:endParaRPr>
          </a:p>
        </p:txBody>
      </p:sp>
      <p:pic>
        <p:nvPicPr>
          <p:cNvPr id="43012" name="Picture 2" descr="G:\LIMERICK\final\learning ecology.jpg"/>
          <p:cNvPicPr>
            <a:picLocks noChangeAspect="1" noChangeArrowheads="1"/>
          </p:cNvPicPr>
          <p:nvPr/>
        </p:nvPicPr>
        <p:blipFill>
          <a:blip r:embed="rId3" cstate="print"/>
          <a:srcRect/>
          <a:stretch>
            <a:fillRect/>
          </a:stretch>
        </p:blipFill>
        <p:spPr bwMode="auto">
          <a:xfrm>
            <a:off x="179388" y="1196975"/>
            <a:ext cx="3024187" cy="2160588"/>
          </a:xfrm>
          <a:prstGeom prst="rect">
            <a:avLst/>
          </a:prstGeom>
          <a:noFill/>
          <a:ln w="0">
            <a:solidFill>
              <a:schemeClr val="tx1"/>
            </a:solidFill>
            <a:miter lim="800000"/>
            <a:headEnd/>
            <a:tailEnd/>
          </a:ln>
        </p:spPr>
      </p:pic>
      <p:sp>
        <p:nvSpPr>
          <p:cNvPr id="43013" name="TextBox 36"/>
          <p:cNvSpPr txBox="1">
            <a:spLocks noChangeArrowheads="1"/>
          </p:cNvSpPr>
          <p:nvPr/>
        </p:nvSpPr>
        <p:spPr bwMode="auto">
          <a:xfrm>
            <a:off x="179512" y="620688"/>
            <a:ext cx="2584362" cy="523220"/>
          </a:xfrm>
          <a:prstGeom prst="rect">
            <a:avLst/>
          </a:prstGeom>
          <a:solidFill>
            <a:schemeClr val="bg1"/>
          </a:solidFill>
          <a:ln w="9525">
            <a:noFill/>
            <a:miter lim="800000"/>
            <a:headEnd/>
            <a:tailEnd/>
          </a:ln>
        </p:spPr>
        <p:txBody>
          <a:bodyPr wrap="none">
            <a:spAutoFit/>
          </a:bodyPr>
          <a:lstStyle/>
          <a:p>
            <a:pPr algn="l"/>
            <a:r>
              <a:rPr lang="en-GB" sz="1400" dirty="0">
                <a:latin typeface="Aharoni" pitchFamily="2" charset="-79"/>
                <a:cs typeface="Aharoni" pitchFamily="2" charset="-79"/>
              </a:rPr>
              <a:t>PAST LEARNING </a:t>
            </a:r>
            <a:r>
              <a:rPr lang="en-GB" sz="1400" dirty="0" smtClean="0">
                <a:latin typeface="Aharoni" pitchFamily="2" charset="-79"/>
                <a:cs typeface="Aharoni" pitchFamily="2" charset="-79"/>
              </a:rPr>
              <a:t>ECOLOGIES</a:t>
            </a:r>
            <a:endParaRPr lang="en-GB" sz="1400" dirty="0">
              <a:latin typeface="Aharoni" pitchFamily="2" charset="-79"/>
              <a:cs typeface="Aharoni" pitchFamily="2" charset="-79"/>
            </a:endParaRPr>
          </a:p>
          <a:p>
            <a:pPr algn="l"/>
            <a:r>
              <a:rPr lang="en-GB" sz="1400" dirty="0" smtClean="0">
                <a:latin typeface="Aharoni" pitchFamily="2" charset="-79"/>
                <a:cs typeface="Aharoni" pitchFamily="2" charset="-79"/>
              </a:rPr>
              <a:t>creativity/learning ecologies</a:t>
            </a:r>
            <a:endParaRPr lang="en-GB" sz="1400" dirty="0">
              <a:latin typeface="Aharoni" pitchFamily="2" charset="-79"/>
              <a:cs typeface="Aharoni" pitchFamily="2" charset="-79"/>
            </a:endParaRPr>
          </a:p>
        </p:txBody>
      </p:sp>
      <p:sp>
        <p:nvSpPr>
          <p:cNvPr id="43016" name="TextBox 30"/>
          <p:cNvSpPr txBox="1">
            <a:spLocks noChangeArrowheads="1"/>
          </p:cNvSpPr>
          <p:nvPr/>
        </p:nvSpPr>
        <p:spPr bwMode="auto">
          <a:xfrm>
            <a:off x="611560" y="188640"/>
            <a:ext cx="7928774" cy="400110"/>
          </a:xfrm>
          <a:prstGeom prst="rect">
            <a:avLst/>
          </a:prstGeom>
          <a:noFill/>
          <a:ln w="9525">
            <a:noFill/>
            <a:miter lim="800000"/>
            <a:headEnd/>
            <a:tailEnd/>
          </a:ln>
        </p:spPr>
        <p:txBody>
          <a:bodyPr wrap="none">
            <a:spAutoFit/>
          </a:bodyPr>
          <a:lstStyle/>
          <a:p>
            <a:r>
              <a:rPr lang="en-GB" sz="2000" dirty="0">
                <a:latin typeface="Aharoni" pitchFamily="2" charset="-79"/>
                <a:cs typeface="Aharoni" pitchFamily="2" charset="-79"/>
              </a:rPr>
              <a:t>My ecology for </a:t>
            </a:r>
            <a:r>
              <a:rPr lang="en-GB" sz="2000" dirty="0" smtClean="0">
                <a:latin typeface="Aharoni" pitchFamily="2" charset="-79"/>
                <a:cs typeface="Aharoni" pitchFamily="2" charset="-79"/>
              </a:rPr>
              <a:t>learning within which my creativity is embedded</a:t>
            </a:r>
            <a:endParaRPr lang="en-GB" sz="2000" dirty="0">
              <a:latin typeface="Aharoni" pitchFamily="2" charset="-79"/>
              <a:cs typeface="Aharoni" pitchFamily="2" charset="-79"/>
            </a:endParaRPr>
          </a:p>
        </p:txBody>
      </p:sp>
      <p:sp>
        <p:nvSpPr>
          <p:cNvPr id="43018" name="TextBox 11"/>
          <p:cNvSpPr txBox="1">
            <a:spLocks noChangeArrowheads="1"/>
          </p:cNvSpPr>
          <p:nvPr/>
        </p:nvSpPr>
        <p:spPr bwMode="auto">
          <a:xfrm>
            <a:off x="6011863" y="4293096"/>
            <a:ext cx="3132137" cy="313931"/>
          </a:xfrm>
          <a:prstGeom prst="rect">
            <a:avLst/>
          </a:prstGeom>
          <a:noFill/>
          <a:ln w="9525">
            <a:noFill/>
            <a:miter lim="800000"/>
            <a:headEnd/>
            <a:tailEnd/>
          </a:ln>
        </p:spPr>
        <p:txBody>
          <a:bodyPr wrap="square">
            <a:spAutoFit/>
          </a:bodyPr>
          <a:lstStyle/>
          <a:p>
            <a:r>
              <a:rPr lang="en-GB" sz="1400" dirty="0" smtClean="0">
                <a:latin typeface="Aharoni" pitchFamily="2" charset="-79"/>
                <a:cs typeface="Aharoni" pitchFamily="2" charset="-79"/>
              </a:rPr>
              <a:t>CONFERENCE TALK &amp; DISCUSSION</a:t>
            </a:r>
            <a:endParaRPr lang="en-GB" sz="1400" dirty="0">
              <a:latin typeface="Aharoni" pitchFamily="2" charset="-79"/>
              <a:cs typeface="Aharoni" pitchFamily="2" charset="-79"/>
            </a:endParaRPr>
          </a:p>
        </p:txBody>
      </p:sp>
      <p:sp>
        <p:nvSpPr>
          <p:cNvPr id="41" name="Freeform 40"/>
          <p:cNvSpPr/>
          <p:nvPr/>
        </p:nvSpPr>
        <p:spPr>
          <a:xfrm>
            <a:off x="5292080" y="2780928"/>
            <a:ext cx="2160240" cy="1440160"/>
          </a:xfrm>
          <a:custGeom>
            <a:avLst/>
            <a:gdLst>
              <a:gd name="connsiteX0" fmla="*/ 0 w 4267200"/>
              <a:gd name="connsiteY0" fmla="*/ 1587 h 963612"/>
              <a:gd name="connsiteX1" fmla="*/ 1562100 w 4267200"/>
              <a:gd name="connsiteY1" fmla="*/ 49212 h 963612"/>
              <a:gd name="connsiteX2" fmla="*/ 2790825 w 4267200"/>
              <a:gd name="connsiteY2" fmla="*/ 296862 h 963612"/>
              <a:gd name="connsiteX3" fmla="*/ 4267200 w 4267200"/>
              <a:gd name="connsiteY3" fmla="*/ 963612 h 963612"/>
              <a:gd name="connsiteX4" fmla="*/ 4267200 w 4267200"/>
              <a:gd name="connsiteY4" fmla="*/ 963612 h 96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963612">
                <a:moveTo>
                  <a:pt x="0" y="1587"/>
                </a:moveTo>
                <a:cubicBezTo>
                  <a:pt x="548481" y="793"/>
                  <a:pt x="1096963" y="0"/>
                  <a:pt x="1562100" y="49212"/>
                </a:cubicBezTo>
                <a:cubicBezTo>
                  <a:pt x="2027237" y="98424"/>
                  <a:pt x="2339975" y="144462"/>
                  <a:pt x="2790825" y="296862"/>
                </a:cubicBezTo>
                <a:cubicBezTo>
                  <a:pt x="3241675" y="449262"/>
                  <a:pt x="4267200" y="963612"/>
                  <a:pt x="4267200" y="963612"/>
                </a:cubicBezTo>
                <a:lnTo>
                  <a:pt x="4267200" y="963612"/>
                </a:lnTo>
              </a:path>
            </a:pathLst>
          </a:custGeom>
          <a:ln w="139700">
            <a:gradFill>
              <a:gsLst>
                <a:gs pos="0">
                  <a:srgbClr val="00B0F0"/>
                </a:gs>
                <a:gs pos="50000">
                  <a:schemeClr val="accent1">
                    <a:shade val="67500"/>
                    <a:satMod val="115000"/>
                  </a:schemeClr>
                </a:gs>
                <a:gs pos="100000">
                  <a:schemeClr val="accent1">
                    <a:shade val="100000"/>
                    <a:satMod val="115000"/>
                  </a:schemeClr>
                </a:gs>
              </a:gsLst>
              <a:lin ang="5400000" scaled="0"/>
            </a:gradFill>
            <a:headEnd type="triangle"/>
            <a:tailEnd type="triangl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43025" name="TextBox 41"/>
          <p:cNvSpPr txBox="1">
            <a:spLocks noChangeArrowheads="1"/>
          </p:cNvSpPr>
          <p:nvPr/>
        </p:nvSpPr>
        <p:spPr bwMode="auto">
          <a:xfrm>
            <a:off x="6480175" y="1340768"/>
            <a:ext cx="2663825" cy="307777"/>
          </a:xfrm>
          <a:prstGeom prst="rect">
            <a:avLst/>
          </a:prstGeom>
          <a:noFill/>
          <a:ln w="9525">
            <a:noFill/>
            <a:miter lim="800000"/>
            <a:headEnd/>
            <a:tailEnd/>
          </a:ln>
        </p:spPr>
        <p:txBody>
          <a:bodyPr>
            <a:spAutoFit/>
          </a:bodyPr>
          <a:lstStyle/>
          <a:p>
            <a:r>
              <a:rPr lang="en-GB" sz="1400" b="1" dirty="0"/>
              <a:t>ENGAGING </a:t>
            </a:r>
            <a:r>
              <a:rPr lang="en-GB" sz="1400" b="1" dirty="0" smtClean="0"/>
              <a:t>DMU COMMUNITY</a:t>
            </a:r>
            <a:endParaRPr lang="en-GB" sz="1400" b="1" dirty="0"/>
          </a:p>
        </p:txBody>
      </p:sp>
      <p:sp>
        <p:nvSpPr>
          <p:cNvPr id="46" name="Freeform 45"/>
          <p:cNvSpPr/>
          <p:nvPr/>
        </p:nvSpPr>
        <p:spPr>
          <a:xfrm rot="8955004">
            <a:off x="3194009" y="4539093"/>
            <a:ext cx="2972007" cy="2187094"/>
          </a:xfrm>
          <a:custGeom>
            <a:avLst/>
            <a:gdLst>
              <a:gd name="connsiteX0" fmla="*/ 0 w 4267200"/>
              <a:gd name="connsiteY0" fmla="*/ 1587 h 963612"/>
              <a:gd name="connsiteX1" fmla="*/ 1562100 w 4267200"/>
              <a:gd name="connsiteY1" fmla="*/ 49212 h 963612"/>
              <a:gd name="connsiteX2" fmla="*/ 2790825 w 4267200"/>
              <a:gd name="connsiteY2" fmla="*/ 296862 h 963612"/>
              <a:gd name="connsiteX3" fmla="*/ 4267200 w 4267200"/>
              <a:gd name="connsiteY3" fmla="*/ 963612 h 963612"/>
              <a:gd name="connsiteX4" fmla="*/ 4267200 w 4267200"/>
              <a:gd name="connsiteY4" fmla="*/ 963612 h 963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963612">
                <a:moveTo>
                  <a:pt x="0" y="1587"/>
                </a:moveTo>
                <a:cubicBezTo>
                  <a:pt x="548481" y="793"/>
                  <a:pt x="1096963" y="0"/>
                  <a:pt x="1562100" y="49212"/>
                </a:cubicBezTo>
                <a:cubicBezTo>
                  <a:pt x="2027237" y="98424"/>
                  <a:pt x="2339975" y="144462"/>
                  <a:pt x="2790825" y="296862"/>
                </a:cubicBezTo>
                <a:cubicBezTo>
                  <a:pt x="3241675" y="449262"/>
                  <a:pt x="4267200" y="963612"/>
                  <a:pt x="4267200" y="963612"/>
                </a:cubicBezTo>
                <a:lnTo>
                  <a:pt x="4267200" y="963612"/>
                </a:lnTo>
              </a:path>
            </a:pathLst>
          </a:custGeom>
          <a:ln w="139700">
            <a:gradFill>
              <a:gsLst>
                <a:gs pos="0">
                  <a:srgbClr val="00B0F0"/>
                </a:gs>
                <a:gs pos="50000">
                  <a:schemeClr val="accent1">
                    <a:shade val="67500"/>
                    <a:satMod val="115000"/>
                  </a:schemeClr>
                </a:gs>
                <a:gs pos="100000">
                  <a:schemeClr val="accent1">
                    <a:shade val="100000"/>
                    <a:satMod val="115000"/>
                  </a:schemeClr>
                </a:gs>
              </a:gsLst>
              <a:lin ang="5400000" scaled="0"/>
            </a:gradFill>
            <a:headEnd type="triangle"/>
            <a:tailEnd type="triangle"/>
          </a:ln>
        </p:spPr>
        <p:style>
          <a:lnRef idx="2">
            <a:schemeClr val="accent1"/>
          </a:lnRef>
          <a:fillRef idx="0">
            <a:schemeClr val="accent1"/>
          </a:fillRef>
          <a:effectRef idx="1">
            <a:schemeClr val="accent1"/>
          </a:effectRef>
          <a:fontRef idx="minor">
            <a:schemeClr val="tx1"/>
          </a:fontRef>
        </p:style>
        <p:txBody>
          <a:bodyPr anchor="ctr"/>
          <a:lstStyle/>
          <a:p>
            <a:pPr>
              <a:defRPr/>
            </a:pPr>
            <a:endParaRPr lang="en-GB"/>
          </a:p>
        </p:txBody>
      </p:sp>
      <p:sp>
        <p:nvSpPr>
          <p:cNvPr id="43029" name="TextBox 19"/>
          <p:cNvSpPr txBox="1">
            <a:spLocks noChangeArrowheads="1"/>
          </p:cNvSpPr>
          <p:nvPr/>
        </p:nvSpPr>
        <p:spPr bwMode="auto">
          <a:xfrm>
            <a:off x="2267744" y="1772816"/>
            <a:ext cx="1173719" cy="738664"/>
          </a:xfrm>
          <a:prstGeom prst="rect">
            <a:avLst/>
          </a:prstGeom>
          <a:noFill/>
          <a:ln w="9525">
            <a:noFill/>
            <a:miter lim="800000"/>
            <a:headEnd/>
            <a:tailEnd/>
          </a:ln>
        </p:spPr>
        <p:txBody>
          <a:bodyPr wrap="none">
            <a:spAutoFit/>
          </a:bodyPr>
          <a:lstStyle/>
          <a:p>
            <a:r>
              <a:rPr lang="en-GB" sz="1400" dirty="0" smtClean="0">
                <a:latin typeface="Aharoni" pitchFamily="2" charset="-79"/>
                <a:cs typeface="Aharoni" pitchFamily="2" charset="-79"/>
              </a:rPr>
              <a:t>ADAPTING</a:t>
            </a:r>
          </a:p>
          <a:p>
            <a:r>
              <a:rPr lang="en-GB" sz="1400" dirty="0" smtClean="0">
                <a:latin typeface="Aharoni" pitchFamily="2" charset="-79"/>
                <a:cs typeface="Aharoni" pitchFamily="2" charset="-79"/>
              </a:rPr>
              <a:t>EXISTING</a:t>
            </a:r>
            <a:endParaRPr lang="en-GB" sz="1400" dirty="0">
              <a:latin typeface="Aharoni" pitchFamily="2" charset="-79"/>
              <a:cs typeface="Aharoni" pitchFamily="2" charset="-79"/>
            </a:endParaRPr>
          </a:p>
          <a:p>
            <a:r>
              <a:rPr lang="en-GB" sz="1400" dirty="0">
                <a:latin typeface="Aharoni" pitchFamily="2" charset="-79"/>
                <a:cs typeface="Aharoni" pitchFamily="2" charset="-79"/>
              </a:rPr>
              <a:t>RESOURCES</a:t>
            </a:r>
          </a:p>
        </p:txBody>
      </p:sp>
      <p:sp>
        <p:nvSpPr>
          <p:cNvPr id="43030" name="TextBox 20"/>
          <p:cNvSpPr txBox="1">
            <a:spLocks noChangeArrowheads="1"/>
          </p:cNvSpPr>
          <p:nvPr/>
        </p:nvSpPr>
        <p:spPr bwMode="auto">
          <a:xfrm>
            <a:off x="5940152" y="3212976"/>
            <a:ext cx="2577950" cy="523220"/>
          </a:xfrm>
          <a:prstGeom prst="rect">
            <a:avLst/>
          </a:prstGeom>
          <a:solidFill>
            <a:schemeClr val="bg1"/>
          </a:solidFill>
          <a:ln w="9525">
            <a:noFill/>
            <a:miter lim="800000"/>
            <a:headEnd/>
            <a:tailEnd/>
          </a:ln>
        </p:spPr>
        <p:txBody>
          <a:bodyPr wrap="none">
            <a:spAutoFit/>
          </a:bodyPr>
          <a:lstStyle/>
          <a:p>
            <a:r>
              <a:rPr lang="en-GB" sz="1400" dirty="0">
                <a:latin typeface="Aharoni" pitchFamily="2" charset="-79"/>
                <a:cs typeface="Aharoni" pitchFamily="2" charset="-79"/>
              </a:rPr>
              <a:t>CREATING </a:t>
            </a:r>
            <a:r>
              <a:rPr lang="en-GB" sz="1400" dirty="0" smtClean="0">
                <a:latin typeface="Aharoni" pitchFamily="2" charset="-79"/>
                <a:cs typeface="Aharoni" pitchFamily="2" charset="-79"/>
              </a:rPr>
              <a:t>&amp; UTILISING NEW</a:t>
            </a:r>
          </a:p>
          <a:p>
            <a:r>
              <a:rPr lang="en-GB" sz="1400" dirty="0" smtClean="0">
                <a:latin typeface="Aharoni" pitchFamily="2" charset="-79"/>
                <a:cs typeface="Aharoni" pitchFamily="2" charset="-79"/>
              </a:rPr>
              <a:t>KNOWLEDGE RESOURCES</a:t>
            </a:r>
            <a:endParaRPr lang="en-GB" sz="1400" dirty="0">
              <a:latin typeface="Aharoni" pitchFamily="2" charset="-79"/>
              <a:cs typeface="Aharoni" pitchFamily="2" charset="-79"/>
            </a:endParaRPr>
          </a:p>
        </p:txBody>
      </p:sp>
      <p:sp>
        <p:nvSpPr>
          <p:cNvPr id="23" name="Right Arrow 22"/>
          <p:cNvSpPr/>
          <p:nvPr/>
        </p:nvSpPr>
        <p:spPr>
          <a:xfrm rot="5400000" flipV="1">
            <a:off x="4442191" y="1993504"/>
            <a:ext cx="432047" cy="566737"/>
          </a:xfrm>
          <a:prstGeom prst="rightArrow">
            <a:avLst>
              <a:gd name="adj1" fmla="val 50000"/>
              <a:gd name="adj2" fmla="val 44010"/>
            </a:avLst>
          </a:prstGeom>
          <a:gradFill>
            <a:gsLst>
              <a:gs pos="0">
                <a:srgbClr val="00B0F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22" name="TextBox 21"/>
          <p:cNvSpPr txBox="1"/>
          <p:nvPr/>
        </p:nvSpPr>
        <p:spPr>
          <a:xfrm>
            <a:off x="3491880" y="620688"/>
            <a:ext cx="2036135" cy="307777"/>
          </a:xfrm>
          <a:prstGeom prst="rect">
            <a:avLst/>
          </a:prstGeom>
          <a:noFill/>
        </p:spPr>
        <p:txBody>
          <a:bodyPr wrap="none" rtlCol="0">
            <a:spAutoFit/>
          </a:bodyPr>
          <a:lstStyle/>
          <a:p>
            <a:r>
              <a:rPr lang="en-GB" sz="1400" dirty="0" smtClean="0">
                <a:latin typeface="Aharoni" pitchFamily="2" charset="-79"/>
                <a:cs typeface="Aharoni" pitchFamily="2" charset="-79"/>
              </a:rPr>
              <a:t>CHALLENGE/PURPOSE</a:t>
            </a:r>
            <a:endParaRPr lang="en-GB" sz="1400" dirty="0">
              <a:latin typeface="Aharoni" pitchFamily="2" charset="-79"/>
              <a:cs typeface="Aharoni" pitchFamily="2" charset="-79"/>
            </a:endParaRPr>
          </a:p>
        </p:txBody>
      </p:sp>
      <p:sp>
        <p:nvSpPr>
          <p:cNvPr id="229378" name="AutoShape 2" descr="Image result for SMALL CONFERENC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229379" name="Picture 3" descr="C:\Users\norman\Documents\DMU\download.jpg"/>
          <p:cNvPicPr>
            <a:picLocks noChangeAspect="1" noChangeArrowheads="1"/>
          </p:cNvPicPr>
          <p:nvPr/>
        </p:nvPicPr>
        <p:blipFill>
          <a:blip r:embed="rId4" cstate="print"/>
          <a:srcRect/>
          <a:stretch>
            <a:fillRect/>
          </a:stretch>
        </p:blipFill>
        <p:spPr bwMode="auto">
          <a:xfrm>
            <a:off x="6516216" y="4941168"/>
            <a:ext cx="2294749" cy="1527051"/>
          </a:xfrm>
          <a:prstGeom prst="rect">
            <a:avLst/>
          </a:prstGeom>
          <a:noFill/>
        </p:spPr>
      </p:pic>
      <p:pic>
        <p:nvPicPr>
          <p:cNvPr id="25" name="Picture 47" descr="C:\Users\norman\Pictures\NormanJackson.png"/>
          <p:cNvPicPr>
            <a:picLocks noChangeAspect="1" noChangeArrowheads="1"/>
          </p:cNvPicPr>
          <p:nvPr/>
        </p:nvPicPr>
        <p:blipFill>
          <a:blip r:embed="rId5" cstate="print"/>
          <a:srcRect/>
          <a:stretch>
            <a:fillRect/>
          </a:stretch>
        </p:blipFill>
        <p:spPr bwMode="auto">
          <a:xfrm>
            <a:off x="6084168" y="4581128"/>
            <a:ext cx="863600" cy="844550"/>
          </a:xfrm>
          <a:prstGeom prst="rect">
            <a:avLst/>
          </a:prstGeom>
          <a:noFill/>
          <a:ln w="9525">
            <a:noFill/>
            <a:miter lim="800000"/>
            <a:headEnd/>
            <a:tailEnd/>
          </a:ln>
        </p:spPr>
      </p:pic>
      <p:pic>
        <p:nvPicPr>
          <p:cNvPr id="26" name="Picture 5" descr="C:\Users\norman\Pictures\LIFEWIDE MAGAZINE\JUNE 2015\Google.png"/>
          <p:cNvPicPr>
            <a:picLocks noChangeAspect="1" noChangeArrowheads="1"/>
          </p:cNvPicPr>
          <p:nvPr/>
        </p:nvPicPr>
        <p:blipFill>
          <a:blip r:embed="rId6" cstate="print"/>
          <a:srcRect/>
          <a:stretch>
            <a:fillRect/>
          </a:stretch>
        </p:blipFill>
        <p:spPr bwMode="auto">
          <a:xfrm>
            <a:off x="3707904" y="3429000"/>
            <a:ext cx="1873365" cy="764713"/>
          </a:xfrm>
          <a:prstGeom prst="rect">
            <a:avLst/>
          </a:prstGeom>
          <a:noFill/>
        </p:spPr>
      </p:pic>
      <p:sp>
        <p:nvSpPr>
          <p:cNvPr id="27" name="Right Arrow 26"/>
          <p:cNvSpPr/>
          <p:nvPr/>
        </p:nvSpPr>
        <p:spPr>
          <a:xfrm rot="2314286" flipV="1">
            <a:off x="5606161" y="3735877"/>
            <a:ext cx="720725" cy="566737"/>
          </a:xfrm>
          <a:prstGeom prst="rightArrow">
            <a:avLst>
              <a:gd name="adj1" fmla="val 50000"/>
              <a:gd name="adj2" fmla="val 44010"/>
            </a:avLst>
          </a:prstGeom>
          <a:gradFill>
            <a:gsLst>
              <a:gs pos="0">
                <a:srgbClr val="00B0F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pic>
        <p:nvPicPr>
          <p:cNvPr id="229380" name="Picture 4" descr="C:\Users\norman\Pictures\ECOLOGIES\inclusivity survey.png"/>
          <p:cNvPicPr>
            <a:picLocks noChangeAspect="1" noChangeArrowheads="1"/>
          </p:cNvPicPr>
          <p:nvPr/>
        </p:nvPicPr>
        <p:blipFill>
          <a:blip r:embed="rId7" cstate="print"/>
          <a:srcRect/>
          <a:stretch>
            <a:fillRect/>
          </a:stretch>
        </p:blipFill>
        <p:spPr bwMode="auto">
          <a:xfrm>
            <a:off x="6300192" y="1628800"/>
            <a:ext cx="2304944" cy="1471241"/>
          </a:xfrm>
          <a:prstGeom prst="rect">
            <a:avLst/>
          </a:prstGeom>
          <a:noFill/>
        </p:spPr>
      </p:pic>
      <p:pic>
        <p:nvPicPr>
          <p:cNvPr id="30" name="Picture 2" descr="C:\Users\norman\Pictures\NORMAN\norman working in study.JPG"/>
          <p:cNvPicPr>
            <a:picLocks noChangeAspect="1" noChangeArrowheads="1"/>
          </p:cNvPicPr>
          <p:nvPr/>
        </p:nvPicPr>
        <p:blipFill>
          <a:blip r:embed="rId8" cstate="print"/>
          <a:srcRect/>
          <a:stretch>
            <a:fillRect/>
          </a:stretch>
        </p:blipFill>
        <p:spPr bwMode="auto">
          <a:xfrm>
            <a:off x="3419872" y="1988840"/>
            <a:ext cx="1902375" cy="1260015"/>
          </a:xfrm>
          <a:prstGeom prst="rect">
            <a:avLst/>
          </a:prstGeom>
          <a:noFill/>
        </p:spPr>
      </p:pic>
      <p:sp>
        <p:nvSpPr>
          <p:cNvPr id="31" name="Right Arrow 30"/>
          <p:cNvSpPr/>
          <p:nvPr/>
        </p:nvSpPr>
        <p:spPr>
          <a:xfrm flipV="1">
            <a:off x="2797850" y="2367724"/>
            <a:ext cx="720725" cy="566737"/>
          </a:xfrm>
          <a:prstGeom prst="rightArrow">
            <a:avLst>
              <a:gd name="adj1" fmla="val 50000"/>
              <a:gd name="adj2" fmla="val 44010"/>
            </a:avLst>
          </a:prstGeom>
          <a:gradFill>
            <a:gsLst>
              <a:gs pos="0">
                <a:srgbClr val="00B0F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pic>
        <p:nvPicPr>
          <p:cNvPr id="229382" name="Picture 6" descr="C:\Users\norman\Documents\DMU\Inclusivity via creativity conference.jpg"/>
          <p:cNvPicPr>
            <a:picLocks noChangeAspect="1" noChangeArrowheads="1"/>
          </p:cNvPicPr>
          <p:nvPr/>
        </p:nvPicPr>
        <p:blipFill>
          <a:blip r:embed="rId9" cstate="print"/>
          <a:srcRect/>
          <a:stretch>
            <a:fillRect/>
          </a:stretch>
        </p:blipFill>
        <p:spPr bwMode="auto">
          <a:xfrm>
            <a:off x="3347864" y="836712"/>
            <a:ext cx="2272229" cy="720080"/>
          </a:xfrm>
          <a:prstGeom prst="rect">
            <a:avLst/>
          </a:prstGeom>
          <a:noFill/>
        </p:spPr>
      </p:pic>
      <p:sp>
        <p:nvSpPr>
          <p:cNvPr id="35" name="TextBox 11"/>
          <p:cNvSpPr txBox="1">
            <a:spLocks noChangeArrowheads="1"/>
          </p:cNvSpPr>
          <p:nvPr/>
        </p:nvSpPr>
        <p:spPr bwMode="auto">
          <a:xfrm>
            <a:off x="3635896" y="5373216"/>
            <a:ext cx="2952328" cy="738664"/>
          </a:xfrm>
          <a:prstGeom prst="rect">
            <a:avLst/>
          </a:prstGeom>
          <a:noFill/>
          <a:ln w="9525">
            <a:noFill/>
            <a:miter lim="800000"/>
            <a:headEnd/>
            <a:tailEnd/>
          </a:ln>
        </p:spPr>
        <p:txBody>
          <a:bodyPr wrap="square">
            <a:spAutoFit/>
          </a:bodyPr>
          <a:lstStyle/>
          <a:p>
            <a:r>
              <a:rPr lang="en-GB" sz="1400" dirty="0" smtClean="0">
                <a:latin typeface="Aharoni" pitchFamily="2" charset="-79"/>
                <a:cs typeface="Aharoni" pitchFamily="2" charset="-79"/>
              </a:rPr>
              <a:t>POSSIBLE CONTRIBUTIONS </a:t>
            </a:r>
          </a:p>
          <a:p>
            <a:r>
              <a:rPr lang="en-GB" sz="1400" dirty="0" smtClean="0">
                <a:latin typeface="Aharoni" pitchFamily="2" charset="-79"/>
                <a:cs typeface="Aharoni" pitchFamily="2" charset="-79"/>
              </a:rPr>
              <a:t>VIA SOCIAL MEDIA &amp; POST </a:t>
            </a:r>
          </a:p>
          <a:p>
            <a:r>
              <a:rPr lang="en-GB" sz="1400" dirty="0" smtClean="0">
                <a:latin typeface="Aharoni" pitchFamily="2" charset="-79"/>
                <a:cs typeface="Aharoni" pitchFamily="2" charset="-79"/>
              </a:rPr>
              <a:t>CONF CONVERSATIONS</a:t>
            </a:r>
            <a:endParaRPr lang="en-GB" sz="1400" dirty="0">
              <a:latin typeface="Aharoni" pitchFamily="2" charset="-79"/>
              <a:cs typeface="Aharoni" pitchFamily="2" charset="-79"/>
            </a:endParaRPr>
          </a:p>
        </p:txBody>
      </p:sp>
      <p:sp>
        <p:nvSpPr>
          <p:cNvPr id="36" name="Right Arrow 35"/>
          <p:cNvSpPr/>
          <p:nvPr/>
        </p:nvSpPr>
        <p:spPr>
          <a:xfrm rot="13425299" flipV="1">
            <a:off x="4739907" y="2951456"/>
            <a:ext cx="720725" cy="566737"/>
          </a:xfrm>
          <a:prstGeom prst="rightArrow">
            <a:avLst>
              <a:gd name="adj1" fmla="val 50000"/>
              <a:gd name="adj2" fmla="val 44010"/>
            </a:avLst>
          </a:prstGeom>
          <a:gradFill>
            <a:gsLst>
              <a:gs pos="0">
                <a:srgbClr val="00B0F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37" name="TextBox 11"/>
          <p:cNvSpPr txBox="1">
            <a:spLocks noChangeArrowheads="1"/>
          </p:cNvSpPr>
          <p:nvPr/>
        </p:nvSpPr>
        <p:spPr bwMode="auto">
          <a:xfrm>
            <a:off x="395536" y="6021288"/>
            <a:ext cx="3132137" cy="523220"/>
          </a:xfrm>
          <a:prstGeom prst="rect">
            <a:avLst/>
          </a:prstGeom>
          <a:noFill/>
          <a:ln w="9525">
            <a:noFill/>
            <a:miter lim="800000"/>
            <a:headEnd/>
            <a:tailEnd/>
          </a:ln>
        </p:spPr>
        <p:txBody>
          <a:bodyPr wrap="square">
            <a:spAutoFit/>
          </a:bodyPr>
          <a:lstStyle/>
          <a:p>
            <a:r>
              <a:rPr lang="en-GB" sz="1400" dirty="0" smtClean="0">
                <a:latin typeface="Aharoni" pitchFamily="2" charset="-79"/>
                <a:cs typeface="Aharoni" pitchFamily="2" charset="-79"/>
              </a:rPr>
              <a:t>FUTURE : NEW INTENTIONS </a:t>
            </a:r>
          </a:p>
          <a:p>
            <a:r>
              <a:rPr lang="en-GB" sz="1400" dirty="0" smtClean="0">
                <a:latin typeface="Aharoni" pitchFamily="2" charset="-79"/>
                <a:cs typeface="Aharoni" pitchFamily="2" charset="-79"/>
              </a:rPr>
              <a:t>FOR LEARNING</a:t>
            </a:r>
            <a:endParaRPr lang="en-GB" sz="1400" dirty="0">
              <a:latin typeface="Aharoni" pitchFamily="2" charset="-79"/>
              <a:cs typeface="Aharoni" pitchFamily="2" charset="-79"/>
            </a:endParaRPr>
          </a:p>
        </p:txBody>
      </p:sp>
      <p:sp>
        <p:nvSpPr>
          <p:cNvPr id="38" name="Right Arrow 37"/>
          <p:cNvSpPr/>
          <p:nvPr/>
        </p:nvSpPr>
        <p:spPr>
          <a:xfrm rot="8289213" flipV="1">
            <a:off x="2533117" y="6042477"/>
            <a:ext cx="1028943" cy="541337"/>
          </a:xfrm>
          <a:prstGeom prst="rightArrow">
            <a:avLst>
              <a:gd name="adj1" fmla="val 50000"/>
              <a:gd name="adj2" fmla="val 44010"/>
            </a:avLst>
          </a:prstGeom>
          <a:gradFill>
            <a:gsLst>
              <a:gs pos="0">
                <a:srgbClr val="00B0F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39" name="Right Arrow 38"/>
          <p:cNvSpPr/>
          <p:nvPr/>
        </p:nvSpPr>
        <p:spPr>
          <a:xfrm rot="19102054" flipV="1">
            <a:off x="5298037" y="1380257"/>
            <a:ext cx="1317625" cy="302102"/>
          </a:xfrm>
          <a:prstGeom prst="rightArrow">
            <a:avLst>
              <a:gd name="adj1" fmla="val 50000"/>
              <a:gd name="adj2" fmla="val 44010"/>
            </a:avLst>
          </a:prstGeom>
          <a:gradFill>
            <a:gsLst>
              <a:gs pos="0">
                <a:srgbClr val="00B0F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
        <p:nvSpPr>
          <p:cNvPr id="40" name="TextBox 41"/>
          <p:cNvSpPr txBox="1">
            <a:spLocks noChangeArrowheads="1"/>
          </p:cNvSpPr>
          <p:nvPr/>
        </p:nvSpPr>
        <p:spPr bwMode="auto">
          <a:xfrm>
            <a:off x="6480175" y="548680"/>
            <a:ext cx="2663825" cy="738664"/>
          </a:xfrm>
          <a:prstGeom prst="rect">
            <a:avLst/>
          </a:prstGeom>
          <a:noFill/>
          <a:ln w="9525">
            <a:noFill/>
            <a:miter lim="800000"/>
            <a:headEnd/>
            <a:tailEnd/>
          </a:ln>
        </p:spPr>
        <p:txBody>
          <a:bodyPr>
            <a:spAutoFit/>
          </a:bodyPr>
          <a:lstStyle/>
          <a:p>
            <a:r>
              <a:rPr lang="en-GB" sz="1400" b="1" dirty="0"/>
              <a:t>ENGAGING </a:t>
            </a:r>
            <a:endParaRPr lang="en-GB" sz="1400" b="1" dirty="0" smtClean="0"/>
          </a:p>
          <a:p>
            <a:r>
              <a:rPr lang="en-GB" sz="1400" b="1" dirty="0" smtClean="0"/>
              <a:t>MY PLN </a:t>
            </a:r>
          </a:p>
          <a:p>
            <a:r>
              <a:rPr lang="en-GB" sz="1400" b="1" dirty="0" smtClean="0"/>
              <a:t>via twitter</a:t>
            </a:r>
            <a:endParaRPr lang="en-GB" sz="1400" b="1" dirty="0"/>
          </a:p>
        </p:txBody>
      </p:sp>
      <p:pic>
        <p:nvPicPr>
          <p:cNvPr id="229383" name="Picture 7" descr="C:\Users\norman\Documents\DMU\DMU webpage.jpg"/>
          <p:cNvPicPr>
            <a:picLocks noChangeAspect="1" noChangeArrowheads="1"/>
          </p:cNvPicPr>
          <p:nvPr/>
        </p:nvPicPr>
        <p:blipFill>
          <a:blip r:embed="rId10" cstate="print"/>
          <a:srcRect/>
          <a:stretch>
            <a:fillRect/>
          </a:stretch>
        </p:blipFill>
        <p:spPr bwMode="auto">
          <a:xfrm>
            <a:off x="323528" y="3645024"/>
            <a:ext cx="2571001" cy="2232248"/>
          </a:xfrm>
          <a:prstGeom prst="rect">
            <a:avLst/>
          </a:prstGeom>
          <a:noFill/>
        </p:spPr>
      </p:pic>
      <p:sp>
        <p:nvSpPr>
          <p:cNvPr id="42" name="Right Arrow 41"/>
          <p:cNvSpPr/>
          <p:nvPr/>
        </p:nvSpPr>
        <p:spPr>
          <a:xfrm rot="8289213" flipV="1">
            <a:off x="2712325" y="3583456"/>
            <a:ext cx="1317625" cy="541337"/>
          </a:xfrm>
          <a:prstGeom prst="rightArrow">
            <a:avLst>
              <a:gd name="adj1" fmla="val 50000"/>
              <a:gd name="adj2" fmla="val 44010"/>
            </a:avLst>
          </a:prstGeom>
          <a:gradFill>
            <a:gsLst>
              <a:gs pos="0">
                <a:srgbClr val="00B0F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pic>
        <p:nvPicPr>
          <p:cNvPr id="229384" name="Picture 8" descr="C:\Users\norman\Documents\DMU\twitter.png"/>
          <p:cNvPicPr>
            <a:picLocks noChangeAspect="1" noChangeArrowheads="1"/>
          </p:cNvPicPr>
          <p:nvPr/>
        </p:nvPicPr>
        <p:blipFill>
          <a:blip r:embed="rId11" cstate="print"/>
          <a:srcRect/>
          <a:stretch>
            <a:fillRect/>
          </a:stretch>
        </p:blipFill>
        <p:spPr bwMode="auto">
          <a:xfrm>
            <a:off x="7596336" y="548680"/>
            <a:ext cx="907301" cy="792088"/>
          </a:xfrm>
          <a:prstGeom prst="rect">
            <a:avLst/>
          </a:prstGeom>
          <a:noFill/>
        </p:spPr>
      </p:pic>
      <p:sp>
        <p:nvSpPr>
          <p:cNvPr id="44" name="Right Arrow 43"/>
          <p:cNvSpPr/>
          <p:nvPr/>
        </p:nvSpPr>
        <p:spPr>
          <a:xfrm rot="5400000" flipV="1">
            <a:off x="3991273" y="1489448"/>
            <a:ext cx="432048" cy="566737"/>
          </a:xfrm>
          <a:prstGeom prst="rightArrow">
            <a:avLst>
              <a:gd name="adj1" fmla="val 50000"/>
              <a:gd name="adj2" fmla="val 44010"/>
            </a:avLst>
          </a:prstGeom>
          <a:gradFill>
            <a:gsLst>
              <a:gs pos="0">
                <a:srgbClr val="00B0F0"/>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GB"/>
          </a:p>
        </p:txBody>
      </p:sp>
    </p:spTree>
  </p:cSld>
  <p:clrMapOvr>
    <a:masterClrMapping/>
  </p:clrMapOvr>
  <p:transition spd="med">
    <p:dissolv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7" descr="C:\Users\norman\Pictures\WEBSITE\WEBSITE HOME PAGE.jpg"/>
          <p:cNvPicPr>
            <a:picLocks noChangeAspect="1" noChangeArrowheads="1"/>
          </p:cNvPicPr>
          <p:nvPr/>
        </p:nvPicPr>
        <p:blipFill>
          <a:blip r:embed="rId3" cstate="print"/>
          <a:srcRect/>
          <a:stretch>
            <a:fillRect/>
          </a:stretch>
        </p:blipFill>
        <p:spPr bwMode="auto">
          <a:xfrm>
            <a:off x="4716016" y="476672"/>
            <a:ext cx="3588404" cy="3960291"/>
          </a:xfrm>
          <a:prstGeom prst="rect">
            <a:avLst/>
          </a:prstGeom>
          <a:noFill/>
          <a:ln w="9525">
            <a:noFill/>
            <a:miter lim="800000"/>
            <a:headEnd/>
            <a:tailEnd/>
          </a:ln>
        </p:spPr>
      </p:pic>
      <p:sp>
        <p:nvSpPr>
          <p:cNvPr id="46083" name="TextBox 7"/>
          <p:cNvSpPr txBox="1">
            <a:spLocks noChangeArrowheads="1"/>
          </p:cNvSpPr>
          <p:nvPr/>
        </p:nvSpPr>
        <p:spPr bwMode="auto">
          <a:xfrm>
            <a:off x="5076056" y="5589240"/>
            <a:ext cx="3095625" cy="369887"/>
          </a:xfrm>
          <a:prstGeom prst="rect">
            <a:avLst/>
          </a:prstGeom>
          <a:noFill/>
          <a:ln w="9525">
            <a:noFill/>
            <a:miter lim="800000"/>
            <a:headEnd/>
            <a:tailEnd/>
          </a:ln>
        </p:spPr>
        <p:txBody>
          <a:bodyPr wrap="none">
            <a:spAutoFit/>
          </a:bodyPr>
          <a:lstStyle/>
          <a:p>
            <a:r>
              <a:rPr lang="en-GB" dirty="0">
                <a:latin typeface="Aharoni" pitchFamily="2" charset="-79"/>
                <a:cs typeface="Aharoni" pitchFamily="2" charset="-79"/>
              </a:rPr>
              <a:t>http://lifewideeducation.uk</a:t>
            </a:r>
          </a:p>
        </p:txBody>
      </p:sp>
      <p:sp>
        <p:nvSpPr>
          <p:cNvPr id="46084" name="TextBox 9"/>
          <p:cNvSpPr txBox="1">
            <a:spLocks noChangeArrowheads="1"/>
          </p:cNvSpPr>
          <p:nvPr/>
        </p:nvSpPr>
        <p:spPr bwMode="auto">
          <a:xfrm>
            <a:off x="4860032" y="5013176"/>
            <a:ext cx="3816424" cy="369332"/>
          </a:xfrm>
          <a:prstGeom prst="rect">
            <a:avLst/>
          </a:prstGeom>
          <a:noFill/>
          <a:ln w="9525">
            <a:noFill/>
            <a:miter lim="800000"/>
            <a:headEnd/>
            <a:tailEnd/>
          </a:ln>
        </p:spPr>
        <p:txBody>
          <a:bodyPr wrap="square">
            <a:spAutoFit/>
          </a:bodyPr>
          <a:lstStyle/>
          <a:p>
            <a:r>
              <a:rPr lang="en-GB" dirty="0" err="1" smtClean="0">
                <a:latin typeface="Aharoni" pitchFamily="2" charset="-79"/>
                <a:cs typeface="Aharoni" pitchFamily="2" charset="-79"/>
              </a:rPr>
              <a:t>Lifewide</a:t>
            </a:r>
            <a:r>
              <a:rPr lang="en-GB" dirty="0" smtClean="0">
                <a:latin typeface="Aharoni" pitchFamily="2" charset="-79"/>
                <a:cs typeface="Aharoni" pitchFamily="2" charset="-79"/>
              </a:rPr>
              <a:t> </a:t>
            </a:r>
            <a:r>
              <a:rPr lang="en-GB" dirty="0">
                <a:latin typeface="Aharoni" pitchFamily="2" charset="-79"/>
                <a:cs typeface="Aharoni" pitchFamily="2" charset="-79"/>
              </a:rPr>
              <a:t>Education </a:t>
            </a:r>
            <a:r>
              <a:rPr lang="en-GB" dirty="0" smtClean="0">
                <a:latin typeface="Aharoni" pitchFamily="2" charset="-79"/>
                <a:cs typeface="Aharoni" pitchFamily="2" charset="-79"/>
              </a:rPr>
              <a:t>Community</a:t>
            </a:r>
            <a:endParaRPr lang="en-GB" dirty="0">
              <a:latin typeface="Aharoni" pitchFamily="2" charset="-79"/>
              <a:cs typeface="Aharoni" pitchFamily="2" charset="-79"/>
            </a:endParaRPr>
          </a:p>
        </p:txBody>
      </p:sp>
      <p:pic>
        <p:nvPicPr>
          <p:cNvPr id="168961" name="Picture 1" descr="C:\Users\norman\Pictures\creative academic\website\creative academic home page.png"/>
          <p:cNvPicPr>
            <a:picLocks noChangeAspect="1" noChangeArrowheads="1"/>
          </p:cNvPicPr>
          <p:nvPr/>
        </p:nvPicPr>
        <p:blipFill>
          <a:blip r:embed="rId4" cstate="print"/>
          <a:srcRect/>
          <a:stretch>
            <a:fillRect/>
          </a:stretch>
        </p:blipFill>
        <p:spPr bwMode="auto">
          <a:xfrm>
            <a:off x="323528" y="476672"/>
            <a:ext cx="4032448" cy="4248472"/>
          </a:xfrm>
          <a:prstGeom prst="rect">
            <a:avLst/>
          </a:prstGeom>
          <a:noFill/>
        </p:spPr>
      </p:pic>
      <p:sp>
        <p:nvSpPr>
          <p:cNvPr id="6" name="TextBox 9"/>
          <p:cNvSpPr txBox="1">
            <a:spLocks noChangeArrowheads="1"/>
          </p:cNvSpPr>
          <p:nvPr/>
        </p:nvSpPr>
        <p:spPr bwMode="auto">
          <a:xfrm>
            <a:off x="467544" y="5085184"/>
            <a:ext cx="3816424" cy="369332"/>
          </a:xfrm>
          <a:prstGeom prst="rect">
            <a:avLst/>
          </a:prstGeom>
          <a:noFill/>
          <a:ln w="9525">
            <a:noFill/>
            <a:miter lim="800000"/>
            <a:headEnd/>
            <a:tailEnd/>
          </a:ln>
        </p:spPr>
        <p:txBody>
          <a:bodyPr wrap="square">
            <a:spAutoFit/>
          </a:bodyPr>
          <a:lstStyle/>
          <a:p>
            <a:r>
              <a:rPr lang="en-GB" dirty="0" smtClean="0">
                <a:latin typeface="Aharoni" pitchFamily="2" charset="-79"/>
                <a:cs typeface="Aharoni" pitchFamily="2" charset="-79"/>
              </a:rPr>
              <a:t>Creative Academic Community</a:t>
            </a:r>
            <a:endParaRPr lang="en-GB" dirty="0">
              <a:latin typeface="Aharoni" pitchFamily="2" charset="-79"/>
              <a:cs typeface="Aharoni" pitchFamily="2" charset="-79"/>
            </a:endParaRPr>
          </a:p>
        </p:txBody>
      </p:sp>
      <p:sp>
        <p:nvSpPr>
          <p:cNvPr id="7" name="Rectangle 6"/>
          <p:cNvSpPr/>
          <p:nvPr/>
        </p:nvSpPr>
        <p:spPr>
          <a:xfrm>
            <a:off x="539552" y="5589240"/>
            <a:ext cx="3813865" cy="369332"/>
          </a:xfrm>
          <a:prstGeom prst="rect">
            <a:avLst/>
          </a:prstGeom>
        </p:spPr>
        <p:txBody>
          <a:bodyPr wrap="none">
            <a:spAutoFit/>
          </a:bodyPr>
          <a:lstStyle/>
          <a:p>
            <a:r>
              <a:rPr lang="en-GB" dirty="0" smtClean="0">
                <a:latin typeface="Aharoni" pitchFamily="2" charset="-79"/>
                <a:cs typeface="Aharoni" pitchFamily="2" charset="-79"/>
              </a:rPr>
              <a:t>http://www.creativeacademic.uk/</a:t>
            </a:r>
            <a:endParaRPr lang="en-GB" dirty="0">
              <a:latin typeface="Aharoni" pitchFamily="2" charset="-79"/>
              <a:cs typeface="Aharoni" pitchFamily="2" charset="-79"/>
            </a:endParaRPr>
          </a:p>
        </p:txBody>
      </p:sp>
    </p:spTree>
  </p:cSld>
  <p:clrMapOvr>
    <a:masterClrMapping/>
  </p:clrMapOvr>
  <p:transition spd="med">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5616" y="1196752"/>
            <a:ext cx="7200800" cy="1200329"/>
          </a:xfrm>
          <a:prstGeom prst="rect">
            <a:avLst/>
          </a:prstGeom>
        </p:spPr>
        <p:txBody>
          <a:bodyPr wrap="square">
            <a:spAutoFit/>
          </a:bodyPr>
          <a:lstStyle/>
          <a:p>
            <a:pPr algn="ctr"/>
            <a:r>
              <a:rPr lang="en-US" sz="3600" b="1" dirty="0" smtClean="0"/>
              <a:t>Three things you associate </a:t>
            </a:r>
          </a:p>
          <a:p>
            <a:pPr algn="ctr"/>
            <a:r>
              <a:rPr lang="en-US" sz="3600" b="1" dirty="0" smtClean="0"/>
              <a:t>with being creative </a:t>
            </a:r>
            <a:endParaRPr lang="en-GB" sz="3600" dirty="0"/>
          </a:p>
        </p:txBody>
      </p:sp>
      <p:pic>
        <p:nvPicPr>
          <p:cNvPr id="198658" name="Picture 2" descr="C:\Users\norman\Documents\DMU\SURVEY\associations.png"/>
          <p:cNvPicPr>
            <a:picLocks noChangeAspect="1" noChangeArrowheads="1"/>
          </p:cNvPicPr>
          <p:nvPr/>
        </p:nvPicPr>
        <p:blipFill>
          <a:blip r:embed="rId2" cstate="print"/>
          <a:srcRect/>
          <a:stretch>
            <a:fillRect/>
          </a:stretch>
        </p:blipFill>
        <p:spPr bwMode="auto">
          <a:xfrm>
            <a:off x="395536" y="2780928"/>
            <a:ext cx="8317432" cy="913584"/>
          </a:xfrm>
          <a:prstGeom prst="rect">
            <a:avLst/>
          </a:prstGeom>
          <a:noFill/>
        </p:spPr>
      </p:pic>
      <p:pic>
        <p:nvPicPr>
          <p:cNvPr id="6" name="Picture 2" descr="C:\Users\norman\Documents\DMU\dmu.png"/>
          <p:cNvPicPr>
            <a:picLocks noChangeAspect="1" noChangeArrowheads="1"/>
          </p:cNvPicPr>
          <p:nvPr/>
        </p:nvPicPr>
        <p:blipFill>
          <a:blip r:embed="rId3" cstate="print"/>
          <a:srcRect/>
          <a:stretch>
            <a:fillRect/>
          </a:stretch>
        </p:blipFill>
        <p:spPr bwMode="auto">
          <a:xfrm>
            <a:off x="323528" y="332656"/>
            <a:ext cx="1512168" cy="764704"/>
          </a:xfrm>
          <a:prstGeom prst="rect">
            <a:avLst/>
          </a:prstGeom>
          <a:noFill/>
        </p:spPr>
      </p:pic>
    </p:spTree>
  </p:cSld>
  <p:clrMapOvr>
    <a:masterClrMapping/>
  </p:clrMapOvr>
  <p:transition spd="med">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8"/>
          <p:cNvSpPr>
            <a:spLocks noChangeArrowheads="1"/>
          </p:cNvSpPr>
          <p:nvPr/>
        </p:nvSpPr>
        <p:spPr bwMode="auto">
          <a:xfrm>
            <a:off x="6119813" y="2204864"/>
            <a:ext cx="3024187" cy="2400657"/>
          </a:xfrm>
          <a:prstGeom prst="rect">
            <a:avLst/>
          </a:prstGeom>
          <a:noFill/>
          <a:ln w="9525">
            <a:noFill/>
            <a:miter lim="800000"/>
            <a:headEnd/>
            <a:tailEnd/>
          </a:ln>
        </p:spPr>
        <p:txBody>
          <a:bodyPr>
            <a:spAutoFit/>
          </a:bodyPr>
          <a:lstStyle/>
          <a:p>
            <a:pPr algn="l"/>
            <a:r>
              <a:rPr lang="en-GB" sz="2400" b="1" dirty="0"/>
              <a:t>Attitudes</a:t>
            </a:r>
          </a:p>
          <a:p>
            <a:pPr algn="l"/>
            <a:r>
              <a:rPr lang="en-GB" b="0" dirty="0"/>
              <a:t> Curiosity</a:t>
            </a:r>
          </a:p>
          <a:p>
            <a:pPr algn="l"/>
            <a:r>
              <a:rPr lang="en-GB" b="0" dirty="0"/>
              <a:t> Willing to engage/explore</a:t>
            </a:r>
          </a:p>
          <a:p>
            <a:pPr algn="l"/>
            <a:r>
              <a:rPr lang="en-GB" b="0" dirty="0"/>
              <a:t> Enthusiasm</a:t>
            </a:r>
          </a:p>
          <a:p>
            <a:pPr algn="l"/>
            <a:r>
              <a:rPr lang="en-GB" b="0" dirty="0"/>
              <a:t> Being proactive</a:t>
            </a:r>
          </a:p>
          <a:p>
            <a:pPr algn="l"/>
            <a:r>
              <a:rPr lang="en-GB" b="0" dirty="0"/>
              <a:t> Willing to take risks</a:t>
            </a:r>
          </a:p>
          <a:p>
            <a:pPr algn="l"/>
            <a:r>
              <a:rPr lang="en-GB" b="0" dirty="0"/>
              <a:t> Determination</a:t>
            </a:r>
          </a:p>
          <a:p>
            <a:pPr algn="l"/>
            <a:r>
              <a:rPr lang="en-GB" b="0" dirty="0"/>
              <a:t> Obsession</a:t>
            </a:r>
          </a:p>
        </p:txBody>
      </p:sp>
      <p:sp>
        <p:nvSpPr>
          <p:cNvPr id="22531" name="Text Box 7"/>
          <p:cNvSpPr txBox="1">
            <a:spLocks noChangeArrowheads="1"/>
          </p:cNvSpPr>
          <p:nvPr/>
        </p:nvSpPr>
        <p:spPr bwMode="auto">
          <a:xfrm>
            <a:off x="2843808" y="2276872"/>
            <a:ext cx="3779837" cy="2677656"/>
          </a:xfrm>
          <a:prstGeom prst="rect">
            <a:avLst/>
          </a:prstGeom>
          <a:noFill/>
          <a:ln w="9525">
            <a:noFill/>
            <a:miter lim="800000"/>
            <a:headEnd/>
            <a:tailEnd/>
          </a:ln>
        </p:spPr>
        <p:txBody>
          <a:bodyPr>
            <a:spAutoFit/>
          </a:bodyPr>
          <a:lstStyle/>
          <a:p>
            <a:pPr algn="l"/>
            <a:r>
              <a:rPr lang="en-GB" sz="2400" b="1" dirty="0" smtClean="0"/>
              <a:t>Doing things</a:t>
            </a:r>
            <a:endParaRPr lang="en-GB" sz="2400" b="1" dirty="0"/>
          </a:p>
          <a:p>
            <a:pPr algn="l"/>
            <a:r>
              <a:rPr lang="en-GB" b="0" dirty="0"/>
              <a:t> Doing new things</a:t>
            </a:r>
          </a:p>
          <a:p>
            <a:pPr algn="l"/>
            <a:r>
              <a:rPr lang="en-GB" b="0" dirty="0"/>
              <a:t> Problem solving</a:t>
            </a:r>
          </a:p>
          <a:p>
            <a:pPr algn="l"/>
            <a:r>
              <a:rPr lang="en-GB" b="0" dirty="0"/>
              <a:t> Connecting things </a:t>
            </a:r>
          </a:p>
          <a:p>
            <a:pPr algn="l"/>
            <a:r>
              <a:rPr lang="en-GB" b="0" dirty="0"/>
              <a:t> Communicating  telling stories, </a:t>
            </a:r>
          </a:p>
          <a:p>
            <a:pPr algn="l"/>
            <a:r>
              <a:rPr lang="en-GB" b="0" dirty="0"/>
              <a:t> selling   ideas,  persuading others</a:t>
            </a:r>
          </a:p>
          <a:p>
            <a:pPr algn="l"/>
            <a:r>
              <a:rPr lang="en-GB" b="0" dirty="0"/>
              <a:t> Making new things</a:t>
            </a:r>
          </a:p>
          <a:p>
            <a:pPr algn="l"/>
            <a:r>
              <a:rPr lang="en-GB" b="0" dirty="0"/>
              <a:t> Performing</a:t>
            </a:r>
          </a:p>
          <a:p>
            <a:pPr>
              <a:buFontTx/>
              <a:buChar char="•"/>
            </a:pPr>
            <a:endParaRPr lang="en-GB" dirty="0"/>
          </a:p>
        </p:txBody>
      </p:sp>
      <p:sp>
        <p:nvSpPr>
          <p:cNvPr id="22532" name="Rectangle 9"/>
          <p:cNvSpPr>
            <a:spLocks noChangeArrowheads="1"/>
          </p:cNvSpPr>
          <p:nvPr/>
        </p:nvSpPr>
        <p:spPr bwMode="auto">
          <a:xfrm>
            <a:off x="4427984" y="404664"/>
            <a:ext cx="4138612" cy="1846659"/>
          </a:xfrm>
          <a:prstGeom prst="rect">
            <a:avLst/>
          </a:prstGeom>
          <a:noFill/>
          <a:ln w="9525">
            <a:noFill/>
            <a:miter lim="800000"/>
            <a:headEnd/>
            <a:tailEnd/>
          </a:ln>
        </p:spPr>
        <p:txBody>
          <a:bodyPr>
            <a:spAutoFit/>
          </a:bodyPr>
          <a:lstStyle/>
          <a:p>
            <a:pPr algn="l"/>
            <a:r>
              <a:rPr lang="en-GB" sz="2400" b="1" dirty="0"/>
              <a:t>Ways of thinking</a:t>
            </a:r>
          </a:p>
          <a:p>
            <a:pPr algn="l"/>
            <a:r>
              <a:rPr lang="en-GB" dirty="0"/>
              <a:t> </a:t>
            </a:r>
            <a:r>
              <a:rPr lang="en-GB" b="0" dirty="0"/>
              <a:t>Having new ideas – original to self</a:t>
            </a:r>
          </a:p>
          <a:p>
            <a:pPr algn="l"/>
            <a:r>
              <a:rPr lang="en-GB" b="0" dirty="0"/>
              <a:t> Inspiring – energising ideas</a:t>
            </a:r>
          </a:p>
          <a:p>
            <a:pPr algn="l"/>
            <a:r>
              <a:rPr lang="en-GB" b="0" dirty="0"/>
              <a:t> Having an open mind</a:t>
            </a:r>
          </a:p>
          <a:p>
            <a:pPr algn="l"/>
            <a:r>
              <a:rPr lang="en-GB" b="0" dirty="0"/>
              <a:t> Thinking that is different to the norm </a:t>
            </a:r>
          </a:p>
          <a:p>
            <a:pPr algn="l"/>
            <a:r>
              <a:rPr lang="en-GB" b="0" dirty="0"/>
              <a:t> Having ping moments</a:t>
            </a:r>
          </a:p>
        </p:txBody>
      </p:sp>
      <p:sp>
        <p:nvSpPr>
          <p:cNvPr id="22533" name="Rectangle 10"/>
          <p:cNvSpPr>
            <a:spLocks noChangeArrowheads="1"/>
          </p:cNvSpPr>
          <p:nvPr/>
        </p:nvSpPr>
        <p:spPr bwMode="auto">
          <a:xfrm>
            <a:off x="2843808" y="4734342"/>
            <a:ext cx="4464050" cy="2123658"/>
          </a:xfrm>
          <a:prstGeom prst="rect">
            <a:avLst/>
          </a:prstGeom>
          <a:noFill/>
          <a:ln w="9525">
            <a:noFill/>
            <a:miter lim="800000"/>
            <a:headEnd/>
            <a:tailEnd/>
          </a:ln>
        </p:spPr>
        <p:txBody>
          <a:bodyPr>
            <a:spAutoFit/>
          </a:bodyPr>
          <a:lstStyle/>
          <a:p>
            <a:pPr algn="l"/>
            <a:r>
              <a:rPr lang="en-GB" sz="2400" b="1" dirty="0"/>
              <a:t>Feelings</a:t>
            </a:r>
          </a:p>
          <a:p>
            <a:pPr algn="l"/>
            <a:r>
              <a:rPr lang="en-GB" b="0" dirty="0"/>
              <a:t> Its about expressing yourself</a:t>
            </a:r>
          </a:p>
          <a:p>
            <a:pPr algn="l"/>
            <a:r>
              <a:rPr lang="en-GB" b="0" dirty="0"/>
              <a:t> It feels personal to begin with but </a:t>
            </a:r>
          </a:p>
          <a:p>
            <a:pPr algn="l"/>
            <a:r>
              <a:rPr lang="en-GB" b="0" dirty="0"/>
              <a:t>  latter it might be something different</a:t>
            </a:r>
          </a:p>
          <a:p>
            <a:pPr algn="l"/>
            <a:r>
              <a:rPr lang="en-GB" b="0" dirty="0"/>
              <a:t> Feels exciting </a:t>
            </a:r>
          </a:p>
          <a:p>
            <a:pPr algn="l"/>
            <a:r>
              <a:rPr lang="en-GB" b="0" dirty="0"/>
              <a:t> Can be very uncomfortable</a:t>
            </a:r>
          </a:p>
          <a:p>
            <a:pPr algn="l"/>
            <a:r>
              <a:rPr lang="en-GB" b="0" dirty="0"/>
              <a:t> Feels great …. </a:t>
            </a:r>
            <a:r>
              <a:rPr lang="en-GB" b="0" i="1" dirty="0"/>
              <a:t>ping</a:t>
            </a:r>
            <a:r>
              <a:rPr lang="en-GB" b="0" dirty="0"/>
              <a:t> moments</a:t>
            </a:r>
          </a:p>
        </p:txBody>
      </p:sp>
      <p:sp>
        <p:nvSpPr>
          <p:cNvPr id="22534" name="Rectangle 11"/>
          <p:cNvSpPr>
            <a:spLocks noChangeArrowheads="1"/>
          </p:cNvSpPr>
          <p:nvPr/>
        </p:nvSpPr>
        <p:spPr bwMode="auto">
          <a:xfrm>
            <a:off x="6660232" y="4734342"/>
            <a:ext cx="2197100" cy="2123658"/>
          </a:xfrm>
          <a:prstGeom prst="rect">
            <a:avLst/>
          </a:prstGeom>
          <a:noFill/>
          <a:ln w="9525">
            <a:noFill/>
            <a:miter lim="800000"/>
            <a:headEnd/>
            <a:tailEnd/>
          </a:ln>
        </p:spPr>
        <p:txBody>
          <a:bodyPr>
            <a:spAutoFit/>
          </a:bodyPr>
          <a:lstStyle/>
          <a:p>
            <a:pPr algn="l"/>
            <a:r>
              <a:rPr lang="en-GB" sz="2400" b="1" dirty="0"/>
              <a:t>Effects</a:t>
            </a:r>
          </a:p>
          <a:p>
            <a:pPr algn="l"/>
            <a:r>
              <a:rPr lang="en-GB" dirty="0"/>
              <a:t> </a:t>
            </a:r>
            <a:r>
              <a:rPr lang="en-GB" b="0" dirty="0"/>
              <a:t>Causes change</a:t>
            </a:r>
          </a:p>
          <a:p>
            <a:pPr algn="l"/>
            <a:r>
              <a:rPr lang="en-GB" b="0" dirty="0"/>
              <a:t> New ideas</a:t>
            </a:r>
          </a:p>
          <a:p>
            <a:pPr algn="l"/>
            <a:r>
              <a:rPr lang="en-GB" b="0" dirty="0"/>
              <a:t> New things</a:t>
            </a:r>
          </a:p>
          <a:p>
            <a:pPr algn="l"/>
            <a:r>
              <a:rPr lang="en-GB" b="0" dirty="0"/>
              <a:t> Innovation</a:t>
            </a:r>
          </a:p>
          <a:p>
            <a:pPr algn="l"/>
            <a:r>
              <a:rPr lang="en-GB" b="0" dirty="0"/>
              <a:t> Adaptation</a:t>
            </a:r>
          </a:p>
          <a:p>
            <a:pPr algn="l"/>
            <a:r>
              <a:rPr lang="en-GB" b="0" dirty="0"/>
              <a:t> Changes you</a:t>
            </a:r>
          </a:p>
        </p:txBody>
      </p:sp>
      <p:pic>
        <p:nvPicPr>
          <p:cNvPr id="22535" name="Picture 2" descr="C:\Users\norman\Documents\CHALKMOUNTAIN KEY INFORMATION\CARTOONS\KIBOKO\group.jpg"/>
          <p:cNvPicPr>
            <a:picLocks noChangeAspect="1" noChangeArrowheads="1"/>
          </p:cNvPicPr>
          <p:nvPr/>
        </p:nvPicPr>
        <p:blipFill>
          <a:blip r:embed="rId4" cstate="print"/>
          <a:srcRect/>
          <a:stretch>
            <a:fillRect/>
          </a:stretch>
        </p:blipFill>
        <p:spPr bwMode="auto">
          <a:xfrm>
            <a:off x="179388" y="1557338"/>
            <a:ext cx="2305050" cy="4032250"/>
          </a:xfrm>
          <a:prstGeom prst="rect">
            <a:avLst/>
          </a:prstGeom>
          <a:noFill/>
          <a:ln w="9525">
            <a:noFill/>
            <a:miter lim="800000"/>
            <a:headEnd/>
            <a:tailEnd/>
          </a:ln>
        </p:spPr>
      </p:pic>
      <p:sp>
        <p:nvSpPr>
          <p:cNvPr id="8" name="Oval Callout 7"/>
          <p:cNvSpPr>
            <a:spLocks noChangeArrowheads="1"/>
          </p:cNvSpPr>
          <p:nvPr/>
        </p:nvSpPr>
        <p:spPr bwMode="auto">
          <a:xfrm>
            <a:off x="107504" y="836712"/>
            <a:ext cx="2808288" cy="792882"/>
          </a:xfrm>
          <a:prstGeom prst="wedgeEllipseCallout">
            <a:avLst>
              <a:gd name="adj1" fmla="val -33156"/>
              <a:gd name="adj2" fmla="val 193106"/>
            </a:avLst>
          </a:prstGeom>
          <a:gradFill rotWithShape="1">
            <a:gsLst>
              <a:gs pos="0">
                <a:srgbClr val="B5E5E9"/>
              </a:gs>
              <a:gs pos="100000">
                <a:srgbClr val="CBFFFF"/>
              </a:gs>
            </a:gsLst>
            <a:lin ang="16200000"/>
          </a:gradFill>
          <a:ln w="9525">
            <a:solidFill>
              <a:srgbClr val="B6DCDF"/>
            </a:solidFill>
            <a:miter lim="800000"/>
            <a:headEnd/>
            <a:tailEnd/>
          </a:ln>
          <a:effectLst>
            <a:outerShdw blurRad="63500" dist="23000" dir="5400000" rotWithShape="0">
              <a:srgbClr val="000000">
                <a:alpha val="34999"/>
              </a:srgbClr>
            </a:outerShdw>
          </a:effectLst>
        </p:spPr>
        <p:txBody>
          <a:bodyPr anchor="ctr"/>
          <a:lstStyle/>
          <a:p>
            <a:pPr>
              <a:defRPr/>
            </a:pPr>
            <a:endParaRPr lang="en-GB">
              <a:solidFill>
                <a:schemeClr val="lt1"/>
              </a:solidFill>
              <a:latin typeface="+mn-lt"/>
              <a:ea typeface="+mn-ea"/>
            </a:endParaRPr>
          </a:p>
        </p:txBody>
      </p:sp>
      <p:sp>
        <p:nvSpPr>
          <p:cNvPr id="22537" name="Rectangle 6"/>
          <p:cNvSpPr>
            <a:spLocks noChangeArrowheads="1"/>
          </p:cNvSpPr>
          <p:nvPr/>
        </p:nvSpPr>
        <p:spPr bwMode="auto">
          <a:xfrm>
            <a:off x="0" y="908720"/>
            <a:ext cx="2736850" cy="646113"/>
          </a:xfrm>
          <a:prstGeom prst="rect">
            <a:avLst/>
          </a:prstGeom>
          <a:noFill/>
          <a:ln w="9525">
            <a:noFill/>
            <a:miter lim="800000"/>
            <a:headEnd/>
            <a:tailEnd/>
          </a:ln>
        </p:spPr>
        <p:txBody>
          <a:bodyPr>
            <a:spAutoFit/>
          </a:bodyPr>
          <a:lstStyle/>
          <a:p>
            <a:pPr algn="ctr" eaLnBrk="0" hangingPunct="0">
              <a:tabLst>
                <a:tab pos="228600" algn="l"/>
              </a:tabLst>
            </a:pPr>
            <a:r>
              <a:rPr lang="en-GB" dirty="0"/>
              <a:t>what does being </a:t>
            </a:r>
          </a:p>
          <a:p>
            <a:pPr algn="ctr" eaLnBrk="0" hangingPunct="0">
              <a:tabLst>
                <a:tab pos="228600" algn="l"/>
              </a:tabLst>
            </a:pPr>
            <a:r>
              <a:rPr lang="en-GB" dirty="0"/>
              <a:t>creative mean to you?</a:t>
            </a:r>
          </a:p>
        </p:txBody>
      </p:sp>
      <p:sp>
        <p:nvSpPr>
          <p:cNvPr id="10" name="TextBox 9"/>
          <p:cNvSpPr txBox="1"/>
          <p:nvPr/>
        </p:nvSpPr>
        <p:spPr>
          <a:xfrm>
            <a:off x="179512" y="116633"/>
            <a:ext cx="4536504" cy="830997"/>
          </a:xfrm>
          <a:prstGeom prst="rect">
            <a:avLst/>
          </a:prstGeom>
          <a:noFill/>
        </p:spPr>
        <p:txBody>
          <a:bodyPr wrap="square" rtlCol="0">
            <a:spAutoFit/>
          </a:bodyPr>
          <a:lstStyle/>
          <a:p>
            <a:r>
              <a:rPr lang="en-GB" sz="2400" b="1" dirty="0" smtClean="0"/>
              <a:t>Academics’ Views Many Surveys</a:t>
            </a:r>
          </a:p>
          <a:p>
            <a:endParaRPr lang="en-GB" sz="2400" dirty="0"/>
          </a:p>
        </p:txBody>
      </p:sp>
    </p:spTree>
    <p:custDataLst>
      <p:tags r:id="rId1"/>
    </p:custDataLst>
  </p:cSld>
  <p:clrMapOvr>
    <a:masterClrMapping/>
  </p:clrMapOvr>
  <p:transition spd="med">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835696" y="332656"/>
            <a:ext cx="5616624" cy="461665"/>
          </a:xfrm>
          <a:prstGeom prst="rect">
            <a:avLst/>
          </a:prstGeom>
        </p:spPr>
        <p:txBody>
          <a:bodyPr wrap="square">
            <a:spAutoFit/>
          </a:bodyPr>
          <a:lstStyle/>
          <a:p>
            <a:r>
              <a:rPr lang="en-GB" sz="2400" b="1" dirty="0" smtClean="0"/>
              <a:t>What does being creative mean?  (n=12)   </a:t>
            </a:r>
          </a:p>
        </p:txBody>
      </p:sp>
      <p:sp>
        <p:nvSpPr>
          <p:cNvPr id="26" name="TextBox 25"/>
          <p:cNvSpPr txBox="1"/>
          <p:nvPr/>
        </p:nvSpPr>
        <p:spPr>
          <a:xfrm>
            <a:off x="395536" y="764704"/>
            <a:ext cx="476412" cy="369332"/>
          </a:xfrm>
          <a:prstGeom prst="rect">
            <a:avLst/>
          </a:prstGeom>
          <a:noFill/>
        </p:spPr>
        <p:txBody>
          <a:bodyPr wrap="none" rtlCol="0">
            <a:spAutoFit/>
          </a:bodyPr>
          <a:lstStyle/>
          <a:p>
            <a:r>
              <a:rPr lang="en-GB" dirty="0" smtClean="0"/>
              <a:t>4.0</a:t>
            </a:r>
            <a:endParaRPr lang="en-GB" dirty="0"/>
          </a:p>
        </p:txBody>
      </p:sp>
      <p:sp>
        <p:nvSpPr>
          <p:cNvPr id="31" name="TextBox 30"/>
          <p:cNvSpPr txBox="1"/>
          <p:nvPr/>
        </p:nvSpPr>
        <p:spPr>
          <a:xfrm>
            <a:off x="179512" y="5589240"/>
            <a:ext cx="8568952" cy="923330"/>
          </a:xfrm>
          <a:prstGeom prst="rect">
            <a:avLst/>
          </a:prstGeom>
          <a:solidFill>
            <a:schemeClr val="bg1"/>
          </a:solidFill>
        </p:spPr>
        <p:txBody>
          <a:bodyPr wrap="square" rtlCol="0">
            <a:spAutoFit/>
          </a:bodyPr>
          <a:lstStyle/>
          <a:p>
            <a:endParaRPr lang="en-GB" dirty="0" smtClean="0"/>
          </a:p>
          <a:p>
            <a:endParaRPr lang="en-GB" dirty="0" smtClean="0"/>
          </a:p>
          <a:p>
            <a:endParaRPr lang="en-GB" dirty="0"/>
          </a:p>
        </p:txBody>
      </p:sp>
      <p:sp>
        <p:nvSpPr>
          <p:cNvPr id="30" name="TextBox 29"/>
          <p:cNvSpPr txBox="1"/>
          <p:nvPr/>
        </p:nvSpPr>
        <p:spPr>
          <a:xfrm>
            <a:off x="8855968" y="692696"/>
            <a:ext cx="288032" cy="4596323"/>
          </a:xfrm>
          <a:prstGeom prst="rect">
            <a:avLst/>
          </a:prstGeom>
          <a:solidFill>
            <a:schemeClr val="bg1"/>
          </a:solidFill>
        </p:spPr>
        <p:txBody>
          <a:bodyPr wrap="square" rtlCol="0">
            <a:spAutoFit/>
          </a:bodyPr>
          <a:lstStyle/>
          <a:p>
            <a:r>
              <a:rPr lang="en-GB" b="1" dirty="0" smtClean="0"/>
              <a:t>5</a:t>
            </a:r>
          </a:p>
          <a:p>
            <a:endParaRPr lang="en-GB" b="1" dirty="0" smtClean="0"/>
          </a:p>
          <a:p>
            <a:endParaRPr lang="en-GB" b="1" dirty="0" smtClean="0"/>
          </a:p>
          <a:p>
            <a:r>
              <a:rPr lang="en-GB" b="1" dirty="0" smtClean="0"/>
              <a:t>4</a:t>
            </a:r>
          </a:p>
          <a:p>
            <a:endParaRPr lang="en-GB" b="1" dirty="0" smtClean="0"/>
          </a:p>
          <a:p>
            <a:endParaRPr lang="en-GB" b="1" dirty="0" smtClean="0"/>
          </a:p>
          <a:p>
            <a:r>
              <a:rPr lang="en-GB" b="1" dirty="0" smtClean="0"/>
              <a:t>3</a:t>
            </a:r>
          </a:p>
          <a:p>
            <a:endParaRPr lang="en-GB" b="1" dirty="0" smtClean="0"/>
          </a:p>
          <a:p>
            <a:endParaRPr lang="en-GB" b="1" dirty="0" smtClean="0"/>
          </a:p>
          <a:p>
            <a:r>
              <a:rPr lang="en-GB" b="1" dirty="0" smtClean="0"/>
              <a:t>2</a:t>
            </a:r>
          </a:p>
          <a:p>
            <a:endParaRPr lang="en-GB" b="1" dirty="0" smtClean="0"/>
          </a:p>
          <a:p>
            <a:endParaRPr lang="en-GB" b="1" dirty="0" smtClean="0"/>
          </a:p>
          <a:p>
            <a:r>
              <a:rPr lang="en-GB" b="1" dirty="0" smtClean="0"/>
              <a:t>1</a:t>
            </a:r>
          </a:p>
          <a:p>
            <a:endParaRPr lang="en-GB" b="1" dirty="0" smtClean="0"/>
          </a:p>
          <a:p>
            <a:endParaRPr lang="en-GB" b="1" dirty="0" smtClean="0"/>
          </a:p>
          <a:p>
            <a:r>
              <a:rPr lang="en-GB" b="1" dirty="0" smtClean="0"/>
              <a:t>0</a:t>
            </a:r>
            <a:endParaRPr lang="en-GB" b="1" dirty="0"/>
          </a:p>
        </p:txBody>
      </p:sp>
      <p:pic>
        <p:nvPicPr>
          <p:cNvPr id="200706" name="Picture 2" descr="C:\Users\norman\Documents\DMU\SURVEY\dimensions creativity.png"/>
          <p:cNvPicPr>
            <a:picLocks noChangeAspect="1" noChangeArrowheads="1"/>
          </p:cNvPicPr>
          <p:nvPr/>
        </p:nvPicPr>
        <p:blipFill>
          <a:blip r:embed="rId3" cstate="print"/>
          <a:srcRect/>
          <a:stretch>
            <a:fillRect/>
          </a:stretch>
        </p:blipFill>
        <p:spPr bwMode="auto">
          <a:xfrm rot="16200000">
            <a:off x="2375756" y="-1287524"/>
            <a:ext cx="4392488" cy="8496944"/>
          </a:xfrm>
          <a:prstGeom prst="rect">
            <a:avLst/>
          </a:prstGeom>
          <a:noFill/>
        </p:spPr>
      </p:pic>
      <p:cxnSp>
        <p:nvCxnSpPr>
          <p:cNvPr id="48" name="Straight Connector 47"/>
          <p:cNvCxnSpPr/>
          <p:nvPr/>
        </p:nvCxnSpPr>
        <p:spPr>
          <a:xfrm>
            <a:off x="179512" y="1700808"/>
            <a:ext cx="860444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rot="16200000">
            <a:off x="-618940" y="3795406"/>
            <a:ext cx="2254271" cy="369332"/>
          </a:xfrm>
          <a:prstGeom prst="rect">
            <a:avLst/>
          </a:prstGeom>
          <a:noFill/>
        </p:spPr>
        <p:txBody>
          <a:bodyPr wrap="none" rtlCol="0">
            <a:spAutoFit/>
          </a:bodyPr>
          <a:lstStyle/>
          <a:p>
            <a:r>
              <a:rPr lang="en-GB" b="1" dirty="0" smtClean="0"/>
              <a:t>Using my imagination</a:t>
            </a:r>
            <a:endParaRPr lang="en-GB" b="1" dirty="0"/>
          </a:p>
        </p:txBody>
      </p:sp>
      <p:sp>
        <p:nvSpPr>
          <p:cNvPr id="50" name="TextBox 49"/>
          <p:cNvSpPr txBox="1"/>
          <p:nvPr/>
        </p:nvSpPr>
        <p:spPr>
          <a:xfrm rot="16200000">
            <a:off x="-499918" y="3172327"/>
            <a:ext cx="3456385" cy="369332"/>
          </a:xfrm>
          <a:prstGeom prst="rect">
            <a:avLst/>
          </a:prstGeom>
          <a:noFill/>
        </p:spPr>
        <p:txBody>
          <a:bodyPr wrap="square" rtlCol="0">
            <a:spAutoFit/>
          </a:bodyPr>
          <a:lstStyle/>
          <a:p>
            <a:r>
              <a:rPr lang="en-GB" b="1" dirty="0" smtClean="0"/>
              <a:t>Having ideas that are new to me</a:t>
            </a:r>
            <a:endParaRPr lang="en-GB" b="1" dirty="0"/>
          </a:p>
        </p:txBody>
      </p:sp>
      <p:sp>
        <p:nvSpPr>
          <p:cNvPr id="51" name="TextBox 50"/>
          <p:cNvSpPr txBox="1"/>
          <p:nvPr/>
        </p:nvSpPr>
        <p:spPr>
          <a:xfrm rot="16200000">
            <a:off x="-335288" y="2863680"/>
            <a:ext cx="4248474" cy="338554"/>
          </a:xfrm>
          <a:prstGeom prst="rect">
            <a:avLst/>
          </a:prstGeom>
          <a:noFill/>
        </p:spPr>
        <p:txBody>
          <a:bodyPr wrap="square" rtlCol="0">
            <a:spAutoFit/>
          </a:bodyPr>
          <a:lstStyle/>
          <a:p>
            <a:r>
              <a:rPr lang="en-GB" sz="1600" b="1" dirty="0" smtClean="0"/>
              <a:t>Having ideas that are new to the context</a:t>
            </a:r>
            <a:endParaRPr lang="en-GB" sz="1600" b="1" dirty="0"/>
          </a:p>
        </p:txBody>
      </p:sp>
      <p:sp>
        <p:nvSpPr>
          <p:cNvPr id="52" name="TextBox 51"/>
          <p:cNvSpPr txBox="1"/>
          <p:nvPr/>
        </p:nvSpPr>
        <p:spPr>
          <a:xfrm rot="16200000">
            <a:off x="958666" y="3441933"/>
            <a:ext cx="2843471" cy="369332"/>
          </a:xfrm>
          <a:prstGeom prst="rect">
            <a:avLst/>
          </a:prstGeom>
          <a:noFill/>
        </p:spPr>
        <p:txBody>
          <a:bodyPr wrap="none" rtlCol="0">
            <a:spAutoFit/>
          </a:bodyPr>
          <a:lstStyle/>
          <a:p>
            <a:r>
              <a:rPr lang="en-GB" b="1" dirty="0" smtClean="0"/>
              <a:t>Changing my understanding</a:t>
            </a:r>
            <a:endParaRPr lang="en-GB" b="1" dirty="0"/>
          </a:p>
        </p:txBody>
      </p:sp>
      <p:sp>
        <p:nvSpPr>
          <p:cNvPr id="54" name="TextBox 53"/>
          <p:cNvSpPr txBox="1"/>
          <p:nvPr/>
        </p:nvSpPr>
        <p:spPr>
          <a:xfrm rot="16200000">
            <a:off x="1515752" y="3316896"/>
            <a:ext cx="3025444" cy="369332"/>
          </a:xfrm>
          <a:prstGeom prst="rect">
            <a:avLst/>
          </a:prstGeom>
          <a:noFill/>
        </p:spPr>
        <p:txBody>
          <a:bodyPr wrap="none" rtlCol="0">
            <a:spAutoFit/>
          </a:bodyPr>
          <a:lstStyle/>
          <a:p>
            <a:r>
              <a:rPr lang="en-GB" b="1" dirty="0" smtClean="0">
                <a:solidFill>
                  <a:schemeClr val="bg1"/>
                </a:solidFill>
              </a:rPr>
              <a:t>Adapting ideas to the context</a:t>
            </a:r>
            <a:endParaRPr lang="en-GB" b="1" dirty="0">
              <a:solidFill>
                <a:schemeClr val="bg1"/>
              </a:solidFill>
            </a:endParaRPr>
          </a:p>
        </p:txBody>
      </p:sp>
      <p:sp>
        <p:nvSpPr>
          <p:cNvPr id="55" name="TextBox 54"/>
          <p:cNvSpPr txBox="1"/>
          <p:nvPr/>
        </p:nvSpPr>
        <p:spPr>
          <a:xfrm rot="16200000">
            <a:off x="2434411" y="3622373"/>
            <a:ext cx="2484270" cy="369332"/>
          </a:xfrm>
          <a:prstGeom prst="rect">
            <a:avLst/>
          </a:prstGeom>
          <a:noFill/>
        </p:spPr>
        <p:txBody>
          <a:bodyPr wrap="none" rtlCol="0">
            <a:spAutoFit/>
          </a:bodyPr>
          <a:lstStyle/>
          <a:p>
            <a:r>
              <a:rPr lang="en-GB" b="1" dirty="0" smtClean="0"/>
              <a:t>Doing  things differently</a:t>
            </a:r>
            <a:endParaRPr lang="en-GB" b="1" dirty="0"/>
          </a:p>
        </p:txBody>
      </p:sp>
      <p:sp>
        <p:nvSpPr>
          <p:cNvPr id="56" name="TextBox 55"/>
          <p:cNvSpPr txBox="1"/>
          <p:nvPr/>
        </p:nvSpPr>
        <p:spPr>
          <a:xfrm rot="16200000">
            <a:off x="3253556" y="3883349"/>
            <a:ext cx="1998111" cy="369332"/>
          </a:xfrm>
          <a:prstGeom prst="rect">
            <a:avLst/>
          </a:prstGeom>
          <a:noFill/>
        </p:spPr>
        <p:txBody>
          <a:bodyPr wrap="none" rtlCol="0">
            <a:spAutoFit/>
          </a:bodyPr>
          <a:lstStyle/>
          <a:p>
            <a:r>
              <a:rPr lang="en-GB" b="1" dirty="0" smtClean="0">
                <a:solidFill>
                  <a:schemeClr val="bg1"/>
                </a:solidFill>
              </a:rPr>
              <a:t>Making new things</a:t>
            </a:r>
            <a:endParaRPr lang="en-GB" b="1" dirty="0">
              <a:solidFill>
                <a:schemeClr val="bg1"/>
              </a:solidFill>
            </a:endParaRPr>
          </a:p>
        </p:txBody>
      </p:sp>
      <p:sp>
        <p:nvSpPr>
          <p:cNvPr id="57" name="TextBox 56"/>
          <p:cNvSpPr txBox="1"/>
          <p:nvPr/>
        </p:nvSpPr>
        <p:spPr>
          <a:xfrm rot="16200000">
            <a:off x="3513701" y="3407180"/>
            <a:ext cx="2773965" cy="369332"/>
          </a:xfrm>
          <a:prstGeom prst="rect">
            <a:avLst/>
          </a:prstGeom>
          <a:noFill/>
        </p:spPr>
        <p:txBody>
          <a:bodyPr wrap="none" rtlCol="0">
            <a:spAutoFit/>
          </a:bodyPr>
          <a:lstStyle/>
          <a:p>
            <a:r>
              <a:rPr lang="en-GB" b="1" dirty="0" smtClean="0"/>
              <a:t>Making new things happen</a:t>
            </a:r>
            <a:endParaRPr lang="en-GB" b="1" dirty="0"/>
          </a:p>
        </p:txBody>
      </p:sp>
      <p:sp>
        <p:nvSpPr>
          <p:cNvPr id="58" name="TextBox 57"/>
          <p:cNvSpPr txBox="1"/>
          <p:nvPr/>
        </p:nvSpPr>
        <p:spPr>
          <a:xfrm rot="16200000">
            <a:off x="3568243" y="2704565"/>
            <a:ext cx="3888433" cy="584775"/>
          </a:xfrm>
          <a:prstGeom prst="rect">
            <a:avLst/>
          </a:prstGeom>
          <a:noFill/>
        </p:spPr>
        <p:txBody>
          <a:bodyPr wrap="square" rtlCol="0">
            <a:spAutoFit/>
          </a:bodyPr>
          <a:lstStyle/>
          <a:p>
            <a:r>
              <a:rPr lang="en-GB" sz="1600" b="1" dirty="0" smtClean="0"/>
              <a:t>Seeing situations from different perspectives</a:t>
            </a:r>
            <a:endParaRPr lang="en-GB" sz="1600" b="1" dirty="0"/>
          </a:p>
        </p:txBody>
      </p:sp>
      <p:sp>
        <p:nvSpPr>
          <p:cNvPr id="59" name="TextBox 58"/>
          <p:cNvSpPr txBox="1"/>
          <p:nvPr/>
        </p:nvSpPr>
        <p:spPr>
          <a:xfrm rot="5400000" flipV="1">
            <a:off x="4164215" y="3116705"/>
            <a:ext cx="3746412" cy="338554"/>
          </a:xfrm>
          <a:prstGeom prst="rect">
            <a:avLst/>
          </a:prstGeom>
          <a:noFill/>
        </p:spPr>
        <p:txBody>
          <a:bodyPr wrap="square" rtlCol="0">
            <a:spAutoFit/>
          </a:bodyPr>
          <a:lstStyle/>
          <a:p>
            <a:r>
              <a:rPr lang="en-GB" sz="1600" b="1" dirty="0" smtClean="0"/>
              <a:t>Going beyond what has been done before</a:t>
            </a:r>
            <a:endParaRPr lang="en-GB" sz="1600" b="1" dirty="0"/>
          </a:p>
        </p:txBody>
      </p:sp>
      <p:sp>
        <p:nvSpPr>
          <p:cNvPr id="60" name="TextBox 59"/>
          <p:cNvSpPr txBox="1"/>
          <p:nvPr/>
        </p:nvSpPr>
        <p:spPr>
          <a:xfrm rot="16200000">
            <a:off x="4897759" y="3031233"/>
            <a:ext cx="3554563" cy="461665"/>
          </a:xfrm>
          <a:prstGeom prst="rect">
            <a:avLst/>
          </a:prstGeom>
          <a:noFill/>
        </p:spPr>
        <p:txBody>
          <a:bodyPr wrap="none" rtlCol="0">
            <a:spAutoFit/>
          </a:bodyPr>
          <a:lstStyle/>
          <a:p>
            <a:r>
              <a:rPr lang="en-GB" sz="1200" b="1" dirty="0" smtClean="0"/>
              <a:t>Being able to look at new concepts and put them </a:t>
            </a:r>
          </a:p>
          <a:p>
            <a:r>
              <a:rPr lang="en-GB" sz="1200" b="1" dirty="0" smtClean="0"/>
              <a:t>together in different but personally meaningful ways</a:t>
            </a:r>
            <a:endParaRPr lang="en-GB" sz="1200" b="1" dirty="0"/>
          </a:p>
        </p:txBody>
      </p:sp>
      <p:sp>
        <p:nvSpPr>
          <p:cNvPr id="61" name="TextBox 60"/>
          <p:cNvSpPr txBox="1"/>
          <p:nvPr/>
        </p:nvSpPr>
        <p:spPr>
          <a:xfrm rot="16200000">
            <a:off x="5736492" y="3128605"/>
            <a:ext cx="3090783" cy="523220"/>
          </a:xfrm>
          <a:prstGeom prst="rect">
            <a:avLst/>
          </a:prstGeom>
          <a:noFill/>
        </p:spPr>
        <p:txBody>
          <a:bodyPr wrap="none" rtlCol="0">
            <a:spAutoFit/>
          </a:bodyPr>
          <a:lstStyle/>
          <a:p>
            <a:r>
              <a:rPr lang="en-GB" sz="1400" b="1" dirty="0" smtClean="0"/>
              <a:t>Generating something new in response</a:t>
            </a:r>
          </a:p>
          <a:p>
            <a:r>
              <a:rPr lang="en-GB" sz="1400" b="1" dirty="0" smtClean="0"/>
              <a:t> to an educational need</a:t>
            </a:r>
            <a:endParaRPr lang="en-GB" sz="1400" b="1" dirty="0"/>
          </a:p>
        </p:txBody>
      </p:sp>
      <p:sp>
        <p:nvSpPr>
          <p:cNvPr id="62" name="TextBox 61"/>
          <p:cNvSpPr txBox="1"/>
          <p:nvPr/>
        </p:nvSpPr>
        <p:spPr>
          <a:xfrm rot="16200000">
            <a:off x="6094038" y="3131099"/>
            <a:ext cx="3775201" cy="338554"/>
          </a:xfrm>
          <a:prstGeom prst="rect">
            <a:avLst/>
          </a:prstGeom>
          <a:noFill/>
        </p:spPr>
        <p:txBody>
          <a:bodyPr wrap="none" rtlCol="0">
            <a:spAutoFit/>
          </a:bodyPr>
          <a:lstStyle/>
          <a:p>
            <a:r>
              <a:rPr lang="en-GB" sz="1600" b="1" dirty="0" smtClean="0"/>
              <a:t>Solving problems and overcoming barriers</a:t>
            </a:r>
            <a:endParaRPr lang="en-GB" sz="1600" b="1" dirty="0"/>
          </a:p>
        </p:txBody>
      </p:sp>
      <p:sp>
        <p:nvSpPr>
          <p:cNvPr id="63" name="TextBox 62"/>
          <p:cNvSpPr txBox="1"/>
          <p:nvPr/>
        </p:nvSpPr>
        <p:spPr>
          <a:xfrm rot="16200000">
            <a:off x="7261000" y="3548312"/>
            <a:ext cx="2593402" cy="338554"/>
          </a:xfrm>
          <a:prstGeom prst="rect">
            <a:avLst/>
          </a:prstGeom>
          <a:noFill/>
        </p:spPr>
        <p:txBody>
          <a:bodyPr wrap="none" rtlCol="0">
            <a:spAutoFit/>
          </a:bodyPr>
          <a:lstStyle/>
          <a:p>
            <a:r>
              <a:rPr lang="en-GB" sz="1600" b="1" dirty="0" smtClean="0"/>
              <a:t>Improvising when necessary</a:t>
            </a:r>
            <a:endParaRPr lang="en-GB" sz="1600" b="1" dirty="0"/>
          </a:p>
        </p:txBody>
      </p:sp>
      <p:sp>
        <p:nvSpPr>
          <p:cNvPr id="64" name="TextBox 63"/>
          <p:cNvSpPr txBox="1"/>
          <p:nvPr/>
        </p:nvSpPr>
        <p:spPr>
          <a:xfrm>
            <a:off x="323528" y="908720"/>
            <a:ext cx="476412" cy="369332"/>
          </a:xfrm>
          <a:prstGeom prst="rect">
            <a:avLst/>
          </a:prstGeom>
          <a:noFill/>
        </p:spPr>
        <p:txBody>
          <a:bodyPr wrap="none" rtlCol="0">
            <a:spAutoFit/>
          </a:bodyPr>
          <a:lstStyle/>
          <a:p>
            <a:r>
              <a:rPr lang="en-GB" dirty="0" smtClean="0"/>
              <a:t>4.5</a:t>
            </a:r>
            <a:endParaRPr lang="en-GB" dirty="0"/>
          </a:p>
        </p:txBody>
      </p:sp>
      <p:sp>
        <p:nvSpPr>
          <p:cNvPr id="65" name="TextBox 64"/>
          <p:cNvSpPr txBox="1"/>
          <p:nvPr/>
        </p:nvSpPr>
        <p:spPr>
          <a:xfrm>
            <a:off x="3419872" y="1844824"/>
            <a:ext cx="476412" cy="369332"/>
          </a:xfrm>
          <a:prstGeom prst="rect">
            <a:avLst/>
          </a:prstGeom>
          <a:noFill/>
        </p:spPr>
        <p:txBody>
          <a:bodyPr wrap="none" rtlCol="0">
            <a:spAutoFit/>
          </a:bodyPr>
          <a:lstStyle/>
          <a:p>
            <a:r>
              <a:rPr lang="en-GB" dirty="0" smtClean="0"/>
              <a:t>3.8</a:t>
            </a:r>
            <a:endParaRPr lang="en-GB" dirty="0"/>
          </a:p>
        </p:txBody>
      </p:sp>
      <p:sp>
        <p:nvSpPr>
          <p:cNvPr id="66" name="TextBox 65"/>
          <p:cNvSpPr txBox="1"/>
          <p:nvPr/>
        </p:nvSpPr>
        <p:spPr>
          <a:xfrm>
            <a:off x="6516216" y="908720"/>
            <a:ext cx="476412" cy="369332"/>
          </a:xfrm>
          <a:prstGeom prst="rect">
            <a:avLst/>
          </a:prstGeom>
          <a:noFill/>
        </p:spPr>
        <p:txBody>
          <a:bodyPr wrap="none" rtlCol="0">
            <a:spAutoFit/>
          </a:bodyPr>
          <a:lstStyle/>
          <a:p>
            <a:r>
              <a:rPr lang="en-GB" dirty="0" smtClean="0"/>
              <a:t>4.5</a:t>
            </a:r>
            <a:endParaRPr lang="en-GB" dirty="0"/>
          </a:p>
        </p:txBody>
      </p:sp>
      <p:pic>
        <p:nvPicPr>
          <p:cNvPr id="67" name="Picture 2" descr="C:\Users\norman\Documents\DMU\dmu.png"/>
          <p:cNvPicPr>
            <a:picLocks noChangeAspect="1" noChangeArrowheads="1"/>
          </p:cNvPicPr>
          <p:nvPr/>
        </p:nvPicPr>
        <p:blipFill>
          <a:blip r:embed="rId4" cstate="print"/>
          <a:srcRect/>
          <a:stretch>
            <a:fillRect/>
          </a:stretch>
        </p:blipFill>
        <p:spPr bwMode="auto">
          <a:xfrm>
            <a:off x="179512" y="0"/>
            <a:ext cx="1512168" cy="764704"/>
          </a:xfrm>
          <a:prstGeom prst="rect">
            <a:avLst/>
          </a:prstGeom>
          <a:noFill/>
        </p:spPr>
      </p:pic>
      <p:sp>
        <p:nvSpPr>
          <p:cNvPr id="69" name="TextBox 68"/>
          <p:cNvSpPr txBox="1"/>
          <p:nvPr/>
        </p:nvSpPr>
        <p:spPr>
          <a:xfrm>
            <a:off x="2267744" y="5733256"/>
            <a:ext cx="5222327" cy="461665"/>
          </a:xfrm>
          <a:prstGeom prst="rect">
            <a:avLst/>
          </a:prstGeom>
          <a:noFill/>
        </p:spPr>
        <p:txBody>
          <a:bodyPr wrap="none" rtlCol="0">
            <a:spAutoFit/>
          </a:bodyPr>
          <a:lstStyle/>
          <a:p>
            <a:r>
              <a:rPr lang="en-GB" sz="2400" b="1" dirty="0" smtClean="0"/>
              <a:t>0 = strongly disagree  5.0 strongly agree</a:t>
            </a:r>
            <a:endParaRPr lang="en-GB" sz="2400" b="1" dirty="0"/>
          </a:p>
        </p:txBody>
      </p:sp>
    </p:spTree>
  </p:cSld>
  <p:clrMapOvr>
    <a:masterClrMapping/>
  </p:clrMapOvr>
  <p:transition spd="med">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233402830.png"/>
          <p:cNvPicPr>
            <a:picLocks noChangeAspect="1"/>
          </p:cNvPicPr>
          <p:nvPr/>
        </p:nvPicPr>
        <p:blipFill>
          <a:blip r:embed="rId3" cstate="print"/>
          <a:stretch>
            <a:fillRect/>
          </a:stretch>
        </p:blipFill>
        <p:spPr>
          <a:xfrm rot="16200000">
            <a:off x="2105896" y="-705460"/>
            <a:ext cx="5388428" cy="9192852"/>
          </a:xfrm>
          <a:prstGeom prst="rect">
            <a:avLst/>
          </a:prstGeom>
        </p:spPr>
      </p:pic>
      <p:cxnSp>
        <p:nvCxnSpPr>
          <p:cNvPr id="4" name="Straight Connector 3"/>
          <p:cNvCxnSpPr/>
          <p:nvPr/>
        </p:nvCxnSpPr>
        <p:spPr>
          <a:xfrm>
            <a:off x="179512" y="2060848"/>
            <a:ext cx="860444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618941" y="4083438"/>
            <a:ext cx="2254271" cy="369332"/>
          </a:xfrm>
          <a:prstGeom prst="rect">
            <a:avLst/>
          </a:prstGeom>
          <a:noFill/>
        </p:spPr>
        <p:txBody>
          <a:bodyPr wrap="none" rtlCol="0">
            <a:spAutoFit/>
          </a:bodyPr>
          <a:lstStyle/>
          <a:p>
            <a:r>
              <a:rPr lang="en-GB" b="1" dirty="0" smtClean="0"/>
              <a:t>Using my imagination</a:t>
            </a:r>
            <a:endParaRPr lang="en-GB" b="1" dirty="0"/>
          </a:p>
        </p:txBody>
      </p:sp>
      <p:sp>
        <p:nvSpPr>
          <p:cNvPr id="8" name="Rectangle 7"/>
          <p:cNvSpPr/>
          <p:nvPr/>
        </p:nvSpPr>
        <p:spPr>
          <a:xfrm>
            <a:off x="1475656" y="404664"/>
            <a:ext cx="7200800" cy="461665"/>
          </a:xfrm>
          <a:prstGeom prst="rect">
            <a:avLst/>
          </a:prstGeom>
        </p:spPr>
        <p:txBody>
          <a:bodyPr wrap="square">
            <a:spAutoFit/>
          </a:bodyPr>
          <a:lstStyle/>
          <a:p>
            <a:r>
              <a:rPr lang="en-GB" sz="2400" b="1" dirty="0" smtClean="0"/>
              <a:t>What does being creative mean? (n=28 course tutors)   </a:t>
            </a:r>
          </a:p>
        </p:txBody>
      </p:sp>
      <p:sp>
        <p:nvSpPr>
          <p:cNvPr id="9" name="TextBox 8"/>
          <p:cNvSpPr txBox="1"/>
          <p:nvPr/>
        </p:nvSpPr>
        <p:spPr>
          <a:xfrm rot="16200000">
            <a:off x="-571925" y="3460359"/>
            <a:ext cx="3456385" cy="369332"/>
          </a:xfrm>
          <a:prstGeom prst="rect">
            <a:avLst/>
          </a:prstGeom>
          <a:noFill/>
        </p:spPr>
        <p:txBody>
          <a:bodyPr wrap="square" rtlCol="0">
            <a:spAutoFit/>
          </a:bodyPr>
          <a:lstStyle/>
          <a:p>
            <a:r>
              <a:rPr lang="en-GB" b="1" dirty="0" smtClean="0"/>
              <a:t>Having ideas that are new to me</a:t>
            </a:r>
            <a:endParaRPr lang="en-GB" b="1" dirty="0"/>
          </a:p>
        </p:txBody>
      </p:sp>
      <p:sp>
        <p:nvSpPr>
          <p:cNvPr id="10" name="TextBox 9"/>
          <p:cNvSpPr txBox="1"/>
          <p:nvPr/>
        </p:nvSpPr>
        <p:spPr>
          <a:xfrm rot="16200000">
            <a:off x="-407296" y="3223720"/>
            <a:ext cx="4248474" cy="338554"/>
          </a:xfrm>
          <a:prstGeom prst="rect">
            <a:avLst/>
          </a:prstGeom>
          <a:noFill/>
        </p:spPr>
        <p:txBody>
          <a:bodyPr wrap="square" rtlCol="0">
            <a:spAutoFit/>
          </a:bodyPr>
          <a:lstStyle/>
          <a:p>
            <a:r>
              <a:rPr lang="en-GB" sz="1600" dirty="0" smtClean="0"/>
              <a:t>Having ideas that are new to the context</a:t>
            </a:r>
            <a:endParaRPr lang="en-GB" sz="1600" dirty="0"/>
          </a:p>
        </p:txBody>
      </p:sp>
      <p:sp>
        <p:nvSpPr>
          <p:cNvPr id="11" name="TextBox 10"/>
          <p:cNvSpPr txBox="1"/>
          <p:nvPr/>
        </p:nvSpPr>
        <p:spPr>
          <a:xfrm rot="16200000">
            <a:off x="979634" y="3853014"/>
            <a:ext cx="2801536" cy="369332"/>
          </a:xfrm>
          <a:prstGeom prst="rect">
            <a:avLst/>
          </a:prstGeom>
          <a:noFill/>
        </p:spPr>
        <p:txBody>
          <a:bodyPr wrap="none" rtlCol="0">
            <a:spAutoFit/>
          </a:bodyPr>
          <a:lstStyle/>
          <a:p>
            <a:r>
              <a:rPr lang="en-GB" dirty="0" smtClean="0"/>
              <a:t>Changing my understanding</a:t>
            </a:r>
            <a:endParaRPr lang="en-GB" dirty="0"/>
          </a:p>
        </p:txBody>
      </p:sp>
      <p:sp>
        <p:nvSpPr>
          <p:cNvPr id="12" name="TextBox 11"/>
          <p:cNvSpPr txBox="1"/>
          <p:nvPr/>
        </p:nvSpPr>
        <p:spPr>
          <a:xfrm rot="16200000">
            <a:off x="1443744" y="3748944"/>
            <a:ext cx="3025444" cy="369332"/>
          </a:xfrm>
          <a:prstGeom prst="rect">
            <a:avLst/>
          </a:prstGeom>
          <a:noFill/>
        </p:spPr>
        <p:txBody>
          <a:bodyPr wrap="none" rtlCol="0">
            <a:spAutoFit/>
          </a:bodyPr>
          <a:lstStyle/>
          <a:p>
            <a:r>
              <a:rPr lang="en-GB" dirty="0" smtClean="0">
                <a:solidFill>
                  <a:schemeClr val="bg1"/>
                </a:solidFill>
              </a:rPr>
              <a:t>Adapting ideas to the context</a:t>
            </a:r>
            <a:endParaRPr lang="en-GB" dirty="0">
              <a:solidFill>
                <a:schemeClr val="bg1"/>
              </a:solidFill>
            </a:endParaRPr>
          </a:p>
        </p:txBody>
      </p:sp>
      <p:sp>
        <p:nvSpPr>
          <p:cNvPr id="13" name="TextBox 12"/>
          <p:cNvSpPr txBox="1"/>
          <p:nvPr/>
        </p:nvSpPr>
        <p:spPr>
          <a:xfrm rot="16200000">
            <a:off x="2315851" y="4028965"/>
            <a:ext cx="2433358" cy="369332"/>
          </a:xfrm>
          <a:prstGeom prst="rect">
            <a:avLst/>
          </a:prstGeom>
          <a:noFill/>
        </p:spPr>
        <p:txBody>
          <a:bodyPr wrap="none" rtlCol="0">
            <a:spAutoFit/>
          </a:bodyPr>
          <a:lstStyle/>
          <a:p>
            <a:r>
              <a:rPr lang="en-GB" dirty="0" smtClean="0"/>
              <a:t>Doing  things differently</a:t>
            </a:r>
            <a:endParaRPr lang="en-GB" dirty="0"/>
          </a:p>
        </p:txBody>
      </p:sp>
      <p:sp>
        <p:nvSpPr>
          <p:cNvPr id="14" name="TextBox 13"/>
          <p:cNvSpPr txBox="1"/>
          <p:nvPr/>
        </p:nvSpPr>
        <p:spPr>
          <a:xfrm rot="16200000">
            <a:off x="3200784" y="4224153"/>
            <a:ext cx="1959639" cy="369332"/>
          </a:xfrm>
          <a:prstGeom prst="rect">
            <a:avLst/>
          </a:prstGeom>
          <a:noFill/>
        </p:spPr>
        <p:txBody>
          <a:bodyPr wrap="none" rtlCol="0">
            <a:spAutoFit/>
          </a:bodyPr>
          <a:lstStyle/>
          <a:p>
            <a:r>
              <a:rPr lang="en-GB" dirty="0" smtClean="0">
                <a:solidFill>
                  <a:schemeClr val="bg1"/>
                </a:solidFill>
              </a:rPr>
              <a:t>Making new things</a:t>
            </a:r>
            <a:endParaRPr lang="en-GB" dirty="0">
              <a:solidFill>
                <a:schemeClr val="bg1"/>
              </a:solidFill>
            </a:endParaRPr>
          </a:p>
        </p:txBody>
      </p:sp>
      <p:sp>
        <p:nvSpPr>
          <p:cNvPr id="15" name="TextBox 14"/>
          <p:cNvSpPr txBox="1"/>
          <p:nvPr/>
        </p:nvSpPr>
        <p:spPr>
          <a:xfrm rot="16200000">
            <a:off x="3409130" y="3475745"/>
            <a:ext cx="3888433" cy="338554"/>
          </a:xfrm>
          <a:prstGeom prst="rect">
            <a:avLst/>
          </a:prstGeom>
          <a:noFill/>
        </p:spPr>
        <p:txBody>
          <a:bodyPr wrap="square" rtlCol="0">
            <a:spAutoFit/>
          </a:bodyPr>
          <a:lstStyle/>
          <a:p>
            <a:r>
              <a:rPr lang="en-GB" sz="1600" dirty="0" smtClean="0"/>
              <a:t>Seeing situations from different perspectives</a:t>
            </a:r>
            <a:endParaRPr lang="en-GB" sz="1600" dirty="0"/>
          </a:p>
        </p:txBody>
      </p:sp>
      <p:sp>
        <p:nvSpPr>
          <p:cNvPr id="16" name="TextBox 15"/>
          <p:cNvSpPr txBox="1"/>
          <p:nvPr/>
        </p:nvSpPr>
        <p:spPr>
          <a:xfrm rot="16200000">
            <a:off x="3393729" y="3887191"/>
            <a:ext cx="2725874" cy="369332"/>
          </a:xfrm>
          <a:prstGeom prst="rect">
            <a:avLst/>
          </a:prstGeom>
          <a:noFill/>
        </p:spPr>
        <p:txBody>
          <a:bodyPr wrap="none" rtlCol="0">
            <a:spAutoFit/>
          </a:bodyPr>
          <a:lstStyle/>
          <a:p>
            <a:r>
              <a:rPr lang="en-GB" dirty="0" smtClean="0"/>
              <a:t>Making new things happen</a:t>
            </a:r>
            <a:endParaRPr lang="en-GB" dirty="0"/>
          </a:p>
        </p:txBody>
      </p:sp>
      <p:sp>
        <p:nvSpPr>
          <p:cNvPr id="17" name="TextBox 16"/>
          <p:cNvSpPr txBox="1"/>
          <p:nvPr/>
        </p:nvSpPr>
        <p:spPr>
          <a:xfrm rot="16200000">
            <a:off x="4200219" y="3440742"/>
            <a:ext cx="3674404" cy="338554"/>
          </a:xfrm>
          <a:prstGeom prst="rect">
            <a:avLst/>
          </a:prstGeom>
          <a:noFill/>
        </p:spPr>
        <p:txBody>
          <a:bodyPr wrap="none" rtlCol="0">
            <a:spAutoFit/>
          </a:bodyPr>
          <a:lstStyle/>
          <a:p>
            <a:r>
              <a:rPr lang="en-GB" sz="1600" dirty="0" smtClean="0"/>
              <a:t>Going beyond what has been done before</a:t>
            </a:r>
            <a:endParaRPr lang="en-GB" sz="1600" dirty="0"/>
          </a:p>
        </p:txBody>
      </p:sp>
      <p:sp>
        <p:nvSpPr>
          <p:cNvPr id="18" name="TextBox 17"/>
          <p:cNvSpPr txBox="1"/>
          <p:nvPr/>
        </p:nvSpPr>
        <p:spPr>
          <a:xfrm rot="16200000">
            <a:off x="4825751" y="3535289"/>
            <a:ext cx="3554563" cy="461665"/>
          </a:xfrm>
          <a:prstGeom prst="rect">
            <a:avLst/>
          </a:prstGeom>
          <a:noFill/>
        </p:spPr>
        <p:txBody>
          <a:bodyPr wrap="none" rtlCol="0">
            <a:spAutoFit/>
          </a:bodyPr>
          <a:lstStyle/>
          <a:p>
            <a:r>
              <a:rPr lang="en-GB" sz="1200" dirty="0" smtClean="0"/>
              <a:t>Being able to look at new concepts and put them </a:t>
            </a:r>
          </a:p>
          <a:p>
            <a:r>
              <a:rPr lang="en-GB" sz="1200" dirty="0" smtClean="0"/>
              <a:t>together in different but personally meaningful ways</a:t>
            </a:r>
            <a:endParaRPr lang="en-GB" sz="1200" dirty="0"/>
          </a:p>
        </p:txBody>
      </p:sp>
      <p:sp>
        <p:nvSpPr>
          <p:cNvPr id="19" name="TextBox 18"/>
          <p:cNvSpPr txBox="1"/>
          <p:nvPr/>
        </p:nvSpPr>
        <p:spPr>
          <a:xfrm rot="16200000">
            <a:off x="5736492" y="3632661"/>
            <a:ext cx="3090783" cy="523220"/>
          </a:xfrm>
          <a:prstGeom prst="rect">
            <a:avLst/>
          </a:prstGeom>
          <a:noFill/>
        </p:spPr>
        <p:txBody>
          <a:bodyPr wrap="none" rtlCol="0">
            <a:spAutoFit/>
          </a:bodyPr>
          <a:lstStyle/>
          <a:p>
            <a:r>
              <a:rPr lang="en-GB" sz="1400" b="1" dirty="0" smtClean="0"/>
              <a:t>Generating something new in response</a:t>
            </a:r>
          </a:p>
          <a:p>
            <a:r>
              <a:rPr lang="en-GB" sz="1400" b="1" dirty="0" smtClean="0"/>
              <a:t> to an educational need</a:t>
            </a:r>
            <a:endParaRPr lang="en-GB" sz="1400" b="1" dirty="0"/>
          </a:p>
        </p:txBody>
      </p:sp>
      <p:sp>
        <p:nvSpPr>
          <p:cNvPr id="20" name="TextBox 19"/>
          <p:cNvSpPr txBox="1"/>
          <p:nvPr/>
        </p:nvSpPr>
        <p:spPr>
          <a:xfrm rot="16200000">
            <a:off x="5950022" y="3519129"/>
            <a:ext cx="3775201" cy="338554"/>
          </a:xfrm>
          <a:prstGeom prst="rect">
            <a:avLst/>
          </a:prstGeom>
          <a:noFill/>
        </p:spPr>
        <p:txBody>
          <a:bodyPr wrap="none" rtlCol="0">
            <a:spAutoFit/>
          </a:bodyPr>
          <a:lstStyle/>
          <a:p>
            <a:r>
              <a:rPr lang="en-GB" sz="1600" b="1" dirty="0" smtClean="0"/>
              <a:t>Solving problems and overcoming barriers</a:t>
            </a:r>
            <a:endParaRPr lang="en-GB" sz="1600" b="1" dirty="0"/>
          </a:p>
        </p:txBody>
      </p:sp>
      <p:sp>
        <p:nvSpPr>
          <p:cNvPr id="21" name="TextBox 20"/>
          <p:cNvSpPr txBox="1"/>
          <p:nvPr/>
        </p:nvSpPr>
        <p:spPr>
          <a:xfrm rot="16200000">
            <a:off x="7188992" y="4023001"/>
            <a:ext cx="2593402" cy="338554"/>
          </a:xfrm>
          <a:prstGeom prst="rect">
            <a:avLst/>
          </a:prstGeom>
          <a:noFill/>
        </p:spPr>
        <p:txBody>
          <a:bodyPr wrap="none" rtlCol="0">
            <a:spAutoFit/>
          </a:bodyPr>
          <a:lstStyle/>
          <a:p>
            <a:r>
              <a:rPr lang="en-GB" sz="1600" b="1" dirty="0" smtClean="0"/>
              <a:t>Improvising when necessary</a:t>
            </a:r>
            <a:endParaRPr lang="en-GB" sz="1600" b="1" dirty="0"/>
          </a:p>
        </p:txBody>
      </p:sp>
      <p:sp>
        <p:nvSpPr>
          <p:cNvPr id="23" name="TextBox 22"/>
          <p:cNvSpPr txBox="1"/>
          <p:nvPr/>
        </p:nvSpPr>
        <p:spPr>
          <a:xfrm>
            <a:off x="251520" y="1196752"/>
            <a:ext cx="476412" cy="369332"/>
          </a:xfrm>
          <a:prstGeom prst="rect">
            <a:avLst/>
          </a:prstGeom>
          <a:noFill/>
        </p:spPr>
        <p:txBody>
          <a:bodyPr wrap="none" rtlCol="0">
            <a:spAutoFit/>
          </a:bodyPr>
          <a:lstStyle/>
          <a:p>
            <a:r>
              <a:rPr lang="en-GB" dirty="0" smtClean="0"/>
              <a:t>4.7</a:t>
            </a:r>
            <a:endParaRPr lang="en-GB" dirty="0"/>
          </a:p>
        </p:txBody>
      </p:sp>
      <p:sp>
        <p:nvSpPr>
          <p:cNvPr id="25" name="TextBox 24"/>
          <p:cNvSpPr txBox="1"/>
          <p:nvPr/>
        </p:nvSpPr>
        <p:spPr>
          <a:xfrm>
            <a:off x="827584" y="1340768"/>
            <a:ext cx="476412" cy="369332"/>
          </a:xfrm>
          <a:prstGeom prst="rect">
            <a:avLst/>
          </a:prstGeom>
          <a:noFill/>
        </p:spPr>
        <p:txBody>
          <a:bodyPr wrap="none" rtlCol="0">
            <a:spAutoFit/>
          </a:bodyPr>
          <a:lstStyle/>
          <a:p>
            <a:r>
              <a:rPr lang="en-GB" dirty="0" smtClean="0"/>
              <a:t>4.5</a:t>
            </a:r>
            <a:endParaRPr lang="en-GB" dirty="0"/>
          </a:p>
        </p:txBody>
      </p:sp>
      <p:sp>
        <p:nvSpPr>
          <p:cNvPr id="26" name="TextBox 25"/>
          <p:cNvSpPr txBox="1"/>
          <p:nvPr/>
        </p:nvSpPr>
        <p:spPr>
          <a:xfrm>
            <a:off x="2123728" y="1772816"/>
            <a:ext cx="476412" cy="369332"/>
          </a:xfrm>
          <a:prstGeom prst="rect">
            <a:avLst/>
          </a:prstGeom>
          <a:noFill/>
        </p:spPr>
        <p:txBody>
          <a:bodyPr wrap="none" rtlCol="0">
            <a:spAutoFit/>
          </a:bodyPr>
          <a:lstStyle/>
          <a:p>
            <a:r>
              <a:rPr lang="en-GB" dirty="0" smtClean="0"/>
              <a:t>4.0</a:t>
            </a:r>
            <a:endParaRPr lang="en-GB" dirty="0"/>
          </a:p>
        </p:txBody>
      </p:sp>
      <p:sp>
        <p:nvSpPr>
          <p:cNvPr id="27" name="TextBox 26"/>
          <p:cNvSpPr txBox="1"/>
          <p:nvPr/>
        </p:nvSpPr>
        <p:spPr>
          <a:xfrm>
            <a:off x="8244408" y="1340768"/>
            <a:ext cx="476412" cy="369332"/>
          </a:xfrm>
          <a:prstGeom prst="rect">
            <a:avLst/>
          </a:prstGeom>
          <a:noFill/>
        </p:spPr>
        <p:txBody>
          <a:bodyPr wrap="none" rtlCol="0">
            <a:spAutoFit/>
          </a:bodyPr>
          <a:lstStyle/>
          <a:p>
            <a:r>
              <a:rPr lang="en-GB" dirty="0" smtClean="0"/>
              <a:t>4.5</a:t>
            </a:r>
            <a:endParaRPr lang="en-GB" dirty="0"/>
          </a:p>
        </p:txBody>
      </p:sp>
      <p:sp>
        <p:nvSpPr>
          <p:cNvPr id="28" name="TextBox 27"/>
          <p:cNvSpPr txBox="1"/>
          <p:nvPr/>
        </p:nvSpPr>
        <p:spPr>
          <a:xfrm>
            <a:off x="7668344" y="1340768"/>
            <a:ext cx="476412" cy="369332"/>
          </a:xfrm>
          <a:prstGeom prst="rect">
            <a:avLst/>
          </a:prstGeom>
          <a:noFill/>
        </p:spPr>
        <p:txBody>
          <a:bodyPr wrap="none" rtlCol="0">
            <a:spAutoFit/>
          </a:bodyPr>
          <a:lstStyle/>
          <a:p>
            <a:r>
              <a:rPr lang="en-GB" dirty="0" smtClean="0"/>
              <a:t>4.5</a:t>
            </a:r>
            <a:endParaRPr lang="en-GB" dirty="0"/>
          </a:p>
        </p:txBody>
      </p:sp>
      <p:sp>
        <p:nvSpPr>
          <p:cNvPr id="29" name="TextBox 28"/>
          <p:cNvSpPr txBox="1"/>
          <p:nvPr/>
        </p:nvSpPr>
        <p:spPr>
          <a:xfrm>
            <a:off x="7020272" y="1340768"/>
            <a:ext cx="476412" cy="369332"/>
          </a:xfrm>
          <a:prstGeom prst="rect">
            <a:avLst/>
          </a:prstGeom>
          <a:noFill/>
        </p:spPr>
        <p:txBody>
          <a:bodyPr wrap="none" rtlCol="0">
            <a:spAutoFit/>
          </a:bodyPr>
          <a:lstStyle/>
          <a:p>
            <a:r>
              <a:rPr lang="en-GB" dirty="0" smtClean="0"/>
              <a:t>4.5</a:t>
            </a:r>
            <a:endParaRPr lang="en-GB" dirty="0"/>
          </a:p>
        </p:txBody>
      </p:sp>
      <p:sp>
        <p:nvSpPr>
          <p:cNvPr id="31" name="TextBox 30"/>
          <p:cNvSpPr txBox="1"/>
          <p:nvPr/>
        </p:nvSpPr>
        <p:spPr>
          <a:xfrm>
            <a:off x="179512" y="5589240"/>
            <a:ext cx="8568952" cy="923330"/>
          </a:xfrm>
          <a:prstGeom prst="rect">
            <a:avLst/>
          </a:prstGeom>
          <a:solidFill>
            <a:schemeClr val="bg1"/>
          </a:solidFill>
        </p:spPr>
        <p:txBody>
          <a:bodyPr wrap="square" rtlCol="0">
            <a:spAutoFit/>
          </a:bodyPr>
          <a:lstStyle/>
          <a:p>
            <a:endParaRPr lang="en-GB" dirty="0" smtClean="0"/>
          </a:p>
          <a:p>
            <a:endParaRPr lang="en-GB" dirty="0" smtClean="0"/>
          </a:p>
          <a:p>
            <a:endParaRPr lang="en-GB" dirty="0"/>
          </a:p>
        </p:txBody>
      </p:sp>
      <p:sp>
        <p:nvSpPr>
          <p:cNvPr id="30" name="TextBox 29"/>
          <p:cNvSpPr txBox="1"/>
          <p:nvPr/>
        </p:nvSpPr>
        <p:spPr>
          <a:xfrm>
            <a:off x="8748464" y="1052736"/>
            <a:ext cx="288032" cy="4596323"/>
          </a:xfrm>
          <a:prstGeom prst="rect">
            <a:avLst/>
          </a:prstGeom>
          <a:solidFill>
            <a:schemeClr val="bg1"/>
          </a:solidFill>
        </p:spPr>
        <p:txBody>
          <a:bodyPr wrap="square" rtlCol="0">
            <a:spAutoFit/>
          </a:bodyPr>
          <a:lstStyle/>
          <a:p>
            <a:r>
              <a:rPr lang="en-GB" b="1" dirty="0" smtClean="0"/>
              <a:t>5</a:t>
            </a:r>
          </a:p>
          <a:p>
            <a:endParaRPr lang="en-GB" b="1" dirty="0" smtClean="0"/>
          </a:p>
          <a:p>
            <a:endParaRPr lang="en-GB" b="1" dirty="0" smtClean="0"/>
          </a:p>
          <a:p>
            <a:r>
              <a:rPr lang="en-GB" b="1" dirty="0" smtClean="0"/>
              <a:t>4</a:t>
            </a:r>
          </a:p>
          <a:p>
            <a:endParaRPr lang="en-GB" b="1" dirty="0" smtClean="0"/>
          </a:p>
          <a:p>
            <a:endParaRPr lang="en-GB" b="1" dirty="0" smtClean="0"/>
          </a:p>
          <a:p>
            <a:r>
              <a:rPr lang="en-GB" b="1" dirty="0" smtClean="0"/>
              <a:t>3</a:t>
            </a:r>
          </a:p>
          <a:p>
            <a:endParaRPr lang="en-GB" b="1" dirty="0" smtClean="0"/>
          </a:p>
          <a:p>
            <a:endParaRPr lang="en-GB" b="1" dirty="0" smtClean="0"/>
          </a:p>
          <a:p>
            <a:r>
              <a:rPr lang="en-GB" b="1" dirty="0" smtClean="0"/>
              <a:t>2</a:t>
            </a:r>
          </a:p>
          <a:p>
            <a:endParaRPr lang="en-GB" b="1" dirty="0" smtClean="0"/>
          </a:p>
          <a:p>
            <a:endParaRPr lang="en-GB" b="1" dirty="0" smtClean="0"/>
          </a:p>
          <a:p>
            <a:r>
              <a:rPr lang="en-GB" b="1" dirty="0" smtClean="0"/>
              <a:t>1</a:t>
            </a:r>
          </a:p>
          <a:p>
            <a:endParaRPr lang="en-GB" b="1" dirty="0" smtClean="0"/>
          </a:p>
          <a:p>
            <a:endParaRPr lang="en-GB" b="1" dirty="0" smtClean="0"/>
          </a:p>
          <a:p>
            <a:r>
              <a:rPr lang="en-GB" b="1" dirty="0" smtClean="0"/>
              <a:t>0</a:t>
            </a:r>
            <a:endParaRPr lang="en-GB" b="1" dirty="0"/>
          </a:p>
        </p:txBody>
      </p:sp>
      <p:pic>
        <p:nvPicPr>
          <p:cNvPr id="34" name="Picture 1" descr="C:\Users\norman\Pictures\birmingham city\Birmingham_City_University_logo.png"/>
          <p:cNvPicPr>
            <a:picLocks noChangeAspect="1" noChangeArrowheads="1"/>
          </p:cNvPicPr>
          <p:nvPr/>
        </p:nvPicPr>
        <p:blipFill>
          <a:blip r:embed="rId4" cstate="print"/>
          <a:srcRect/>
          <a:stretch>
            <a:fillRect/>
          </a:stretch>
        </p:blipFill>
        <p:spPr bwMode="auto">
          <a:xfrm>
            <a:off x="395536" y="188640"/>
            <a:ext cx="864096" cy="864096"/>
          </a:xfrm>
          <a:prstGeom prst="rect">
            <a:avLst/>
          </a:prstGeom>
          <a:noFill/>
        </p:spPr>
      </p:pic>
      <p:sp>
        <p:nvSpPr>
          <p:cNvPr id="35" name="TextBox 34"/>
          <p:cNvSpPr txBox="1"/>
          <p:nvPr/>
        </p:nvSpPr>
        <p:spPr>
          <a:xfrm>
            <a:off x="2555776" y="5805264"/>
            <a:ext cx="5222327" cy="461665"/>
          </a:xfrm>
          <a:prstGeom prst="rect">
            <a:avLst/>
          </a:prstGeom>
          <a:noFill/>
        </p:spPr>
        <p:txBody>
          <a:bodyPr wrap="none" rtlCol="0">
            <a:spAutoFit/>
          </a:bodyPr>
          <a:lstStyle/>
          <a:p>
            <a:r>
              <a:rPr lang="en-GB" sz="2400" b="1" dirty="0" smtClean="0"/>
              <a:t>0 = strongly disagree  5.0 strongly agree</a:t>
            </a:r>
            <a:endParaRPr lang="en-GB" sz="2400" b="1" dirty="0"/>
          </a:p>
        </p:txBody>
      </p:sp>
    </p:spTree>
  </p:cSld>
  <p:clrMapOvr>
    <a:masterClrMapping/>
  </p:clrMapOvr>
  <p:transition spd="med">
    <p:dissolv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spAutoFit/>
      </a:bodyPr>
      <a:lstStyle>
        <a:defPPr>
          <a:defRPr dirty="0" smtClean="0"/>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118695</TotalTime>
  <Words>11567</Words>
  <Application>Microsoft Office PowerPoint</Application>
  <PresentationFormat>On-screen Show (4:3)</PresentationFormat>
  <Paragraphs>1878</Paragraphs>
  <Slides>58</Slides>
  <Notes>48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Office Theme</vt:lpstr>
      <vt:lpstr>Slide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norman</dc:creator>
  <cp:lastModifiedBy>norman</cp:lastModifiedBy>
  <cp:revision>591</cp:revision>
  <dcterms:created xsi:type="dcterms:W3CDTF">2012-02-08T16:34:34Z</dcterms:created>
  <dcterms:modified xsi:type="dcterms:W3CDTF">2015-04-29T05:34:04Z</dcterms:modified>
</cp:coreProperties>
</file>