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1"/>
  </p:notesMasterIdLst>
  <p:sldIdLst>
    <p:sldId id="262" r:id="rId3"/>
    <p:sldId id="258" r:id="rId4"/>
    <p:sldId id="299" r:id="rId5"/>
    <p:sldId id="300" r:id="rId6"/>
    <p:sldId id="302" r:id="rId7"/>
    <p:sldId id="257" r:id="rId8"/>
    <p:sldId id="264" r:id="rId9"/>
    <p:sldId id="261" r:id="rId10"/>
    <p:sldId id="303" r:id="rId11"/>
    <p:sldId id="279" r:id="rId12"/>
    <p:sldId id="280" r:id="rId13"/>
    <p:sldId id="268" r:id="rId14"/>
    <p:sldId id="276" r:id="rId15"/>
    <p:sldId id="269" r:id="rId16"/>
    <p:sldId id="270" r:id="rId17"/>
    <p:sldId id="283" r:id="rId18"/>
    <p:sldId id="271" r:id="rId19"/>
    <p:sldId id="281" r:id="rId20"/>
    <p:sldId id="291" r:id="rId21"/>
    <p:sldId id="292" r:id="rId22"/>
    <p:sldId id="294" r:id="rId23"/>
    <p:sldId id="295" r:id="rId24"/>
    <p:sldId id="296" r:id="rId25"/>
    <p:sldId id="297" r:id="rId26"/>
    <p:sldId id="298" r:id="rId27"/>
    <p:sldId id="290" r:id="rId28"/>
    <p:sldId id="289" r:id="rId29"/>
    <p:sldId id="301"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56" autoAdjust="0"/>
    <p:restoredTop sz="75957" autoAdjust="0"/>
  </p:normalViewPr>
  <p:slideViewPr>
    <p:cSldViewPr snapToGrid="0" snapToObjects="1">
      <p:cViewPr varScale="1">
        <p:scale>
          <a:sx n="95" d="100"/>
          <a:sy n="95" d="100"/>
        </p:scale>
        <p:origin x="1332"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F0131B-EA3F-485C-B0E6-F194490C1C68}" type="datetimeFigureOut">
              <a:rPr lang="en-GB" smtClean="0"/>
              <a:pPr/>
              <a:t>24/10/2016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3E572E-F402-4563-914E-A9E8DEE073C3}"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GB" sz="1200" kern="1200" dirty="0">
                <a:solidFill>
                  <a:schemeClr val="tx1"/>
                </a:solidFill>
                <a:effectLst/>
                <a:latin typeface="+mn-lt"/>
                <a:ea typeface="+mn-ea"/>
                <a:cs typeface="+mn-cs"/>
              </a:rPr>
              <a:t>In my first talk, I described the idea of learning ecologies. In this talk I want to locate this</a:t>
            </a:r>
            <a:r>
              <a:rPr lang="en-GB" sz="1200" kern="1200" baseline="0" dirty="0">
                <a:solidFill>
                  <a:schemeClr val="tx1"/>
                </a:solidFill>
                <a:effectLst/>
                <a:latin typeface="+mn-lt"/>
                <a:ea typeface="+mn-ea"/>
                <a:cs typeface="+mn-cs"/>
              </a:rPr>
              <a:t> idea concept within the idea of educational ecosystems.</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Being</a:t>
            </a:r>
            <a:r>
              <a:rPr lang="en-GB" sz="1200" kern="1200" baseline="0" dirty="0">
                <a:solidFill>
                  <a:schemeClr val="tx1"/>
                </a:solidFill>
                <a:effectLst/>
                <a:latin typeface="+mn-lt"/>
                <a:ea typeface="+mn-ea"/>
                <a:cs typeface="+mn-cs"/>
              </a:rPr>
              <a:t> invited to give a talk at a conference is a great catalyst for making you think – sometimes about thing and in ways that you have not done before.</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invitation by Chris </a:t>
            </a:r>
            <a:r>
              <a:rPr lang="en-GB" sz="1200" kern="1200" dirty="0" err="1">
                <a:solidFill>
                  <a:schemeClr val="tx1"/>
                </a:solidFill>
                <a:effectLst/>
                <a:latin typeface="+mn-lt"/>
                <a:ea typeface="+mn-ea"/>
                <a:cs typeface="+mn-cs"/>
              </a:rPr>
              <a:t>Picone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got me thinking about the journey we are on in UK HE towards the goal that Chris alluded to in his email. I suppose it's all a matter of perception in that there might be simple solutions to this challenge but the more I thought about it the more I saw it as part of a complex web of developments in the continually unfolding story of how a society shapes its educational institutions and systems in order to prepare learners for their unknown and unknowable future. A future in which harnessing the affordances in the </a:t>
            </a:r>
            <a:r>
              <a:rPr lang="en-GB" sz="1200" kern="1200" dirty="0" err="1">
                <a:solidFill>
                  <a:schemeClr val="tx1"/>
                </a:solidFill>
                <a:effectLst/>
                <a:latin typeface="+mn-lt"/>
                <a:ea typeface="+mn-ea"/>
                <a:cs typeface="+mn-cs"/>
              </a:rPr>
              <a:t>lifewide</a:t>
            </a:r>
            <a:r>
              <a:rPr lang="en-GB" sz="1200" kern="1200" dirty="0">
                <a:solidFill>
                  <a:schemeClr val="tx1"/>
                </a:solidFill>
                <a:effectLst/>
                <a:latin typeface="+mn-lt"/>
                <a:ea typeface="+mn-ea"/>
                <a:cs typeface="+mn-cs"/>
              </a:rPr>
              <a:t> dimension of their life in order to achieve and sustain themselves and their society will be the major lifelong challenge for most people.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Its an enormous challenge to change an educational ecosystem whether it’s a school,</a:t>
            </a:r>
            <a:r>
              <a:rPr lang="en-GB" sz="1200" kern="1200" baseline="0" dirty="0">
                <a:solidFill>
                  <a:schemeClr val="tx1"/>
                </a:solidFill>
                <a:effectLst/>
                <a:latin typeface="+mn-lt"/>
                <a:ea typeface="+mn-ea"/>
                <a:cs typeface="+mn-cs"/>
              </a:rPr>
              <a:t> college, university or whole education system so that it values and is supportive of students’ </a:t>
            </a:r>
            <a:r>
              <a:rPr lang="en-GB" sz="1200" kern="1200" baseline="0" dirty="0" err="1">
                <a:solidFill>
                  <a:schemeClr val="tx1"/>
                </a:solidFill>
                <a:effectLst/>
                <a:latin typeface="+mn-lt"/>
                <a:ea typeface="+mn-ea"/>
                <a:cs typeface="+mn-cs"/>
              </a:rPr>
              <a:t>lifewide</a:t>
            </a:r>
            <a:r>
              <a:rPr lang="en-GB" sz="1200" kern="1200" baseline="0" dirty="0">
                <a:solidFill>
                  <a:schemeClr val="tx1"/>
                </a:solidFill>
                <a:effectLst/>
                <a:latin typeface="+mn-lt"/>
                <a:ea typeface="+mn-ea"/>
                <a:cs typeface="+mn-cs"/>
              </a:rPr>
              <a:t> learning.</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my talk I want to try to do things.</a:t>
            </a:r>
          </a:p>
          <a:p>
            <a:r>
              <a:rPr lang="en-GB" sz="1200" kern="1200" dirty="0">
                <a:solidFill>
                  <a:schemeClr val="tx1"/>
                </a:solidFill>
                <a:effectLst/>
                <a:latin typeface="+mn-lt"/>
                <a:ea typeface="+mn-ea"/>
                <a:cs typeface="+mn-cs"/>
              </a:rPr>
              <a:t>1) provide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 conceptual framework for viewing higher education as an ecosystem - more accurately a constellation of evolving </a:t>
            </a:r>
            <a:r>
              <a:rPr lang="en-GB" sz="1200" kern="1200" dirty="0" err="1">
                <a:solidFill>
                  <a:schemeClr val="tx1"/>
                </a:solidFill>
                <a:effectLst/>
                <a:latin typeface="+mn-lt"/>
                <a:ea typeface="+mn-ea"/>
                <a:cs typeface="+mn-cs"/>
              </a:rPr>
              <a:t>ecosocial</a:t>
            </a:r>
            <a:r>
              <a:rPr lang="en-GB" sz="1200" kern="1200" dirty="0">
                <a:solidFill>
                  <a:schemeClr val="tx1"/>
                </a:solidFill>
                <a:effectLst/>
                <a:latin typeface="+mn-lt"/>
                <a:ea typeface="+mn-ea"/>
                <a:cs typeface="+mn-cs"/>
              </a:rPr>
              <a:t> systems that interact and change over time. There are currently about 160 higher education institutional ecosystems in the UK higher education ecosystem and each one is evolving along its own unique trajectory along with numerous 'other organisational agents' that contribute to and influence the ecosystem as a whole.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2)</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to provide some examples of how the UK higher education ecosystem has evolved and is evolving to encourage, support and recognise what we term '</a:t>
            </a:r>
            <a:r>
              <a:rPr lang="en-GB" sz="1200" kern="1200" dirty="0" err="1">
                <a:solidFill>
                  <a:schemeClr val="tx1"/>
                </a:solidFill>
                <a:effectLst/>
                <a:latin typeface="+mn-lt"/>
                <a:ea typeface="+mn-ea"/>
                <a:cs typeface="+mn-cs"/>
              </a:rPr>
              <a:t>lifewide</a:t>
            </a:r>
            <a:r>
              <a:rPr lang="en-GB" sz="1200" kern="1200" dirty="0">
                <a:solidFill>
                  <a:schemeClr val="tx1"/>
                </a:solidFill>
                <a:effectLst/>
                <a:latin typeface="+mn-lt"/>
                <a:ea typeface="+mn-ea"/>
                <a:cs typeface="+mn-cs"/>
              </a:rPr>
              <a:t> learning and development'  </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13E572E-F402-4563-914E-A9E8DEE073C3}"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r>
              <a:rPr lang="en-GB" b="1" dirty="0"/>
              <a:t>A UK wide phenomenon</a:t>
            </a:r>
            <a:endParaRPr lang="en-GB" dirty="0"/>
          </a:p>
          <a:p>
            <a:pPr>
              <a:defRPr/>
            </a:pPr>
            <a:r>
              <a:rPr lang="en-GB" dirty="0"/>
              <a:t> </a:t>
            </a:r>
          </a:p>
          <a:p>
            <a:pPr>
              <a:defRPr/>
            </a:pPr>
            <a:r>
              <a:rPr lang="en-GB" dirty="0"/>
              <a:t>In 2010/11 we undertook a survey across UK HE to find how many other institutions were involved in recognising extra curricular learning and personal development. We discovered over fifty universities either had a scheme or were developing a scheme this is now closer to 70 universities.</a:t>
            </a:r>
          </a:p>
          <a:p>
            <a:pPr>
              <a:defRPr/>
            </a:pPr>
            <a:r>
              <a:rPr lang="en-GB" dirty="0"/>
              <a:t> </a:t>
            </a:r>
          </a:p>
          <a:p>
            <a:pPr>
              <a:defRPr/>
            </a:pPr>
            <a:r>
              <a:rPr lang="en-GB" dirty="0"/>
              <a:t>Although there is much variation in the way universities are recognising learning and development gained outside the programme there seem to me three main foci.</a:t>
            </a:r>
          </a:p>
          <a:p>
            <a:pPr>
              <a:defRPr/>
            </a:pPr>
            <a:r>
              <a:rPr lang="en-GB" dirty="0"/>
              <a:t>Holistic – whole person</a:t>
            </a:r>
          </a:p>
          <a:p>
            <a:pPr>
              <a:defRPr/>
            </a:pPr>
            <a:r>
              <a:rPr lang="en-GB" dirty="0"/>
              <a:t>Employability – major political driver</a:t>
            </a:r>
          </a:p>
          <a:p>
            <a:pPr>
              <a:defRPr/>
            </a:pPr>
            <a:r>
              <a:rPr lang="en-GB" dirty="0"/>
              <a:t>Leadership-</a:t>
            </a:r>
          </a:p>
          <a:p>
            <a:pPr>
              <a:defRPr/>
            </a:pPr>
            <a:endParaRPr lang="en-GB" dirty="0"/>
          </a:p>
          <a:p>
            <a:pPr>
              <a:defRPr/>
            </a:pPr>
            <a:r>
              <a:rPr lang="en-GB" dirty="0"/>
              <a:t>Our research has tried to identify the key conceptual features that underlie different schemes. While there is much variation and conceptual mixing, our sense is that schemes differentiate at the conceptual level according to whether:</a:t>
            </a:r>
          </a:p>
          <a:p>
            <a:pPr>
              <a:defRPr/>
            </a:pPr>
            <a:endParaRPr lang="en-GB" dirty="0"/>
          </a:p>
          <a:p>
            <a:pPr>
              <a:buFont typeface="Arial" pitchFamily="34" charset="0"/>
              <a:buChar char="•"/>
              <a:defRPr/>
            </a:pPr>
            <a:r>
              <a:rPr lang="en-GB" dirty="0"/>
              <a:t>  the approach emphasises whole-person education and personal/career development or attention is focused primarily on transferable and employability skills</a:t>
            </a:r>
          </a:p>
          <a:p>
            <a:pPr>
              <a:buFont typeface="Arial" pitchFamily="34" charset="0"/>
              <a:buChar char="•"/>
              <a:defRPr/>
            </a:pPr>
            <a:r>
              <a:rPr lang="en-GB" dirty="0"/>
              <a:t> the environments for learning are predominantly controlled/taught or are predominantly experiential</a:t>
            </a:r>
          </a:p>
          <a:p>
            <a:pPr>
              <a:buFont typeface="Arial" pitchFamily="34" charset="0"/>
              <a:buChar char="•"/>
              <a:defRPr/>
            </a:pPr>
            <a:r>
              <a:rPr lang="en-GB" dirty="0"/>
              <a:t> assessment is primarily through reflective, self-evidencing and reporting or through a tutor-assessed/competency-based assessment</a:t>
            </a:r>
          </a:p>
          <a:p>
            <a:pPr>
              <a:buFont typeface="Arial" pitchFamily="34" charset="0"/>
              <a:buChar char="•"/>
              <a:defRPr/>
            </a:pPr>
            <a:r>
              <a:rPr lang="en-GB" dirty="0"/>
              <a:t> the experiences that make up the award are predominantly extra-curricular (not designed by the institution and not linked to a programme) or co-curricular (institution-designed, linked to or outside a student’s programme)</a:t>
            </a:r>
          </a:p>
          <a:p>
            <a:pPr>
              <a:buFont typeface="Arial" pitchFamily="34" charset="0"/>
              <a:buChar char="•"/>
              <a:defRPr/>
            </a:pPr>
            <a:r>
              <a:rPr lang="en-GB" dirty="0"/>
              <a:t> leadership skills are seen as either implicit or explicit within the scheme</a:t>
            </a:r>
          </a:p>
          <a:p>
            <a:pPr>
              <a:buFont typeface="Arial" pitchFamily="34" charset="0"/>
              <a:buChar char="•"/>
              <a:defRPr/>
            </a:pPr>
            <a:r>
              <a:rPr lang="en-GB" dirty="0"/>
              <a:t>  forms of recognition - credit, certificates or badges are awarded</a:t>
            </a:r>
          </a:p>
          <a:p>
            <a:pPr>
              <a:defRPr/>
            </a:pPr>
            <a:r>
              <a:rPr lang="en-GB" dirty="0"/>
              <a:t> </a:t>
            </a:r>
          </a:p>
          <a:p>
            <a:pPr>
              <a:defRPr/>
            </a:pPr>
            <a:r>
              <a:rPr lang="en-GB" dirty="0"/>
              <a:t>Most schemes contain a mix of these conceptual continua but some schemes tend to one or other sides of the conceptual diagram.</a:t>
            </a:r>
          </a:p>
          <a:p>
            <a:pPr>
              <a:defRPr/>
            </a:pPr>
            <a:r>
              <a:rPr lang="en-GB" b="1" dirty="0"/>
              <a:t> </a:t>
            </a:r>
            <a:endParaRPr lang="en-GB" dirty="0"/>
          </a:p>
          <a:p>
            <a:pPr>
              <a:defRPr/>
            </a:pPr>
            <a:r>
              <a:rPr lang="en-GB" b="1" dirty="0"/>
              <a:t> </a:t>
            </a:r>
            <a:endParaRPr lang="en-GB" dirty="0"/>
          </a:p>
          <a:p>
            <a:pPr>
              <a:defRPr/>
            </a:pPr>
            <a:r>
              <a:rPr lang="en-GB" b="1" dirty="0"/>
              <a:t> </a:t>
            </a:r>
            <a:endParaRPr lang="en-GB" dirty="0"/>
          </a:p>
          <a:p>
            <a:pPr>
              <a:defRPr/>
            </a:pPr>
            <a:r>
              <a:rPr lang="en-GB" b="1" dirty="0"/>
              <a:t> </a:t>
            </a:r>
            <a:endParaRPr lang="en-GB" dirty="0"/>
          </a:p>
          <a:p>
            <a:pPr>
              <a:defRPr/>
            </a:pPr>
            <a:endParaRPr lang="en-GB" dirty="0"/>
          </a:p>
        </p:txBody>
      </p:sp>
      <p:sp>
        <p:nvSpPr>
          <p:cNvPr id="82948" name="Slide Number Placeholder 3"/>
          <p:cNvSpPr>
            <a:spLocks noGrp="1"/>
          </p:cNvSpPr>
          <p:nvPr>
            <p:ph type="sldNum" sz="quarter" idx="5"/>
          </p:nvPr>
        </p:nvSpPr>
        <p:spPr>
          <a:noFill/>
        </p:spPr>
        <p:txBody>
          <a:bodyPr/>
          <a:lstStyle/>
          <a:p>
            <a:fld id="{DBCF4EE7-FF4E-4B5A-82B9-251C142400F8}" type="slidenum">
              <a:rPr lang="en-GB" altLang="en-US" smtClean="0"/>
              <a:pPr/>
              <a:t>12</a:t>
            </a:fld>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r>
              <a:rPr lang="en-GB" altLang="en-US" b="1" i="1" dirty="0"/>
              <a:t>Vivien Jones, Christopher Warrington &amp; David Gardner (2014)</a:t>
            </a:r>
            <a:r>
              <a:rPr lang="en-GB" altLang="en-US" b="1" dirty="0"/>
              <a:t> </a:t>
            </a:r>
            <a:r>
              <a:rPr lang="en-GB" altLang="en-US" b="1" dirty="0" err="1"/>
              <a:t>Leeds</a:t>
            </a:r>
            <a:r>
              <a:rPr lang="en-GB" altLang="en-US" b="1" i="1" dirty="0" err="1"/>
              <a:t>for</a:t>
            </a:r>
            <a:r>
              <a:rPr lang="en-GB" altLang="en-US" b="1" dirty="0" err="1"/>
              <a:t>Life</a:t>
            </a:r>
            <a:r>
              <a:rPr lang="en-GB" altLang="en-US" b="1" dirty="0"/>
              <a:t>: Preparation for </a:t>
            </a:r>
            <a:r>
              <a:rPr lang="en-GB" altLang="en-US" b="1" dirty="0" err="1"/>
              <a:t>Lifewide</a:t>
            </a:r>
            <a:r>
              <a:rPr lang="en-GB" altLang="en-US" b="1" dirty="0"/>
              <a:t> Learning in the Research-Intensive Context CHAPTER B5</a:t>
            </a:r>
            <a:endParaRPr lang="en-GB" altLang="en-US" dirty="0"/>
          </a:p>
          <a:p>
            <a:r>
              <a:rPr lang="en-GB" altLang="en-US" dirty="0"/>
              <a:t>http://www.learninglives.co.uk/e-book.html</a:t>
            </a:r>
          </a:p>
          <a:p>
            <a:r>
              <a:rPr lang="en-GB" altLang="en-US" dirty="0"/>
              <a:t>See also video presentation by David Gardner on same website</a:t>
            </a:r>
          </a:p>
          <a:p>
            <a:r>
              <a:rPr lang="en-GB" altLang="en-US" dirty="0">
                <a:latin typeface="Arial" pitchFamily="34" charset="0"/>
              </a:rPr>
              <a:t>http://www.learninglives.co.uk/</a:t>
            </a:r>
          </a:p>
          <a:p>
            <a:endParaRPr lang="en-GB" altLang="en-US" dirty="0"/>
          </a:p>
        </p:txBody>
      </p:sp>
      <p:sp>
        <p:nvSpPr>
          <p:cNvPr id="83972" name="Slide Number Placeholder 3"/>
          <p:cNvSpPr>
            <a:spLocks noGrp="1"/>
          </p:cNvSpPr>
          <p:nvPr>
            <p:ph type="sldNum" sz="quarter" idx="5"/>
          </p:nvPr>
        </p:nvSpPr>
        <p:spPr>
          <a:noFill/>
        </p:spPr>
        <p:txBody>
          <a:bodyPr/>
          <a:lstStyle/>
          <a:p>
            <a:fld id="{2CE85714-B5AA-4286-AFFF-75061F37B50E}" type="slidenum">
              <a:rPr lang="en-GB" altLang="en-US" smtClean="0">
                <a:latin typeface="Arial" charset="0"/>
              </a:rPr>
              <a:pPr/>
              <a:t>13</a:t>
            </a:fld>
            <a:endParaRPr lang="en-GB" altLang="en-US">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r>
              <a:rPr lang="en-GB" altLang="en-US" b="1" i="1">
                <a:latin typeface="Arial" pitchFamily="34" charset="0"/>
              </a:rPr>
              <a:t>Neil Murray (2014)  </a:t>
            </a:r>
            <a:r>
              <a:rPr lang="en-GB" altLang="en-US" b="1">
                <a:latin typeface="Arial" pitchFamily="34" charset="0"/>
              </a:rPr>
              <a:t>Make your Experience Count CHAPTER B8</a:t>
            </a:r>
            <a:endParaRPr lang="en-GB" altLang="en-US">
              <a:latin typeface="Arial" pitchFamily="34" charset="0"/>
            </a:endParaRPr>
          </a:p>
          <a:p>
            <a:r>
              <a:rPr lang="en-GB" altLang="en-US">
                <a:latin typeface="Arial" pitchFamily="34" charset="0"/>
              </a:rPr>
              <a:t>http://www.learninglives.co.uk/e-book.html</a:t>
            </a:r>
          </a:p>
          <a:p>
            <a:endParaRPr lang="en-GB" altLang="en-US">
              <a:latin typeface="Arial" pitchFamily="34" charset="0"/>
            </a:endParaRPr>
          </a:p>
          <a:p>
            <a:r>
              <a:rPr lang="en-GB" altLang="en-US">
                <a:latin typeface="Arial" pitchFamily="34" charset="0"/>
              </a:rPr>
              <a:t>MYEC is designed to get students to understand that learning is lifewide and lifelong, occurs in informal as well as formal settings and that reflecting on and acquiring knowledge about </a:t>
            </a:r>
            <a:r>
              <a:rPr lang="en-GB" altLang="en-US" i="1">
                <a:latin typeface="Arial" pitchFamily="34" charset="0"/>
              </a:rPr>
              <a:t>how</a:t>
            </a:r>
            <a:r>
              <a:rPr lang="en-GB" altLang="en-US">
                <a:latin typeface="Arial" pitchFamily="34" charset="0"/>
              </a:rPr>
              <a:t> they learn and the </a:t>
            </a:r>
            <a:r>
              <a:rPr lang="en-GB" altLang="en-US" i="1">
                <a:latin typeface="Arial" pitchFamily="34" charset="0"/>
              </a:rPr>
              <a:t>impact</a:t>
            </a:r>
            <a:r>
              <a:rPr lang="en-GB" altLang="en-US">
                <a:latin typeface="Arial" pitchFamily="34" charset="0"/>
              </a:rPr>
              <a:t> of what they learn is just as valuable for their future development as the specific, subject-related skills, knowledge and understanding derived from a particular learning episode</a:t>
            </a:r>
          </a:p>
        </p:txBody>
      </p:sp>
      <p:sp>
        <p:nvSpPr>
          <p:cNvPr id="84996" name="Slide Number Placeholder 3"/>
          <p:cNvSpPr>
            <a:spLocks noGrp="1"/>
          </p:cNvSpPr>
          <p:nvPr>
            <p:ph type="sldNum" sz="quarter" idx="5"/>
          </p:nvPr>
        </p:nvSpPr>
        <p:spPr>
          <a:noFill/>
        </p:spPr>
        <p:txBody>
          <a:bodyPr/>
          <a:lstStyle/>
          <a:p>
            <a:fld id="{59B1D200-2151-4CAD-B83D-E794DC7AE010}" type="slidenum">
              <a:rPr lang="en-GB" altLang="en-US" smtClean="0"/>
              <a:pPr/>
              <a:t>14</a:t>
            </a:fld>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r>
              <a:rPr lang="en-GB" altLang="en-US" b="1" i="1" dirty="0">
                <a:latin typeface="Arial" pitchFamily="34" charset="0"/>
              </a:rPr>
              <a:t>Sarah Speight   (2014)</a:t>
            </a:r>
            <a:r>
              <a:rPr lang="en-GB" altLang="en-US" dirty="0">
                <a:latin typeface="Arial" pitchFamily="34" charset="0"/>
              </a:rPr>
              <a:t>  </a:t>
            </a:r>
            <a:r>
              <a:rPr lang="en-GB" altLang="en-US" b="1" dirty="0">
                <a:latin typeface="Arial" pitchFamily="34" charset="0"/>
              </a:rPr>
              <a:t>The Nottingham Advantage Award  Chapter B1</a:t>
            </a:r>
            <a:endParaRPr lang="en-GB" altLang="en-US" dirty="0">
              <a:latin typeface="Arial" pitchFamily="34" charset="0"/>
            </a:endParaRPr>
          </a:p>
          <a:p>
            <a:r>
              <a:rPr lang="en-GB" altLang="en-US" i="1" dirty="0">
                <a:latin typeface="Arial" pitchFamily="34" charset="0"/>
              </a:rPr>
              <a:t> </a:t>
            </a:r>
            <a:r>
              <a:rPr lang="en-GB" altLang="en-US" dirty="0">
                <a:latin typeface="Arial" pitchFamily="34" charset="0"/>
              </a:rPr>
              <a:t>http://www.learninglives.co.uk/e-book.html</a:t>
            </a:r>
          </a:p>
          <a:p>
            <a:r>
              <a:rPr lang="en-GB" altLang="en-US" dirty="0">
                <a:latin typeface="Arial" pitchFamily="34" charset="0"/>
              </a:rPr>
              <a:t>Video</a:t>
            </a:r>
            <a:r>
              <a:rPr lang="en-GB" altLang="en-US" baseline="0" dirty="0">
                <a:latin typeface="Arial" pitchFamily="34" charset="0"/>
              </a:rPr>
              <a:t> of </a:t>
            </a:r>
            <a:r>
              <a:rPr lang="en-GB" altLang="en-US" dirty="0">
                <a:latin typeface="Arial" pitchFamily="34" charset="0"/>
              </a:rPr>
              <a:t>talk</a:t>
            </a:r>
            <a:r>
              <a:rPr lang="en-GB" altLang="en-US" baseline="0" dirty="0">
                <a:latin typeface="Arial" pitchFamily="34" charset="0"/>
              </a:rPr>
              <a:t>  </a:t>
            </a:r>
            <a:r>
              <a:rPr lang="en-GB" altLang="en-US" dirty="0">
                <a:latin typeface="Arial" pitchFamily="34" charset="0"/>
              </a:rPr>
              <a:t>http://www.learninglives.co.uk/</a:t>
            </a:r>
          </a:p>
          <a:p>
            <a:endParaRPr lang="en-GB" altLang="en-US" dirty="0">
              <a:latin typeface="Arial" pitchFamily="34" charset="0"/>
            </a:endParaRPr>
          </a:p>
        </p:txBody>
      </p:sp>
      <p:sp>
        <p:nvSpPr>
          <p:cNvPr id="86020" name="Slide Number Placeholder 3"/>
          <p:cNvSpPr>
            <a:spLocks noGrp="1"/>
          </p:cNvSpPr>
          <p:nvPr>
            <p:ph type="sldNum" sz="quarter" idx="5"/>
          </p:nvPr>
        </p:nvSpPr>
        <p:spPr>
          <a:noFill/>
        </p:spPr>
        <p:txBody>
          <a:bodyPr/>
          <a:lstStyle/>
          <a:p>
            <a:fld id="{9D972241-4DE8-496B-BEEE-BC0A691F058A}" type="slidenum">
              <a:rPr lang="en-GB" altLang="en-US" smtClean="0"/>
              <a:pPr/>
              <a:t>15</a:t>
            </a:fld>
            <a:endParaRPr lang="en-GB"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r>
              <a:rPr lang="en-GB" altLang="en-US" b="1" i="1" dirty="0">
                <a:latin typeface="Arial" pitchFamily="34" charset="0"/>
              </a:rPr>
              <a:t>Carol</a:t>
            </a:r>
            <a:r>
              <a:rPr lang="en-GB" altLang="en-US" b="1" i="1" baseline="0" dirty="0">
                <a:latin typeface="Arial" pitchFamily="34" charset="0"/>
              </a:rPr>
              <a:t> Costly</a:t>
            </a:r>
            <a:r>
              <a:rPr lang="en-GB" altLang="en-US" b="1" i="1" dirty="0">
                <a:latin typeface="Arial" pitchFamily="34" charset="0"/>
              </a:rPr>
              <a:t>   (2014)</a:t>
            </a:r>
            <a:r>
              <a:rPr lang="en-GB" altLang="en-US" dirty="0">
                <a:latin typeface="Arial" pitchFamily="34" charset="0"/>
              </a:rPr>
              <a:t>  Accreditation of Prior Experiential</a:t>
            </a:r>
            <a:r>
              <a:rPr lang="en-GB" altLang="en-US" baseline="0" dirty="0">
                <a:latin typeface="Arial" pitchFamily="34" charset="0"/>
              </a:rPr>
              <a:t> Learning – recognition through g</a:t>
            </a:r>
            <a:r>
              <a:rPr lang="en-GB" altLang="en-US" dirty="0">
                <a:latin typeface="Arial" pitchFamily="34" charset="0"/>
              </a:rPr>
              <a:t>eneral credit </a:t>
            </a:r>
          </a:p>
          <a:p>
            <a:r>
              <a:rPr lang="en-GB" altLang="en-US" b="0" dirty="0">
                <a:latin typeface="Arial" pitchFamily="34" charset="0"/>
              </a:rPr>
              <a:t>Middlesex</a:t>
            </a:r>
            <a:r>
              <a:rPr lang="en-GB" altLang="en-US" b="0" baseline="0" dirty="0">
                <a:latin typeface="Arial" pitchFamily="34" charset="0"/>
              </a:rPr>
              <a:t> University</a:t>
            </a:r>
            <a:r>
              <a:rPr lang="en-GB" altLang="en-US" b="1" dirty="0">
                <a:latin typeface="Arial" pitchFamily="34" charset="0"/>
              </a:rPr>
              <a:t> Chapter B9</a:t>
            </a:r>
            <a:endParaRPr lang="en-GB" altLang="en-US" dirty="0">
              <a:latin typeface="Arial" pitchFamily="34" charset="0"/>
            </a:endParaRPr>
          </a:p>
          <a:p>
            <a:r>
              <a:rPr lang="en-GB" altLang="en-US" dirty="0">
                <a:latin typeface="Arial" pitchFamily="34" charset="0"/>
              </a:rPr>
              <a:t>http://www.learninglives.co.uk/e-book.html</a:t>
            </a:r>
          </a:p>
          <a:p>
            <a:r>
              <a:rPr lang="en-GB" altLang="en-US" dirty="0">
                <a:latin typeface="Arial" pitchFamily="34" charset="0"/>
              </a:rPr>
              <a:t>Video</a:t>
            </a:r>
            <a:r>
              <a:rPr lang="en-GB" altLang="en-US" baseline="0" dirty="0">
                <a:latin typeface="Arial" pitchFamily="34" charset="0"/>
              </a:rPr>
              <a:t> of </a:t>
            </a:r>
            <a:r>
              <a:rPr lang="en-GB" altLang="en-US" dirty="0">
                <a:latin typeface="Arial" pitchFamily="34" charset="0"/>
              </a:rPr>
              <a:t>talk</a:t>
            </a:r>
          </a:p>
          <a:p>
            <a:r>
              <a:rPr lang="en-GB" altLang="en-US" dirty="0">
                <a:latin typeface="Arial" pitchFamily="34" charset="0"/>
              </a:rPr>
              <a:t>http://www.learninglives.co.uk/</a:t>
            </a:r>
          </a:p>
        </p:txBody>
      </p:sp>
      <p:sp>
        <p:nvSpPr>
          <p:cNvPr id="86020" name="Slide Number Placeholder 3"/>
          <p:cNvSpPr>
            <a:spLocks noGrp="1"/>
          </p:cNvSpPr>
          <p:nvPr>
            <p:ph type="sldNum" sz="quarter" idx="5"/>
          </p:nvPr>
        </p:nvSpPr>
        <p:spPr>
          <a:noFill/>
        </p:spPr>
        <p:txBody>
          <a:bodyPr/>
          <a:lstStyle/>
          <a:p>
            <a:fld id="{9D972241-4DE8-496B-BEEE-BC0A691F058A}" type="slidenum">
              <a:rPr lang="en-GB" altLang="en-US" smtClean="0"/>
              <a:pPr/>
              <a:t>16</a:t>
            </a:fld>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YORK AWARD FORM INVITES APPLICANTS TO</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Using no more than 150 words in each section, provide one example of, and evaluate your approach to, the way you have:</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a) tailored your approach or message to a particular audience                   </a:t>
            </a:r>
          </a:p>
          <a:p>
            <a:r>
              <a:rPr lang="en-GB" sz="1200" kern="1200" dirty="0">
                <a:solidFill>
                  <a:schemeClr val="tx1"/>
                </a:solidFill>
                <a:latin typeface="+mn-lt"/>
                <a:ea typeface="+mn-ea"/>
                <a:cs typeface="+mn-cs"/>
              </a:rPr>
              <a:t>b) demonstrated leadership skills                     </a:t>
            </a:r>
          </a:p>
          <a:p>
            <a:r>
              <a:rPr lang="en-GB" sz="1200" kern="1200" dirty="0">
                <a:solidFill>
                  <a:schemeClr val="tx1"/>
                </a:solidFill>
                <a:latin typeface="+mn-lt"/>
                <a:ea typeface="+mn-ea"/>
                <a:cs typeface="+mn-cs"/>
              </a:rPr>
              <a:t>c) used your listening skills to good effect                                      </a:t>
            </a:r>
          </a:p>
          <a:p>
            <a:r>
              <a:rPr lang="en-GB" sz="1200" kern="1200" dirty="0">
                <a:solidFill>
                  <a:schemeClr val="tx1"/>
                </a:solidFill>
                <a:latin typeface="+mn-lt"/>
                <a:ea typeface="+mn-ea"/>
                <a:cs typeface="+mn-cs"/>
              </a:rPr>
              <a:t>d) sought to address a personal weakness</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Experiences, while you have been at York, have equipped you with the skills and knowledge to:</a:t>
            </a:r>
          </a:p>
          <a:p>
            <a:r>
              <a:rPr lang="en-GB" sz="1200" kern="1200" dirty="0">
                <a:solidFill>
                  <a:schemeClr val="tx1"/>
                </a:solidFill>
                <a:latin typeface="+mn-lt"/>
                <a:ea typeface="+mn-ea"/>
                <a:cs typeface="+mn-cs"/>
              </a:rPr>
              <a:t>a) take responsibility for a task or decisions	</a:t>
            </a:r>
          </a:p>
          <a:p>
            <a:r>
              <a:rPr lang="en-GB" sz="1200" kern="1200" dirty="0">
                <a:solidFill>
                  <a:schemeClr val="tx1"/>
                </a:solidFill>
                <a:latin typeface="+mn-lt"/>
                <a:ea typeface="+mn-ea"/>
                <a:cs typeface="+mn-cs"/>
              </a:rPr>
              <a:t>b) respond to a set-back	</a:t>
            </a:r>
          </a:p>
          <a:p>
            <a:r>
              <a:rPr lang="en-GB" sz="1200" kern="1200" dirty="0">
                <a:solidFill>
                  <a:schemeClr val="tx1"/>
                </a:solidFill>
                <a:latin typeface="+mn-lt"/>
                <a:ea typeface="+mn-ea"/>
                <a:cs typeface="+mn-cs"/>
              </a:rPr>
              <a:t>c) compete in an international job market</a:t>
            </a:r>
          </a:p>
          <a:p>
            <a:r>
              <a:rPr lang="en-GB" sz="1200" kern="1200" dirty="0">
                <a:solidFill>
                  <a:schemeClr val="tx1"/>
                </a:solidFill>
                <a:latin typeface="+mn-lt"/>
                <a:ea typeface="+mn-ea"/>
                <a:cs typeface="+mn-cs"/>
              </a:rPr>
              <a:t>d) solve problems creatively</a:t>
            </a:r>
          </a:p>
          <a:p>
            <a:endParaRPr lang="en-GB" altLang="en-US" dirty="0">
              <a:latin typeface="Arial" pitchFamily="34" charset="0"/>
            </a:endParaRPr>
          </a:p>
          <a:p>
            <a:r>
              <a:rPr lang="en-GB" altLang="en-US" dirty="0">
                <a:latin typeface="Arial" pitchFamily="34" charset="0"/>
              </a:rPr>
              <a:t>The</a:t>
            </a:r>
            <a:r>
              <a:rPr lang="en-GB" altLang="en-US" baseline="0" dirty="0">
                <a:latin typeface="Arial" pitchFamily="34" charset="0"/>
              </a:rPr>
              <a:t> evidence is tested in a short 10-15min interview</a:t>
            </a:r>
            <a:endParaRPr lang="en-GB" altLang="en-US" dirty="0">
              <a:latin typeface="Arial" pitchFamily="34" charset="0"/>
            </a:endParaRPr>
          </a:p>
        </p:txBody>
      </p:sp>
      <p:sp>
        <p:nvSpPr>
          <p:cNvPr id="87044" name="Slide Number Placeholder 3"/>
          <p:cNvSpPr>
            <a:spLocks noGrp="1"/>
          </p:cNvSpPr>
          <p:nvPr>
            <p:ph type="sldNum" sz="quarter" idx="5"/>
          </p:nvPr>
        </p:nvSpPr>
        <p:spPr>
          <a:noFill/>
        </p:spPr>
        <p:txBody>
          <a:bodyPr/>
          <a:lstStyle/>
          <a:p>
            <a:fld id="{F0DA37B7-9721-498D-8680-F361E0E672B6}" type="slidenum">
              <a:rPr lang="en-GB" altLang="en-US" smtClean="0"/>
              <a:pPr/>
              <a:t>17</a:t>
            </a:fld>
            <a:endParaRPr lang="en-GB"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endParaRPr lang="en-GB" altLang="en-US" b="1" i="1" dirty="0">
              <a:latin typeface="Arial" pitchFamily="34" charset="0"/>
            </a:endParaRPr>
          </a:p>
          <a:p>
            <a:r>
              <a:rPr lang="en-GB" altLang="en-US" b="1" i="1" dirty="0">
                <a:latin typeface="Arial" pitchFamily="34" charset="0"/>
              </a:rPr>
              <a:t>Jackson N., Betts C. and Willis J  Surrey </a:t>
            </a:r>
            <a:r>
              <a:rPr lang="en-GB" altLang="en-US" b="1" i="1" dirty="0" err="1">
                <a:latin typeface="Arial" pitchFamily="34" charset="0"/>
              </a:rPr>
              <a:t>Lifewide</a:t>
            </a:r>
            <a:r>
              <a:rPr lang="en-GB" altLang="en-US" b="1" i="1" dirty="0">
                <a:latin typeface="Arial" pitchFamily="34" charset="0"/>
              </a:rPr>
              <a:t> Learning Award: a learning partnership to support </a:t>
            </a:r>
            <a:r>
              <a:rPr lang="en-GB" altLang="en-US" b="1" i="1" dirty="0" err="1">
                <a:latin typeface="Arial" pitchFamily="34" charset="0"/>
              </a:rPr>
              <a:t>lifewide</a:t>
            </a:r>
            <a:r>
              <a:rPr lang="en-GB" altLang="en-US" b="1" i="1" dirty="0">
                <a:latin typeface="Arial" pitchFamily="34" charset="0"/>
              </a:rPr>
              <a:t> learning</a:t>
            </a:r>
          </a:p>
          <a:p>
            <a:r>
              <a:rPr lang="en-GB" altLang="en-US" b="1" i="1" dirty="0">
                <a:latin typeface="Arial" pitchFamily="34" charset="0"/>
              </a:rPr>
              <a:t>in N J Jackson (</a:t>
            </a:r>
            <a:r>
              <a:rPr lang="en-GB" altLang="en-US" b="1" i="1" dirty="0" err="1">
                <a:latin typeface="Arial" pitchFamily="34" charset="0"/>
              </a:rPr>
              <a:t>ed</a:t>
            </a:r>
            <a:r>
              <a:rPr lang="en-GB" altLang="en-US" b="1" i="1" dirty="0">
                <a:latin typeface="Arial" pitchFamily="34" charset="0"/>
              </a:rPr>
              <a:t>) Learning for a Complex World: a </a:t>
            </a:r>
            <a:r>
              <a:rPr lang="en-GB" altLang="en-US" b="1" i="1" dirty="0" err="1">
                <a:latin typeface="Arial" pitchFamily="34" charset="0"/>
              </a:rPr>
              <a:t>lifewide</a:t>
            </a:r>
            <a:r>
              <a:rPr lang="en-GB" altLang="en-US" b="1" i="1" dirty="0">
                <a:latin typeface="Arial" pitchFamily="34" charset="0"/>
              </a:rPr>
              <a:t> concept of learning, education and</a:t>
            </a:r>
            <a:r>
              <a:rPr lang="en-GB" altLang="en-US" b="1" i="1" baseline="0" dirty="0">
                <a:latin typeface="Arial" pitchFamily="34" charset="0"/>
              </a:rPr>
              <a:t> personal development </a:t>
            </a:r>
            <a:r>
              <a:rPr lang="en-GB" altLang="en-US" b="1" i="1" baseline="0" dirty="0" err="1">
                <a:latin typeface="Arial" pitchFamily="34" charset="0"/>
              </a:rPr>
              <a:t>Authorhouse</a:t>
            </a:r>
            <a:r>
              <a:rPr lang="en-GB" altLang="en-US" b="1" i="1" baseline="0" dirty="0">
                <a:latin typeface="Arial" pitchFamily="34" charset="0"/>
              </a:rPr>
              <a:t> </a:t>
            </a:r>
          </a:p>
          <a:p>
            <a:endParaRPr lang="en-GB" altLang="en-US" b="1" i="1" baseline="0" dirty="0">
              <a:latin typeface="Arial" pitchFamily="34" charset="0"/>
            </a:endParaRPr>
          </a:p>
          <a:p>
            <a:r>
              <a:rPr lang="en-GB" altLang="en-US" b="1" i="1" dirty="0">
                <a:latin typeface="Arial" pitchFamily="34" charset="0"/>
              </a:rPr>
              <a:t>http://www.learninglives.co.uk/e-book.html</a:t>
            </a:r>
          </a:p>
          <a:p>
            <a:endParaRPr lang="en-GB" altLang="en-US" dirty="0">
              <a:latin typeface="Arial" pitchFamily="34" charset="0"/>
            </a:endParaRPr>
          </a:p>
        </p:txBody>
      </p:sp>
      <p:sp>
        <p:nvSpPr>
          <p:cNvPr id="87044" name="Slide Number Placeholder 3"/>
          <p:cNvSpPr>
            <a:spLocks noGrp="1"/>
          </p:cNvSpPr>
          <p:nvPr>
            <p:ph type="sldNum" sz="quarter" idx="5"/>
          </p:nvPr>
        </p:nvSpPr>
        <p:spPr>
          <a:noFill/>
        </p:spPr>
        <p:txBody>
          <a:bodyPr/>
          <a:lstStyle/>
          <a:p>
            <a:fld id="{F0DA37B7-9721-498D-8680-F361E0E672B6}" type="slidenum">
              <a:rPr lang="en-GB" altLang="en-US" smtClean="0"/>
              <a:pPr/>
              <a:t>18</a:t>
            </a:fld>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rPr>
              <a:t>Here is an example of how the award enabled one student to demonstrate her lifewide development.</a:t>
            </a:r>
          </a:p>
          <a:p>
            <a:endParaRPr lang="en-GB" altLang="en-US">
              <a:latin typeface="Arial" panose="020B0604020202020204" pitchFamily="34" charset="0"/>
            </a:endParaRPr>
          </a:p>
          <a:p>
            <a:r>
              <a:rPr lang="en-GB" altLang="en-US">
                <a:latin typeface="Arial" panose="020B0604020202020204" pitchFamily="34" charset="0"/>
              </a:rPr>
              <a:t>This is an example of a student</a:t>
            </a:r>
            <a:r>
              <a:rPr lang="ja-JP" altLang="en-GB">
                <a:latin typeface="Arial" panose="020B0604020202020204" pitchFamily="34" charset="0"/>
              </a:rPr>
              <a:t>’</a:t>
            </a:r>
            <a:r>
              <a:rPr lang="en-GB" altLang="ja-JP">
                <a:latin typeface="Arial" panose="020B0604020202020204" pitchFamily="34" charset="0"/>
              </a:rPr>
              <a:t>s life map in her first year in 2009. Her ultimate ambition was to become a doctor although at this stage she was studying for a biosciences degree. To achieve her ambition not only will she have to perform very well in her degree, she will have to show commitment to the values that are expected to underlie medical practice and develop a wide range of capabilities, qualities and dispositions that are not necessarily developed in an academic environment. What she is doing to develop herself in ways that are consistent with becoming a doctor for the pathway she is taking is her learning ecology.</a:t>
            </a:r>
          </a:p>
          <a:p>
            <a:endParaRPr lang="en-GB" altLang="en-US">
              <a:latin typeface="Arial" panose="020B0604020202020204" pitchFamily="34" charset="0"/>
            </a:endParaRPr>
          </a:p>
          <a:p>
            <a:r>
              <a:rPr lang="en-GB" altLang="en-US">
                <a:latin typeface="Arial" panose="020B0604020202020204" pitchFamily="34" charset="0"/>
              </a:rPr>
              <a:t>Being a doctor requires so much more than technical knowledge – skills, qualities, values and dispositions that have to be developed in ways other than a programme of study. Her personal ecology involves participating in many different activities and social groups. In  engaging in this process she is beginning to represent her personal ecology for becoming a doctor.</a:t>
            </a:r>
          </a:p>
        </p:txBody>
      </p:sp>
      <p:sp>
        <p:nvSpPr>
          <p:cNvPr id="156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fld id="{936B1D62-7A64-4052-8DBE-0C48B9E10422}" type="slidenum">
              <a:rPr lang="en-GB" altLang="en-US" b="0"/>
              <a:pPr eaLnBrk="1" hangingPunct="1"/>
              <a:t>19</a:t>
            </a:fld>
            <a:endParaRPr lang="en-GB" altLang="en-US" b="0"/>
          </a:p>
        </p:txBody>
      </p:sp>
    </p:spTree>
    <p:extLst>
      <p:ext uri="{BB962C8B-B14F-4D97-AF65-F5344CB8AC3E}">
        <p14:creationId xmlns:p14="http://schemas.microsoft.com/office/powerpoint/2010/main" val="1619539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latin typeface="Arial" panose="020B0604020202020204" pitchFamily="34" charset="0"/>
              </a:rPr>
              <a:t>Personal Development Plan </a:t>
            </a:r>
            <a:r>
              <a:rPr lang="en-GB" altLang="en-US" dirty="0">
                <a:latin typeface="Arial" panose="020B0604020202020204" pitchFamily="34" charset="0"/>
              </a:rPr>
              <a:t>For the award she extracted her personal goals from each of the areas of her life and identified the aspects of herself that she wanted to develop, why this was important to her and how she would try to develop it. This was her personal development plan. We will focus on one aspect of her PDP which was to lead and organise a group of volunteers to spend part of their summer vacation helping run a school and medical centre in Uganda.  The aspects of herself she wanted to develop were related to her leadership and organisational skills and to gain some experience of working in a medical centre. The students made a film to document</a:t>
            </a:r>
            <a:r>
              <a:rPr lang="en-GB" altLang="en-US" baseline="0" dirty="0">
                <a:latin typeface="Arial" panose="020B0604020202020204" pitchFamily="34" charset="0"/>
              </a:rPr>
              <a:t> and reflect on their learning. ( you can watch the film on this link </a:t>
            </a:r>
            <a:r>
              <a:rPr lang="en-US" b="1" dirty="0"/>
              <a:t>http://www.normanjackson.co.uk/icolace4.html</a:t>
            </a:r>
          </a:p>
          <a:p>
            <a:r>
              <a:rPr lang="en-GB" altLang="en-US" baseline="0" dirty="0">
                <a:latin typeface="Arial" panose="020B0604020202020204" pitchFamily="34" charset="0"/>
              </a:rPr>
              <a:t>The leader also explains what they did after they returned to the UK which reflected the way they had been transformed.</a:t>
            </a:r>
            <a:endParaRPr lang="en-GB" altLang="en-US" dirty="0">
              <a:latin typeface="Arial" panose="020B0604020202020204" pitchFamily="34" charset="0"/>
            </a:endParaRPr>
          </a:p>
          <a:p>
            <a:endParaRPr lang="en-GB" altLang="en-US" dirty="0">
              <a:latin typeface="Arial" panose="020B0604020202020204" pitchFamily="34" charset="0"/>
            </a:endParaRPr>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fld id="{80B62560-51EA-4E60-A62F-D45F591C4868}" type="slidenum">
              <a:rPr lang="en-GB" altLang="en-US" b="0"/>
              <a:pPr eaLnBrk="1" hangingPunct="1"/>
              <a:t>20</a:t>
            </a:fld>
            <a:endParaRPr lang="en-GB" altLang="en-US" b="0"/>
          </a:p>
        </p:txBody>
      </p:sp>
    </p:spTree>
    <p:extLst>
      <p:ext uri="{BB962C8B-B14F-4D97-AF65-F5344CB8AC3E}">
        <p14:creationId xmlns:p14="http://schemas.microsoft.com/office/powerpoint/2010/main" val="709473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55000" lnSpcReduction="20000"/>
          </a:bodyPr>
          <a:lstStyle/>
          <a:p>
            <a:pPr>
              <a:defRPr/>
            </a:pPr>
            <a:r>
              <a:rPr lang="en-GB" b="1" dirty="0" err="1"/>
              <a:t>Lifewide</a:t>
            </a:r>
            <a:r>
              <a:rPr lang="en-GB" b="1" dirty="0"/>
              <a:t> Learning &amp; Development Portfolios</a:t>
            </a:r>
            <a:r>
              <a:rPr lang="en-GB" dirty="0"/>
              <a:t> </a:t>
            </a:r>
          </a:p>
          <a:p>
            <a:pPr>
              <a:defRPr/>
            </a:pPr>
            <a:r>
              <a:rPr lang="en-GB" dirty="0"/>
              <a:t>The portfolio is the physical or virtual medium for students to record and represent their learning and development. Its role is intended to encourage learners to develop the habit of thinking about and recording their experiences, drawing out deeper meanings and understandings in the process. They are not intended to be showcases of best work but honest appraisals of life experiences and their own performance in the experience and learning from the experience. They are their accumulated narratives of learning.</a:t>
            </a:r>
          </a:p>
          <a:p>
            <a:pPr>
              <a:defRPr/>
            </a:pPr>
            <a:r>
              <a:rPr lang="en-GB" dirty="0"/>
              <a:t> </a:t>
            </a:r>
          </a:p>
          <a:p>
            <a:pPr>
              <a:defRPr/>
            </a:pPr>
            <a:r>
              <a:rPr lang="en-GB" dirty="0"/>
              <a:t>Although the requirements for the award specify that a portfolio be produced containing various documentary artefacts (life space map, personal development plan, evidence of ongoing reflection, final written reflective account and updated CV), the presentation of this portfolio is entirely the choice of the individual. This </a:t>
            </a:r>
            <a:r>
              <a:rPr lang="en-GB" i="1" dirty="0"/>
              <a:t>freedom to choose</a:t>
            </a:r>
            <a:r>
              <a:rPr lang="en-GB" dirty="0"/>
              <a:t> reinforces the self-managed ethos that underpins the award and allows for creative self-expression.</a:t>
            </a:r>
          </a:p>
          <a:p>
            <a:pPr>
              <a:defRPr/>
            </a:pPr>
            <a:r>
              <a:rPr lang="en-GB" dirty="0"/>
              <a:t> </a:t>
            </a:r>
          </a:p>
          <a:p>
            <a:pPr>
              <a:defRPr/>
            </a:pPr>
            <a:r>
              <a:rPr lang="en-GB" dirty="0"/>
              <a:t>Adopting this reasoning, participants in the </a:t>
            </a:r>
            <a:r>
              <a:rPr lang="en-GB" dirty="0" err="1"/>
              <a:t>Lifewide</a:t>
            </a:r>
            <a:r>
              <a:rPr lang="en-GB" dirty="0"/>
              <a:t> Learning Award were able to choose the format and style of portfolio but they were required to demonstrate an ongoing and regular engagement with it. The emphasis is on commitment to a process of critical reflection rather than purely listing or describing activities. </a:t>
            </a:r>
          </a:p>
          <a:p>
            <a:pPr>
              <a:defRPr/>
            </a:pPr>
            <a:r>
              <a:rPr lang="en-GB" dirty="0"/>
              <a:t> </a:t>
            </a:r>
          </a:p>
          <a:p>
            <a:pPr>
              <a:defRPr/>
            </a:pPr>
            <a:r>
              <a:rPr lang="en-GB" dirty="0"/>
              <a:t>The portfolios submitted for the award pilot in 2010-11 were rich and </a:t>
            </a:r>
            <a:r>
              <a:rPr lang="en-GB" dirty="0" err="1"/>
              <a:t>diverse.Some</a:t>
            </a:r>
            <a:r>
              <a:rPr lang="en-GB" dirty="0"/>
              <a:t> students used blogs and e-portfolios, enabling them to blend or connect technologies and resources such as digital images, audio and video.</a:t>
            </a:r>
          </a:p>
          <a:p>
            <a:pPr>
              <a:defRPr/>
            </a:pPr>
            <a:r>
              <a:rPr lang="en-GB" dirty="0"/>
              <a:t> </a:t>
            </a:r>
          </a:p>
          <a:p>
            <a:pPr>
              <a:defRPr/>
            </a:pPr>
            <a:r>
              <a:rPr lang="en-GB" dirty="0"/>
              <a:t>In contrast some students opted with enthusiasm to produce a physical portfolio in the form of a scrapbook rich in images and mementos of the events that they had experienced as well as the textual descriptions and reflective evaluations.</a:t>
            </a:r>
          </a:p>
          <a:p>
            <a:pPr>
              <a:defRPr/>
            </a:pPr>
            <a:r>
              <a:rPr lang="en-GB" b="1" dirty="0"/>
              <a:t> </a:t>
            </a:r>
            <a:r>
              <a:rPr lang="en-GB" dirty="0"/>
              <a:t> </a:t>
            </a:r>
          </a:p>
          <a:p>
            <a:pPr>
              <a:defRPr/>
            </a:pPr>
            <a:r>
              <a:rPr lang="en-GB" dirty="0"/>
              <a:t>We discovered that having a conversation with students and inviting them to talk about their portfolios was an excellent way of bringing out the detail in the narrative learning. Simply because questions could be asked to gain deeper insights into why something was significant and </a:t>
            </a:r>
          </a:p>
          <a:p>
            <a:pPr>
              <a:defRPr/>
            </a:pPr>
            <a:endParaRPr lang="en-GB" dirty="0"/>
          </a:p>
          <a:p>
            <a:pPr>
              <a:defRPr/>
            </a:pPr>
            <a:r>
              <a:rPr lang="en-GB" b="1" dirty="0"/>
              <a:t>Narrative themes </a:t>
            </a:r>
            <a:endParaRPr lang="en-GB" dirty="0"/>
          </a:p>
          <a:p>
            <a:pPr>
              <a:defRPr/>
            </a:pPr>
            <a:r>
              <a:rPr lang="en-GB" dirty="0"/>
              <a:t>A number of recurrent themes can be recognised in the experiences that students describe in their </a:t>
            </a:r>
            <a:r>
              <a:rPr lang="en-GB" dirty="0" err="1"/>
              <a:t>lifewide</a:t>
            </a:r>
            <a:r>
              <a:rPr lang="en-GB" dirty="0"/>
              <a:t> learning portfolios and integrating accounts, namely:</a:t>
            </a:r>
          </a:p>
          <a:p>
            <a:pPr>
              <a:defRPr/>
            </a:pPr>
            <a:r>
              <a:rPr lang="en-GB" dirty="0"/>
              <a:t> </a:t>
            </a:r>
          </a:p>
          <a:p>
            <a:pPr>
              <a:defRPr/>
            </a:pPr>
            <a:r>
              <a:rPr lang="en-GB" dirty="0"/>
              <a:t>employability and career related experiences</a:t>
            </a:r>
          </a:p>
          <a:p>
            <a:pPr>
              <a:defRPr/>
            </a:pPr>
            <a:r>
              <a:rPr lang="en-GB" dirty="0"/>
              <a:t>personal, emotional or spiritual wellbeing / overcoming or coping with challenging situations</a:t>
            </a:r>
          </a:p>
          <a:p>
            <a:pPr>
              <a:defRPr/>
            </a:pPr>
            <a:r>
              <a:rPr lang="en-GB" dirty="0"/>
              <a:t>travel and being immersed in new cultures or countries</a:t>
            </a:r>
          </a:p>
          <a:p>
            <a:pPr>
              <a:defRPr/>
            </a:pPr>
            <a:r>
              <a:rPr lang="en-GB" dirty="0"/>
              <a:t>involvement in societies or clubs either as an organiser or participant </a:t>
            </a:r>
          </a:p>
          <a:p>
            <a:pPr>
              <a:defRPr/>
            </a:pPr>
            <a:r>
              <a:rPr lang="en-GB" dirty="0"/>
              <a:t>personal interests and hobbies </a:t>
            </a:r>
          </a:p>
          <a:p>
            <a:pPr>
              <a:defRPr/>
            </a:pPr>
            <a:r>
              <a:rPr lang="en-GB" dirty="0"/>
              <a:t>volunteering, caring for others and mentoring</a:t>
            </a:r>
          </a:p>
          <a:p>
            <a:pPr>
              <a:defRPr/>
            </a:pPr>
            <a:r>
              <a:rPr lang="en-GB" dirty="0"/>
              <a:t>being creative and enterprising including running their own business</a:t>
            </a:r>
          </a:p>
          <a:p>
            <a:pPr>
              <a:defRPr/>
            </a:pPr>
            <a:r>
              <a:rPr lang="en-GB" b="1" dirty="0"/>
              <a:t> </a:t>
            </a:r>
            <a:r>
              <a:rPr lang="en-GB" dirty="0"/>
              <a:t> </a:t>
            </a:r>
          </a:p>
          <a:p>
            <a:pPr>
              <a:defRPr/>
            </a:pPr>
            <a:r>
              <a:rPr lang="en-GB" dirty="0"/>
              <a:t>When portfolios and integrating accounts are audited for their content, generalised patterns of responses can be identified namely 1) career, employability and development for being an effective professional 2) personal growth and self-actualisation  3) combination of these orientations. </a:t>
            </a:r>
          </a:p>
          <a:p>
            <a:pPr>
              <a:defRPr/>
            </a:pPr>
            <a:r>
              <a:rPr lang="en-GB" b="1" dirty="0"/>
              <a:t> </a:t>
            </a:r>
            <a:r>
              <a:rPr lang="en-GB" dirty="0"/>
              <a:t> </a:t>
            </a:r>
          </a:p>
          <a:p>
            <a:pPr>
              <a:defRPr/>
            </a:pPr>
            <a:r>
              <a:rPr lang="en-GB" dirty="0"/>
              <a:t>Participants were expected to show, in their personal accounts, how their  learning and development relates to the Capability and Values Statement. This was achieved by relating aspects of their account to specific items in the statement - an audit process.</a:t>
            </a:r>
            <a:endParaRPr lang="en-GB" b="1" dirty="0"/>
          </a:p>
          <a:p>
            <a:pPr>
              <a:defRPr/>
            </a:pPr>
            <a:endParaRPr lang="en-GB" b="1" dirty="0"/>
          </a:p>
        </p:txBody>
      </p:sp>
      <p:sp>
        <p:nvSpPr>
          <p:cNvPr id="159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fld id="{2E212F44-1409-4E3A-95C0-66B1BC728363}" type="slidenum">
              <a:rPr lang="en-GB" altLang="en-US" b="0"/>
              <a:pPr eaLnBrk="1" hangingPunct="1"/>
              <a:t>21</a:t>
            </a:fld>
            <a:endParaRPr lang="en-GB" altLang="en-US" b="0"/>
          </a:p>
        </p:txBody>
      </p:sp>
    </p:spTree>
    <p:extLst>
      <p:ext uri="{BB962C8B-B14F-4D97-AF65-F5344CB8AC3E}">
        <p14:creationId xmlns:p14="http://schemas.microsoft.com/office/powerpoint/2010/main" val="2742469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200" b="1" kern="1200" dirty="0">
                <a:solidFill>
                  <a:schemeClr val="tx1"/>
                </a:solidFill>
                <a:effectLst/>
                <a:latin typeface="+mn-lt"/>
                <a:ea typeface="+mn-ea"/>
                <a:cs typeface="+mn-cs"/>
              </a:rPr>
              <a:t>Conceptual framework for viewing Higher Education as a complex ecosystem</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Urie</a:t>
            </a:r>
            <a:r>
              <a:rPr lang="en-GB" sz="1200" kern="1200" dirty="0">
                <a:solidFill>
                  <a:schemeClr val="tx1"/>
                </a:solidFill>
                <a:effectLst/>
                <a:latin typeface="+mn-lt"/>
                <a:ea typeface="+mn-ea"/>
                <a:cs typeface="+mn-cs"/>
              </a:rPr>
              <a:t> Bronfenbrenner, a developmental psychologist, introduced his ecological paradigm for interpreting human development, 'in order to understand human development, one must consider the entire ecological system in which growth occurs' (Bronfenbrenner 1994:1643).</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Bronfenbrenner's work culminated in his theory of ecological systems (Bronfenbrenner 1999). His conceptual framework highlights the nested nature of </a:t>
            </a:r>
            <a:r>
              <a:rPr lang="en-GB" sz="1200" kern="1200" dirty="0" err="1">
                <a:solidFill>
                  <a:schemeClr val="tx1"/>
                </a:solidFill>
                <a:effectLst/>
                <a:latin typeface="+mn-lt"/>
                <a:ea typeface="+mn-ea"/>
                <a:cs typeface="+mn-cs"/>
              </a:rPr>
              <a:t>ecosocial</a:t>
            </a:r>
            <a:r>
              <a:rPr lang="en-GB" sz="1200" kern="1200" dirty="0">
                <a:solidFill>
                  <a:schemeClr val="tx1"/>
                </a:solidFill>
                <a:effectLst/>
                <a:latin typeface="+mn-lt"/>
                <a:ea typeface="+mn-ea"/>
                <a:cs typeface="+mn-cs"/>
              </a:rPr>
              <a:t> systems.  A personal interpretation of his model, in the context of UK higher education, is provided in Figure1.</a:t>
            </a:r>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Slide</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My</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interpretation and representation of Bronfenbrenner's model of the nested structure of </a:t>
            </a:r>
            <a:r>
              <a:rPr lang="en-GB" sz="1200" kern="1200" dirty="0" err="1">
                <a:solidFill>
                  <a:schemeClr val="tx1"/>
                </a:solidFill>
                <a:effectLst/>
                <a:latin typeface="+mn-lt"/>
                <a:ea typeface="+mn-ea"/>
                <a:cs typeface="+mn-cs"/>
              </a:rPr>
              <a:t>ecosocial</a:t>
            </a:r>
            <a:r>
              <a:rPr lang="en-GB" sz="1200" kern="1200" dirty="0">
                <a:solidFill>
                  <a:schemeClr val="tx1"/>
                </a:solidFill>
                <a:effectLst/>
                <a:latin typeface="+mn-lt"/>
                <a:ea typeface="+mn-ea"/>
                <a:cs typeface="+mn-cs"/>
              </a:rPr>
              <a:t> systems. The ecosystem comprises PEOPLE interacting with other PEOPLE in their unique institutional environments each with their own cultures, policies, structures and infrastructures, to engage in social practices (teaching, mentoring, coaching and other means of supporting students' learning and development). Each level of the ecosystem interacts with the level above and below. It must also be appreciated that the UK higher education ecosystem is open to influences from the global ecosystem of higher education ecosystems.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The </a:t>
            </a:r>
            <a:r>
              <a:rPr lang="en-GB" sz="1200" i="1" kern="1200" dirty="0">
                <a:solidFill>
                  <a:schemeClr val="tx1"/>
                </a:solidFill>
                <a:effectLst/>
                <a:latin typeface="+mn-lt"/>
                <a:ea typeface="+mn-ea"/>
                <a:cs typeface="+mn-cs"/>
              </a:rPr>
              <a:t>microsystem </a:t>
            </a:r>
            <a:r>
              <a:rPr lang="en-GB" sz="1200" kern="1200" dirty="0">
                <a:solidFill>
                  <a:schemeClr val="tx1"/>
                </a:solidFill>
                <a:effectLst/>
                <a:latin typeface="+mn-lt"/>
                <a:ea typeface="+mn-ea"/>
                <a:cs typeface="+mn-cs"/>
              </a:rPr>
              <a:t>embraces all the situations and circumstances of an individual's life</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This is the level at which we encounter situations, make decisions and plan what to do and how to do it and the level at which we act and use our capability (everything we know and can do) to deal with a situation. This is the level at which we reflect on our experiences and the effects of our actions. This is the level at which we create our own ecologies for learning, developing and achieving (the focus of my second conference contribution).</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 The </a:t>
            </a:r>
            <a:r>
              <a:rPr lang="en-GB" sz="1200" i="1" kern="1200" dirty="0">
                <a:solidFill>
                  <a:schemeClr val="tx1"/>
                </a:solidFill>
                <a:effectLst/>
                <a:latin typeface="+mn-lt"/>
                <a:ea typeface="+mn-ea"/>
                <a:cs typeface="+mn-cs"/>
              </a:rPr>
              <a:t>mesosystem  </a:t>
            </a:r>
            <a:r>
              <a:rPr lang="en-GB" sz="1200" kern="1200" dirty="0">
                <a:solidFill>
                  <a:schemeClr val="tx1"/>
                </a:solidFill>
                <a:effectLst/>
                <a:latin typeface="+mn-lt"/>
                <a:ea typeface="+mn-ea"/>
                <a:cs typeface="+mn-cs"/>
              </a:rPr>
              <a:t>encompasses the interactions of people with particular physical and social settings like school, college, university and work. It involves students' relationships and interactions with their teachers and others who support their learning.  In the context of a university course or programme its the level at which students fit into ecologies for learning and achieving that their teachers are creating. It's the level at which guidance and tools are provided to help learners fulfil the requirements for their programme. Appropriately organised activity in the mesosystem enables people to learn more and learn more effectively in their own microsystem.</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 The </a:t>
            </a:r>
            <a:r>
              <a:rPr lang="en-GB" sz="1200" i="1" kern="1200" dirty="0" err="1">
                <a:solidFill>
                  <a:schemeClr val="tx1"/>
                </a:solidFill>
                <a:effectLst/>
                <a:latin typeface="+mn-lt"/>
                <a:ea typeface="+mn-ea"/>
                <a:cs typeface="+mn-cs"/>
              </a:rPr>
              <a:t>exosystem</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is the ecological level at which an institutional culture, policies and practices impacts the affordances for students' learning and development, at the mesosystem level of the course or wider learning experience. For example an educational institution might adopt a </a:t>
            </a:r>
            <a:r>
              <a:rPr lang="en-GB" sz="1200" kern="1200" dirty="0" err="1">
                <a:solidFill>
                  <a:schemeClr val="tx1"/>
                </a:solidFill>
                <a:effectLst/>
                <a:latin typeface="+mn-lt"/>
                <a:ea typeface="+mn-ea"/>
                <a:cs typeface="+mn-cs"/>
              </a:rPr>
              <a:t>lifewide</a:t>
            </a:r>
            <a:r>
              <a:rPr lang="en-GB" sz="1200" kern="1200" dirty="0">
                <a:solidFill>
                  <a:schemeClr val="tx1"/>
                </a:solidFill>
                <a:effectLst/>
                <a:latin typeface="+mn-lt"/>
                <a:ea typeface="+mn-ea"/>
                <a:cs typeface="+mn-cs"/>
              </a:rPr>
              <a:t> concept of learning and personal development and develop the frameworks to enable learners to gain recognition for achievements in the different parts of their life, not just their academic course. They might also develop tools like e-portfolios to encourage and enable learners to record their experiences and develop policies that encourage educational practices that value reflection.</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Ellis and Goodyear (2010) develop a compelling narrative for viewing the university as a large complex ecosystem involving all the relationships and interactions of all the inhabitants - students, teachers, researchers, support and administrative staff, managers and leaders, and their connections with employers and society more generally, and the resources, physical spaces and virtual environments, processes and practices that are played out day to day. A university ecosystem includes its culture which </a:t>
            </a:r>
            <a:r>
              <a:rPr lang="en-GB" sz="1200" kern="1200" dirty="0" err="1">
                <a:solidFill>
                  <a:schemeClr val="tx1"/>
                </a:solidFill>
                <a:effectLst/>
                <a:latin typeface="+mn-lt"/>
                <a:ea typeface="+mn-ea"/>
                <a:cs typeface="+mn-cs"/>
              </a:rPr>
              <a:t>Seel</a:t>
            </a:r>
            <a:r>
              <a:rPr lang="en-GB" sz="1200" kern="1200" dirty="0">
                <a:solidFill>
                  <a:schemeClr val="tx1"/>
                </a:solidFill>
                <a:effectLst/>
                <a:latin typeface="+mn-lt"/>
                <a:ea typeface="+mn-ea"/>
                <a:cs typeface="+mn-cs"/>
              </a:rPr>
              <a:t> suggests 'is</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emergent result of the continuing negotiations about values, meanings and proprieties between the members of that organisation and with its environment - in other words culture is the </a:t>
            </a:r>
            <a:r>
              <a:rPr lang="en-GB" sz="1200" i="1" kern="1200" dirty="0">
                <a:solidFill>
                  <a:schemeClr val="tx1"/>
                </a:solidFill>
                <a:effectLst/>
                <a:latin typeface="+mn-lt"/>
                <a:ea typeface="+mn-ea"/>
                <a:cs typeface="+mn-cs"/>
              </a:rPr>
              <a:t>result</a:t>
            </a:r>
            <a:r>
              <a:rPr lang="en-GB" sz="1200" kern="1200" dirty="0">
                <a:solidFill>
                  <a:schemeClr val="tx1"/>
                </a:solidFill>
                <a:effectLst/>
                <a:latin typeface="+mn-lt"/>
                <a:ea typeface="+mn-ea"/>
                <a:cs typeface="+mn-cs"/>
              </a:rPr>
              <a:t> of all the daily conversations and negotiations between the members of an organisation about the way we do things [or perhaps would like to do things!] here'. Written and unwritten rules, procedures and policies that govern and control behaviour within which social (educational) practices are constructed.</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 The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macrosystem</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is the wider society in which the educational institutions and enterprises of the </a:t>
            </a:r>
            <a:r>
              <a:rPr lang="en-GB" sz="1200" kern="1200" dirty="0" err="1">
                <a:solidFill>
                  <a:schemeClr val="tx1"/>
                </a:solidFill>
                <a:effectLst/>
                <a:latin typeface="+mn-lt"/>
                <a:ea typeface="+mn-ea"/>
                <a:cs typeface="+mn-cs"/>
              </a:rPr>
              <a:t>exo</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meso</a:t>
            </a:r>
            <a:r>
              <a:rPr lang="en-GB" sz="1200" kern="1200" dirty="0">
                <a:solidFill>
                  <a:schemeClr val="tx1"/>
                </a:solidFill>
                <a:effectLst/>
                <a:latin typeface="+mn-lt"/>
                <a:ea typeface="+mn-ea"/>
                <a:cs typeface="+mn-cs"/>
              </a:rPr>
              <a:t>-system are located. It includes the socio-economic, cultural and political contexts within which all activities are undertaken and includes government policies and strategies for promoting and supporting a citizens right to learn. In the case of the UK our </a:t>
            </a:r>
            <a:r>
              <a:rPr lang="en-GB" sz="1200" kern="1200" dirty="0" err="1">
                <a:solidFill>
                  <a:schemeClr val="tx1"/>
                </a:solidFill>
                <a:effectLst/>
                <a:latin typeface="+mn-lt"/>
                <a:ea typeface="+mn-ea"/>
                <a:cs typeface="+mn-cs"/>
              </a:rPr>
              <a:t>macrosystem</a:t>
            </a:r>
            <a:r>
              <a:rPr lang="en-GB" sz="1200" kern="1200" dirty="0">
                <a:solidFill>
                  <a:schemeClr val="tx1"/>
                </a:solidFill>
                <a:effectLst/>
                <a:latin typeface="+mn-lt"/>
                <a:ea typeface="+mn-ea"/>
                <a:cs typeface="+mn-cs"/>
              </a:rPr>
              <a:t> also includes the political and economic influences of the EU which is very active in the formulation of strategies for education and training, lifelong learning and open learning.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ecosystems model highlights the connectivity and interdependence of the different parts of a higher education system and the society within which it is located. While the ecosystems can be mapped at any point, these points lie on a trajectory of change. Bronfenbrenner introduced the idea of chronosystem to represent all the changes in an individuals microsystem but the idea applies to change at any of the four ecosystem levels.</a:t>
            </a:r>
            <a:endParaRPr lang="en-US" sz="1200" kern="1200" dirty="0">
              <a:solidFill>
                <a:schemeClr val="tx1"/>
              </a:solidFill>
              <a:effectLst/>
              <a:latin typeface="+mn-lt"/>
              <a:ea typeface="+mn-ea"/>
              <a:cs typeface="+mn-cs"/>
            </a:endParaRPr>
          </a:p>
          <a:p>
            <a:endParaRPr lang="en-US" dirty="0"/>
          </a:p>
          <a:p>
            <a:r>
              <a:rPr lang="en-GB" sz="1200" kern="1200" dirty="0">
                <a:solidFill>
                  <a:schemeClr val="tx1"/>
                </a:solidFill>
                <a:effectLst/>
                <a:latin typeface="+mn-lt"/>
                <a:ea typeface="+mn-ea"/>
                <a:cs typeface="+mn-cs"/>
              </a:rPr>
              <a:t>Bronfenbrenner, U. (1979). A future perspective. In </a:t>
            </a:r>
            <a:r>
              <a:rPr lang="en-GB" sz="1200" i="1" kern="1200" dirty="0">
                <a:solidFill>
                  <a:schemeClr val="tx1"/>
                </a:solidFill>
                <a:effectLst/>
                <a:latin typeface="+mn-lt"/>
                <a:ea typeface="+mn-ea"/>
                <a:cs typeface="+mn-cs"/>
              </a:rPr>
              <a:t>The ecology of human development: Experiments by nature and design</a:t>
            </a:r>
            <a:r>
              <a:rPr lang="en-GB" sz="1200" kern="1200" dirty="0">
                <a:solidFill>
                  <a:schemeClr val="tx1"/>
                </a:solidFill>
                <a:effectLst/>
                <a:latin typeface="+mn-lt"/>
                <a:ea typeface="+mn-ea"/>
                <a:cs typeface="+mn-cs"/>
              </a:rPr>
              <a:t> (pp. 3-13). Cambridge, MA: </a:t>
            </a:r>
            <a:r>
              <a:rPr lang="en-GB" sz="1200" kern="1200" dirty="0" err="1">
                <a:solidFill>
                  <a:schemeClr val="tx1"/>
                </a:solidFill>
                <a:effectLst/>
                <a:latin typeface="+mn-lt"/>
                <a:ea typeface="+mn-ea"/>
                <a:cs typeface="+mn-cs"/>
              </a:rPr>
              <a:t>HarvardUniversity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Press.Bronfenbrenner</a:t>
            </a:r>
            <a:r>
              <a:rPr lang="en-GB" sz="1200" kern="1200" dirty="0">
                <a:solidFill>
                  <a:schemeClr val="tx1"/>
                </a:solidFill>
                <a:effectLst/>
                <a:latin typeface="+mn-lt"/>
                <a:ea typeface="+mn-ea"/>
                <a:cs typeface="+mn-cs"/>
              </a:rPr>
              <a:t>, U. (1994). Ecological models of human development. In </a:t>
            </a:r>
            <a:r>
              <a:rPr lang="en-GB" sz="1200" i="1" kern="1200" dirty="0">
                <a:solidFill>
                  <a:schemeClr val="tx1"/>
                </a:solidFill>
                <a:effectLst/>
                <a:latin typeface="+mn-lt"/>
                <a:ea typeface="+mn-ea"/>
                <a:cs typeface="+mn-cs"/>
              </a:rPr>
              <a:t> International  </a:t>
            </a:r>
            <a:r>
              <a:rPr lang="en-GB" sz="1200" i="1" kern="1200" dirty="0" err="1">
                <a:solidFill>
                  <a:schemeClr val="tx1"/>
                </a:solidFill>
                <a:effectLst/>
                <a:latin typeface="+mn-lt"/>
                <a:ea typeface="+mn-ea"/>
                <a:cs typeface="+mn-cs"/>
              </a:rPr>
              <a:t>Encyclopedia</a:t>
            </a:r>
            <a:r>
              <a:rPr lang="en-GB" sz="1200" i="1" kern="1200" dirty="0">
                <a:solidFill>
                  <a:schemeClr val="tx1"/>
                </a:solidFill>
                <a:effectLst/>
                <a:latin typeface="+mn-lt"/>
                <a:ea typeface="+mn-ea"/>
                <a:cs typeface="+mn-cs"/>
              </a:rPr>
              <a:t> of Education</a:t>
            </a:r>
            <a:r>
              <a:rPr lang="en-US" sz="1200" i="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(2nd ed., Vol. 3, pp. 1643-1647). Oxford: Elsevier.</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213E572E-F402-4563-914E-A9E8DEE073C3}" type="slidenum">
              <a:rPr lang="en-GB" smtClean="0"/>
              <a:pPr/>
              <a:t>2</a:t>
            </a:fld>
            <a:endParaRPr lang="en-GB"/>
          </a:p>
        </p:txBody>
      </p:sp>
    </p:spTree>
    <p:extLst>
      <p:ext uri="{BB962C8B-B14F-4D97-AF65-F5344CB8AC3E}">
        <p14:creationId xmlns:p14="http://schemas.microsoft.com/office/powerpoint/2010/main" val="980820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GB" dirty="0">
                <a:solidFill>
                  <a:srgbClr val="66FF33"/>
                </a:solidFill>
              </a:rPr>
              <a:t>The </a:t>
            </a:r>
            <a:r>
              <a:rPr lang="en-GB" dirty="0" err="1">
                <a:solidFill>
                  <a:srgbClr val="66FF33"/>
                </a:solidFill>
              </a:rPr>
              <a:t>Lifewide</a:t>
            </a:r>
            <a:r>
              <a:rPr lang="en-GB" dirty="0">
                <a:solidFill>
                  <a:srgbClr val="66FF33"/>
                </a:solidFill>
              </a:rPr>
              <a:t> Education community is developing and implementing a </a:t>
            </a:r>
            <a:r>
              <a:rPr lang="en-GB" dirty="0" err="1">
                <a:solidFill>
                  <a:srgbClr val="66FF33"/>
                </a:solidFill>
              </a:rPr>
              <a:t>Lifewide</a:t>
            </a:r>
            <a:r>
              <a:rPr lang="en-GB" dirty="0">
                <a:solidFill>
                  <a:srgbClr val="66FF33"/>
                </a:solidFill>
              </a:rPr>
              <a:t> Development Award which can be adapted by any institution.</a:t>
            </a:r>
          </a:p>
          <a:p>
            <a:pPr>
              <a:defRPr/>
            </a:pPr>
            <a:endParaRPr lang="en-GB" dirty="0">
              <a:solidFill>
                <a:srgbClr val="66FF33"/>
              </a:solidFill>
            </a:endParaRPr>
          </a:p>
          <a:p>
            <a:pPr>
              <a:defRPr/>
            </a:pPr>
            <a:r>
              <a:rPr lang="en-GB" dirty="0">
                <a:solidFill>
                  <a:srgbClr val="66FF33"/>
                </a:solidFill>
              </a:rPr>
              <a:t>1 Encourage the holistic development of people through a self-directed, self-managed and self-evaluated process involving the whole of the individual’s life.</a:t>
            </a:r>
          </a:p>
          <a:p>
            <a:pPr>
              <a:defRPr/>
            </a:pPr>
            <a:r>
              <a:rPr lang="en-GB" dirty="0"/>
              <a:t>   FUNDAMENTALLY THE LEARNER IS THE DESIGNER OF THEIR OWN MORE COMPLETE EDUCATIONAL EXPERIENCE</a:t>
            </a:r>
          </a:p>
          <a:p>
            <a:pPr>
              <a:defRPr/>
            </a:pPr>
            <a:endParaRPr lang="en-GB" dirty="0"/>
          </a:p>
          <a:p>
            <a:pPr>
              <a:defRPr/>
            </a:pPr>
            <a:r>
              <a:rPr lang="en-GB" dirty="0"/>
              <a:t>2 Provide encouragement, support and validation for the learners commitment and efforts to develop themselves</a:t>
            </a:r>
          </a:p>
          <a:p>
            <a:pPr>
              <a:defRPr/>
            </a:pPr>
            <a:r>
              <a:rPr lang="en-GB" dirty="0"/>
              <a:t>   FUNDAMENTALLY ITS ABOUT BUILDING A CULTURE OF LEARNING &amp; DEVELOPMENT AND A COMMUNITY THAT SUPPORTS THIS</a:t>
            </a:r>
          </a:p>
          <a:p>
            <a:pPr>
              <a:defRPr/>
            </a:pPr>
            <a:endParaRPr lang="en-GB" dirty="0"/>
          </a:p>
          <a:p>
            <a:pPr>
              <a:defRPr/>
            </a:pPr>
            <a:r>
              <a:rPr lang="en-GB" dirty="0"/>
              <a:t>3 Encourage and facilitate development of greater self-awareness and enhanced capability for managing and evaluating development</a:t>
            </a:r>
          </a:p>
          <a:p>
            <a:pPr>
              <a:defRPr/>
            </a:pPr>
            <a:r>
              <a:rPr lang="en-GB" dirty="0"/>
              <a:t>   THIS IS ACHIEVED THROUGH THE PROCESS AND PRACTICE OF LIFEWIDE LEARNING AND THE USE OF THE TOOLS TO HELP PLAN, MANAGE AND REFLECT</a:t>
            </a:r>
          </a:p>
          <a:p>
            <a:pPr>
              <a:defRPr/>
            </a:pPr>
            <a:endParaRPr lang="en-GB" dirty="0"/>
          </a:p>
          <a:p>
            <a:pPr>
              <a:defRPr/>
            </a:pPr>
            <a:r>
              <a:rPr lang="en-GB" dirty="0"/>
              <a:t>Learners can register for the award through the website.</a:t>
            </a:r>
          </a:p>
          <a:p>
            <a:pPr>
              <a:defRPr/>
            </a:pPr>
            <a:endParaRPr lang="en-GB" dirty="0"/>
          </a:p>
          <a:p>
            <a:pPr>
              <a:defRPr/>
            </a:pPr>
            <a:endParaRPr lang="en-GB" dirty="0"/>
          </a:p>
          <a:p>
            <a:pPr>
              <a:defRPr/>
            </a:pPr>
            <a:endParaRPr lang="en-GB" dirty="0"/>
          </a:p>
        </p:txBody>
      </p:sp>
      <p:sp>
        <p:nvSpPr>
          <p:cNvPr id="160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fld id="{AC01D17E-7B40-45EF-AA56-AC1C371C21A6}" type="slidenum">
              <a:rPr lang="en-GB" altLang="en-US" b="0"/>
              <a:pPr eaLnBrk="1" hangingPunct="1"/>
              <a:t>22</a:t>
            </a:fld>
            <a:endParaRPr lang="en-GB" altLang="en-US" b="0"/>
          </a:p>
        </p:txBody>
      </p:sp>
    </p:spTree>
    <p:extLst>
      <p:ext uri="{BB962C8B-B14F-4D97-AF65-F5344CB8AC3E}">
        <p14:creationId xmlns:p14="http://schemas.microsoft.com/office/powerpoint/2010/main" val="762308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GB" dirty="0"/>
              <a:t>The important characteristic of </a:t>
            </a:r>
            <a:r>
              <a:rPr lang="en-GB" dirty="0" err="1"/>
              <a:t>lifewide</a:t>
            </a:r>
            <a:r>
              <a:rPr lang="en-GB" dirty="0"/>
              <a:t> learning is that it embraces a comprehensive understanding of learning, development , knowledge and knowing and achievement. </a:t>
            </a:r>
            <a:r>
              <a:rPr lang="en-GB" dirty="0" err="1"/>
              <a:t>Lifewide</a:t>
            </a:r>
            <a:r>
              <a:rPr lang="en-GB" dirty="0"/>
              <a:t> learning includes all types of learning – learning that is developed in formal educational environments which is directed or self managed.. Intentional or unintended. Interest or needs driven and learning which emerges during the course of activity. But all this only has meaning when you personalise it so here is an example of personalised learning, development and achievement</a:t>
            </a:r>
            <a:endParaRPr lang="en-GB" b="1" dirty="0"/>
          </a:p>
          <a:p>
            <a:pPr>
              <a:defRPr/>
            </a:pPr>
            <a:endParaRPr lang="en-GB" b="1" dirty="0"/>
          </a:p>
          <a:p>
            <a:pPr>
              <a:defRPr/>
            </a:pPr>
            <a:r>
              <a:rPr lang="en-GB" b="1" dirty="0"/>
              <a:t>5min VIDEO + 10mins discussion</a:t>
            </a:r>
            <a:endParaRPr lang="en-GB" dirty="0"/>
          </a:p>
          <a:p>
            <a:pPr>
              <a:defRPr/>
            </a:pPr>
            <a:r>
              <a:rPr lang="en-GB" b="1" dirty="0"/>
              <a:t> </a:t>
            </a:r>
            <a:endParaRPr lang="en-GB" dirty="0"/>
          </a:p>
          <a:p>
            <a:pPr>
              <a:defRPr/>
            </a:pPr>
            <a:r>
              <a:rPr lang="en-GB" b="1" dirty="0"/>
              <a:t>What does </a:t>
            </a:r>
            <a:r>
              <a:rPr lang="en-GB" b="1" dirty="0" err="1"/>
              <a:t>lifewide</a:t>
            </a:r>
            <a:r>
              <a:rPr lang="en-GB" b="1" dirty="0"/>
              <a:t> learning mean to this psychology student called Sarah who summarises six years of her life between leaving school and starting a doctoral programme?</a:t>
            </a:r>
            <a:endParaRPr lang="en-GB" dirty="0"/>
          </a:p>
          <a:p>
            <a:pPr>
              <a:defRPr/>
            </a:pPr>
            <a:endParaRPr lang="en-GB" dirty="0"/>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fld id="{30DB86FA-9FA6-4649-A20D-D36C640D645F}" type="slidenum">
              <a:rPr lang="en-GB" altLang="en-US" b="0"/>
              <a:pPr eaLnBrk="1" hangingPunct="1"/>
              <a:t>23</a:t>
            </a:fld>
            <a:endParaRPr lang="en-GB" altLang="en-US" b="0"/>
          </a:p>
        </p:txBody>
      </p:sp>
    </p:spTree>
    <p:extLst>
      <p:ext uri="{BB962C8B-B14F-4D97-AF65-F5344CB8AC3E}">
        <p14:creationId xmlns:p14="http://schemas.microsoft.com/office/powerpoint/2010/main" val="1452760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GB" dirty="0"/>
              <a:t>An example of a learner engaged in the </a:t>
            </a:r>
            <a:r>
              <a:rPr lang="en-GB" dirty="0" err="1"/>
              <a:t>Lifewide</a:t>
            </a:r>
            <a:r>
              <a:rPr lang="en-GB" dirty="0"/>
              <a:t> Development Award.. in this case spanning the period June 2012 – June 2013 as she makes the transition from School to University and through her first year at university. </a:t>
            </a:r>
          </a:p>
          <a:p>
            <a:pPr>
              <a:defRPr/>
            </a:pPr>
            <a:endParaRPr lang="en-GB" dirty="0"/>
          </a:p>
          <a:p>
            <a:pPr>
              <a:defRPr/>
            </a:pPr>
            <a:r>
              <a:rPr lang="en-GB" dirty="0"/>
              <a:t>The learner creates a </a:t>
            </a:r>
            <a:r>
              <a:rPr lang="en-GB" dirty="0" err="1"/>
              <a:t>lifewide</a:t>
            </a:r>
            <a:r>
              <a:rPr lang="en-GB" dirty="0"/>
              <a:t> activity map and a personal development plan… engages in activities to develop herself and keeps a blog / much of it as audio recordings.. She engages in periodic conversations with her mentor to discuss her development (audio records) and at the end of the process she will submit a reflective account summarising her development over the 12 months.</a:t>
            </a:r>
          </a:p>
          <a:p>
            <a:pPr>
              <a:defRPr/>
            </a:pPr>
            <a:endParaRPr lang="en-GB" dirty="0"/>
          </a:p>
          <a:p>
            <a:pPr>
              <a:defRPr/>
            </a:pPr>
            <a:r>
              <a:rPr lang="en-GB" dirty="0"/>
              <a:t>Total time spent in mapping, planning, recording, evaluating and synthesising learning/development and having conversations with their mentor and building and maintaining their website is about 45/50 hours over the year. A relatively small investment considering the complex nature of achievements that will be recognised and validated.</a:t>
            </a:r>
          </a:p>
        </p:txBody>
      </p:sp>
      <p:sp>
        <p:nvSpPr>
          <p:cNvPr id="163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fld id="{46C4593E-DD84-4CF2-AED1-AA81BAB46F6B}" type="slidenum">
              <a:rPr lang="en-GB" altLang="en-US" b="0"/>
              <a:pPr eaLnBrk="1" hangingPunct="1"/>
              <a:t>24</a:t>
            </a:fld>
            <a:endParaRPr lang="en-GB" altLang="en-US" b="0"/>
          </a:p>
        </p:txBody>
      </p:sp>
    </p:spTree>
    <p:extLst>
      <p:ext uri="{BB962C8B-B14F-4D97-AF65-F5344CB8AC3E}">
        <p14:creationId xmlns:p14="http://schemas.microsoft.com/office/powerpoint/2010/main" val="2848648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rPr>
              <a:t>This is the complete ecology for learning and personal development Natasha developed over the 12 months</a:t>
            </a:r>
          </a:p>
        </p:txBody>
      </p:sp>
      <p:sp>
        <p:nvSpPr>
          <p:cNvPr id="162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fld id="{00C62164-3FA2-4380-9650-CCF727F0B266}" type="slidenum">
              <a:rPr lang="en-GB" altLang="en-US" b="0"/>
              <a:pPr eaLnBrk="1" hangingPunct="1"/>
              <a:t>25</a:t>
            </a:fld>
            <a:endParaRPr lang="en-GB" altLang="en-US" b="0"/>
          </a:p>
        </p:txBody>
      </p:sp>
    </p:spTree>
    <p:extLst>
      <p:ext uri="{BB962C8B-B14F-4D97-AF65-F5344CB8AC3E}">
        <p14:creationId xmlns:p14="http://schemas.microsoft.com/office/powerpoint/2010/main" val="42473716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r>
              <a:rPr lang="en-GB" b="1" dirty="0"/>
              <a:t>A UK wide phenomenon</a:t>
            </a:r>
            <a:endParaRPr lang="en-GB" dirty="0"/>
          </a:p>
          <a:p>
            <a:pPr>
              <a:defRPr/>
            </a:pPr>
            <a:r>
              <a:rPr lang="en-GB" dirty="0"/>
              <a:t> </a:t>
            </a:r>
          </a:p>
          <a:p>
            <a:pPr>
              <a:defRPr/>
            </a:pPr>
            <a:r>
              <a:rPr lang="en-GB" dirty="0"/>
              <a:t>In 2010/11 we undertook a survey across UK HE to find how many other institutions were involved in recognising extra curricular learning and personal development. We discovered over fifty universities either had a scheme or were developing a scheme this is now closer to 70 universities.</a:t>
            </a:r>
          </a:p>
          <a:p>
            <a:pPr>
              <a:defRPr/>
            </a:pPr>
            <a:r>
              <a:rPr lang="en-GB" dirty="0"/>
              <a:t> </a:t>
            </a:r>
          </a:p>
          <a:p>
            <a:pPr>
              <a:defRPr/>
            </a:pPr>
            <a:r>
              <a:rPr lang="en-GB" dirty="0"/>
              <a:t>Although there is much variation in the way universities are recognising learning and development gained outside the programme there seem to me three main foci.</a:t>
            </a:r>
          </a:p>
          <a:p>
            <a:pPr>
              <a:defRPr/>
            </a:pPr>
            <a:r>
              <a:rPr lang="en-GB" dirty="0"/>
              <a:t>Holistic – whole person</a:t>
            </a:r>
          </a:p>
          <a:p>
            <a:pPr>
              <a:defRPr/>
            </a:pPr>
            <a:r>
              <a:rPr lang="en-GB" dirty="0"/>
              <a:t>Employability – major political driver</a:t>
            </a:r>
          </a:p>
          <a:p>
            <a:pPr>
              <a:defRPr/>
            </a:pPr>
            <a:r>
              <a:rPr lang="en-GB" dirty="0"/>
              <a:t>Leadership-</a:t>
            </a:r>
          </a:p>
          <a:p>
            <a:pPr>
              <a:defRPr/>
            </a:pPr>
            <a:endParaRPr lang="en-GB" dirty="0"/>
          </a:p>
          <a:p>
            <a:pPr>
              <a:defRPr/>
            </a:pPr>
            <a:r>
              <a:rPr lang="en-GB" dirty="0"/>
              <a:t>Our research has tried to identify the key conceptual features that underlie different schemes. While there is much variation and conceptual mixing, our sense is that schemes differentiate at the conceptual level according to whether:</a:t>
            </a:r>
          </a:p>
          <a:p>
            <a:pPr>
              <a:defRPr/>
            </a:pPr>
            <a:endParaRPr lang="en-GB" dirty="0"/>
          </a:p>
          <a:p>
            <a:pPr>
              <a:buFont typeface="Arial" pitchFamily="34" charset="0"/>
              <a:buChar char="•"/>
              <a:defRPr/>
            </a:pPr>
            <a:r>
              <a:rPr lang="en-GB" dirty="0"/>
              <a:t>  the approach emphasises whole-person education and personal/career development or attention is focused primarily on transferable and employability skills</a:t>
            </a:r>
          </a:p>
          <a:p>
            <a:pPr>
              <a:buFont typeface="Arial" pitchFamily="34" charset="0"/>
              <a:buChar char="•"/>
              <a:defRPr/>
            </a:pPr>
            <a:r>
              <a:rPr lang="en-GB" dirty="0"/>
              <a:t> the environments for learning are predominantly controlled/taught or are predominantly experiential</a:t>
            </a:r>
          </a:p>
          <a:p>
            <a:pPr>
              <a:buFont typeface="Arial" pitchFamily="34" charset="0"/>
              <a:buChar char="•"/>
              <a:defRPr/>
            </a:pPr>
            <a:r>
              <a:rPr lang="en-GB" dirty="0"/>
              <a:t> assessment is primarily through reflective, self-evidencing and reporting or through a tutor-assessed/competency-based assessment</a:t>
            </a:r>
          </a:p>
          <a:p>
            <a:pPr>
              <a:buFont typeface="Arial" pitchFamily="34" charset="0"/>
              <a:buChar char="•"/>
              <a:defRPr/>
            </a:pPr>
            <a:r>
              <a:rPr lang="en-GB" dirty="0"/>
              <a:t> the experiences that make up the award are predominantly extra-curricular (not designed by the institution and not linked to a programme) or co-curricular (institution-designed, linked to or outside a student’s programme)</a:t>
            </a:r>
          </a:p>
          <a:p>
            <a:pPr>
              <a:buFont typeface="Arial" pitchFamily="34" charset="0"/>
              <a:buChar char="•"/>
              <a:defRPr/>
            </a:pPr>
            <a:r>
              <a:rPr lang="en-GB" dirty="0"/>
              <a:t> leadership skills are seen as either implicit or explicit within the scheme</a:t>
            </a:r>
          </a:p>
          <a:p>
            <a:pPr>
              <a:buFont typeface="Arial" pitchFamily="34" charset="0"/>
              <a:buChar char="•"/>
              <a:defRPr/>
            </a:pPr>
            <a:r>
              <a:rPr lang="en-GB" dirty="0"/>
              <a:t>  forms of recognition - credit, certificates or badges are awarded</a:t>
            </a:r>
          </a:p>
          <a:p>
            <a:pPr>
              <a:defRPr/>
            </a:pPr>
            <a:r>
              <a:rPr lang="en-GB" dirty="0"/>
              <a:t> </a:t>
            </a:r>
          </a:p>
          <a:p>
            <a:pPr>
              <a:defRPr/>
            </a:pPr>
            <a:r>
              <a:rPr lang="en-GB" dirty="0"/>
              <a:t>Most schemes contain a mix of these conceptual continua but some schemes tend to one or other sides of the conceptual diagram.</a:t>
            </a:r>
          </a:p>
          <a:p>
            <a:pPr>
              <a:defRPr/>
            </a:pPr>
            <a:r>
              <a:rPr lang="en-GB" b="1" dirty="0"/>
              <a:t> </a:t>
            </a:r>
            <a:endParaRPr lang="en-GB" dirty="0"/>
          </a:p>
          <a:p>
            <a:pPr>
              <a:defRPr/>
            </a:pPr>
            <a:r>
              <a:rPr lang="en-GB" b="1" dirty="0"/>
              <a:t> </a:t>
            </a:r>
            <a:endParaRPr lang="en-GB" dirty="0"/>
          </a:p>
          <a:p>
            <a:pPr>
              <a:defRPr/>
            </a:pPr>
            <a:r>
              <a:rPr lang="en-GB" b="1" dirty="0"/>
              <a:t> </a:t>
            </a:r>
            <a:endParaRPr lang="en-GB" dirty="0"/>
          </a:p>
          <a:p>
            <a:pPr>
              <a:defRPr/>
            </a:pPr>
            <a:r>
              <a:rPr lang="en-GB" b="1" dirty="0"/>
              <a:t> </a:t>
            </a:r>
            <a:endParaRPr lang="en-GB" dirty="0"/>
          </a:p>
          <a:p>
            <a:pPr>
              <a:defRPr/>
            </a:pPr>
            <a:endParaRPr lang="en-GB" dirty="0"/>
          </a:p>
        </p:txBody>
      </p:sp>
      <p:sp>
        <p:nvSpPr>
          <p:cNvPr id="82948" name="Slide Number Placeholder 3"/>
          <p:cNvSpPr>
            <a:spLocks noGrp="1"/>
          </p:cNvSpPr>
          <p:nvPr>
            <p:ph type="sldNum" sz="quarter" idx="5"/>
          </p:nvPr>
        </p:nvSpPr>
        <p:spPr>
          <a:noFill/>
        </p:spPr>
        <p:txBody>
          <a:bodyPr/>
          <a:lstStyle/>
          <a:p>
            <a:fld id="{DBCF4EE7-FF4E-4B5A-82B9-251C142400F8}" type="slidenum">
              <a:rPr lang="en-GB" altLang="en-US" smtClean="0"/>
              <a:pPr/>
              <a:t>27</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b="0" kern="1200" dirty="0">
                <a:solidFill>
                  <a:schemeClr val="tx1"/>
                </a:solidFill>
                <a:effectLst/>
                <a:latin typeface="+mn-lt"/>
                <a:ea typeface="+mn-ea"/>
                <a:cs typeface="+mn-cs"/>
              </a:rPr>
              <a:t>Learners’ own ecologies for learning can be located in the microsystem either within the institutional ecosystem (if</a:t>
            </a:r>
            <a:r>
              <a:rPr lang="en-US" sz="1200" b="0" kern="1200" baseline="0" dirty="0">
                <a:solidFill>
                  <a:schemeClr val="tx1"/>
                </a:solidFill>
                <a:effectLst/>
                <a:latin typeface="+mn-lt"/>
                <a:ea typeface="+mn-ea"/>
                <a:cs typeface="+mn-cs"/>
              </a:rPr>
              <a:t> teachers design the rights affordances) and outside the institutional ecosystem, for example when learners involve themselves in work or community settings.</a:t>
            </a:r>
          </a:p>
          <a:p>
            <a:endParaRPr lang="en-US" sz="1200" b="0"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Ecologies for learning created by teachers and others who support student development are located in the </a:t>
            </a:r>
            <a:r>
              <a:rPr lang="en-US" sz="1200" b="0" kern="1200" baseline="0" dirty="0" err="1">
                <a:solidFill>
                  <a:schemeClr val="tx1"/>
                </a:solidFill>
                <a:effectLst/>
                <a:latin typeface="+mn-lt"/>
                <a:ea typeface="+mn-ea"/>
                <a:cs typeface="+mn-cs"/>
              </a:rPr>
              <a:t>meso</a:t>
            </a:r>
            <a:r>
              <a:rPr lang="en-US" sz="1200" b="0" kern="1200" baseline="0" dirty="0">
                <a:solidFill>
                  <a:schemeClr val="tx1"/>
                </a:solidFill>
                <a:effectLst/>
                <a:latin typeface="+mn-lt"/>
                <a:ea typeface="+mn-ea"/>
                <a:cs typeface="+mn-cs"/>
              </a:rPr>
              <a:t> system but connect with the </a:t>
            </a:r>
            <a:r>
              <a:rPr lang="en-US" sz="1200" b="0" kern="1200" baseline="0" dirty="0" err="1">
                <a:solidFill>
                  <a:schemeClr val="tx1"/>
                </a:solidFill>
                <a:effectLst/>
                <a:latin typeface="+mn-lt"/>
                <a:ea typeface="+mn-ea"/>
                <a:cs typeface="+mn-cs"/>
              </a:rPr>
              <a:t>exosystem</a:t>
            </a:r>
            <a:r>
              <a:rPr lang="en-US" sz="1200" b="0" kern="1200" baseline="0" dirty="0">
                <a:solidFill>
                  <a:schemeClr val="tx1"/>
                </a:solidFill>
                <a:effectLst/>
                <a:latin typeface="+mn-lt"/>
                <a:ea typeface="+mn-ea"/>
                <a:cs typeface="+mn-cs"/>
              </a:rPr>
              <a:t> and microsystem.</a:t>
            </a:r>
            <a:endParaRPr lang="en-US" sz="1200" b="0" kern="1200" dirty="0">
              <a:solidFill>
                <a:schemeClr val="tx1"/>
              </a:solidFill>
              <a:effectLst/>
              <a:latin typeface="+mn-lt"/>
              <a:ea typeface="+mn-ea"/>
              <a:cs typeface="+mn-cs"/>
            </a:endParaRPr>
          </a:p>
          <a:p>
            <a:endParaRPr lang="en-US" sz="1200" b="0" i="1" kern="1200" dirty="0">
              <a:solidFill>
                <a:schemeClr val="tx1"/>
              </a:solidFill>
              <a:effectLst/>
              <a:latin typeface="+mn-lt"/>
              <a:ea typeface="+mn-ea"/>
              <a:cs typeface="+mn-cs"/>
            </a:endParaRPr>
          </a:p>
          <a:p>
            <a:endParaRPr lang="en-US" sz="1200" b="1" i="1" kern="1200" dirty="0">
              <a:solidFill>
                <a:schemeClr val="tx1"/>
              </a:solidFill>
              <a:effectLst/>
              <a:latin typeface="+mn-lt"/>
              <a:ea typeface="+mn-ea"/>
              <a:cs typeface="+mn-cs"/>
            </a:endParaRPr>
          </a:p>
          <a:p>
            <a:endParaRPr lang="en-US" sz="1200" b="1" i="1" kern="1200" dirty="0">
              <a:solidFill>
                <a:schemeClr val="tx1"/>
              </a:solidFill>
              <a:effectLst/>
              <a:latin typeface="+mn-lt"/>
              <a:ea typeface="+mn-ea"/>
              <a:cs typeface="+mn-cs"/>
            </a:endParaRPr>
          </a:p>
          <a:p>
            <a:endParaRPr lang="en-US" sz="1200" b="1" i="1" kern="1200" dirty="0">
              <a:solidFill>
                <a:schemeClr val="tx1"/>
              </a:solidFill>
              <a:effectLst/>
              <a:latin typeface="+mn-lt"/>
              <a:ea typeface="+mn-ea"/>
              <a:cs typeface="+mn-cs"/>
            </a:endParaRPr>
          </a:p>
          <a:p>
            <a:endParaRPr lang="en-US" sz="1200" b="1" i="1" kern="1200" dirty="0">
              <a:solidFill>
                <a:schemeClr val="tx1"/>
              </a:solidFill>
              <a:effectLst/>
              <a:latin typeface="+mn-lt"/>
              <a:ea typeface="+mn-ea"/>
              <a:cs typeface="+mn-cs"/>
            </a:endParaRPr>
          </a:p>
          <a:p>
            <a:endParaRPr lang="en-US" sz="1200" b="1" i="1" kern="1200" dirty="0">
              <a:solidFill>
                <a:schemeClr val="tx1"/>
              </a:solidFill>
              <a:effectLst/>
              <a:latin typeface="+mn-lt"/>
              <a:ea typeface="+mn-ea"/>
              <a:cs typeface="+mn-cs"/>
            </a:endParaRPr>
          </a:p>
          <a:p>
            <a:endParaRPr lang="en-US" sz="1200" b="1" i="1" kern="1200" dirty="0">
              <a:solidFill>
                <a:schemeClr val="tx1"/>
              </a:solidFill>
              <a:effectLst/>
              <a:latin typeface="+mn-lt"/>
              <a:ea typeface="+mn-ea"/>
              <a:cs typeface="+mn-cs"/>
            </a:endParaRPr>
          </a:p>
          <a:p>
            <a:endParaRPr lang="en-US" sz="1200" b="1" i="1" kern="1200" dirty="0">
              <a:solidFill>
                <a:schemeClr val="tx1"/>
              </a:solidFill>
              <a:effectLst/>
              <a:latin typeface="+mn-lt"/>
              <a:ea typeface="+mn-ea"/>
              <a:cs typeface="+mn-cs"/>
            </a:endParaRPr>
          </a:p>
          <a:p>
            <a:endParaRPr lang="en-US" sz="1200" b="1" i="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Slide</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My</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interpretation and representation of Bronfenbrenner's model of the nested structure of </a:t>
            </a:r>
            <a:r>
              <a:rPr lang="en-GB" sz="1200" kern="1200" dirty="0" err="1">
                <a:solidFill>
                  <a:schemeClr val="tx1"/>
                </a:solidFill>
                <a:effectLst/>
                <a:latin typeface="+mn-lt"/>
                <a:ea typeface="+mn-ea"/>
                <a:cs typeface="+mn-cs"/>
              </a:rPr>
              <a:t>ecosocial</a:t>
            </a:r>
            <a:r>
              <a:rPr lang="en-GB" sz="1200" kern="1200" dirty="0">
                <a:solidFill>
                  <a:schemeClr val="tx1"/>
                </a:solidFill>
                <a:effectLst/>
                <a:latin typeface="+mn-lt"/>
                <a:ea typeface="+mn-ea"/>
                <a:cs typeface="+mn-cs"/>
              </a:rPr>
              <a:t> systems. The ecosystem comprises PEOPLE interacting with other PEOPLE in their unique institutional environments each with their own cultures, policies, structures and infrastructures, to engage in social practices (teaching, mentoring, coaching and other means of supporting students' learning and development). Each level of the ecosystem interacts with the level above and below. It must also be appreciated that the UK higher education ecosystem is open to influences from the global ecosystem of higher education ecosystems.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The </a:t>
            </a:r>
            <a:r>
              <a:rPr lang="en-GB" sz="1200" i="1" kern="1200" dirty="0">
                <a:solidFill>
                  <a:schemeClr val="tx1"/>
                </a:solidFill>
                <a:effectLst/>
                <a:latin typeface="+mn-lt"/>
                <a:ea typeface="+mn-ea"/>
                <a:cs typeface="+mn-cs"/>
              </a:rPr>
              <a:t>microsystem </a:t>
            </a:r>
            <a:r>
              <a:rPr lang="en-GB" sz="1200" kern="1200" dirty="0">
                <a:solidFill>
                  <a:schemeClr val="tx1"/>
                </a:solidFill>
                <a:effectLst/>
                <a:latin typeface="+mn-lt"/>
                <a:ea typeface="+mn-ea"/>
                <a:cs typeface="+mn-cs"/>
              </a:rPr>
              <a:t>embraces all the situations and circumstances of an individual's life</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This is the level at which we encounter situations, make decisions and plan what to do and how to do it and the level at which we act and use our capability (everything we know and can do) to deal with a situation. This is the level at which we reflect on our experiences and the effects of our actions. This is the level at which we create our own ecologies for learning, developing and achieving (the focus of my second conference contribution).</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 The </a:t>
            </a:r>
            <a:r>
              <a:rPr lang="en-GB" sz="1200" i="1" kern="1200" dirty="0">
                <a:solidFill>
                  <a:schemeClr val="tx1"/>
                </a:solidFill>
                <a:effectLst/>
                <a:latin typeface="+mn-lt"/>
                <a:ea typeface="+mn-ea"/>
                <a:cs typeface="+mn-cs"/>
              </a:rPr>
              <a:t>mesosystem  </a:t>
            </a:r>
            <a:r>
              <a:rPr lang="en-GB" sz="1200" kern="1200" dirty="0">
                <a:solidFill>
                  <a:schemeClr val="tx1"/>
                </a:solidFill>
                <a:effectLst/>
                <a:latin typeface="+mn-lt"/>
                <a:ea typeface="+mn-ea"/>
                <a:cs typeface="+mn-cs"/>
              </a:rPr>
              <a:t>encompasses the interactions of people with particular physical and social settings like school, college, university and work. It involves students' relationships and interactions with their teachers and others who support their learning.  In the context of a university course or programme its the level at which students fit into ecologies for learning and achieving that their teachers are creating. It's the level at which guidance and tools are provided to help learners fulfil the requirements for their programme. Appropriately organised activity in the mesosystem enables people to learn more and learn more effectively in their own microsystem.</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 The </a:t>
            </a:r>
            <a:r>
              <a:rPr lang="en-GB" sz="1200" i="1" kern="1200" dirty="0" err="1">
                <a:solidFill>
                  <a:schemeClr val="tx1"/>
                </a:solidFill>
                <a:effectLst/>
                <a:latin typeface="+mn-lt"/>
                <a:ea typeface="+mn-ea"/>
                <a:cs typeface="+mn-cs"/>
              </a:rPr>
              <a:t>exosystem</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is the ecological level at which an institutional culture, policies and practices impacts the affordances for students' learning and development, at the mesosystem level of the course or wider learning experience. For example an educational institution might adopt a </a:t>
            </a:r>
            <a:r>
              <a:rPr lang="en-GB" sz="1200" kern="1200" dirty="0" err="1">
                <a:solidFill>
                  <a:schemeClr val="tx1"/>
                </a:solidFill>
                <a:effectLst/>
                <a:latin typeface="+mn-lt"/>
                <a:ea typeface="+mn-ea"/>
                <a:cs typeface="+mn-cs"/>
              </a:rPr>
              <a:t>lifewide</a:t>
            </a:r>
            <a:r>
              <a:rPr lang="en-GB" sz="1200" kern="1200" dirty="0">
                <a:solidFill>
                  <a:schemeClr val="tx1"/>
                </a:solidFill>
                <a:effectLst/>
                <a:latin typeface="+mn-lt"/>
                <a:ea typeface="+mn-ea"/>
                <a:cs typeface="+mn-cs"/>
              </a:rPr>
              <a:t> concept of learning and personal development and develop the frameworks to enable learners to gain recognition for achievements in the different parts of their life, not just their academic course. They might also develop tools like e-portfolios to encourage and enable learners to record their experiences and develop policies that encourage educational practices that value reflection.</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Ellis and Goodyear (2010) develop a compelling narrative for viewing the university as a large complex ecosystem involving all the relationships and interactions of all the inhabitants - students, teachers, researchers, support and administrative staff, managers and leaders, and their connections with employers and society more generally, and the resources, physical spaces and virtual environments, processes and practices that are played out day to day. A university ecosystem includes its culture which </a:t>
            </a:r>
            <a:r>
              <a:rPr lang="en-GB" sz="1200" kern="1200" dirty="0" err="1">
                <a:solidFill>
                  <a:schemeClr val="tx1"/>
                </a:solidFill>
                <a:effectLst/>
                <a:latin typeface="+mn-lt"/>
                <a:ea typeface="+mn-ea"/>
                <a:cs typeface="+mn-cs"/>
              </a:rPr>
              <a:t>Seel</a:t>
            </a:r>
            <a:r>
              <a:rPr lang="en-GB" sz="1200" kern="1200" dirty="0">
                <a:solidFill>
                  <a:schemeClr val="tx1"/>
                </a:solidFill>
                <a:effectLst/>
                <a:latin typeface="+mn-lt"/>
                <a:ea typeface="+mn-ea"/>
                <a:cs typeface="+mn-cs"/>
              </a:rPr>
              <a:t> suggests 'is</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emergent result of the continuing negotiations about values, meanings and proprieties between the members of that organisation and with its environment - in other words culture is the </a:t>
            </a:r>
            <a:r>
              <a:rPr lang="en-GB" sz="1200" i="1" kern="1200" dirty="0">
                <a:solidFill>
                  <a:schemeClr val="tx1"/>
                </a:solidFill>
                <a:effectLst/>
                <a:latin typeface="+mn-lt"/>
                <a:ea typeface="+mn-ea"/>
                <a:cs typeface="+mn-cs"/>
              </a:rPr>
              <a:t>result</a:t>
            </a:r>
            <a:r>
              <a:rPr lang="en-GB" sz="1200" kern="1200" dirty="0">
                <a:solidFill>
                  <a:schemeClr val="tx1"/>
                </a:solidFill>
                <a:effectLst/>
                <a:latin typeface="+mn-lt"/>
                <a:ea typeface="+mn-ea"/>
                <a:cs typeface="+mn-cs"/>
              </a:rPr>
              <a:t> of all the daily conversations and negotiations between the members of an organisation about the way we do things [or perhaps would like to do things!] here'. Written and unwritten rules, procedures and policies that govern and control behaviour within which social (educational) practices are constructed.</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 The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macrosystem</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is the wider society in which the educational institutions and enterprises of the </a:t>
            </a:r>
            <a:r>
              <a:rPr lang="en-GB" sz="1200" kern="1200" dirty="0" err="1">
                <a:solidFill>
                  <a:schemeClr val="tx1"/>
                </a:solidFill>
                <a:effectLst/>
                <a:latin typeface="+mn-lt"/>
                <a:ea typeface="+mn-ea"/>
                <a:cs typeface="+mn-cs"/>
              </a:rPr>
              <a:t>exo</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meso</a:t>
            </a:r>
            <a:r>
              <a:rPr lang="en-GB" sz="1200" kern="1200" dirty="0">
                <a:solidFill>
                  <a:schemeClr val="tx1"/>
                </a:solidFill>
                <a:effectLst/>
                <a:latin typeface="+mn-lt"/>
                <a:ea typeface="+mn-ea"/>
                <a:cs typeface="+mn-cs"/>
              </a:rPr>
              <a:t>-system are located. It includes the socio-economic, cultural and political contexts within which all activities are undertaken and includes government policies and strategies for promoting and supporting a citizens right to learn. In the case of the UK our </a:t>
            </a:r>
            <a:r>
              <a:rPr lang="en-GB" sz="1200" kern="1200" dirty="0" err="1">
                <a:solidFill>
                  <a:schemeClr val="tx1"/>
                </a:solidFill>
                <a:effectLst/>
                <a:latin typeface="+mn-lt"/>
                <a:ea typeface="+mn-ea"/>
                <a:cs typeface="+mn-cs"/>
              </a:rPr>
              <a:t>macrosystem</a:t>
            </a:r>
            <a:r>
              <a:rPr lang="en-GB" sz="1200" kern="1200" dirty="0">
                <a:solidFill>
                  <a:schemeClr val="tx1"/>
                </a:solidFill>
                <a:effectLst/>
                <a:latin typeface="+mn-lt"/>
                <a:ea typeface="+mn-ea"/>
                <a:cs typeface="+mn-cs"/>
              </a:rPr>
              <a:t> also includes the political and economic influences of the EU which is very active in the formulation of strategies for education and training, lifelong learning and open learning.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ecosystems model highlights the connectivity and interdependence of the different parts of a higher education system and the society within which it is located. While the ecosystems can be mapped at any point, these points lie on a trajectory of change. Bronfenbrenner introduced the idea of chronosystem to represent all the changes in an individuals microsystem but the idea applies to change at any of the four ecosystem levels.</a:t>
            </a:r>
            <a:endParaRPr lang="en-US" sz="1200" kern="1200" dirty="0">
              <a:solidFill>
                <a:schemeClr val="tx1"/>
              </a:solidFill>
              <a:effectLst/>
              <a:latin typeface="+mn-lt"/>
              <a:ea typeface="+mn-ea"/>
              <a:cs typeface="+mn-cs"/>
            </a:endParaRPr>
          </a:p>
          <a:p>
            <a:endParaRPr lang="en-US" dirty="0"/>
          </a:p>
          <a:p>
            <a:r>
              <a:rPr lang="en-GB" sz="1200" kern="1200" dirty="0">
                <a:solidFill>
                  <a:schemeClr val="tx1"/>
                </a:solidFill>
                <a:effectLst/>
                <a:latin typeface="+mn-lt"/>
                <a:ea typeface="+mn-ea"/>
                <a:cs typeface="+mn-cs"/>
              </a:rPr>
              <a:t>Bronfenbrenner, U. (1979). A future perspective. In </a:t>
            </a:r>
            <a:r>
              <a:rPr lang="en-GB" sz="1200" i="1" kern="1200" dirty="0">
                <a:solidFill>
                  <a:schemeClr val="tx1"/>
                </a:solidFill>
                <a:effectLst/>
                <a:latin typeface="+mn-lt"/>
                <a:ea typeface="+mn-ea"/>
                <a:cs typeface="+mn-cs"/>
              </a:rPr>
              <a:t>The ecology of human development: Experiments by nature and design</a:t>
            </a:r>
            <a:r>
              <a:rPr lang="en-GB" sz="1200" kern="1200" dirty="0">
                <a:solidFill>
                  <a:schemeClr val="tx1"/>
                </a:solidFill>
                <a:effectLst/>
                <a:latin typeface="+mn-lt"/>
                <a:ea typeface="+mn-ea"/>
                <a:cs typeface="+mn-cs"/>
              </a:rPr>
              <a:t> (pp. 3-13). Cambridge, MA: </a:t>
            </a:r>
            <a:r>
              <a:rPr lang="en-GB" sz="1200" kern="1200" dirty="0" err="1">
                <a:solidFill>
                  <a:schemeClr val="tx1"/>
                </a:solidFill>
                <a:effectLst/>
                <a:latin typeface="+mn-lt"/>
                <a:ea typeface="+mn-ea"/>
                <a:cs typeface="+mn-cs"/>
              </a:rPr>
              <a:t>HarvardUniversity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Press.Bronfenbrenner</a:t>
            </a:r>
            <a:r>
              <a:rPr lang="en-GB" sz="1200" kern="1200" dirty="0">
                <a:solidFill>
                  <a:schemeClr val="tx1"/>
                </a:solidFill>
                <a:effectLst/>
                <a:latin typeface="+mn-lt"/>
                <a:ea typeface="+mn-ea"/>
                <a:cs typeface="+mn-cs"/>
              </a:rPr>
              <a:t>, U. (1994). Ecological models of human development. In </a:t>
            </a:r>
            <a:r>
              <a:rPr lang="en-GB" sz="1200" i="1" kern="1200" dirty="0">
                <a:solidFill>
                  <a:schemeClr val="tx1"/>
                </a:solidFill>
                <a:effectLst/>
                <a:latin typeface="+mn-lt"/>
                <a:ea typeface="+mn-ea"/>
                <a:cs typeface="+mn-cs"/>
              </a:rPr>
              <a:t> International  </a:t>
            </a:r>
            <a:r>
              <a:rPr lang="en-GB" sz="1200" i="1" kern="1200" dirty="0" err="1">
                <a:solidFill>
                  <a:schemeClr val="tx1"/>
                </a:solidFill>
                <a:effectLst/>
                <a:latin typeface="+mn-lt"/>
                <a:ea typeface="+mn-ea"/>
                <a:cs typeface="+mn-cs"/>
              </a:rPr>
              <a:t>Encyclopedia</a:t>
            </a:r>
            <a:r>
              <a:rPr lang="en-GB" sz="1200" i="1" kern="1200" dirty="0">
                <a:solidFill>
                  <a:schemeClr val="tx1"/>
                </a:solidFill>
                <a:effectLst/>
                <a:latin typeface="+mn-lt"/>
                <a:ea typeface="+mn-ea"/>
                <a:cs typeface="+mn-cs"/>
              </a:rPr>
              <a:t> of Education</a:t>
            </a:r>
            <a:r>
              <a:rPr lang="en-US" sz="1200" i="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(2nd ed., Vol. 3, pp. 1643-1647). Oxford: Elsevier.</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213E572E-F402-4563-914E-A9E8DEE073C3}" type="slidenum">
              <a:rPr lang="en-GB" smtClean="0"/>
              <a:pPr/>
              <a:t>3</a:t>
            </a:fld>
            <a:endParaRPr lang="en-GB"/>
          </a:p>
        </p:txBody>
      </p:sp>
    </p:spTree>
    <p:extLst>
      <p:ext uri="{BB962C8B-B14F-4D97-AF65-F5344CB8AC3E}">
        <p14:creationId xmlns:p14="http://schemas.microsoft.com/office/powerpoint/2010/main" val="3285971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Individual</a:t>
            </a:r>
            <a:r>
              <a:rPr lang="en-US" baseline="0" dirty="0"/>
              <a:t> t</a:t>
            </a:r>
            <a:r>
              <a:rPr lang="en-US" dirty="0"/>
              <a:t>eachers, especially in UK higher education, have sufficient autonomy to influence the ecologies of learners so that considerations</a:t>
            </a:r>
            <a:r>
              <a:rPr lang="en-US" baseline="0" dirty="0"/>
              <a:t> of </a:t>
            </a:r>
            <a:r>
              <a:rPr lang="en-US" baseline="0" dirty="0" err="1"/>
              <a:t>lifewide</a:t>
            </a:r>
            <a:r>
              <a:rPr lang="en-US" baseline="0" dirty="0"/>
              <a:t> learning and development can be addressed – if they want to.. BUT without support at the institutional level you will not get the large scale interventions to systemically support </a:t>
            </a:r>
            <a:r>
              <a:rPr lang="en-US" baseline="0" dirty="0" err="1"/>
              <a:t>lifewide</a:t>
            </a:r>
            <a:r>
              <a:rPr lang="en-US" baseline="0" dirty="0"/>
              <a:t> learning.</a:t>
            </a:r>
          </a:p>
          <a:p>
            <a:endParaRPr lang="en-US" baseline="0" dirty="0"/>
          </a:p>
          <a:p>
            <a:r>
              <a:rPr lang="en-US" baseline="0" dirty="0"/>
              <a:t>Yesterday we heard examples of the </a:t>
            </a:r>
            <a:r>
              <a:rPr lang="en-US" baseline="0" dirty="0" err="1"/>
              <a:t>favourable</a:t>
            </a:r>
            <a:r>
              <a:rPr lang="en-US" baseline="0" dirty="0"/>
              <a:t> conditions in Singapore (and Hong Kong) where top down there is encouragement and support for </a:t>
            </a:r>
            <a:r>
              <a:rPr lang="en-US" baseline="0" dirty="0" err="1"/>
              <a:t>lifewide</a:t>
            </a:r>
            <a:r>
              <a:rPr lang="en-US" baseline="0" dirty="0"/>
              <a:t> learning.. But we also heard about examples where this was not the case. In many educational ecosystems the conditions at the top are not </a:t>
            </a:r>
            <a:r>
              <a:rPr lang="en-US" baseline="0" dirty="0" err="1"/>
              <a:t>favourable</a:t>
            </a:r>
            <a:r>
              <a:rPr lang="en-US" baseline="0" dirty="0"/>
              <a:t> for the support and recognition of </a:t>
            </a:r>
            <a:r>
              <a:rPr lang="en-US" baseline="0" dirty="0" err="1"/>
              <a:t>lifewide</a:t>
            </a:r>
            <a:r>
              <a:rPr lang="en-US" baseline="0" dirty="0"/>
              <a:t> learning, particularly where there is tight control on the content of the curriculum and teachers have relatively little professional autonomy to decide what and how to teach.</a:t>
            </a:r>
          </a:p>
          <a:p>
            <a:endParaRPr lang="en-US" baseline="0" dirty="0"/>
          </a:p>
          <a:p>
            <a:r>
              <a:rPr lang="en-US" b="1" baseline="0" dirty="0"/>
              <a:t>If you want to create conditions that are </a:t>
            </a:r>
            <a:r>
              <a:rPr lang="en-US" b="1" baseline="0" dirty="0" err="1"/>
              <a:t>favourable</a:t>
            </a:r>
            <a:r>
              <a:rPr lang="en-US" b="1" baseline="0" dirty="0"/>
              <a:t> to supporting students </a:t>
            </a:r>
            <a:r>
              <a:rPr lang="en-US" b="1" baseline="0" dirty="0" err="1"/>
              <a:t>lifewide</a:t>
            </a:r>
            <a:r>
              <a:rPr lang="en-US" b="1" baseline="0" dirty="0"/>
              <a:t> development across the whole institutional ecosystem you have to influence the </a:t>
            </a:r>
            <a:r>
              <a:rPr lang="en-US" b="1" baseline="0" dirty="0" err="1"/>
              <a:t>exo</a:t>
            </a:r>
            <a:r>
              <a:rPr lang="en-US" b="1" baseline="0" dirty="0"/>
              <a:t> system level of the ecosystem because this is the level where power resides to change policy, allocate resources &amp; develop QA that supports rather than inhibits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13E572E-F402-4563-914E-A9E8DEE073C3}" type="slidenum">
              <a:rPr lang="en-GB" smtClean="0"/>
              <a:pPr/>
              <a:t>4</a:t>
            </a:fld>
            <a:endParaRPr lang="en-GB"/>
          </a:p>
        </p:txBody>
      </p:sp>
    </p:spTree>
    <p:extLst>
      <p:ext uri="{BB962C8B-B14F-4D97-AF65-F5344CB8AC3E}">
        <p14:creationId xmlns:p14="http://schemas.microsoft.com/office/powerpoint/2010/main" val="3515981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a:bodyPr>
          <a:lstStyle/>
          <a:p>
            <a:pPr eaLnBrk="1" hangingPunct="1">
              <a:spcBef>
                <a:spcPct val="0"/>
              </a:spcBef>
            </a:pPr>
            <a:r>
              <a:rPr lang="en-GB" altLang="en-US" dirty="0">
                <a:latin typeface="Calibri" panose="020F0502020204030204" pitchFamily="34" charset="0"/>
                <a:ea typeface="Times New Roman" panose="02020603050405020304" pitchFamily="18" charset="0"/>
                <a:cs typeface="Calibri" panose="020F0502020204030204" pitchFamily="34" charset="0"/>
              </a:rPr>
              <a:t>The ecosystem continually develops in order to try to solve the supreme challenge I elaborated in my first talk. How do we prepare learners/ how do they prepare themselves for a lifetime</a:t>
            </a:r>
            <a:r>
              <a:rPr lang="en-GB" altLang="en-US" baseline="0" dirty="0">
                <a:latin typeface="Calibri" panose="020F0502020204030204" pitchFamily="34" charset="0"/>
                <a:ea typeface="Times New Roman" panose="02020603050405020304" pitchFamily="18" charset="0"/>
                <a:cs typeface="Calibri" panose="020F0502020204030204" pitchFamily="34" charset="0"/>
              </a:rPr>
              <a:t> of grappling with the complexities and disruptions of their future world. How do we equip them to survive and prosper so that our society as a whole can prosper?</a:t>
            </a:r>
            <a:endParaRPr lang="en-GB" altLang="en-US" dirty="0">
              <a:latin typeface="Calibri" panose="020F0502020204030204" pitchFamily="34" charset="0"/>
              <a:ea typeface="Times New Roman" panose="02020603050405020304" pitchFamily="18" charset="0"/>
              <a:cs typeface="Calibri" panose="020F0502020204030204" pitchFamily="34" charset="0"/>
            </a:endParaRPr>
          </a:p>
          <a:p>
            <a:pPr eaLnBrk="1" hangingPunct="1">
              <a:spcBef>
                <a:spcPct val="0"/>
              </a:spcBef>
            </a:pPr>
            <a:endParaRPr lang="en-GB" altLang="en-US" dirty="0">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b="1" dirty="0">
                <a:latin typeface="Calibri" panose="020F0502020204030204" pitchFamily="34" charset="0"/>
                <a:ea typeface="Times New Roman" panose="02020603050405020304" pitchFamily="18" charset="0"/>
                <a:cs typeface="Calibri" panose="020F0502020204030204" pitchFamily="34" charset="0"/>
              </a:rPr>
              <a:t>Our</a:t>
            </a:r>
            <a:r>
              <a:rPr lang="en-GB" altLang="en-US" b="1" baseline="0" dirty="0">
                <a:latin typeface="Calibri" panose="020F0502020204030204" pitchFamily="34" charset="0"/>
                <a:ea typeface="Times New Roman" panose="02020603050405020304" pitchFamily="18" charset="0"/>
                <a:cs typeface="Calibri" panose="020F0502020204030204" pitchFamily="34" charset="0"/>
              </a:rPr>
              <a:t> ecosystem for encouraging supporting and recognising students </a:t>
            </a:r>
            <a:r>
              <a:rPr lang="en-GB" altLang="en-US" b="1" baseline="0" dirty="0" err="1">
                <a:latin typeface="Calibri" panose="020F0502020204030204" pitchFamily="34" charset="0"/>
                <a:ea typeface="Times New Roman" panose="02020603050405020304" pitchFamily="18" charset="0"/>
                <a:cs typeface="Calibri" panose="020F0502020204030204" pitchFamily="34" charset="0"/>
              </a:rPr>
              <a:t>lifewide</a:t>
            </a:r>
            <a:r>
              <a:rPr lang="en-GB" altLang="en-US" b="1" baseline="0" dirty="0">
                <a:latin typeface="Calibri" panose="020F0502020204030204" pitchFamily="34" charset="0"/>
                <a:ea typeface="Times New Roman" panose="02020603050405020304" pitchFamily="18" charset="0"/>
                <a:cs typeface="Calibri" panose="020F0502020204030204" pitchFamily="34" charset="0"/>
              </a:rPr>
              <a:t> development has not been created with this objective in mind rather </a:t>
            </a:r>
            <a:r>
              <a:rPr lang="en-US" altLang="en-US" b="1" baseline="0" dirty="0">
                <a:latin typeface="+mn-lt"/>
                <a:ea typeface="+mn-ea"/>
                <a:cs typeface="+mn-cs"/>
              </a:rPr>
              <a:t>i</a:t>
            </a:r>
            <a:r>
              <a:rPr lang="en-US" b="1" baseline="0" dirty="0"/>
              <a:t>ts an ecosystem that has evolved to meet this wicked problem and support and recognition of </a:t>
            </a:r>
            <a:r>
              <a:rPr lang="en-US" b="1" baseline="0" dirty="0" err="1"/>
              <a:t>lifewide</a:t>
            </a:r>
            <a:r>
              <a:rPr lang="en-US" b="1" baseline="0" dirty="0"/>
              <a:t> learning is an incidental bi-product of numerous policies and interventions</a:t>
            </a:r>
            <a:endParaRPr lang="en-US" b="1" dirty="0"/>
          </a:p>
          <a:p>
            <a:pPr eaLnBrk="1" hangingPunct="1">
              <a:spcBef>
                <a:spcPct val="0"/>
              </a:spcBef>
            </a:pPr>
            <a:endParaRPr lang="en-GB" altLang="en-US"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fld id="{90450181-59BC-4A19-9946-EE23D35574E7}" type="slidenum">
              <a:rPr kumimoji="0" lang="en-GB" altLang="en-US" sz="1200" b="0" i="0" u="none" strike="noStrike" kern="0" cap="none" spc="0" normalizeH="0" baseline="0" noProof="0" smtClean="0">
                <a:ln>
                  <a:noFill/>
                </a:ln>
                <a:solidFill>
                  <a:schemeClr val="tx1"/>
                </a:solidFill>
                <a:effectLst/>
                <a:uLnTx/>
                <a:uFillTx/>
                <a:latin typeface="Arial" panose="020B0604020202020204" pitchFamily="34" charset="0"/>
                <a:ea typeface="MS PGothic" panose="020B0600070205080204" pitchFamily="34" charset="-128"/>
              </a:rPr>
              <a:pPr marL="0" marR="0" lvl="0" indent="0" defTabSz="914400" eaLnBrk="1" fontAlgn="auto" latinLnBrk="0" hangingPunct="1">
                <a:lnSpc>
                  <a:spcPct val="100000"/>
                </a:lnSpc>
                <a:spcBef>
                  <a:spcPct val="0"/>
                </a:spcBef>
                <a:spcAft>
                  <a:spcPts val="0"/>
                </a:spcAft>
                <a:buClrTx/>
                <a:buSzTx/>
                <a:buFontTx/>
                <a:buNone/>
                <a:tabLst/>
                <a:defRPr/>
              </a:pPr>
              <a:t>5</a:t>
            </a:fld>
            <a:endParaRPr kumimoji="0" lang="en-GB" altLang="en-US" sz="1200" b="0" i="0" u="none" strike="noStrike" kern="0" cap="none" spc="0" normalizeH="0" baseline="0" noProof="0">
              <a:ln>
                <a:noFill/>
              </a:ln>
              <a:solidFill>
                <a:schemeClr val="tx1"/>
              </a:solidFill>
              <a:effectLst/>
              <a:uLnTx/>
              <a:uFillTx/>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025689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E572E-F402-4563-914E-A9E8DEE073C3}" type="slidenum">
              <a:rPr lang="en-GB" smtClean="0"/>
              <a:pPr/>
              <a:t>6</a:t>
            </a:fld>
            <a:endParaRPr lang="en-GB"/>
          </a:p>
        </p:txBody>
      </p:sp>
    </p:spTree>
    <p:extLst>
      <p:ext uri="{BB962C8B-B14F-4D97-AF65-F5344CB8AC3E}">
        <p14:creationId xmlns:p14="http://schemas.microsoft.com/office/powerpoint/2010/main" val="548711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GB" sz="1200" b="1" kern="1200" dirty="0">
                <a:solidFill>
                  <a:schemeClr val="tx1"/>
                </a:solidFill>
                <a:effectLst/>
                <a:latin typeface="+mn-lt"/>
                <a:ea typeface="+mn-ea"/>
                <a:cs typeface="+mn-cs"/>
              </a:rPr>
              <a:t>Evolving ecosystems for encouraging, supporting and recognising students' </a:t>
            </a:r>
            <a:r>
              <a:rPr lang="en-GB" sz="1200" b="1" kern="1200" dirty="0" err="1">
                <a:solidFill>
                  <a:schemeClr val="tx1"/>
                </a:solidFill>
                <a:effectLst/>
                <a:latin typeface="+mn-lt"/>
                <a:ea typeface="+mn-ea"/>
                <a:cs typeface="+mn-cs"/>
              </a:rPr>
              <a:t>lifewide</a:t>
            </a:r>
            <a:r>
              <a:rPr lang="en-GB" sz="1200" b="1" kern="1200" dirty="0">
                <a:solidFill>
                  <a:schemeClr val="tx1"/>
                </a:solidFill>
                <a:effectLst/>
                <a:latin typeface="+mn-lt"/>
                <a:ea typeface="+mn-ea"/>
                <a:cs typeface="+mn-cs"/>
              </a:rPr>
              <a:t> learning, development and achievement</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higher education ecosystem doesn't just come into existence; it is a continually unfolding and emergent process of formation shaped by powerful political and managerial forces and mediated by the passions, interests, creativity and pragmatic responses of individual practitioners, institutions and other agents within the ecosystem. Another feature of an </a:t>
            </a:r>
            <a:r>
              <a:rPr lang="en-GB" sz="1200" kern="1200" dirty="0" err="1">
                <a:solidFill>
                  <a:schemeClr val="tx1"/>
                </a:solidFill>
                <a:effectLst/>
                <a:latin typeface="+mn-lt"/>
                <a:ea typeface="+mn-ea"/>
                <a:cs typeface="+mn-cs"/>
              </a:rPr>
              <a:t>ecosocial</a:t>
            </a:r>
            <a:r>
              <a:rPr lang="en-GB" sz="1200" kern="1200" dirty="0">
                <a:solidFill>
                  <a:schemeClr val="tx1"/>
                </a:solidFill>
                <a:effectLst/>
                <a:latin typeface="+mn-lt"/>
                <a:ea typeface="+mn-ea"/>
                <a:cs typeface="+mn-cs"/>
              </a:rPr>
              <a:t> system is that things often happen in parallel. New structures, policies and practices are being created and implemented simultaneously in different parts of the system and not sequentially across the whole system. New policies and practices are grown in particular contexts and developed for particular purposes so perceptions about anything are influenced by the local perspectives that people have mediated by any large scale developments that are taking place. Ecosystem development is a messy business and while the narrative outlined below might seem well ordered it is a simplistic linear representation of the emergence of different policies and practices over nearly three decades. Figure 3 shows some of the more important interventions and educational developments over the last 25 years through which UK HE has developed an ecosystem for encouraging, supporting and recognising students' </a:t>
            </a:r>
            <a:r>
              <a:rPr lang="en-GB" sz="1200" kern="1200" dirty="0" err="1">
                <a:solidFill>
                  <a:schemeClr val="tx1"/>
                </a:solidFill>
                <a:effectLst/>
                <a:latin typeface="+mn-lt"/>
                <a:ea typeface="+mn-ea"/>
                <a:cs typeface="+mn-cs"/>
              </a:rPr>
              <a:t>lifewide</a:t>
            </a:r>
            <a:r>
              <a:rPr lang="en-GB" sz="1200" kern="1200" dirty="0">
                <a:solidFill>
                  <a:schemeClr val="tx1"/>
                </a:solidFill>
                <a:effectLst/>
                <a:latin typeface="+mn-lt"/>
                <a:ea typeface="+mn-ea"/>
                <a:cs typeface="+mn-cs"/>
              </a:rPr>
              <a:t> learning, development and achievement. This is far from complete but it serves to illustrate how key changes in a higher education ecosystem emerge and evolve over time</a:t>
            </a:r>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SLIDE</a:t>
            </a:r>
            <a:r>
              <a:rPr lang="en-GB" sz="1200" kern="1200" dirty="0">
                <a:solidFill>
                  <a:schemeClr val="tx1"/>
                </a:solidFill>
                <a:effectLst/>
                <a:latin typeface="+mn-lt"/>
                <a:ea typeface="+mn-ea"/>
                <a:cs typeface="+mn-cs"/>
              </a:rPr>
              <a:t>  Some of the more important interventions and educational developments over the last 25 years through which the HE system in England has developed an ecosystem for encouraging, supporting and recognising students' </a:t>
            </a:r>
            <a:r>
              <a:rPr lang="en-GB" sz="1200" kern="1200" dirty="0" err="1">
                <a:solidFill>
                  <a:schemeClr val="tx1"/>
                </a:solidFill>
                <a:effectLst/>
                <a:latin typeface="+mn-lt"/>
                <a:ea typeface="+mn-ea"/>
                <a:cs typeface="+mn-cs"/>
              </a:rPr>
              <a:t>lifewide</a:t>
            </a:r>
            <a:r>
              <a:rPr lang="en-GB" sz="1200" kern="1200" dirty="0">
                <a:solidFill>
                  <a:schemeClr val="tx1"/>
                </a:solidFill>
                <a:effectLst/>
                <a:latin typeface="+mn-lt"/>
                <a:ea typeface="+mn-ea"/>
                <a:cs typeface="+mn-cs"/>
              </a:rPr>
              <a:t> learning, development and achievement.</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Abbreviations: EHE -Enterprise in Higher Education Initiative, UUK - Universities UK and </a:t>
            </a:r>
            <a:r>
              <a:rPr lang="en-GB" sz="1200" kern="1200" dirty="0" err="1">
                <a:solidFill>
                  <a:schemeClr val="tx1"/>
                </a:solidFill>
                <a:effectLst/>
                <a:latin typeface="+mn-lt"/>
                <a:ea typeface="+mn-ea"/>
                <a:cs typeface="+mn-cs"/>
              </a:rPr>
              <a:t>GuildHE</a:t>
            </a:r>
            <a:r>
              <a:rPr lang="en-GB" sz="1200" kern="1200" dirty="0">
                <a:solidFill>
                  <a:schemeClr val="tx1"/>
                </a:solidFill>
                <a:effectLst/>
                <a:latin typeface="+mn-lt"/>
                <a:ea typeface="+mn-ea"/>
                <a:cs typeface="+mn-cs"/>
              </a:rPr>
              <a:t> (these are the current universities and colleges representative bodies, formerly these two bodies were called CVCP - Committee Vice Chancellors and Principals and  SCOP Standing Conference of Principals). National Committee of Inquiry into Higher Education Chaired by Lord Dearing, HEFCE - Higher Education Funding Council England, HEQC - Higher Education Quality Council QAA - Quality Assurance Agency LTSN - Learning and Teaching Support Network  HEA  - Higher Education Academy CRA - Centre for Recording Achievement  AGCAS - Association of Graduate Careers Advisors. LWE - </a:t>
            </a:r>
            <a:r>
              <a:rPr lang="en-GB" sz="1200" kern="1200" dirty="0" err="1">
                <a:solidFill>
                  <a:schemeClr val="tx1"/>
                </a:solidFill>
                <a:effectLst/>
                <a:latin typeface="+mn-lt"/>
                <a:ea typeface="+mn-ea"/>
                <a:cs typeface="+mn-cs"/>
              </a:rPr>
              <a:t>Lifewide</a:t>
            </a:r>
            <a:r>
              <a:rPr lang="en-GB" sz="1200" kern="1200" dirty="0">
                <a:solidFill>
                  <a:schemeClr val="tx1"/>
                </a:solidFill>
                <a:effectLst/>
                <a:latin typeface="+mn-lt"/>
                <a:ea typeface="+mn-ea"/>
                <a:cs typeface="+mn-cs"/>
              </a:rPr>
              <a:t> Education, PDP - Personal Development Planning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New elements and order in the </a:t>
            </a:r>
            <a:r>
              <a:rPr lang="en-GB" sz="1200" kern="1200" dirty="0" err="1">
                <a:solidFill>
                  <a:schemeClr val="tx1"/>
                </a:solidFill>
                <a:effectLst/>
                <a:latin typeface="+mn-lt"/>
                <a:ea typeface="+mn-ea"/>
                <a:cs typeface="+mn-cs"/>
              </a:rPr>
              <a:t>ecosocial</a:t>
            </a:r>
            <a:r>
              <a:rPr lang="en-GB" sz="1200" kern="1200" dirty="0">
                <a:solidFill>
                  <a:schemeClr val="tx1"/>
                </a:solidFill>
                <a:effectLst/>
                <a:latin typeface="+mn-lt"/>
                <a:ea typeface="+mn-ea"/>
                <a:cs typeface="+mn-cs"/>
              </a:rPr>
              <a:t> system emerges on the scale of years and decades. This pattern is brought about through the continuous interactions and adaptations of ideas, policies, practices and technological advancements through a combination of bottom-up inventions and practitioner movements grown at the level of the micro- and </a:t>
            </a:r>
            <a:r>
              <a:rPr lang="en-GB" sz="1200" kern="1200" dirty="0" err="1">
                <a:solidFill>
                  <a:schemeClr val="tx1"/>
                </a:solidFill>
                <a:effectLst/>
                <a:latin typeface="+mn-lt"/>
                <a:ea typeface="+mn-ea"/>
                <a:cs typeface="+mn-cs"/>
              </a:rPr>
              <a:t>meso</a:t>
            </a:r>
            <a:r>
              <a:rPr lang="en-GB" sz="1200" kern="1200" dirty="0">
                <a:solidFill>
                  <a:schemeClr val="tx1"/>
                </a:solidFill>
                <a:effectLst/>
                <a:latin typeface="+mn-lt"/>
                <a:ea typeface="+mn-ea"/>
                <a:cs typeface="+mn-cs"/>
              </a:rPr>
              <a:t>-systems, top down interventions from the </a:t>
            </a:r>
            <a:r>
              <a:rPr lang="en-GB" sz="1200" kern="1200" dirty="0" err="1">
                <a:solidFill>
                  <a:schemeClr val="tx1"/>
                </a:solidFill>
                <a:effectLst/>
                <a:latin typeface="+mn-lt"/>
                <a:ea typeface="+mn-ea"/>
                <a:cs typeface="+mn-cs"/>
              </a:rPr>
              <a:t>macrosystem</a:t>
            </a:r>
            <a:r>
              <a:rPr lang="en-GB" sz="1200" kern="1200" dirty="0">
                <a:solidFill>
                  <a:schemeClr val="tx1"/>
                </a:solidFill>
                <a:effectLst/>
                <a:latin typeface="+mn-lt"/>
                <a:ea typeface="+mn-ea"/>
                <a:cs typeface="+mn-cs"/>
              </a:rPr>
              <a:t> including policies and inquiries emanating from Government and its agents (</a:t>
            </a:r>
            <a:r>
              <a:rPr lang="en-GB" sz="1200" kern="1200" dirty="0" err="1">
                <a:solidFill>
                  <a:schemeClr val="tx1"/>
                </a:solidFill>
                <a:effectLst/>
                <a:latin typeface="+mn-lt"/>
                <a:ea typeface="+mn-ea"/>
                <a:cs typeface="+mn-cs"/>
              </a:rPr>
              <a:t>eg</a:t>
            </a:r>
            <a:r>
              <a:rPr lang="en-GB" sz="1200" kern="1200" dirty="0">
                <a:solidFill>
                  <a:schemeClr val="tx1"/>
                </a:solidFill>
                <a:effectLst/>
                <a:latin typeface="+mn-lt"/>
                <a:ea typeface="+mn-ea"/>
                <a:cs typeface="+mn-cs"/>
              </a:rPr>
              <a:t> Funding Councils) and independent university representative bodies, and responses to these bottom-up, top down and middle out developments by institutions, agencies and independent agents in the </a:t>
            </a:r>
            <a:r>
              <a:rPr lang="en-GB" sz="1200" kern="1200" dirty="0" err="1">
                <a:solidFill>
                  <a:schemeClr val="tx1"/>
                </a:solidFill>
                <a:effectLst/>
                <a:latin typeface="+mn-lt"/>
                <a:ea typeface="+mn-ea"/>
                <a:cs typeface="+mn-cs"/>
              </a:rPr>
              <a:t>exosystem</a:t>
            </a:r>
            <a:r>
              <a:rPr lang="en-GB" sz="1200" kern="1200" dirty="0">
                <a:solidFill>
                  <a:schemeClr val="tx1"/>
                </a:solidFill>
                <a:effectLst/>
                <a:latin typeface="+mn-lt"/>
                <a:ea typeface="+mn-ea"/>
                <a:cs typeface="+mn-cs"/>
              </a:rPr>
              <a:t>. The net effect is a system in continuous change and over time the trend is to increase the complexity in the ecosystem as new components are added, piloted and implemented,  and then efficiencies and other improvements are sought to connect the components and sometimes integrate them in new systems and processes.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Progress towards an HE ecosystem that encourages, supports and recognises that students' develop through their </a:t>
            </a:r>
            <a:r>
              <a:rPr lang="en-GB" sz="1200" kern="1200" dirty="0" err="1">
                <a:solidFill>
                  <a:schemeClr val="tx1"/>
                </a:solidFill>
                <a:effectLst/>
                <a:latin typeface="+mn-lt"/>
                <a:ea typeface="+mn-ea"/>
                <a:cs typeface="+mn-cs"/>
              </a:rPr>
              <a:t>lifewide</a:t>
            </a:r>
            <a:r>
              <a:rPr lang="en-GB" sz="1200" kern="1200" dirty="0">
                <a:solidFill>
                  <a:schemeClr val="tx1"/>
                </a:solidFill>
                <a:effectLst/>
                <a:latin typeface="+mn-lt"/>
                <a:ea typeface="+mn-ea"/>
                <a:cs typeface="+mn-cs"/>
              </a:rPr>
              <a:t> experiences is not the result of pursuing this goal. Rather, it is a consequence of pursing a raft of political goals for example - changing the emphasis in the pattern of purposes of a higher education system, increasing the levels of participation in higher education, a stronger emphasis on student employability and enterprise , making the outcomes of a higher education experience more explicit, and providing better information to graduates and employers about the outcomes of a higher education. Perhaps it's also a consequence of encouraging learners to take more responsibility for their own learning and managing their own development. However the net effect of introducing policies to accomplish these goals has been to create an environment which also encourages, supports and recognises that students' develop through their </a:t>
            </a:r>
            <a:r>
              <a:rPr lang="en-GB" sz="1200" kern="1200" dirty="0" err="1">
                <a:solidFill>
                  <a:schemeClr val="tx1"/>
                </a:solidFill>
                <a:effectLst/>
                <a:latin typeface="+mn-lt"/>
                <a:ea typeface="+mn-ea"/>
                <a:cs typeface="+mn-cs"/>
              </a:rPr>
              <a:t>lifewide</a:t>
            </a:r>
            <a:r>
              <a:rPr lang="en-GB" sz="1200" kern="1200" dirty="0">
                <a:solidFill>
                  <a:schemeClr val="tx1"/>
                </a:solidFill>
                <a:effectLst/>
                <a:latin typeface="+mn-lt"/>
                <a:ea typeface="+mn-ea"/>
                <a:cs typeface="+mn-cs"/>
              </a:rPr>
              <a:t> experiences.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13E572E-F402-4563-914E-A9E8DEE073C3}" type="slidenum">
              <a:rPr lang="en-GB" smtClean="0"/>
              <a:pPr/>
              <a:t>8</a:t>
            </a:fld>
            <a:endParaRPr lang="en-GB"/>
          </a:p>
        </p:txBody>
      </p:sp>
    </p:spTree>
    <p:extLst>
      <p:ext uri="{BB962C8B-B14F-4D97-AF65-F5344CB8AC3E}">
        <p14:creationId xmlns:p14="http://schemas.microsoft.com/office/powerpoint/2010/main" val="2230070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HEAR is currently being implemented about half UK universities have implemented or are in the process of implementing.</a:t>
            </a:r>
          </a:p>
          <a:p>
            <a:endParaRPr lang="en-US" baseline="0" dirty="0"/>
          </a:p>
          <a:p>
            <a:r>
              <a:rPr lang="en-US" baseline="0" dirty="0"/>
              <a:t>Comprehensive 6 page document detailing all sorts of things – following requirements of the EU Diploma Supplement except section 6 which details</a:t>
            </a:r>
          </a:p>
          <a:p>
            <a:endParaRPr lang="en-US" baseline="0" dirty="0"/>
          </a:p>
          <a:p>
            <a:r>
              <a:rPr lang="en-US" baseline="0" dirty="0"/>
              <a:t>It’s an important step in the formal recognition of students’ more holistic development while at university - the question is will it be used and valued by employers..</a:t>
            </a:r>
          </a:p>
          <a:p>
            <a:endParaRPr lang="en-US" baseline="0" dirty="0"/>
          </a:p>
          <a:p>
            <a:r>
              <a:rPr lang="en-US" baseline="0" dirty="0"/>
              <a:t>More details at </a:t>
            </a:r>
            <a:r>
              <a:rPr lang="en-US" baseline="0" dirty="0"/>
              <a:t>http://www.hear.ac.uk/about</a:t>
            </a:r>
            <a:endParaRPr lang="en-US" dirty="0"/>
          </a:p>
        </p:txBody>
      </p:sp>
      <p:sp>
        <p:nvSpPr>
          <p:cNvPr id="4" name="Slide Number Placeholder 3"/>
          <p:cNvSpPr>
            <a:spLocks noGrp="1"/>
          </p:cNvSpPr>
          <p:nvPr>
            <p:ph type="sldNum" sz="quarter" idx="10"/>
          </p:nvPr>
        </p:nvSpPr>
        <p:spPr/>
        <p:txBody>
          <a:bodyPr/>
          <a:lstStyle/>
          <a:p>
            <a:fld id="{213E572E-F402-4563-914E-A9E8DEE073C3}" type="slidenum">
              <a:rPr lang="en-GB" smtClean="0"/>
              <a:pPr/>
              <a:t>9</a:t>
            </a:fld>
            <a:endParaRPr lang="en-GB"/>
          </a:p>
        </p:txBody>
      </p:sp>
    </p:spTree>
    <p:extLst>
      <p:ext uri="{BB962C8B-B14F-4D97-AF65-F5344CB8AC3E}">
        <p14:creationId xmlns:p14="http://schemas.microsoft.com/office/powerpoint/2010/main" val="333450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E572E-F402-4563-914E-A9E8DEE073C3}" type="slidenum">
              <a:rPr lang="en-GB" smtClean="0"/>
              <a:pPr/>
              <a:t>10</a:t>
            </a:fld>
            <a:endParaRPr lang="en-GB"/>
          </a:p>
        </p:txBody>
      </p:sp>
    </p:spTree>
    <p:extLst>
      <p:ext uri="{BB962C8B-B14F-4D97-AF65-F5344CB8AC3E}">
        <p14:creationId xmlns:p14="http://schemas.microsoft.com/office/powerpoint/2010/main" val="1393655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06A6918B-5B9C-B444-A38D-2731134B797F}" type="datetimeFigureOut">
              <a:rPr lang="en-US" smtClean="0"/>
              <a:pPr/>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30E8F-3A64-024D-B525-19F7AB853A24}" type="slidenum">
              <a:rPr lang="en-US" smtClean="0"/>
              <a:pPr/>
              <a:t>‹#›</a:t>
            </a:fld>
            <a:endParaRPr lang="en-US"/>
          </a:p>
        </p:txBody>
      </p:sp>
    </p:spTree>
    <p:extLst>
      <p:ext uri="{BB962C8B-B14F-4D97-AF65-F5344CB8AC3E}">
        <p14:creationId xmlns:p14="http://schemas.microsoft.com/office/powerpoint/2010/main" val="3731728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6A6918B-5B9C-B444-A38D-2731134B797F}" type="datetimeFigureOut">
              <a:rPr lang="en-US" smtClean="0"/>
              <a:pPr/>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30E8F-3A64-024D-B525-19F7AB853A24}" type="slidenum">
              <a:rPr lang="en-US" smtClean="0"/>
              <a:pPr/>
              <a:t>‹#›</a:t>
            </a:fld>
            <a:endParaRPr lang="en-US"/>
          </a:p>
        </p:txBody>
      </p:sp>
    </p:spTree>
    <p:extLst>
      <p:ext uri="{BB962C8B-B14F-4D97-AF65-F5344CB8AC3E}">
        <p14:creationId xmlns:p14="http://schemas.microsoft.com/office/powerpoint/2010/main" val="2288364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6A6918B-5B9C-B444-A38D-2731134B797F}" type="datetimeFigureOut">
              <a:rPr lang="en-US" smtClean="0"/>
              <a:pPr/>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30E8F-3A64-024D-B525-19F7AB853A24}" type="slidenum">
              <a:rPr lang="en-US" smtClean="0"/>
              <a:pPr/>
              <a:t>‹#›</a:t>
            </a:fld>
            <a:endParaRPr lang="en-US"/>
          </a:p>
        </p:txBody>
      </p:sp>
    </p:spTree>
    <p:extLst>
      <p:ext uri="{BB962C8B-B14F-4D97-AF65-F5344CB8AC3E}">
        <p14:creationId xmlns:p14="http://schemas.microsoft.com/office/powerpoint/2010/main" val="4077567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7AB8BB6-EA4C-454D-B3E2-C042E99BA5ED}" type="slidenum">
              <a:rPr lang="en-GB" altLang="en-US"/>
              <a:pPr>
                <a:defRPr/>
              </a:pPr>
              <a:t>‹#›</a:t>
            </a:fld>
            <a:endParaRPr lang="en-GB" altLang="en-US"/>
          </a:p>
        </p:txBody>
      </p:sp>
    </p:spTree>
    <p:extLst>
      <p:ext uri="{BB962C8B-B14F-4D97-AF65-F5344CB8AC3E}">
        <p14:creationId xmlns:p14="http://schemas.microsoft.com/office/powerpoint/2010/main" val="1403922362"/>
      </p:ext>
    </p:extLst>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5F37645-DA10-4E3B-939F-36F4286191B9}" type="slidenum">
              <a:rPr lang="en-GB" altLang="en-US"/>
              <a:pPr>
                <a:defRPr/>
              </a:pPr>
              <a:t>‹#›</a:t>
            </a:fld>
            <a:endParaRPr lang="en-GB" altLang="en-US"/>
          </a:p>
        </p:txBody>
      </p:sp>
    </p:spTree>
    <p:extLst>
      <p:ext uri="{BB962C8B-B14F-4D97-AF65-F5344CB8AC3E}">
        <p14:creationId xmlns:p14="http://schemas.microsoft.com/office/powerpoint/2010/main" val="3189751904"/>
      </p:ext>
    </p:extLst>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7390DCC-C97D-4D82-88A6-A4F6B06DA09E}" type="slidenum">
              <a:rPr lang="en-GB" altLang="en-US"/>
              <a:pPr>
                <a:defRPr/>
              </a:pPr>
              <a:t>‹#›</a:t>
            </a:fld>
            <a:endParaRPr lang="en-GB" altLang="en-US"/>
          </a:p>
        </p:txBody>
      </p:sp>
    </p:spTree>
    <p:extLst>
      <p:ext uri="{BB962C8B-B14F-4D97-AF65-F5344CB8AC3E}">
        <p14:creationId xmlns:p14="http://schemas.microsoft.com/office/powerpoint/2010/main" val="3602885899"/>
      </p:ext>
    </p:extLst>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F55448E-B56B-4EE5-BC34-3C6E867690FF}" type="slidenum">
              <a:rPr lang="en-GB" altLang="en-US"/>
              <a:pPr>
                <a:defRPr/>
              </a:pPr>
              <a:t>‹#›</a:t>
            </a:fld>
            <a:endParaRPr lang="en-GB" altLang="en-US"/>
          </a:p>
        </p:txBody>
      </p:sp>
    </p:spTree>
    <p:extLst>
      <p:ext uri="{BB962C8B-B14F-4D97-AF65-F5344CB8AC3E}">
        <p14:creationId xmlns:p14="http://schemas.microsoft.com/office/powerpoint/2010/main" val="2117271672"/>
      </p:ext>
    </p:extLst>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E1E1A9E1-151F-4DFC-B546-E7EED5056556}" type="slidenum">
              <a:rPr lang="en-GB" altLang="en-US"/>
              <a:pPr>
                <a:defRPr/>
              </a:pPr>
              <a:t>‹#›</a:t>
            </a:fld>
            <a:endParaRPr lang="en-GB" altLang="en-US"/>
          </a:p>
        </p:txBody>
      </p:sp>
    </p:spTree>
    <p:extLst>
      <p:ext uri="{BB962C8B-B14F-4D97-AF65-F5344CB8AC3E}">
        <p14:creationId xmlns:p14="http://schemas.microsoft.com/office/powerpoint/2010/main" val="1223932559"/>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8197118F-FAE7-412A-99B9-1C48D937E051}" type="slidenum">
              <a:rPr lang="en-GB" altLang="en-US"/>
              <a:pPr>
                <a:defRPr/>
              </a:pPr>
              <a:t>‹#›</a:t>
            </a:fld>
            <a:endParaRPr lang="en-GB" altLang="en-US"/>
          </a:p>
        </p:txBody>
      </p:sp>
    </p:spTree>
    <p:extLst>
      <p:ext uri="{BB962C8B-B14F-4D97-AF65-F5344CB8AC3E}">
        <p14:creationId xmlns:p14="http://schemas.microsoft.com/office/powerpoint/2010/main" val="2898001574"/>
      </p:ext>
    </p:extLst>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9372DFDA-1C08-4B4F-956C-5C8267FCB538}" type="slidenum">
              <a:rPr lang="en-GB" altLang="en-US"/>
              <a:pPr>
                <a:defRPr/>
              </a:pPr>
              <a:t>‹#›</a:t>
            </a:fld>
            <a:endParaRPr lang="en-GB" altLang="en-US"/>
          </a:p>
        </p:txBody>
      </p:sp>
    </p:spTree>
    <p:extLst>
      <p:ext uri="{BB962C8B-B14F-4D97-AF65-F5344CB8AC3E}">
        <p14:creationId xmlns:p14="http://schemas.microsoft.com/office/powerpoint/2010/main" val="885613068"/>
      </p:ext>
    </p:extLst>
  </p:cSld>
  <p:clrMapOvr>
    <a:masterClrMapping/>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290FD76-BD45-40FF-8C7A-D6A05C73B59B}" type="slidenum">
              <a:rPr lang="en-GB" altLang="en-US"/>
              <a:pPr>
                <a:defRPr/>
              </a:pPr>
              <a:t>‹#›</a:t>
            </a:fld>
            <a:endParaRPr lang="en-GB" altLang="en-US"/>
          </a:p>
        </p:txBody>
      </p:sp>
    </p:spTree>
    <p:extLst>
      <p:ext uri="{BB962C8B-B14F-4D97-AF65-F5344CB8AC3E}">
        <p14:creationId xmlns:p14="http://schemas.microsoft.com/office/powerpoint/2010/main" val="1423316987"/>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6A6918B-5B9C-B444-A38D-2731134B797F}" type="datetimeFigureOut">
              <a:rPr lang="en-US" smtClean="0"/>
              <a:pPr/>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30E8F-3A64-024D-B525-19F7AB853A24}" type="slidenum">
              <a:rPr lang="en-US" smtClean="0"/>
              <a:pPr/>
              <a:t>‹#›</a:t>
            </a:fld>
            <a:endParaRPr lang="en-US"/>
          </a:p>
        </p:txBody>
      </p:sp>
    </p:spTree>
    <p:extLst>
      <p:ext uri="{BB962C8B-B14F-4D97-AF65-F5344CB8AC3E}">
        <p14:creationId xmlns:p14="http://schemas.microsoft.com/office/powerpoint/2010/main" val="39096018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A62C804-2782-435A-B2FC-533BC2542B50}" type="slidenum">
              <a:rPr lang="en-GB" altLang="en-US"/>
              <a:pPr>
                <a:defRPr/>
              </a:pPr>
              <a:t>‹#›</a:t>
            </a:fld>
            <a:endParaRPr lang="en-GB" altLang="en-US"/>
          </a:p>
        </p:txBody>
      </p:sp>
    </p:spTree>
    <p:extLst>
      <p:ext uri="{BB962C8B-B14F-4D97-AF65-F5344CB8AC3E}">
        <p14:creationId xmlns:p14="http://schemas.microsoft.com/office/powerpoint/2010/main" val="203889180"/>
      </p:ext>
    </p:extLst>
  </p:cSld>
  <p:clrMapOvr>
    <a:masterClrMapping/>
  </p:clrMapOvr>
  <p:transition>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69FBD7D-CE81-48CC-8FA0-35F42BAD31A4}" type="slidenum">
              <a:rPr lang="en-GB" altLang="en-US"/>
              <a:pPr>
                <a:defRPr/>
              </a:pPr>
              <a:t>‹#›</a:t>
            </a:fld>
            <a:endParaRPr lang="en-GB" altLang="en-US"/>
          </a:p>
        </p:txBody>
      </p:sp>
    </p:spTree>
    <p:extLst>
      <p:ext uri="{BB962C8B-B14F-4D97-AF65-F5344CB8AC3E}">
        <p14:creationId xmlns:p14="http://schemas.microsoft.com/office/powerpoint/2010/main" val="819080652"/>
      </p:ext>
    </p:extLst>
  </p:cSld>
  <p:clrMapOvr>
    <a:masterClrMapping/>
  </p:clrMapOvr>
  <p:transition>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B6A3D5C-8619-442C-988A-C9F60EB7D23A}" type="slidenum">
              <a:rPr lang="en-GB" altLang="en-US"/>
              <a:pPr>
                <a:defRPr/>
              </a:pPr>
              <a:t>‹#›</a:t>
            </a:fld>
            <a:endParaRPr lang="en-GB" altLang="en-US"/>
          </a:p>
        </p:txBody>
      </p:sp>
    </p:spTree>
    <p:extLst>
      <p:ext uri="{BB962C8B-B14F-4D97-AF65-F5344CB8AC3E}">
        <p14:creationId xmlns:p14="http://schemas.microsoft.com/office/powerpoint/2010/main" val="2317373911"/>
      </p:ext>
    </p:extLst>
  </p:cSld>
  <p:clrMapOvr>
    <a:masterClrMapping/>
  </p:clrMapOvr>
  <p:transition>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B4365BBD-38B2-47F8-8EC8-C0C590759F30}" type="slidenum">
              <a:rPr lang="en-GB" altLang="en-US"/>
              <a:pPr>
                <a:defRPr/>
              </a:pPr>
              <a:t>‹#›</a:t>
            </a:fld>
            <a:endParaRPr lang="en-GB" altLang="en-US"/>
          </a:p>
        </p:txBody>
      </p:sp>
    </p:spTree>
    <p:extLst>
      <p:ext uri="{BB962C8B-B14F-4D97-AF65-F5344CB8AC3E}">
        <p14:creationId xmlns:p14="http://schemas.microsoft.com/office/powerpoint/2010/main" val="1258621490"/>
      </p:ext>
    </p:extLst>
  </p:cSld>
  <p:clrMapOvr>
    <a:masterClrMapping/>
  </p:clrMapOvr>
  <p:transition>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E44ED0F-7F0B-46A5-9450-CE0AD2AF67D5}" type="slidenum">
              <a:rPr lang="en-GB" altLang="en-US"/>
              <a:pPr>
                <a:defRPr/>
              </a:pPr>
              <a:t>‹#›</a:t>
            </a:fld>
            <a:endParaRPr lang="en-GB" altLang="en-US"/>
          </a:p>
        </p:txBody>
      </p:sp>
    </p:spTree>
    <p:extLst>
      <p:ext uri="{BB962C8B-B14F-4D97-AF65-F5344CB8AC3E}">
        <p14:creationId xmlns:p14="http://schemas.microsoft.com/office/powerpoint/2010/main" val="2127998343"/>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6A6918B-5B9C-B444-A38D-2731134B797F}" type="datetimeFigureOut">
              <a:rPr lang="en-US" smtClean="0"/>
              <a:pPr/>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30E8F-3A64-024D-B525-19F7AB853A24}" type="slidenum">
              <a:rPr lang="en-US" smtClean="0"/>
              <a:pPr/>
              <a:t>‹#›</a:t>
            </a:fld>
            <a:endParaRPr lang="en-US"/>
          </a:p>
        </p:txBody>
      </p:sp>
    </p:spTree>
    <p:extLst>
      <p:ext uri="{BB962C8B-B14F-4D97-AF65-F5344CB8AC3E}">
        <p14:creationId xmlns:p14="http://schemas.microsoft.com/office/powerpoint/2010/main" val="1698419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06A6918B-5B9C-B444-A38D-2731134B797F}" type="datetimeFigureOut">
              <a:rPr lang="en-US" smtClean="0"/>
              <a:pPr/>
              <a:t>10/24/2016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630E8F-3A64-024D-B525-19F7AB853A24}" type="slidenum">
              <a:rPr lang="en-US" smtClean="0"/>
              <a:pPr/>
              <a:t>‹#›</a:t>
            </a:fld>
            <a:endParaRPr lang="en-US"/>
          </a:p>
        </p:txBody>
      </p:sp>
    </p:spTree>
    <p:extLst>
      <p:ext uri="{BB962C8B-B14F-4D97-AF65-F5344CB8AC3E}">
        <p14:creationId xmlns:p14="http://schemas.microsoft.com/office/powerpoint/2010/main" val="1510405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06A6918B-5B9C-B444-A38D-2731134B797F}" type="datetimeFigureOut">
              <a:rPr lang="en-US" smtClean="0"/>
              <a:pPr/>
              <a:t>10/24/2016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630E8F-3A64-024D-B525-19F7AB853A24}" type="slidenum">
              <a:rPr lang="en-US" smtClean="0"/>
              <a:pPr/>
              <a:t>‹#›</a:t>
            </a:fld>
            <a:endParaRPr lang="en-US"/>
          </a:p>
        </p:txBody>
      </p:sp>
    </p:spTree>
    <p:extLst>
      <p:ext uri="{BB962C8B-B14F-4D97-AF65-F5344CB8AC3E}">
        <p14:creationId xmlns:p14="http://schemas.microsoft.com/office/powerpoint/2010/main" val="3164269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6A6918B-5B9C-B444-A38D-2731134B797F}" type="datetimeFigureOut">
              <a:rPr lang="en-US" smtClean="0"/>
              <a:pPr/>
              <a:t>10/24/2016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630E8F-3A64-024D-B525-19F7AB853A24}" type="slidenum">
              <a:rPr lang="en-US" smtClean="0"/>
              <a:pPr/>
              <a:t>‹#›</a:t>
            </a:fld>
            <a:endParaRPr lang="en-US"/>
          </a:p>
        </p:txBody>
      </p:sp>
    </p:spTree>
    <p:extLst>
      <p:ext uri="{BB962C8B-B14F-4D97-AF65-F5344CB8AC3E}">
        <p14:creationId xmlns:p14="http://schemas.microsoft.com/office/powerpoint/2010/main" val="3205163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6918B-5B9C-B444-A38D-2731134B797F}" type="datetimeFigureOut">
              <a:rPr lang="en-US" smtClean="0"/>
              <a:pPr/>
              <a:t>10/24/2016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630E8F-3A64-024D-B525-19F7AB853A24}" type="slidenum">
              <a:rPr lang="en-US" smtClean="0"/>
              <a:pPr/>
              <a:t>‹#›</a:t>
            </a:fld>
            <a:endParaRPr lang="en-US"/>
          </a:p>
        </p:txBody>
      </p:sp>
    </p:spTree>
    <p:extLst>
      <p:ext uri="{BB962C8B-B14F-4D97-AF65-F5344CB8AC3E}">
        <p14:creationId xmlns:p14="http://schemas.microsoft.com/office/powerpoint/2010/main" val="998506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6A6918B-5B9C-B444-A38D-2731134B797F}" type="datetimeFigureOut">
              <a:rPr lang="en-US" smtClean="0"/>
              <a:pPr/>
              <a:t>10/24/2016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630E8F-3A64-024D-B525-19F7AB853A24}" type="slidenum">
              <a:rPr lang="en-US" smtClean="0"/>
              <a:pPr/>
              <a:t>‹#›</a:t>
            </a:fld>
            <a:endParaRPr lang="en-US"/>
          </a:p>
        </p:txBody>
      </p:sp>
    </p:spTree>
    <p:extLst>
      <p:ext uri="{BB962C8B-B14F-4D97-AF65-F5344CB8AC3E}">
        <p14:creationId xmlns:p14="http://schemas.microsoft.com/office/powerpoint/2010/main" val="1318040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6A6918B-5B9C-B444-A38D-2731134B797F}" type="datetimeFigureOut">
              <a:rPr lang="en-US" smtClean="0"/>
              <a:pPr/>
              <a:t>10/24/2016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630E8F-3A64-024D-B525-19F7AB853A24}" type="slidenum">
              <a:rPr lang="en-US" smtClean="0"/>
              <a:pPr/>
              <a:t>‹#›</a:t>
            </a:fld>
            <a:endParaRPr lang="en-US"/>
          </a:p>
        </p:txBody>
      </p:sp>
    </p:spTree>
    <p:extLst>
      <p:ext uri="{BB962C8B-B14F-4D97-AF65-F5344CB8AC3E}">
        <p14:creationId xmlns:p14="http://schemas.microsoft.com/office/powerpoint/2010/main" val="245720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6918B-5B9C-B444-A38D-2731134B797F}" type="datetimeFigureOut">
              <a:rPr lang="en-US" smtClean="0"/>
              <a:pPr/>
              <a:t>10/24/2016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30E8F-3A64-024D-B525-19F7AB853A24}" type="slidenum">
              <a:rPr lang="en-US" smtClean="0"/>
              <a:pPr/>
              <a:t>‹#›</a:t>
            </a:fld>
            <a:endParaRPr lang="en-US"/>
          </a:p>
        </p:txBody>
      </p:sp>
    </p:spTree>
    <p:extLst>
      <p:ext uri="{BB962C8B-B14F-4D97-AF65-F5344CB8AC3E}">
        <p14:creationId xmlns:p14="http://schemas.microsoft.com/office/powerpoint/2010/main" val="2421272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latin typeface="Arial"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A26D5D49-8BC7-44F1-A739-11542D189440}" type="slidenum">
              <a:rPr lang="en-GB" altLang="en-US"/>
              <a:pPr>
                <a:defRPr/>
              </a:pPr>
              <a:t>‹#›</a:t>
            </a:fld>
            <a:endParaRPr lang="en-GB" altLang="en-US"/>
          </a:p>
        </p:txBody>
      </p:sp>
    </p:spTree>
    <p:extLst>
      <p:ext uri="{BB962C8B-B14F-4D97-AF65-F5344CB8AC3E}">
        <p14:creationId xmlns:p14="http://schemas.microsoft.com/office/powerpoint/2010/main" val="5348737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dissolve/>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www.normanjackson.co.uk/icolace4.html" TargetMode="Externa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9.jpe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21.pn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9.jpeg"/><Relationship Id="rId5" Type="http://schemas.openxmlformats.org/officeDocument/2006/relationships/image" Target="../media/image28.e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jpeg"/><Relationship Id="rId7"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www.lifewideeducation.uk/" TargetMode="External"/><Relationship Id="rId7" Type="http://schemas.openxmlformats.org/officeDocument/2006/relationships/hyperlink" Target="http://www.normanjackson.co.uk/icolace4.html" TargetMode="External"/><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hyperlink" Target="http://www.creativeacademic.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618909" y="953939"/>
            <a:ext cx="8015336" cy="267765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Aharoni" pitchFamily="2" charset="-79"/>
              <a:ea typeface="Times New Roman" pitchFamily="18" charset="0"/>
              <a:cs typeface="Aharoni" pitchFamily="2" charset="-79"/>
            </a:endParaRPr>
          </a:p>
          <a:p>
            <a:pPr marL="0" marR="0" lvl="0" indent="0" algn="justLow" defTabSz="914400" rtl="0" eaLnBrk="1" fontAlgn="base" latinLnBrk="0" hangingPunct="1">
              <a:lnSpc>
                <a:spcPct val="100000"/>
              </a:lnSpc>
              <a:spcBef>
                <a:spcPct val="0"/>
              </a:spcBef>
              <a:spcAft>
                <a:spcPct val="0"/>
              </a:spcAft>
              <a:buClrTx/>
              <a:buSzTx/>
              <a:buFontTx/>
              <a:buNone/>
              <a:tabLst/>
            </a:pPr>
            <a:endParaRPr lang="en-GB" sz="2400" dirty="0">
              <a:solidFill>
                <a:srgbClr val="000000"/>
              </a:solidFill>
              <a:latin typeface="Aharoni" pitchFamily="2" charset="-79"/>
              <a:ea typeface="Times New Roman" pitchFamily="18" charset="0"/>
              <a:cs typeface="Aharoni" pitchFamily="2" charset="-79"/>
            </a:endParaRPr>
          </a:p>
          <a:p>
            <a:pPr marL="0" marR="0" lvl="0" indent="0" algn="justLow"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rgbClr val="000000"/>
                </a:solidFill>
                <a:effectLst/>
                <a:latin typeface="Aharoni" pitchFamily="2" charset="-79"/>
                <a:ea typeface="Times New Roman" pitchFamily="18" charset="0"/>
                <a:cs typeface="Aharoni" pitchFamily="2" charset="-79"/>
              </a:rPr>
              <a:t>Evolving Ecosystems for Encouraging, Supporting and </a:t>
            </a:r>
          </a:p>
          <a:p>
            <a:pPr marL="0" marR="0" lvl="0" indent="0" algn="justLow"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rgbClr val="000000"/>
                </a:solidFill>
                <a:effectLst/>
                <a:latin typeface="Aharoni" pitchFamily="2" charset="-79"/>
                <a:ea typeface="Times New Roman" pitchFamily="18" charset="0"/>
                <a:cs typeface="Aharoni" pitchFamily="2" charset="-79"/>
              </a:rPr>
              <a:t>Recognising the </a:t>
            </a:r>
            <a:r>
              <a:rPr kumimoji="0" lang="en-GB" sz="2400" b="0" i="0" u="none" strike="noStrike" cap="none" normalizeH="0" baseline="0" dirty="0" err="1">
                <a:ln>
                  <a:noFill/>
                </a:ln>
                <a:solidFill>
                  <a:srgbClr val="000000"/>
                </a:solidFill>
                <a:effectLst/>
                <a:latin typeface="Aharoni" pitchFamily="2" charset="-79"/>
                <a:ea typeface="Times New Roman" pitchFamily="18" charset="0"/>
                <a:cs typeface="Aharoni" pitchFamily="2" charset="-79"/>
              </a:rPr>
              <a:t>Lifewide</a:t>
            </a:r>
            <a:r>
              <a:rPr kumimoji="0" lang="en-GB" sz="2400" b="0" i="0" u="none" strike="noStrike" cap="none" normalizeH="0" baseline="0" dirty="0">
                <a:ln>
                  <a:noFill/>
                </a:ln>
                <a:solidFill>
                  <a:srgbClr val="000000"/>
                </a:solidFill>
                <a:effectLst/>
                <a:latin typeface="Aharoni" pitchFamily="2" charset="-79"/>
                <a:ea typeface="Times New Roman" pitchFamily="18" charset="0"/>
                <a:cs typeface="Aharoni" pitchFamily="2" charset="-79"/>
              </a:rPr>
              <a:t> Formation of Students' in </a:t>
            </a:r>
          </a:p>
          <a:p>
            <a:pPr marL="0" marR="0" lvl="0" indent="0" algn="justLow"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rgbClr val="000000"/>
                </a:solidFill>
                <a:effectLst/>
                <a:latin typeface="Aharoni" pitchFamily="2" charset="-79"/>
                <a:ea typeface="Times New Roman" pitchFamily="18" charset="0"/>
                <a:cs typeface="Aharoni" pitchFamily="2" charset="-79"/>
              </a:rPr>
              <a:t>the English Higher Education System</a:t>
            </a:r>
          </a:p>
          <a:p>
            <a:pPr marL="0" marR="0" lvl="0" indent="0" algn="justLow" defTabSz="914400" rtl="0" eaLnBrk="1" fontAlgn="base" latinLnBrk="0" hangingPunct="1">
              <a:lnSpc>
                <a:spcPct val="100000"/>
              </a:lnSpc>
              <a:spcBef>
                <a:spcPct val="0"/>
              </a:spcBef>
              <a:spcAft>
                <a:spcPct val="0"/>
              </a:spcAft>
              <a:buClrTx/>
              <a:buSzTx/>
              <a:buFontTx/>
              <a:buNone/>
              <a:tabLst/>
            </a:pPr>
            <a:endParaRPr lang="en-GB" sz="2400" dirty="0">
              <a:solidFill>
                <a:srgbClr val="000000"/>
              </a:solidFill>
              <a:latin typeface="Aharoni" pitchFamily="2" charset="-79"/>
              <a:cs typeface="Aharoni" pitchFamily="2" charset="-79"/>
            </a:endParaRPr>
          </a:p>
          <a:p>
            <a:pPr marL="0" marR="0" lvl="0" indent="0" algn="justLow"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rgbClr val="000000"/>
                </a:solidFill>
                <a:effectLst/>
                <a:latin typeface="Aharoni" pitchFamily="2" charset="-79"/>
                <a:cs typeface="Aharoni" pitchFamily="2" charset="-79"/>
              </a:rPr>
              <a:t>Norman Jackson</a:t>
            </a:r>
            <a:endParaRPr kumimoji="0" lang="en-GB" sz="2400" b="0" i="0" u="none" strike="noStrike" cap="none" normalizeH="0" baseline="0" dirty="0">
              <a:ln>
                <a:noFill/>
              </a:ln>
              <a:solidFill>
                <a:schemeClr val="tx1"/>
              </a:solidFill>
              <a:effectLst/>
              <a:latin typeface="Aharoni" pitchFamily="2" charset="-79"/>
              <a:cs typeface="Aharoni" pitchFamily="2" charset="-79"/>
            </a:endParaRPr>
          </a:p>
        </p:txBody>
      </p:sp>
      <p:sp>
        <p:nvSpPr>
          <p:cNvPr id="1026" name="Rectangle 2"/>
          <p:cNvSpPr>
            <a:spLocks noChangeArrowheads="1"/>
          </p:cNvSpPr>
          <p:nvPr/>
        </p:nvSpPr>
        <p:spPr bwMode="auto">
          <a:xfrm>
            <a:off x="597486" y="3712408"/>
            <a:ext cx="8525091" cy="193899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1" u="none" strike="noStrike" cap="none" normalizeH="0" baseline="0" dirty="0">
                <a:ln>
                  <a:noFill/>
                </a:ln>
                <a:solidFill>
                  <a:srgbClr val="000000"/>
                </a:solidFill>
                <a:effectLst/>
                <a:latin typeface="Arial" pitchFamily="34" charset="0"/>
                <a:ea typeface="Times New Roman" pitchFamily="18" charset="0"/>
                <a:cs typeface="Arial" pitchFamily="34" charset="0"/>
              </a:rPr>
              <a:t>The theme of our conference this year is “Frameworks to encourage,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1" u="none" strike="noStrike" cap="none" normalizeH="0" baseline="0" dirty="0">
                <a:ln>
                  <a:noFill/>
                </a:ln>
                <a:solidFill>
                  <a:srgbClr val="000000"/>
                </a:solidFill>
                <a:effectLst/>
                <a:latin typeface="Arial" pitchFamily="34" charset="0"/>
                <a:ea typeface="Times New Roman" pitchFamily="18" charset="0"/>
                <a:cs typeface="Arial" pitchFamily="34" charset="0"/>
              </a:rPr>
              <a:t>support and recognise the </a:t>
            </a:r>
            <a:r>
              <a:rPr kumimoji="0" lang="en-GB" sz="2000" b="0" i="1" u="none" strike="noStrike" cap="none" normalizeH="0" baseline="0" dirty="0" err="1">
                <a:ln>
                  <a:noFill/>
                </a:ln>
                <a:solidFill>
                  <a:srgbClr val="000000"/>
                </a:solidFill>
                <a:effectLst/>
                <a:latin typeface="Arial" pitchFamily="34" charset="0"/>
                <a:ea typeface="Times New Roman" pitchFamily="18" charset="0"/>
                <a:cs typeface="Arial" pitchFamily="34" charset="0"/>
              </a:rPr>
              <a:t>lifewide</a:t>
            </a:r>
            <a:r>
              <a:rPr kumimoji="0" lang="en-GB" sz="2000" b="0" i="1" u="none" strike="noStrike" cap="none" normalizeH="0" baseline="0" dirty="0">
                <a:ln>
                  <a:noFill/>
                </a:ln>
                <a:solidFill>
                  <a:srgbClr val="000000"/>
                </a:solidFill>
                <a:effectLst/>
                <a:latin typeface="Arial" pitchFamily="34" charset="0"/>
                <a:ea typeface="Times New Roman" pitchFamily="18" charset="0"/>
                <a:cs typeface="Arial" pitchFamily="34" charset="0"/>
              </a:rPr>
              <a:t> formation of students.”  From my side,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1" u="none" strike="noStrike" cap="none" normalizeH="0" baseline="0" dirty="0">
                <a:ln>
                  <a:noFill/>
                </a:ln>
                <a:solidFill>
                  <a:srgbClr val="000000"/>
                </a:solidFill>
                <a:effectLst/>
                <a:latin typeface="Arial" pitchFamily="34" charset="0"/>
                <a:ea typeface="Times New Roman" pitchFamily="18" charset="0"/>
                <a:cs typeface="Arial" pitchFamily="34" charset="0"/>
              </a:rPr>
              <a:t>I would appreciate your consideration of a keynote address on a topic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1" u="none" strike="noStrike" cap="none" normalizeH="0" baseline="0" dirty="0">
                <a:ln>
                  <a:noFill/>
                </a:ln>
                <a:solidFill>
                  <a:srgbClr val="000000"/>
                </a:solidFill>
                <a:effectLst/>
                <a:latin typeface="Arial" pitchFamily="34" charset="0"/>
                <a:ea typeface="Times New Roman" pitchFamily="18" charset="0"/>
                <a:cs typeface="Arial" pitchFamily="34" charset="0"/>
              </a:rPr>
              <a:t>along the lines of “The step from encouraging to officially recognizing the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1" u="none" strike="noStrike" cap="none" normalizeH="0" baseline="0" dirty="0" err="1">
                <a:ln>
                  <a:noFill/>
                </a:ln>
                <a:solidFill>
                  <a:srgbClr val="000000"/>
                </a:solidFill>
                <a:effectLst/>
                <a:latin typeface="Arial" pitchFamily="34" charset="0"/>
                <a:ea typeface="Times New Roman" pitchFamily="18" charset="0"/>
                <a:cs typeface="Arial" pitchFamily="34" charset="0"/>
              </a:rPr>
              <a:t>lifewide</a:t>
            </a:r>
            <a:r>
              <a:rPr kumimoji="0" lang="en-GB" sz="2000" b="0" i="1" u="none" strike="noStrike" cap="none" normalizeH="0" baseline="0" dirty="0">
                <a:ln>
                  <a:noFill/>
                </a:ln>
                <a:solidFill>
                  <a:srgbClr val="000000"/>
                </a:solidFill>
                <a:effectLst/>
                <a:latin typeface="Arial" pitchFamily="34" charset="0"/>
                <a:ea typeface="Times New Roman" pitchFamily="18" charset="0"/>
                <a:cs typeface="Arial" pitchFamily="34" charset="0"/>
              </a:rPr>
              <a:t> formation of students: challenges and solutions.”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1" u="none" strike="noStrike" cap="none" normalizeH="0" baseline="0" dirty="0">
                <a:ln>
                  <a:noFill/>
                </a:ln>
                <a:solidFill>
                  <a:srgbClr val="000000"/>
                </a:solidFill>
                <a:effectLst/>
                <a:latin typeface="Arial" pitchFamily="34" charset="0"/>
                <a:ea typeface="Times New Roman" pitchFamily="18" charset="0"/>
                <a:cs typeface="Arial" pitchFamily="34" charset="0"/>
              </a:rPr>
              <a:t>email Chris </a:t>
            </a:r>
            <a:r>
              <a:rPr kumimoji="0" lang="en-GB" sz="2000" b="0" i="1" u="none" strike="noStrike" cap="none" normalizeH="0" baseline="0" dirty="0" err="1">
                <a:ln>
                  <a:noFill/>
                </a:ln>
                <a:solidFill>
                  <a:srgbClr val="000000"/>
                </a:solidFill>
                <a:effectLst/>
                <a:latin typeface="Arial" pitchFamily="34" charset="0"/>
                <a:ea typeface="Times New Roman" pitchFamily="18" charset="0"/>
                <a:cs typeface="Arial" pitchFamily="34" charset="0"/>
              </a:rPr>
              <a:t>Picone</a:t>
            </a:r>
            <a:r>
              <a:rPr kumimoji="0" lang="en-GB" sz="2000" b="0" i="1" u="none" strike="noStrike" cap="none" normalizeH="0" baseline="0" dirty="0">
                <a:ln>
                  <a:noFill/>
                </a:ln>
                <a:solidFill>
                  <a:srgbClr val="000000"/>
                </a:solidFill>
                <a:effectLst/>
                <a:latin typeface="Arial" pitchFamily="34" charset="0"/>
                <a:ea typeface="Times New Roman" pitchFamily="18" charset="0"/>
                <a:cs typeface="Arial" pitchFamily="34" charset="0"/>
              </a:rPr>
              <a:t> 3 August 2016</a:t>
            </a:r>
            <a:endParaRPr kumimoji="0" lang="en-GB" sz="2000" b="0" i="0" u="none" strike="noStrike" cap="none" normalizeH="0" baseline="0" dirty="0">
              <a:ln>
                <a:noFill/>
              </a:ln>
              <a:solidFill>
                <a:schemeClr val="tx1"/>
              </a:solidFill>
              <a:effectLst/>
              <a:latin typeface="Arial" pitchFamily="34" charset="0"/>
              <a:cs typeface="Arial" pitchFamily="34" charset="0"/>
            </a:endParaRPr>
          </a:p>
        </p:txBody>
      </p:sp>
      <p:pic>
        <p:nvPicPr>
          <p:cNvPr id="4" name="Picture 2" descr="C:\Users\norman\Pictures\creative academic\LOGO\Creative Academic Abstract Logo B&amp;G.png"/>
          <p:cNvPicPr>
            <a:picLocks noChangeAspect="1" noChangeArrowheads="1"/>
          </p:cNvPicPr>
          <p:nvPr/>
        </p:nvPicPr>
        <p:blipFill>
          <a:blip r:embed="rId3" cstate="print"/>
          <a:srcRect/>
          <a:stretch>
            <a:fillRect/>
          </a:stretch>
        </p:blipFill>
        <p:spPr bwMode="auto">
          <a:xfrm>
            <a:off x="6372200" y="446850"/>
            <a:ext cx="1584176" cy="621283"/>
          </a:xfrm>
          <a:prstGeom prst="rect">
            <a:avLst/>
          </a:prstGeom>
          <a:noFill/>
          <a:ln w="9525">
            <a:noFill/>
            <a:miter lim="800000"/>
            <a:headEnd/>
            <a:tailEnd/>
          </a:ln>
        </p:spPr>
      </p:pic>
      <p:pic>
        <p:nvPicPr>
          <p:cNvPr id="5" name="Picture 9" descr="C:\Users\norman\Pictures\LIFEWIDE EDUCATION\LWE Abstract Logo Final B&amp;G.jpg"/>
          <p:cNvPicPr>
            <a:picLocks noChangeAspect="1" noChangeArrowheads="1"/>
          </p:cNvPicPr>
          <p:nvPr/>
        </p:nvPicPr>
        <p:blipFill>
          <a:blip r:embed="rId4" cstate="print"/>
          <a:srcRect/>
          <a:stretch>
            <a:fillRect/>
          </a:stretch>
        </p:blipFill>
        <p:spPr bwMode="auto">
          <a:xfrm>
            <a:off x="3385780" y="432459"/>
            <a:ext cx="1728192" cy="688975"/>
          </a:xfrm>
          <a:prstGeom prst="rect">
            <a:avLst/>
          </a:prstGeom>
          <a:noFill/>
          <a:ln w="9525">
            <a:noFill/>
            <a:miter lim="800000"/>
            <a:headEnd/>
            <a:tailEnd/>
          </a:ln>
        </p:spPr>
      </p:pic>
      <p:pic>
        <p:nvPicPr>
          <p:cNvPr id="1027" name="Picture 3"/>
          <p:cNvPicPr>
            <a:picLocks noChangeAspect="1" noChangeArrowheads="1"/>
          </p:cNvPicPr>
          <p:nvPr/>
        </p:nvPicPr>
        <p:blipFill>
          <a:blip r:embed="rId5"/>
          <a:srcRect/>
          <a:stretch>
            <a:fillRect/>
          </a:stretch>
        </p:blipFill>
        <p:spPr bwMode="auto">
          <a:xfrm>
            <a:off x="604483" y="161925"/>
            <a:ext cx="1472910" cy="1285874"/>
          </a:xfrm>
          <a:prstGeom prst="rect">
            <a:avLst/>
          </a:prstGeom>
          <a:noFill/>
          <a:ln w="9525">
            <a:noFill/>
            <a:miter lim="800000"/>
            <a:headEnd/>
            <a:tailEnd/>
          </a:ln>
        </p:spPr>
      </p:pic>
      <p:sp>
        <p:nvSpPr>
          <p:cNvPr id="2" name="Rectangle 1"/>
          <p:cNvSpPr/>
          <p:nvPr/>
        </p:nvSpPr>
        <p:spPr>
          <a:xfrm>
            <a:off x="1157045" y="6005386"/>
            <a:ext cx="6622180" cy="646331"/>
          </a:xfrm>
          <a:prstGeom prst="rect">
            <a:avLst/>
          </a:prstGeom>
        </p:spPr>
        <p:txBody>
          <a:bodyPr wrap="square">
            <a:spAutoFit/>
          </a:bodyPr>
          <a:lstStyle/>
          <a:p>
            <a:pPr algn="ctr">
              <a:spcBef>
                <a:spcPct val="0"/>
              </a:spcBef>
            </a:pPr>
            <a:r>
              <a:rPr lang="en-GB" altLang="en-US" b="1" dirty="0"/>
              <a:t>Presentation &amp; article can be downloaded from                </a:t>
            </a:r>
          </a:p>
          <a:p>
            <a:pPr algn="ctr">
              <a:spcBef>
                <a:spcPct val="0"/>
              </a:spcBef>
            </a:pPr>
            <a:r>
              <a:rPr lang="en-GB" altLang="en-US" b="1" dirty="0">
                <a:hlinkClick r:id="rId6"/>
              </a:rPr>
              <a:t>http://www.normanjackson.co.uk/icolace4.h</a:t>
            </a:r>
            <a:endParaRPr lang="en-US"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46698" y="1324703"/>
            <a:ext cx="7049547" cy="5238022"/>
          </a:xfrm>
          <a:prstGeom prst="rect">
            <a:avLst/>
          </a:prstGeom>
          <a:noFill/>
          <a:ln w="508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TextBox 45"/>
          <p:cNvSpPr txBox="1"/>
          <p:nvPr/>
        </p:nvSpPr>
        <p:spPr>
          <a:xfrm>
            <a:off x="366447" y="1397958"/>
            <a:ext cx="7029798" cy="400110"/>
          </a:xfrm>
          <a:prstGeom prst="rect">
            <a:avLst/>
          </a:prstGeom>
          <a:noFill/>
        </p:spPr>
        <p:txBody>
          <a:bodyPr wrap="square" rtlCol="0">
            <a:spAutoFit/>
          </a:bodyPr>
          <a:lstStyle/>
          <a:p>
            <a:r>
              <a:rPr lang="en-US" sz="2000" b="1" dirty="0"/>
              <a:t>Institutional Ecosystem  </a:t>
            </a:r>
            <a:r>
              <a:rPr lang="en-US" sz="1600" b="1" dirty="0"/>
              <a:t>culture</a:t>
            </a:r>
            <a:r>
              <a:rPr lang="en-US" sz="2000" b="1" dirty="0"/>
              <a:t> </a:t>
            </a:r>
            <a:r>
              <a:rPr lang="en-US" sz="1600" b="1" dirty="0"/>
              <a:t>frameworks, policies, infrastructure   </a:t>
            </a:r>
            <a:r>
              <a:rPr lang="en-US" sz="1600" i="1" dirty="0"/>
              <a:t>      </a:t>
            </a:r>
          </a:p>
        </p:txBody>
      </p:sp>
      <p:sp>
        <p:nvSpPr>
          <p:cNvPr id="47" name="TextBox 46"/>
          <p:cNvSpPr txBox="1"/>
          <p:nvPr/>
        </p:nvSpPr>
        <p:spPr>
          <a:xfrm>
            <a:off x="346698" y="3737535"/>
            <a:ext cx="3325096" cy="400110"/>
          </a:xfrm>
          <a:prstGeom prst="rect">
            <a:avLst/>
          </a:prstGeom>
          <a:noFill/>
        </p:spPr>
        <p:txBody>
          <a:bodyPr wrap="square" rtlCol="0">
            <a:spAutoFit/>
          </a:bodyPr>
          <a:lstStyle/>
          <a:p>
            <a:r>
              <a:rPr lang="en-US" sz="2000" b="1" dirty="0" err="1"/>
              <a:t>Meso</a:t>
            </a:r>
            <a:r>
              <a:rPr lang="en-US" sz="2000" b="1" dirty="0"/>
              <a:t> system – </a:t>
            </a:r>
            <a:r>
              <a:rPr lang="en-US" sz="1600" b="1" dirty="0"/>
              <a:t>social practice   </a:t>
            </a:r>
            <a:r>
              <a:rPr lang="en-US" sz="1600" i="1" dirty="0"/>
              <a:t>      </a:t>
            </a:r>
          </a:p>
        </p:txBody>
      </p:sp>
      <p:sp>
        <p:nvSpPr>
          <p:cNvPr id="48" name="TextBox 47"/>
          <p:cNvSpPr txBox="1"/>
          <p:nvPr/>
        </p:nvSpPr>
        <p:spPr>
          <a:xfrm>
            <a:off x="5286935" y="3918548"/>
            <a:ext cx="3980330" cy="400110"/>
          </a:xfrm>
          <a:prstGeom prst="rect">
            <a:avLst/>
          </a:prstGeom>
          <a:noFill/>
        </p:spPr>
        <p:txBody>
          <a:bodyPr wrap="square" rtlCol="0">
            <a:spAutoFit/>
          </a:bodyPr>
          <a:lstStyle/>
          <a:p>
            <a:r>
              <a:rPr lang="en-US" sz="2000" b="1" dirty="0"/>
              <a:t>Micro system </a:t>
            </a:r>
          </a:p>
        </p:txBody>
      </p:sp>
      <p:sp>
        <p:nvSpPr>
          <p:cNvPr id="49" name="TextBox 48"/>
          <p:cNvSpPr txBox="1"/>
          <p:nvPr/>
        </p:nvSpPr>
        <p:spPr>
          <a:xfrm>
            <a:off x="402136" y="1798068"/>
            <a:ext cx="6874964" cy="2677656"/>
          </a:xfrm>
          <a:prstGeom prst="rect">
            <a:avLst/>
          </a:prstGeom>
          <a:noFill/>
        </p:spPr>
        <p:txBody>
          <a:bodyPr wrap="square" rtlCol="0">
            <a:spAutoFit/>
          </a:bodyPr>
          <a:lstStyle/>
          <a:p>
            <a:r>
              <a:rPr lang="en-US" sz="1400" b="1" dirty="0">
                <a:solidFill>
                  <a:srgbClr val="FF0000"/>
                </a:solidFill>
              </a:rPr>
              <a:t>Culture/leadership: all forms of learning and development valued here!</a:t>
            </a:r>
          </a:p>
          <a:p>
            <a:r>
              <a:rPr lang="en-US" sz="1400" b="1" dirty="0">
                <a:solidFill>
                  <a:srgbClr val="FF0000"/>
                </a:solidFill>
              </a:rPr>
              <a:t>Policies &amp; Strategies   </a:t>
            </a:r>
            <a:r>
              <a:rPr lang="en-US" sz="1400" b="1" dirty="0" err="1"/>
              <a:t>eg</a:t>
            </a:r>
            <a:r>
              <a:rPr lang="en-US" sz="1400" b="1" dirty="0"/>
              <a:t> 1) Employability 2) Teaching &amp; Learning 3)PDP 4) E-learning </a:t>
            </a:r>
          </a:p>
          <a:p>
            <a:r>
              <a:rPr lang="en-US" sz="1400" b="1" dirty="0">
                <a:solidFill>
                  <a:srgbClr val="FF0000"/>
                </a:solidFill>
              </a:rPr>
              <a:t>Quality Assurance </a:t>
            </a:r>
            <a:r>
              <a:rPr lang="en-US" sz="1400" b="1" dirty="0" err="1"/>
              <a:t>eg</a:t>
            </a:r>
            <a:r>
              <a:rPr lang="en-US" sz="1400" b="1" dirty="0"/>
              <a:t> validation of awards, external scrutiny, award boards</a:t>
            </a:r>
          </a:p>
          <a:p>
            <a:r>
              <a:rPr lang="en-US" sz="1400" b="1" dirty="0">
                <a:solidFill>
                  <a:srgbClr val="FF0000"/>
                </a:solidFill>
              </a:rPr>
              <a:t>Frameworks/Awards/Badges:  </a:t>
            </a:r>
            <a:r>
              <a:rPr lang="en-US" sz="1400" b="1" dirty="0" err="1"/>
              <a:t>eg</a:t>
            </a:r>
            <a:r>
              <a:rPr lang="en-US" sz="1400" b="1" dirty="0">
                <a:solidFill>
                  <a:srgbClr val="FF0000"/>
                </a:solidFill>
              </a:rPr>
              <a:t> </a:t>
            </a:r>
            <a:r>
              <a:rPr lang="en-US" sz="1400" b="1" dirty="0"/>
              <a:t>HE Institution Co/Extra-curricular Awards schemes</a:t>
            </a:r>
          </a:p>
          <a:p>
            <a:r>
              <a:rPr lang="en-US" sz="1400" b="1" dirty="0">
                <a:solidFill>
                  <a:srgbClr val="FF0000"/>
                </a:solidFill>
              </a:rPr>
              <a:t>Infrastructure/tools: </a:t>
            </a:r>
            <a:r>
              <a:rPr lang="en-US" sz="1400" b="1" dirty="0" err="1"/>
              <a:t>eg</a:t>
            </a:r>
            <a:r>
              <a:rPr lang="en-US" sz="1400" b="1" dirty="0"/>
              <a:t> e-portfolios / web 2.0 social media</a:t>
            </a:r>
          </a:p>
          <a:p>
            <a:r>
              <a:rPr lang="en-US" sz="1400" b="1" dirty="0">
                <a:solidFill>
                  <a:srgbClr val="FF0000"/>
                </a:solidFill>
              </a:rPr>
              <a:t>Responsibility &amp; capacity : </a:t>
            </a:r>
            <a:r>
              <a:rPr lang="en-US" sz="1400" b="1" dirty="0" err="1"/>
              <a:t>eg</a:t>
            </a:r>
            <a:r>
              <a:rPr lang="en-US" sz="1400" b="1" dirty="0"/>
              <a:t> Careers Department, Students’ Union or other with dedicated professional support </a:t>
            </a:r>
            <a:r>
              <a:rPr lang="en-US" sz="1400" b="1" dirty="0" err="1"/>
              <a:t>eg</a:t>
            </a:r>
            <a:r>
              <a:rPr lang="en-US" sz="1400" b="1" dirty="0"/>
              <a:t> tutoring, mentoring, coaching, interviewing, validating</a:t>
            </a:r>
          </a:p>
          <a:p>
            <a:r>
              <a:rPr lang="en-US" sz="1400" b="1" dirty="0">
                <a:solidFill>
                  <a:srgbClr val="FF0000"/>
                </a:solidFill>
              </a:rPr>
              <a:t>Achievement records: </a:t>
            </a:r>
            <a:r>
              <a:rPr lang="en-US" sz="1400" b="1" dirty="0"/>
              <a:t>Transcripts or Higher Education Achievement Report (HEAR) that</a:t>
            </a:r>
          </a:p>
          <a:p>
            <a:r>
              <a:rPr lang="en-US" sz="1400" b="1" dirty="0"/>
              <a:t>                                          recognize </a:t>
            </a:r>
            <a:r>
              <a:rPr lang="en-US" sz="1400" b="1" dirty="0" err="1"/>
              <a:t>lifewide</a:t>
            </a:r>
            <a:r>
              <a:rPr lang="en-US" sz="1400" b="1" dirty="0"/>
              <a:t> learning &amp; are </a:t>
            </a:r>
            <a:r>
              <a:rPr lang="en-US" sz="1400" b="1" dirty="0">
                <a:solidFill>
                  <a:srgbClr val="FF0000"/>
                </a:solidFill>
              </a:rPr>
              <a:t>USED &amp; VALUED BY EMPLOYERS  </a:t>
            </a:r>
          </a:p>
          <a:p>
            <a:endParaRPr lang="en-US" sz="1400" b="1" dirty="0"/>
          </a:p>
          <a:p>
            <a:endParaRPr lang="en-US" sz="1400" b="1" dirty="0"/>
          </a:p>
          <a:p>
            <a:endParaRPr lang="en-US" sz="1400" b="1" dirty="0"/>
          </a:p>
        </p:txBody>
      </p:sp>
      <p:sp>
        <p:nvSpPr>
          <p:cNvPr id="65" name="TextBox 64"/>
          <p:cNvSpPr txBox="1"/>
          <p:nvPr/>
        </p:nvSpPr>
        <p:spPr>
          <a:xfrm>
            <a:off x="4152078" y="4525579"/>
            <a:ext cx="1482603" cy="1600438"/>
          </a:xfrm>
          <a:prstGeom prst="rect">
            <a:avLst/>
          </a:prstGeom>
          <a:noFill/>
        </p:spPr>
        <p:txBody>
          <a:bodyPr wrap="square" rtlCol="0">
            <a:spAutoFit/>
          </a:bodyPr>
          <a:lstStyle/>
          <a:p>
            <a:r>
              <a:rPr lang="en-US" sz="1400" b="1" dirty="0"/>
              <a:t>Individuals’ ecologies for learning, developing </a:t>
            </a:r>
          </a:p>
          <a:p>
            <a:r>
              <a:rPr lang="en-US" sz="1400" b="1" dirty="0"/>
              <a:t>&amp; achieving across all parts </a:t>
            </a:r>
          </a:p>
          <a:p>
            <a:r>
              <a:rPr lang="en-US" sz="1400" b="1" dirty="0"/>
              <a:t>of their life</a:t>
            </a:r>
          </a:p>
        </p:txBody>
      </p:sp>
      <p:sp>
        <p:nvSpPr>
          <p:cNvPr id="66" name="TextBox 65"/>
          <p:cNvSpPr txBox="1"/>
          <p:nvPr/>
        </p:nvSpPr>
        <p:spPr>
          <a:xfrm>
            <a:off x="402136" y="4137645"/>
            <a:ext cx="2206344" cy="2462213"/>
          </a:xfrm>
          <a:prstGeom prst="rect">
            <a:avLst/>
          </a:prstGeom>
          <a:noFill/>
        </p:spPr>
        <p:txBody>
          <a:bodyPr wrap="square" rtlCol="0">
            <a:spAutoFit/>
          </a:bodyPr>
          <a:lstStyle/>
          <a:p>
            <a:r>
              <a:rPr lang="en-US" sz="1400" b="1" dirty="0"/>
              <a:t>Ecologies for learning, developing &amp; achieving </a:t>
            </a:r>
          </a:p>
          <a:p>
            <a:r>
              <a:rPr lang="en-US" sz="1400" b="1" dirty="0"/>
              <a:t>created by teachers and others who support  development </a:t>
            </a:r>
          </a:p>
          <a:p>
            <a:r>
              <a:rPr lang="en-US" sz="1400" b="1" dirty="0"/>
              <a:t>of HE students </a:t>
            </a:r>
            <a:r>
              <a:rPr lang="en-US" sz="1400" b="1" dirty="0" err="1"/>
              <a:t>eg</a:t>
            </a:r>
            <a:r>
              <a:rPr lang="en-US" sz="1400" b="1" dirty="0"/>
              <a:t> </a:t>
            </a:r>
          </a:p>
          <a:p>
            <a:r>
              <a:rPr lang="en-US" sz="1400" b="1" dirty="0"/>
              <a:t>tutoring, mentoring, coaching, interviewing, validating </a:t>
            </a:r>
          </a:p>
          <a:p>
            <a:endParaRPr lang="en-US" sz="1400" b="1" dirty="0"/>
          </a:p>
          <a:p>
            <a:endParaRPr lang="en-US" sz="1400" b="1" dirty="0"/>
          </a:p>
        </p:txBody>
      </p:sp>
      <p:sp>
        <p:nvSpPr>
          <p:cNvPr id="81" name="Up-Down Arrow 80"/>
          <p:cNvSpPr/>
          <p:nvPr/>
        </p:nvSpPr>
        <p:spPr>
          <a:xfrm rot="3478184">
            <a:off x="7100842" y="3225611"/>
            <a:ext cx="173615" cy="467687"/>
          </a:xfrm>
          <a:prstGeom prst="upDown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3"/>
          <a:srcRect/>
          <a:stretch>
            <a:fillRect/>
          </a:stretch>
        </p:blipFill>
        <p:spPr bwMode="auto">
          <a:xfrm>
            <a:off x="7487042" y="2564984"/>
            <a:ext cx="1394754" cy="533400"/>
          </a:xfrm>
          <a:prstGeom prst="rect">
            <a:avLst/>
          </a:prstGeom>
          <a:noFill/>
          <a:ln w="9525">
            <a:noFill/>
            <a:miter lim="800000"/>
            <a:headEnd/>
            <a:tailEnd/>
          </a:ln>
        </p:spPr>
      </p:pic>
      <p:sp>
        <p:nvSpPr>
          <p:cNvPr id="29" name="Rectangle 28"/>
          <p:cNvSpPr/>
          <p:nvPr/>
        </p:nvSpPr>
        <p:spPr>
          <a:xfrm>
            <a:off x="6399112" y="747594"/>
            <a:ext cx="2427220" cy="584775"/>
          </a:xfrm>
          <a:prstGeom prst="rect">
            <a:avLst/>
          </a:prstGeom>
        </p:spPr>
        <p:txBody>
          <a:bodyPr wrap="square">
            <a:spAutoFit/>
          </a:bodyPr>
          <a:lstStyle/>
          <a:p>
            <a:pPr algn="ctr"/>
            <a:r>
              <a:rPr lang="en-US" sz="3200" b="1" dirty="0"/>
              <a:t>EMPLOYERS</a:t>
            </a:r>
            <a:endParaRPr lang="en-GB" sz="3200" dirty="0"/>
          </a:p>
        </p:txBody>
      </p:sp>
      <p:sp>
        <p:nvSpPr>
          <p:cNvPr id="35" name="TextBox 34"/>
          <p:cNvSpPr txBox="1"/>
          <p:nvPr/>
        </p:nvSpPr>
        <p:spPr>
          <a:xfrm>
            <a:off x="241207" y="165263"/>
            <a:ext cx="8178970" cy="707886"/>
          </a:xfrm>
          <a:prstGeom prst="rect">
            <a:avLst/>
          </a:prstGeom>
          <a:noFill/>
        </p:spPr>
        <p:txBody>
          <a:bodyPr wrap="none" rtlCol="0">
            <a:spAutoFit/>
          </a:bodyPr>
          <a:lstStyle/>
          <a:p>
            <a:r>
              <a:rPr lang="en-GB" sz="2000" b="1" dirty="0">
                <a:latin typeface="Aharoni" pitchFamily="2" charset="-79"/>
                <a:cs typeface="Aharoni" pitchFamily="2" charset="-79"/>
              </a:rPr>
              <a:t>SUMMARY Requirements for a University ecosystem that values, </a:t>
            </a:r>
          </a:p>
          <a:p>
            <a:r>
              <a:rPr lang="en-GB" sz="2000" b="1" dirty="0">
                <a:latin typeface="Aharoni" pitchFamily="2" charset="-79"/>
                <a:cs typeface="Aharoni" pitchFamily="2" charset="-79"/>
              </a:rPr>
              <a:t>supports &amp; recognise students’ </a:t>
            </a:r>
            <a:r>
              <a:rPr lang="en-GB" sz="2000" b="1" dirty="0" err="1">
                <a:latin typeface="Aharoni" pitchFamily="2" charset="-79"/>
                <a:cs typeface="Aharoni" pitchFamily="2" charset="-79"/>
              </a:rPr>
              <a:t>lifewide</a:t>
            </a:r>
            <a:r>
              <a:rPr lang="en-GB" sz="2000" b="1" dirty="0">
                <a:latin typeface="Aharoni" pitchFamily="2" charset="-79"/>
                <a:cs typeface="Aharoni" pitchFamily="2" charset="-79"/>
              </a:rPr>
              <a:t> development</a:t>
            </a:r>
          </a:p>
        </p:txBody>
      </p:sp>
      <p:pic>
        <p:nvPicPr>
          <p:cNvPr id="56" name="Picture 3" descr="C:\Users\norman\Documents\CHALKMOUNTAIN KEY INFORMATION\CARTOONS\COPY CARTOONS\KIBOKO additions\ECOLOGIES\PHD NARRATIVE\slide 8.jpg"/>
          <p:cNvPicPr>
            <a:picLocks noChangeAspect="1" noChangeArrowheads="1"/>
          </p:cNvPicPr>
          <p:nvPr/>
        </p:nvPicPr>
        <p:blipFill>
          <a:blip r:embed="rId4" cstate="print"/>
          <a:srcRect/>
          <a:stretch>
            <a:fillRect/>
          </a:stretch>
        </p:blipFill>
        <p:spPr bwMode="auto">
          <a:xfrm>
            <a:off x="2252124" y="4318658"/>
            <a:ext cx="1866078" cy="2014279"/>
          </a:xfrm>
          <a:prstGeom prst="rect">
            <a:avLst/>
          </a:prstGeom>
          <a:noFill/>
        </p:spPr>
      </p:pic>
      <p:sp>
        <p:nvSpPr>
          <p:cNvPr id="57" name="Up-Down Arrow 56"/>
          <p:cNvSpPr/>
          <p:nvPr/>
        </p:nvSpPr>
        <p:spPr>
          <a:xfrm rot="5400000">
            <a:off x="4231765" y="3311155"/>
            <a:ext cx="300406" cy="1872813"/>
          </a:xfrm>
          <a:prstGeom prst="upDownArrow">
            <a:avLst>
              <a:gd name="adj1" fmla="val 50000"/>
              <a:gd name="adj2" fmla="val 45364"/>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9" name="Up-Down Arrow 58"/>
          <p:cNvSpPr/>
          <p:nvPr/>
        </p:nvSpPr>
        <p:spPr>
          <a:xfrm rot="10800000" flipH="1">
            <a:off x="4082276" y="3704551"/>
            <a:ext cx="248564" cy="449576"/>
          </a:xfrm>
          <a:prstGeom prst="upDownArrow">
            <a:avLst/>
          </a:prstGeom>
          <a:solidFill>
            <a:schemeClr val="bg1">
              <a:lumMod val="50000"/>
              <a:alpha val="4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4754" name="Picture 2" descr="C:\Users\norman\Documents\CHALKMOUNTAIN KEY INFORMATION\CARTOONS\COPY CARTOONS\KIBOKO additions\ECOLOGIES\SETTING UP A BUSINESS\setting up a business COMPOSITE.jpg"/>
          <p:cNvPicPr>
            <a:picLocks noChangeAspect="1" noChangeArrowheads="1"/>
          </p:cNvPicPr>
          <p:nvPr/>
        </p:nvPicPr>
        <p:blipFill>
          <a:blip r:embed="rId5"/>
          <a:srcRect/>
          <a:stretch>
            <a:fillRect/>
          </a:stretch>
        </p:blipFill>
        <p:spPr bwMode="auto">
          <a:xfrm>
            <a:off x="5428204" y="4260281"/>
            <a:ext cx="3189172" cy="2466975"/>
          </a:xfrm>
          <a:prstGeom prst="rect">
            <a:avLst/>
          </a:prstGeom>
          <a:noFill/>
        </p:spPr>
      </p:pic>
      <p:sp>
        <p:nvSpPr>
          <p:cNvPr id="62" name="Up-Down Arrow 61"/>
          <p:cNvSpPr/>
          <p:nvPr/>
        </p:nvSpPr>
        <p:spPr>
          <a:xfrm rot="2234564">
            <a:off x="7129630" y="1083830"/>
            <a:ext cx="233466" cy="1984648"/>
          </a:xfrm>
          <a:prstGeom prst="upDown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4" name="TextBox 63"/>
          <p:cNvSpPr txBox="1"/>
          <p:nvPr/>
        </p:nvSpPr>
        <p:spPr>
          <a:xfrm>
            <a:off x="6778265" y="1764225"/>
            <a:ext cx="1346010" cy="369332"/>
          </a:xfrm>
          <a:prstGeom prst="rect">
            <a:avLst/>
          </a:prstGeom>
          <a:solidFill>
            <a:schemeClr val="bg1"/>
          </a:solidFill>
        </p:spPr>
        <p:txBody>
          <a:bodyPr wrap="none" rtlCol="0">
            <a:spAutoFit/>
          </a:bodyPr>
          <a:lstStyle/>
          <a:p>
            <a:r>
              <a:rPr lang="en-GB" b="1" dirty="0"/>
              <a:t>GRADUATES</a:t>
            </a:r>
          </a:p>
        </p:txBody>
      </p:sp>
      <p:sp>
        <p:nvSpPr>
          <p:cNvPr id="67" name="Up-Down Arrow 66"/>
          <p:cNvSpPr/>
          <p:nvPr/>
        </p:nvSpPr>
        <p:spPr>
          <a:xfrm rot="21361001">
            <a:off x="8192580" y="1165657"/>
            <a:ext cx="233466" cy="1503722"/>
          </a:xfrm>
          <a:prstGeom prst="upDown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p:cNvSpPr txBox="1"/>
          <p:nvPr/>
        </p:nvSpPr>
        <p:spPr>
          <a:xfrm>
            <a:off x="7357601" y="3040284"/>
            <a:ext cx="1705403" cy="738664"/>
          </a:xfrm>
          <a:prstGeom prst="rect">
            <a:avLst/>
          </a:prstGeom>
          <a:noFill/>
        </p:spPr>
        <p:txBody>
          <a:bodyPr wrap="none" rtlCol="0">
            <a:spAutoFit/>
          </a:bodyPr>
          <a:lstStyle/>
          <a:p>
            <a:r>
              <a:rPr lang="en-US" sz="1400" b="1" dirty="0">
                <a:solidFill>
                  <a:srgbClr val="FF0000"/>
                </a:solidFill>
              </a:rPr>
              <a:t>External support </a:t>
            </a:r>
          </a:p>
          <a:p>
            <a:r>
              <a:rPr lang="en-US" sz="1400" b="1" dirty="0">
                <a:solidFill>
                  <a:srgbClr val="FF0000"/>
                </a:solidFill>
              </a:rPr>
              <a:t>to enable employers</a:t>
            </a:r>
          </a:p>
          <a:p>
            <a:r>
              <a:rPr lang="en-US" sz="1400" b="1" dirty="0">
                <a:solidFill>
                  <a:srgbClr val="FF0000"/>
                </a:solidFill>
              </a:rPr>
              <a:t>access information</a:t>
            </a:r>
          </a:p>
        </p:txBody>
      </p:sp>
    </p:spTree>
    <p:extLst>
      <p:ext uri="{BB962C8B-B14F-4D97-AF65-F5344CB8AC3E}">
        <p14:creationId xmlns:p14="http://schemas.microsoft.com/office/powerpoint/2010/main" val="3851817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245" y="4037110"/>
            <a:ext cx="2486910" cy="1631216"/>
          </a:xfrm>
          <a:prstGeom prst="rect">
            <a:avLst/>
          </a:prstGeom>
          <a:noFill/>
        </p:spPr>
        <p:txBody>
          <a:bodyPr wrap="square" rtlCol="0">
            <a:spAutoFit/>
          </a:bodyPr>
          <a:lstStyle/>
          <a:p>
            <a:pPr algn="ctr"/>
            <a:r>
              <a:rPr lang="en-GB" sz="2000" b="1" dirty="0"/>
              <a:t>1 Module in  </a:t>
            </a:r>
          </a:p>
          <a:p>
            <a:pPr algn="ctr"/>
            <a:r>
              <a:rPr lang="en-GB" sz="2000" b="1" dirty="0"/>
              <a:t>academic programme</a:t>
            </a:r>
            <a:endParaRPr lang="en-GB" sz="2000" dirty="0"/>
          </a:p>
          <a:p>
            <a:pPr algn="ctr"/>
            <a:r>
              <a:rPr lang="en-GB" sz="2000" i="1" dirty="0"/>
              <a:t>Recognition through</a:t>
            </a:r>
          </a:p>
          <a:p>
            <a:pPr algn="ctr"/>
            <a:r>
              <a:rPr lang="en-GB" sz="2000" i="1" dirty="0"/>
              <a:t>academic credit &amp; Hons Degree</a:t>
            </a:r>
          </a:p>
        </p:txBody>
      </p:sp>
      <p:cxnSp>
        <p:nvCxnSpPr>
          <p:cNvPr id="4" name="Straight Connector 3"/>
          <p:cNvCxnSpPr/>
          <p:nvPr/>
        </p:nvCxnSpPr>
        <p:spPr>
          <a:xfrm>
            <a:off x="411641" y="3821397"/>
            <a:ext cx="8326323"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874156" y="4038311"/>
            <a:ext cx="2823260" cy="1631216"/>
          </a:xfrm>
          <a:prstGeom prst="rect">
            <a:avLst/>
          </a:prstGeom>
          <a:noFill/>
        </p:spPr>
        <p:txBody>
          <a:bodyPr wrap="square" rtlCol="0">
            <a:spAutoFit/>
          </a:bodyPr>
          <a:lstStyle/>
          <a:p>
            <a:pPr algn="ctr"/>
            <a:r>
              <a:rPr lang="en-GB" sz="2000" b="1" dirty="0"/>
              <a:t>2 Module in </a:t>
            </a:r>
          </a:p>
          <a:p>
            <a:pPr algn="ctr"/>
            <a:r>
              <a:rPr lang="en-GB" sz="2000" b="1" dirty="0"/>
              <a:t>co-curriculum </a:t>
            </a:r>
            <a:endParaRPr lang="en-GB" sz="2000" dirty="0"/>
          </a:p>
          <a:p>
            <a:pPr algn="ctr"/>
            <a:r>
              <a:rPr lang="en-GB" sz="2000" i="1" dirty="0"/>
              <a:t>Recognition through</a:t>
            </a:r>
          </a:p>
          <a:p>
            <a:pPr algn="ctr"/>
            <a:r>
              <a:rPr lang="en-GB" sz="2000" i="1" dirty="0"/>
              <a:t>academic credit &amp;  Certificate/Award</a:t>
            </a:r>
          </a:p>
        </p:txBody>
      </p:sp>
      <p:sp>
        <p:nvSpPr>
          <p:cNvPr id="13" name="Rectangle 12"/>
          <p:cNvSpPr/>
          <p:nvPr/>
        </p:nvSpPr>
        <p:spPr>
          <a:xfrm>
            <a:off x="1616342" y="5852705"/>
            <a:ext cx="6742925" cy="707886"/>
          </a:xfrm>
          <a:prstGeom prst="rect">
            <a:avLst/>
          </a:prstGeom>
        </p:spPr>
        <p:txBody>
          <a:bodyPr wrap="square">
            <a:spAutoFit/>
          </a:bodyPr>
          <a:lstStyle/>
          <a:p>
            <a:pPr algn="ctr"/>
            <a:r>
              <a:rPr lang="en-GB" sz="2000" b="1" i="1" dirty="0">
                <a:solidFill>
                  <a:srgbClr val="FF0000"/>
                </a:solidFill>
              </a:rPr>
              <a:t>involvement in STRUCTURED curriculum experiences taught + reflections on experiences – taught learning is assessed</a:t>
            </a:r>
          </a:p>
        </p:txBody>
      </p:sp>
      <p:sp>
        <p:nvSpPr>
          <p:cNvPr id="14" name="Rectangle 13"/>
          <p:cNvSpPr/>
          <p:nvPr/>
        </p:nvSpPr>
        <p:spPr>
          <a:xfrm>
            <a:off x="1765641" y="1024094"/>
            <a:ext cx="6860986" cy="707886"/>
          </a:xfrm>
          <a:prstGeom prst="rect">
            <a:avLst/>
          </a:prstGeom>
        </p:spPr>
        <p:txBody>
          <a:bodyPr wrap="square">
            <a:spAutoFit/>
          </a:bodyPr>
          <a:lstStyle/>
          <a:p>
            <a:pPr algn="ctr"/>
            <a:r>
              <a:rPr lang="en-GB" sz="2000" b="1" i="1" dirty="0">
                <a:solidFill>
                  <a:srgbClr val="FF0000"/>
                </a:solidFill>
              </a:rPr>
              <a:t>involvement in own UNSTRUCTURED experiences + reflections  on personal learning that is claimed and assessed</a:t>
            </a:r>
            <a:endParaRPr lang="en-GB" sz="2000" b="1" dirty="0">
              <a:solidFill>
                <a:srgbClr val="FF0000"/>
              </a:solidFill>
            </a:endParaRPr>
          </a:p>
        </p:txBody>
      </p:sp>
      <p:sp>
        <p:nvSpPr>
          <p:cNvPr id="15" name="TextBox 14"/>
          <p:cNvSpPr txBox="1"/>
          <p:nvPr/>
        </p:nvSpPr>
        <p:spPr>
          <a:xfrm>
            <a:off x="1152350" y="1824169"/>
            <a:ext cx="2515625" cy="1938992"/>
          </a:xfrm>
          <a:prstGeom prst="rect">
            <a:avLst/>
          </a:prstGeom>
          <a:noFill/>
        </p:spPr>
        <p:txBody>
          <a:bodyPr wrap="none" rtlCol="0">
            <a:spAutoFit/>
          </a:bodyPr>
          <a:lstStyle/>
          <a:p>
            <a:pPr algn="ctr"/>
            <a:r>
              <a:rPr lang="en-GB" sz="2000" b="1" dirty="0"/>
              <a:t>4 Retrospective claim </a:t>
            </a:r>
          </a:p>
          <a:p>
            <a:pPr algn="ctr"/>
            <a:r>
              <a:rPr lang="en-GB" sz="2000" b="1" dirty="0"/>
              <a:t>for learning through </a:t>
            </a:r>
          </a:p>
          <a:p>
            <a:pPr algn="ctr"/>
            <a:r>
              <a:rPr lang="en-GB" sz="2000" b="1" dirty="0"/>
              <a:t>structured form</a:t>
            </a:r>
            <a:endParaRPr lang="en-GB" sz="2000" dirty="0"/>
          </a:p>
          <a:p>
            <a:pPr algn="ctr"/>
            <a:r>
              <a:rPr lang="en-GB" sz="2000" i="1" dirty="0"/>
              <a:t>Recognition through </a:t>
            </a:r>
          </a:p>
          <a:p>
            <a:pPr algn="ctr"/>
            <a:r>
              <a:rPr lang="en-GB" sz="2000" i="1" dirty="0"/>
              <a:t>Certificate or Award</a:t>
            </a:r>
          </a:p>
          <a:p>
            <a:pPr algn="ctr"/>
            <a:endParaRPr lang="en-GB" sz="2000" dirty="0"/>
          </a:p>
        </p:txBody>
      </p:sp>
      <p:sp>
        <p:nvSpPr>
          <p:cNvPr id="16" name="TextBox 15"/>
          <p:cNvSpPr txBox="1"/>
          <p:nvPr/>
        </p:nvSpPr>
        <p:spPr>
          <a:xfrm>
            <a:off x="4708229" y="1824169"/>
            <a:ext cx="3150671" cy="1631216"/>
          </a:xfrm>
          <a:prstGeom prst="rect">
            <a:avLst/>
          </a:prstGeom>
          <a:noFill/>
        </p:spPr>
        <p:txBody>
          <a:bodyPr wrap="none" rtlCol="0">
            <a:spAutoFit/>
          </a:bodyPr>
          <a:lstStyle/>
          <a:p>
            <a:pPr algn="ctr"/>
            <a:r>
              <a:rPr lang="en-GB" sz="2000" b="1" dirty="0"/>
              <a:t>5 Creation of portfolio </a:t>
            </a:r>
          </a:p>
          <a:p>
            <a:pPr algn="ctr"/>
            <a:r>
              <a:rPr lang="en-GB" sz="2000" b="1" dirty="0"/>
              <a:t>and synthesis claim</a:t>
            </a:r>
          </a:p>
          <a:p>
            <a:pPr algn="ctr"/>
            <a:r>
              <a:rPr lang="en-GB" sz="2000" b="1" dirty="0"/>
              <a:t>through personal account</a:t>
            </a:r>
            <a:endParaRPr lang="en-GB" sz="2000" dirty="0"/>
          </a:p>
          <a:p>
            <a:pPr algn="ctr"/>
            <a:r>
              <a:rPr lang="en-GB" sz="2000" i="1" dirty="0"/>
              <a:t>Recognition through </a:t>
            </a:r>
          </a:p>
          <a:p>
            <a:pPr algn="ctr"/>
            <a:r>
              <a:rPr lang="en-GB" sz="2000" i="1" dirty="0"/>
              <a:t>Certificate, Badges or Award</a:t>
            </a:r>
          </a:p>
        </p:txBody>
      </p:sp>
      <p:sp>
        <p:nvSpPr>
          <p:cNvPr id="19" name="Rectangle 18"/>
          <p:cNvSpPr/>
          <p:nvPr/>
        </p:nvSpPr>
        <p:spPr>
          <a:xfrm>
            <a:off x="1765641" y="183062"/>
            <a:ext cx="7145675" cy="461665"/>
          </a:xfrm>
          <a:prstGeom prst="rect">
            <a:avLst/>
          </a:prstGeom>
        </p:spPr>
        <p:txBody>
          <a:bodyPr wrap="none">
            <a:spAutoFit/>
          </a:bodyPr>
          <a:lstStyle/>
          <a:p>
            <a:pPr algn="ctr"/>
            <a:r>
              <a:rPr lang="en-GB" sz="2400" b="1" dirty="0"/>
              <a:t>Approaches used to support </a:t>
            </a:r>
            <a:r>
              <a:rPr lang="en-GB" sz="2400" b="1" dirty="0" err="1"/>
              <a:t>lifewide</a:t>
            </a:r>
            <a:r>
              <a:rPr lang="en-GB" sz="2400" b="1" dirty="0"/>
              <a:t> learning in UK HE</a:t>
            </a:r>
          </a:p>
        </p:txBody>
      </p:sp>
      <p:sp>
        <p:nvSpPr>
          <p:cNvPr id="22" name="TextBox 21"/>
          <p:cNvSpPr txBox="1"/>
          <p:nvPr/>
        </p:nvSpPr>
        <p:spPr>
          <a:xfrm>
            <a:off x="5567717" y="4038311"/>
            <a:ext cx="3495675" cy="1631216"/>
          </a:xfrm>
          <a:prstGeom prst="rect">
            <a:avLst/>
          </a:prstGeom>
          <a:noFill/>
        </p:spPr>
        <p:txBody>
          <a:bodyPr wrap="square" rtlCol="0">
            <a:spAutoFit/>
          </a:bodyPr>
          <a:lstStyle/>
          <a:p>
            <a:pPr algn="ctr"/>
            <a:r>
              <a:rPr lang="en-GB" sz="2000" b="1" dirty="0"/>
              <a:t>3 Module in Work-based programme &amp; Accreditation </a:t>
            </a:r>
          </a:p>
          <a:p>
            <a:pPr algn="ctr"/>
            <a:r>
              <a:rPr lang="en-GB" sz="2000" b="1" dirty="0"/>
              <a:t>of Experiential Learning</a:t>
            </a:r>
            <a:endParaRPr lang="en-GB" sz="2000" dirty="0"/>
          </a:p>
          <a:p>
            <a:pPr algn="ctr"/>
            <a:r>
              <a:rPr lang="en-GB" sz="2000" i="1" dirty="0"/>
              <a:t>Recognition through general credit &amp; </a:t>
            </a:r>
            <a:r>
              <a:rPr lang="en-GB" sz="2000" i="1" dirty="0" err="1"/>
              <a:t>Hons</a:t>
            </a:r>
            <a:r>
              <a:rPr lang="en-GB" sz="2000" i="1" dirty="0"/>
              <a:t> Degree</a:t>
            </a:r>
          </a:p>
        </p:txBody>
      </p:sp>
      <p:pic>
        <p:nvPicPr>
          <p:cNvPr id="3" name="Picture 2"/>
          <p:cNvPicPr>
            <a:picLocks noChangeAspect="1"/>
          </p:cNvPicPr>
          <p:nvPr/>
        </p:nvPicPr>
        <p:blipFill>
          <a:blip r:embed="rId2"/>
          <a:stretch>
            <a:fillRect/>
          </a:stretch>
        </p:blipFill>
        <p:spPr>
          <a:xfrm>
            <a:off x="105317" y="55124"/>
            <a:ext cx="1734940" cy="171080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1949451" y="1557338"/>
            <a:ext cx="4824412" cy="1539875"/>
          </a:xfrm>
          <a:prstGeom prst="rect">
            <a:avLst/>
          </a:prstGeom>
          <a:noFill/>
          <a:ln w="9525">
            <a:noFill/>
            <a:miter lim="800000"/>
            <a:headEnd/>
            <a:tailEnd/>
          </a:ln>
        </p:spPr>
        <p:txBody>
          <a:bodyPr/>
          <a:lstStyle/>
          <a:p>
            <a:pPr algn="ctr"/>
            <a:r>
              <a:rPr lang="en-GB" altLang="en-US" sz="2000" b="1" dirty="0"/>
              <a:t>1 Holistic Focus</a:t>
            </a:r>
          </a:p>
          <a:p>
            <a:pPr algn="ctr"/>
            <a:r>
              <a:rPr lang="en-GB" altLang="en-US" b="1" dirty="0"/>
              <a:t>Underpinned by conceptions of whole person development &amp; self-actualisation </a:t>
            </a:r>
          </a:p>
          <a:p>
            <a:pPr algn="ctr">
              <a:spcAft>
                <a:spcPts val="1000"/>
              </a:spcAft>
            </a:pPr>
            <a:endParaRPr lang="en-GB" altLang="en-US" b="1" dirty="0"/>
          </a:p>
          <a:p>
            <a:pPr algn="ctr">
              <a:spcAft>
                <a:spcPts val="1000"/>
              </a:spcAft>
            </a:pPr>
            <a:endParaRPr lang="en-GB" altLang="en-US" b="1" i="1" dirty="0"/>
          </a:p>
          <a:p>
            <a:pPr algn="ctr"/>
            <a:endParaRPr lang="en-US" altLang="en-US" b="1" dirty="0"/>
          </a:p>
        </p:txBody>
      </p:sp>
      <p:sp>
        <p:nvSpPr>
          <p:cNvPr id="39939" name="TextBox 3"/>
          <p:cNvSpPr txBox="1">
            <a:spLocks noChangeArrowheads="1"/>
          </p:cNvSpPr>
          <p:nvPr/>
        </p:nvSpPr>
        <p:spPr bwMode="auto">
          <a:xfrm>
            <a:off x="491331" y="345282"/>
            <a:ext cx="8213595" cy="830997"/>
          </a:xfrm>
          <a:prstGeom prst="rect">
            <a:avLst/>
          </a:prstGeom>
          <a:noFill/>
          <a:ln w="9525">
            <a:noFill/>
            <a:miter lim="800000"/>
            <a:headEnd/>
            <a:tailEnd/>
          </a:ln>
        </p:spPr>
        <p:txBody>
          <a:bodyPr wrap="none">
            <a:spAutoFit/>
          </a:bodyPr>
          <a:lstStyle/>
          <a:p>
            <a:r>
              <a:rPr lang="en-GB" altLang="en-US" sz="2400" b="1" dirty="0"/>
              <a:t>Approaches to recognising and valuing extra curricular learning</a:t>
            </a:r>
          </a:p>
          <a:p>
            <a:r>
              <a:rPr lang="en-GB" altLang="en-US" sz="2400" b="1" dirty="0"/>
              <a:t>Betts and Jackson (2011) n=50 schemes</a:t>
            </a:r>
          </a:p>
        </p:txBody>
      </p:sp>
      <p:sp>
        <p:nvSpPr>
          <p:cNvPr id="39940" name="Text Box 3"/>
          <p:cNvSpPr txBox="1">
            <a:spLocks noChangeArrowheads="1"/>
          </p:cNvSpPr>
          <p:nvPr/>
        </p:nvSpPr>
        <p:spPr bwMode="auto">
          <a:xfrm>
            <a:off x="323850" y="5300663"/>
            <a:ext cx="4168775" cy="606425"/>
          </a:xfrm>
          <a:prstGeom prst="rect">
            <a:avLst/>
          </a:prstGeom>
          <a:noFill/>
          <a:ln w="9525">
            <a:noFill/>
            <a:miter lim="800000"/>
            <a:headEnd/>
            <a:tailEnd/>
          </a:ln>
        </p:spPr>
        <p:txBody>
          <a:bodyPr/>
          <a:lstStyle/>
          <a:p>
            <a:pPr algn="ctr"/>
            <a:r>
              <a:rPr lang="en-GB" altLang="en-US" sz="2000" b="1" dirty="0"/>
              <a:t>2 Employability Skills Focus</a:t>
            </a:r>
          </a:p>
          <a:p>
            <a:pPr algn="ctr"/>
            <a:r>
              <a:rPr lang="en-GB" altLang="en-US" b="1" dirty="0"/>
              <a:t>Underpinned by career development and preparation for future employment</a:t>
            </a:r>
          </a:p>
          <a:p>
            <a:pPr algn="ctr">
              <a:spcAft>
                <a:spcPts val="1000"/>
              </a:spcAft>
            </a:pPr>
            <a:endParaRPr lang="en-GB" altLang="en-US" sz="2000" b="1" dirty="0"/>
          </a:p>
          <a:p>
            <a:pPr algn="ctr">
              <a:spcAft>
                <a:spcPts val="1000"/>
              </a:spcAft>
            </a:pPr>
            <a:endParaRPr lang="en-GB" altLang="en-US" sz="2000" b="1" dirty="0"/>
          </a:p>
          <a:p>
            <a:pPr algn="ctr">
              <a:spcAft>
                <a:spcPts val="1000"/>
              </a:spcAft>
            </a:pPr>
            <a:endParaRPr lang="en-GB" altLang="en-US" sz="2000" b="1" dirty="0"/>
          </a:p>
          <a:p>
            <a:pPr algn="ctr">
              <a:spcAft>
                <a:spcPts val="1000"/>
              </a:spcAft>
            </a:pPr>
            <a:endParaRPr lang="en-GB" altLang="en-US" sz="2000" b="1" dirty="0"/>
          </a:p>
          <a:p>
            <a:pPr algn="ctr"/>
            <a:endParaRPr lang="en-US" altLang="en-US" sz="2000" b="1" dirty="0"/>
          </a:p>
        </p:txBody>
      </p:sp>
      <p:sp>
        <p:nvSpPr>
          <p:cNvPr id="39941" name="Text Box 3"/>
          <p:cNvSpPr txBox="1">
            <a:spLocks noChangeArrowheads="1"/>
          </p:cNvSpPr>
          <p:nvPr/>
        </p:nvSpPr>
        <p:spPr bwMode="auto">
          <a:xfrm>
            <a:off x="4492625" y="5229225"/>
            <a:ext cx="4168775" cy="606425"/>
          </a:xfrm>
          <a:prstGeom prst="rect">
            <a:avLst/>
          </a:prstGeom>
          <a:noFill/>
          <a:ln w="9525">
            <a:noFill/>
            <a:miter lim="800000"/>
            <a:headEnd/>
            <a:tailEnd/>
          </a:ln>
        </p:spPr>
        <p:txBody>
          <a:bodyPr/>
          <a:lstStyle/>
          <a:p>
            <a:pPr algn="ctr"/>
            <a:r>
              <a:rPr lang="en-GB" altLang="en-US" sz="2000" b="1" dirty="0"/>
              <a:t>3 Leadership Focus</a:t>
            </a:r>
          </a:p>
          <a:p>
            <a:pPr algn="ctr"/>
            <a:r>
              <a:rPr lang="en-GB" altLang="en-US" b="1" dirty="0"/>
              <a:t>Encouragement and opportunity  to                       use &amp; develop leadership qualities</a:t>
            </a:r>
          </a:p>
          <a:p>
            <a:pPr algn="ctr"/>
            <a:endParaRPr lang="en-GB" altLang="en-US" sz="2000" b="1" dirty="0"/>
          </a:p>
          <a:p>
            <a:pPr algn="ctr"/>
            <a:endParaRPr lang="en-GB" altLang="en-US" sz="2000" b="1" dirty="0"/>
          </a:p>
          <a:p>
            <a:pPr algn="ctr"/>
            <a:endParaRPr lang="en-GB" altLang="en-US" sz="2000" b="1" dirty="0"/>
          </a:p>
          <a:p>
            <a:pPr algn="ctr"/>
            <a:endParaRPr lang="en-GB" altLang="en-US" sz="2000" b="1" dirty="0"/>
          </a:p>
          <a:p>
            <a:pPr algn="ctr"/>
            <a:endParaRPr lang="en-US" altLang="en-US" sz="2000" b="1" dirty="0"/>
          </a:p>
        </p:txBody>
      </p:sp>
      <p:sp>
        <p:nvSpPr>
          <p:cNvPr id="9" name="Isosceles Triangle 8"/>
          <p:cNvSpPr/>
          <p:nvPr/>
        </p:nvSpPr>
        <p:spPr>
          <a:xfrm>
            <a:off x="1547813" y="2565400"/>
            <a:ext cx="5761037" cy="2592388"/>
          </a:xfrm>
          <a:prstGeom prst="triangle">
            <a:avLst>
              <a:gd name="adj" fmla="val 50252"/>
            </a:avLst>
          </a:prstGeom>
          <a:gradFill>
            <a:gsLst>
              <a:gs pos="0">
                <a:srgbClr val="00FFCC"/>
              </a:gs>
              <a:gs pos="100000">
                <a:schemeClr val="accent1">
                  <a:tint val="50000"/>
                  <a:shade val="100000"/>
                  <a:satMod val="350000"/>
                </a:schemeClr>
              </a:gs>
            </a:gsLst>
          </a:grad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39943" name="Text Box 3"/>
          <p:cNvSpPr txBox="1">
            <a:spLocks noChangeArrowheads="1"/>
          </p:cNvSpPr>
          <p:nvPr/>
        </p:nvSpPr>
        <p:spPr bwMode="auto">
          <a:xfrm>
            <a:off x="3687762" y="3879850"/>
            <a:ext cx="2016125" cy="606425"/>
          </a:xfrm>
          <a:prstGeom prst="rect">
            <a:avLst/>
          </a:prstGeom>
          <a:noFill/>
          <a:ln w="9525">
            <a:noFill/>
            <a:miter lim="800000"/>
            <a:headEnd/>
            <a:tailEnd/>
          </a:ln>
        </p:spPr>
        <p:txBody>
          <a:bodyPr/>
          <a:lstStyle/>
          <a:p>
            <a:pPr>
              <a:spcAft>
                <a:spcPts val="1000"/>
              </a:spcAft>
            </a:pPr>
            <a:r>
              <a:rPr lang="en-GB" altLang="en-US" sz="2800" b="1" dirty="0"/>
              <a:t>HYBRIDS</a:t>
            </a:r>
          </a:p>
          <a:p>
            <a:pPr>
              <a:spcAft>
                <a:spcPts val="1000"/>
              </a:spcAft>
            </a:pPr>
            <a:endParaRPr lang="en-GB" altLang="en-US" sz="2800" b="1" dirty="0"/>
          </a:p>
          <a:p>
            <a:pPr>
              <a:spcAft>
                <a:spcPts val="1000"/>
              </a:spcAft>
            </a:pPr>
            <a:endParaRPr lang="en-GB" altLang="en-US" sz="2800" b="1" dirty="0"/>
          </a:p>
          <a:p>
            <a:pPr algn="l">
              <a:spcAft>
                <a:spcPts val="1000"/>
              </a:spcAft>
            </a:pPr>
            <a:endParaRPr lang="en-GB" altLang="en-US" sz="2800" b="1" dirty="0"/>
          </a:p>
          <a:p>
            <a:endParaRPr lang="en-US" altLang="en-US" sz="2800" b="1" dirty="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srcRect/>
          <a:stretch>
            <a:fillRect/>
          </a:stretch>
        </p:blipFill>
        <p:spPr bwMode="auto">
          <a:xfrm>
            <a:off x="1692275" y="1552575"/>
            <a:ext cx="5975350" cy="4406900"/>
          </a:xfrm>
          <a:prstGeom prst="rect">
            <a:avLst/>
          </a:prstGeom>
          <a:noFill/>
          <a:ln w="9525">
            <a:noFill/>
            <a:miter lim="800000"/>
            <a:headEnd/>
            <a:tailEnd/>
          </a:ln>
        </p:spPr>
      </p:pic>
      <p:sp>
        <p:nvSpPr>
          <p:cNvPr id="40963" name="TextBox 2"/>
          <p:cNvSpPr txBox="1">
            <a:spLocks noChangeArrowheads="1"/>
          </p:cNvSpPr>
          <p:nvPr/>
        </p:nvSpPr>
        <p:spPr bwMode="auto">
          <a:xfrm>
            <a:off x="287337" y="249860"/>
            <a:ext cx="8785225" cy="1292662"/>
          </a:xfrm>
          <a:prstGeom prst="rect">
            <a:avLst/>
          </a:prstGeom>
          <a:noFill/>
          <a:ln w="9525">
            <a:noFill/>
            <a:miter lim="800000"/>
            <a:headEnd/>
            <a:tailEnd/>
          </a:ln>
        </p:spPr>
        <p:txBody>
          <a:bodyPr>
            <a:spAutoFit/>
          </a:bodyPr>
          <a:lstStyle/>
          <a:p>
            <a:r>
              <a:rPr lang="en-GB" altLang="en-US" sz="2400" b="1" dirty="0"/>
              <a:t>Approach 1  </a:t>
            </a:r>
            <a:r>
              <a:rPr lang="en-GB" altLang="en-US" sz="2400" dirty="0"/>
              <a:t>- Information about opportunities</a:t>
            </a:r>
          </a:p>
          <a:p>
            <a:r>
              <a:rPr lang="en-GB" altLang="en-US" dirty="0" err="1"/>
              <a:t>Leeds</a:t>
            </a:r>
            <a:r>
              <a:rPr lang="en-GB" altLang="en-US" i="1" dirty="0" err="1"/>
              <a:t>for</a:t>
            </a:r>
            <a:r>
              <a:rPr lang="en-GB" altLang="en-US" dirty="0" err="1"/>
              <a:t>Life</a:t>
            </a:r>
            <a:r>
              <a:rPr lang="en-GB" altLang="en-US" dirty="0"/>
              <a:t> website shows students opportunities available and the rest is up to them!</a:t>
            </a:r>
          </a:p>
          <a:p>
            <a:endParaRPr lang="en-GB" altLang="en-US" dirty="0"/>
          </a:p>
          <a:p>
            <a:r>
              <a:rPr lang="en-GB" altLang="en-US" dirty="0"/>
              <a:t> </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468312" y="1628775"/>
            <a:ext cx="1546225" cy="590550"/>
          </a:xfrm>
          <a:prstGeom prst="rect">
            <a:avLst/>
          </a:prstGeom>
          <a:solidFill>
            <a:srgbClr val="00FFCC"/>
          </a:solidFill>
          <a:ln w="9525">
            <a:solidFill>
              <a:srgbClr val="000000"/>
            </a:solidFill>
            <a:miter lim="800000"/>
            <a:headEnd/>
            <a:tailEnd/>
          </a:ln>
        </p:spPr>
        <p:txBody>
          <a:bodyPr wrap="square">
            <a:spAutoFit/>
          </a:bodyPr>
          <a:lstStyle/>
          <a:p>
            <a:pPr algn="ctr" eaLnBrk="0" hangingPunct="0"/>
            <a:r>
              <a:rPr lang="en-GB" altLang="en-US" sz="1600">
                <a:cs typeface="Times New Roman" pitchFamily="18" charset="0"/>
              </a:rPr>
              <a:t>HONOURS  </a:t>
            </a:r>
            <a:endParaRPr lang="en-GB" altLang="en-US" sz="1600">
              <a:cs typeface="Arial" pitchFamily="34" charset="0"/>
            </a:endParaRPr>
          </a:p>
          <a:p>
            <a:pPr algn="ctr" eaLnBrk="0" hangingPunct="0"/>
            <a:r>
              <a:rPr lang="en-GB" altLang="en-US" sz="1600">
                <a:cs typeface="Times New Roman" pitchFamily="18" charset="0"/>
              </a:rPr>
              <a:t> DEGREE</a:t>
            </a:r>
            <a:endParaRPr lang="en-GB" altLang="en-US" sz="1600">
              <a:cs typeface="Arial" pitchFamily="34" charset="0"/>
            </a:endParaRPr>
          </a:p>
        </p:txBody>
      </p:sp>
      <p:sp>
        <p:nvSpPr>
          <p:cNvPr id="41987" name="Rectangle 21"/>
          <p:cNvSpPr>
            <a:spLocks noChangeArrowheads="1"/>
          </p:cNvSpPr>
          <p:nvPr/>
        </p:nvSpPr>
        <p:spPr bwMode="auto">
          <a:xfrm>
            <a:off x="0" y="1574800"/>
            <a:ext cx="184150" cy="366713"/>
          </a:xfrm>
          <a:prstGeom prst="rect">
            <a:avLst/>
          </a:prstGeom>
          <a:noFill/>
          <a:ln w="9525">
            <a:noFill/>
            <a:miter lim="800000"/>
            <a:headEnd/>
            <a:tailEnd/>
          </a:ln>
        </p:spPr>
        <p:txBody>
          <a:bodyPr wrap="none" anchor="ctr">
            <a:spAutoFit/>
          </a:bodyPr>
          <a:lstStyle/>
          <a:p>
            <a:pPr eaLnBrk="0" hangingPunct="0"/>
            <a:endParaRPr lang="en-US" altLang="en-US" b="0">
              <a:cs typeface="Arial" pitchFamily="34" charset="0"/>
            </a:endParaRPr>
          </a:p>
        </p:txBody>
      </p:sp>
      <p:sp>
        <p:nvSpPr>
          <p:cNvPr id="41988" name="Rectangle 22"/>
          <p:cNvSpPr>
            <a:spLocks noChangeArrowheads="1"/>
          </p:cNvSpPr>
          <p:nvPr/>
        </p:nvSpPr>
        <p:spPr bwMode="auto">
          <a:xfrm>
            <a:off x="0" y="3001963"/>
            <a:ext cx="311150" cy="641350"/>
          </a:xfrm>
          <a:prstGeom prst="rect">
            <a:avLst/>
          </a:prstGeom>
          <a:noFill/>
          <a:ln w="9525">
            <a:noFill/>
            <a:miter lim="800000"/>
            <a:headEnd/>
            <a:tailEnd/>
          </a:ln>
        </p:spPr>
        <p:txBody>
          <a:bodyPr wrap="none" anchor="ctr">
            <a:spAutoFit/>
          </a:bodyPr>
          <a:lstStyle/>
          <a:p>
            <a:pPr eaLnBrk="0" hangingPunct="0"/>
            <a:r>
              <a:rPr lang="en-US" altLang="en-US">
                <a:cs typeface="Times New Roman" pitchFamily="18" charset="0"/>
              </a:rPr>
              <a:t>  </a:t>
            </a:r>
            <a:endParaRPr lang="en-US" altLang="en-US" b="0">
              <a:cs typeface="Arial" pitchFamily="34" charset="0"/>
            </a:endParaRPr>
          </a:p>
          <a:p>
            <a:pPr eaLnBrk="0" hangingPunct="0"/>
            <a:endParaRPr lang="en-US" altLang="en-US" b="0">
              <a:cs typeface="Arial" pitchFamily="34" charset="0"/>
            </a:endParaRPr>
          </a:p>
        </p:txBody>
      </p:sp>
      <p:sp>
        <p:nvSpPr>
          <p:cNvPr id="41989" name="Rectangle 23"/>
          <p:cNvSpPr>
            <a:spLocks noChangeArrowheads="1"/>
          </p:cNvSpPr>
          <p:nvPr/>
        </p:nvSpPr>
        <p:spPr bwMode="auto">
          <a:xfrm>
            <a:off x="0" y="3616325"/>
            <a:ext cx="184150" cy="366713"/>
          </a:xfrm>
          <a:prstGeom prst="rect">
            <a:avLst/>
          </a:prstGeom>
          <a:noFill/>
          <a:ln w="9525">
            <a:noFill/>
            <a:miter lim="800000"/>
            <a:headEnd/>
            <a:tailEnd/>
          </a:ln>
        </p:spPr>
        <p:txBody>
          <a:bodyPr wrap="none" anchor="ctr">
            <a:spAutoFit/>
          </a:bodyPr>
          <a:lstStyle/>
          <a:p>
            <a:pPr eaLnBrk="0" hangingPunct="0"/>
            <a:endParaRPr lang="en-US" altLang="en-US" b="0">
              <a:cs typeface="Arial" pitchFamily="34" charset="0"/>
            </a:endParaRPr>
          </a:p>
        </p:txBody>
      </p:sp>
      <p:sp>
        <p:nvSpPr>
          <p:cNvPr id="41990" name="Text Box 32"/>
          <p:cNvSpPr txBox="1">
            <a:spLocks noChangeArrowheads="1"/>
          </p:cNvSpPr>
          <p:nvPr/>
        </p:nvSpPr>
        <p:spPr bwMode="auto">
          <a:xfrm>
            <a:off x="1239838" y="4913313"/>
            <a:ext cx="1100137" cy="336550"/>
          </a:xfrm>
          <a:prstGeom prst="rect">
            <a:avLst/>
          </a:prstGeom>
          <a:noFill/>
          <a:ln w="9525">
            <a:noFill/>
            <a:miter lim="800000"/>
            <a:headEnd/>
            <a:tailEnd/>
          </a:ln>
        </p:spPr>
        <p:txBody>
          <a:bodyPr>
            <a:spAutoFit/>
          </a:bodyPr>
          <a:lstStyle/>
          <a:p>
            <a:endParaRPr lang="en-US" altLang="en-US" sz="1600" b="0"/>
          </a:p>
        </p:txBody>
      </p:sp>
      <p:sp>
        <p:nvSpPr>
          <p:cNvPr id="41991" name="Text Box 24"/>
          <p:cNvSpPr txBox="1">
            <a:spLocks noChangeArrowheads="1"/>
          </p:cNvSpPr>
          <p:nvPr/>
        </p:nvSpPr>
        <p:spPr bwMode="auto">
          <a:xfrm>
            <a:off x="2484438" y="476250"/>
            <a:ext cx="5601085" cy="830997"/>
          </a:xfrm>
          <a:prstGeom prst="rect">
            <a:avLst/>
          </a:prstGeom>
          <a:noFill/>
          <a:ln w="9525">
            <a:noFill/>
            <a:miter lim="800000"/>
            <a:headEnd/>
            <a:tailEnd/>
          </a:ln>
        </p:spPr>
        <p:txBody>
          <a:bodyPr wrap="none">
            <a:spAutoFit/>
          </a:bodyPr>
          <a:lstStyle/>
          <a:p>
            <a:r>
              <a:rPr lang="en-GB" altLang="en-US" sz="2400" b="1" dirty="0">
                <a:cs typeface="Arial" pitchFamily="34" charset="0"/>
              </a:rPr>
              <a:t>Approach 2 </a:t>
            </a:r>
            <a:r>
              <a:rPr lang="en-GB" altLang="en-US" sz="2400" dirty="0">
                <a:cs typeface="Arial" pitchFamily="34" charset="0"/>
              </a:rPr>
              <a:t>Module within the programme </a:t>
            </a:r>
          </a:p>
          <a:p>
            <a:r>
              <a:rPr lang="en-GB" altLang="en-US" sz="2400" dirty="0" err="1">
                <a:cs typeface="Arial" pitchFamily="34" charset="0"/>
              </a:rPr>
              <a:t>ie</a:t>
            </a:r>
            <a:r>
              <a:rPr lang="en-GB" altLang="en-US" sz="2400" dirty="0">
                <a:cs typeface="Arial" pitchFamily="34" charset="0"/>
              </a:rPr>
              <a:t> part of a students’ degree programme</a:t>
            </a:r>
          </a:p>
        </p:txBody>
      </p:sp>
      <p:sp>
        <p:nvSpPr>
          <p:cNvPr id="41992" name="AutoShape 16"/>
          <p:cNvSpPr>
            <a:spLocks noChangeArrowheads="1"/>
          </p:cNvSpPr>
          <p:nvPr/>
        </p:nvSpPr>
        <p:spPr bwMode="auto">
          <a:xfrm>
            <a:off x="468313" y="2349500"/>
            <a:ext cx="1582737" cy="3959225"/>
          </a:xfrm>
          <a:prstGeom prst="roundRect">
            <a:avLst>
              <a:gd name="adj" fmla="val 16667"/>
            </a:avLst>
          </a:prstGeom>
          <a:gradFill rotWithShape="0">
            <a:gsLst>
              <a:gs pos="0">
                <a:srgbClr val="66FF33"/>
              </a:gs>
              <a:gs pos="100000">
                <a:schemeClr val="bg1"/>
              </a:gs>
            </a:gsLst>
            <a:lin ang="5400000" scaled="1"/>
          </a:gradFill>
          <a:ln w="9525">
            <a:solidFill>
              <a:schemeClr val="tx1"/>
            </a:solidFill>
            <a:round/>
            <a:headEnd/>
            <a:tailEnd/>
          </a:ln>
        </p:spPr>
        <p:txBody>
          <a:bodyPr wrap="none" anchor="ctr"/>
          <a:lstStyle/>
          <a:p>
            <a:endParaRPr lang="en-US" altLang="en-US"/>
          </a:p>
        </p:txBody>
      </p:sp>
      <p:sp>
        <p:nvSpPr>
          <p:cNvPr id="41993" name="TextBox 34"/>
          <p:cNvSpPr txBox="1">
            <a:spLocks noChangeArrowheads="1"/>
          </p:cNvSpPr>
          <p:nvPr/>
        </p:nvSpPr>
        <p:spPr bwMode="auto">
          <a:xfrm>
            <a:off x="539750" y="2565400"/>
            <a:ext cx="1209675" cy="646113"/>
          </a:xfrm>
          <a:prstGeom prst="rect">
            <a:avLst/>
          </a:prstGeom>
          <a:noFill/>
          <a:ln w="9525">
            <a:noFill/>
            <a:miter lim="800000"/>
            <a:headEnd/>
            <a:tailEnd/>
          </a:ln>
        </p:spPr>
        <p:txBody>
          <a:bodyPr wrap="none">
            <a:spAutoFit/>
          </a:bodyPr>
          <a:lstStyle/>
          <a:p>
            <a:r>
              <a:rPr lang="en-GB" altLang="en-US"/>
              <a:t>Academic</a:t>
            </a:r>
          </a:p>
          <a:p>
            <a:r>
              <a:rPr lang="en-GB" altLang="en-US"/>
              <a:t>curriculum</a:t>
            </a:r>
          </a:p>
        </p:txBody>
      </p:sp>
      <p:sp>
        <p:nvSpPr>
          <p:cNvPr id="41994" name="AutoShape 24"/>
          <p:cNvSpPr>
            <a:spLocks noChangeArrowheads="1"/>
          </p:cNvSpPr>
          <p:nvPr/>
        </p:nvSpPr>
        <p:spPr bwMode="auto">
          <a:xfrm>
            <a:off x="684213" y="5013325"/>
            <a:ext cx="1125537" cy="1152525"/>
          </a:xfrm>
          <a:prstGeom prst="roundRect">
            <a:avLst>
              <a:gd name="adj" fmla="val 16667"/>
            </a:avLst>
          </a:prstGeom>
          <a:gradFill rotWithShape="1">
            <a:gsLst>
              <a:gs pos="0">
                <a:srgbClr val="FFFF00">
                  <a:alpha val="48996"/>
                </a:srgbClr>
              </a:gs>
              <a:gs pos="100000">
                <a:schemeClr val="bg1"/>
              </a:gs>
            </a:gsLst>
            <a:lin ang="5400000" scaled="1"/>
          </a:gradFill>
          <a:ln w="9525">
            <a:solidFill>
              <a:schemeClr val="tx1"/>
            </a:solidFill>
            <a:round/>
            <a:headEnd/>
            <a:tailEnd/>
          </a:ln>
        </p:spPr>
        <p:txBody>
          <a:bodyPr wrap="none" anchor="ctr"/>
          <a:lstStyle/>
          <a:p>
            <a:pPr eaLnBrk="0" hangingPunct="0"/>
            <a:r>
              <a:rPr lang="en-GB" altLang="en-US">
                <a:cs typeface="Times New Roman" pitchFamily="18" charset="0"/>
              </a:rPr>
              <a:t>           </a:t>
            </a:r>
            <a:endParaRPr lang="en-GB" altLang="en-US">
              <a:cs typeface="Arial" pitchFamily="34" charset="0"/>
            </a:endParaRPr>
          </a:p>
          <a:p>
            <a:pPr eaLnBrk="0" hangingPunct="0"/>
            <a:endParaRPr lang="en-GB" altLang="en-US" sz="1400" i="1">
              <a:cs typeface="Times New Roman" pitchFamily="18" charset="0"/>
            </a:endParaRPr>
          </a:p>
        </p:txBody>
      </p:sp>
      <p:sp>
        <p:nvSpPr>
          <p:cNvPr id="41995" name="TextBox 27"/>
          <p:cNvSpPr txBox="1">
            <a:spLocks noChangeArrowheads="1"/>
          </p:cNvSpPr>
          <p:nvPr/>
        </p:nvSpPr>
        <p:spPr bwMode="auto">
          <a:xfrm>
            <a:off x="755650" y="5300663"/>
            <a:ext cx="992188" cy="646112"/>
          </a:xfrm>
          <a:prstGeom prst="rect">
            <a:avLst/>
          </a:prstGeom>
          <a:noFill/>
          <a:ln w="9525">
            <a:noFill/>
            <a:miter lim="800000"/>
            <a:headEnd/>
            <a:tailEnd/>
          </a:ln>
        </p:spPr>
        <p:txBody>
          <a:bodyPr wrap="none">
            <a:spAutoFit/>
          </a:bodyPr>
          <a:lstStyle/>
          <a:p>
            <a:r>
              <a:rPr lang="en-GB" altLang="en-US"/>
              <a:t>Level 1</a:t>
            </a:r>
          </a:p>
          <a:p>
            <a:r>
              <a:rPr lang="en-GB" altLang="en-US"/>
              <a:t>Module</a:t>
            </a:r>
          </a:p>
        </p:txBody>
      </p:sp>
      <p:sp>
        <p:nvSpPr>
          <p:cNvPr id="41996" name="Rectangle 28"/>
          <p:cNvSpPr>
            <a:spLocks noChangeArrowheads="1"/>
          </p:cNvSpPr>
          <p:nvPr/>
        </p:nvSpPr>
        <p:spPr bwMode="auto">
          <a:xfrm>
            <a:off x="2411413" y="1773238"/>
            <a:ext cx="6391275" cy="3693319"/>
          </a:xfrm>
          <a:prstGeom prst="rect">
            <a:avLst/>
          </a:prstGeom>
          <a:noFill/>
          <a:ln w="9525">
            <a:noFill/>
            <a:miter lim="800000"/>
            <a:headEnd/>
            <a:tailEnd/>
          </a:ln>
        </p:spPr>
        <p:txBody>
          <a:bodyPr>
            <a:spAutoFit/>
          </a:bodyPr>
          <a:lstStyle/>
          <a:p>
            <a:pPr algn="l"/>
            <a:r>
              <a:rPr lang="en-GB" altLang="en-US" dirty="0"/>
              <a:t>Make Your Experience Count - students use past learning experiences as a basis for 30 HE credits</a:t>
            </a:r>
          </a:p>
          <a:p>
            <a:pPr algn="l"/>
            <a:endParaRPr lang="en-GB" altLang="en-US" dirty="0"/>
          </a:p>
          <a:p>
            <a:pPr algn="l"/>
            <a:r>
              <a:rPr lang="en-GB" altLang="en-US" dirty="0"/>
              <a:t>Open to anyone, irrespective of educational background. Any type of ‘learning experience’ – formal or informal.</a:t>
            </a:r>
          </a:p>
          <a:p>
            <a:pPr algn="l"/>
            <a:endParaRPr lang="en-GB" altLang="en-US" dirty="0"/>
          </a:p>
          <a:p>
            <a:pPr algn="l"/>
            <a:r>
              <a:rPr lang="en-GB" altLang="en-US" dirty="0"/>
              <a:t>Online module with a dedicated website containing specially authored study materials and supported with a personal tutor</a:t>
            </a:r>
          </a:p>
          <a:p>
            <a:pPr algn="l"/>
            <a:endParaRPr lang="en-GB" altLang="en-US" dirty="0"/>
          </a:p>
          <a:p>
            <a:pPr algn="l"/>
            <a:r>
              <a:rPr lang="en-GB" altLang="en-US" dirty="0"/>
              <a:t>Credit awarded for the description, analysis, reflection and presentation of the </a:t>
            </a:r>
            <a:r>
              <a:rPr lang="en-GB" altLang="en-US" i="1" dirty="0"/>
              <a:t>processes</a:t>
            </a:r>
            <a:r>
              <a:rPr lang="en-GB" altLang="en-US" dirty="0"/>
              <a:t> and </a:t>
            </a:r>
            <a:r>
              <a:rPr lang="en-GB" altLang="en-US" i="1" dirty="0"/>
              <a:t>outcomes</a:t>
            </a:r>
            <a:r>
              <a:rPr lang="en-GB" altLang="en-US" dirty="0"/>
              <a:t> of past learning experiences</a:t>
            </a:r>
          </a:p>
          <a:p>
            <a:pPr algn="l"/>
            <a:endParaRPr lang="en-GB" altLang="en-US" dirty="0"/>
          </a:p>
        </p:txBody>
      </p:sp>
      <p:pic>
        <p:nvPicPr>
          <p:cNvPr id="41997" name="Picture 1" descr="C:\Users\norman\Pictures\LIFEWIDE MAGAZINE\INFOGRAPHIC\download (1).jpg"/>
          <p:cNvPicPr>
            <a:picLocks noChangeAspect="1" noChangeArrowheads="1"/>
          </p:cNvPicPr>
          <p:nvPr/>
        </p:nvPicPr>
        <p:blipFill>
          <a:blip r:embed="rId4"/>
          <a:srcRect/>
          <a:stretch>
            <a:fillRect/>
          </a:stretch>
        </p:blipFill>
        <p:spPr bwMode="auto">
          <a:xfrm>
            <a:off x="395288" y="333375"/>
            <a:ext cx="1944687" cy="1154113"/>
          </a:xfrm>
          <a:prstGeom prst="rect">
            <a:avLst/>
          </a:prstGeom>
          <a:noFill/>
          <a:ln w="9525">
            <a:noFill/>
            <a:miter lim="800000"/>
            <a:headEnd/>
            <a:tailEnd/>
          </a:ln>
        </p:spPr>
      </p:pic>
    </p:spTree>
    <p:custDataLst>
      <p:tags r:id="rId1"/>
    </p:custData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323850" y="1628775"/>
            <a:ext cx="1257300" cy="590550"/>
          </a:xfrm>
          <a:prstGeom prst="rect">
            <a:avLst/>
          </a:prstGeom>
          <a:solidFill>
            <a:srgbClr val="00FFCC"/>
          </a:solidFill>
          <a:ln w="9525">
            <a:solidFill>
              <a:srgbClr val="000000"/>
            </a:solidFill>
            <a:miter lim="800000"/>
            <a:headEnd/>
            <a:tailEnd/>
          </a:ln>
        </p:spPr>
        <p:txBody>
          <a:bodyPr wrap="square">
            <a:spAutoFit/>
          </a:bodyPr>
          <a:lstStyle/>
          <a:p>
            <a:pPr algn="ctr" eaLnBrk="0" hangingPunct="0"/>
            <a:r>
              <a:rPr lang="en-GB" altLang="en-US" sz="1600">
                <a:cs typeface="Times New Roman" pitchFamily="18" charset="0"/>
              </a:rPr>
              <a:t>HONOURS  </a:t>
            </a:r>
            <a:endParaRPr lang="en-GB" altLang="en-US" sz="1600">
              <a:cs typeface="Arial" pitchFamily="34" charset="0"/>
            </a:endParaRPr>
          </a:p>
          <a:p>
            <a:pPr algn="ctr" eaLnBrk="0" hangingPunct="0"/>
            <a:r>
              <a:rPr lang="en-GB" altLang="en-US" sz="1600">
                <a:cs typeface="Times New Roman" pitchFamily="18" charset="0"/>
              </a:rPr>
              <a:t> DEGREE</a:t>
            </a:r>
            <a:endParaRPr lang="en-GB" altLang="en-US" sz="1600">
              <a:cs typeface="Arial" pitchFamily="34" charset="0"/>
            </a:endParaRPr>
          </a:p>
        </p:txBody>
      </p:sp>
      <p:sp>
        <p:nvSpPr>
          <p:cNvPr id="43011" name="Rectangle 21"/>
          <p:cNvSpPr>
            <a:spLocks noChangeArrowheads="1"/>
          </p:cNvSpPr>
          <p:nvPr/>
        </p:nvSpPr>
        <p:spPr bwMode="auto">
          <a:xfrm>
            <a:off x="0" y="1574800"/>
            <a:ext cx="184150" cy="366713"/>
          </a:xfrm>
          <a:prstGeom prst="rect">
            <a:avLst/>
          </a:prstGeom>
          <a:noFill/>
          <a:ln w="9525">
            <a:noFill/>
            <a:miter lim="800000"/>
            <a:headEnd/>
            <a:tailEnd/>
          </a:ln>
        </p:spPr>
        <p:txBody>
          <a:bodyPr wrap="none" anchor="ctr">
            <a:spAutoFit/>
          </a:bodyPr>
          <a:lstStyle/>
          <a:p>
            <a:pPr eaLnBrk="0" hangingPunct="0"/>
            <a:endParaRPr lang="en-US" altLang="en-US" b="0">
              <a:cs typeface="Arial" pitchFamily="34" charset="0"/>
            </a:endParaRPr>
          </a:p>
        </p:txBody>
      </p:sp>
      <p:sp>
        <p:nvSpPr>
          <p:cNvPr id="43012" name="Rectangle 22"/>
          <p:cNvSpPr>
            <a:spLocks noChangeArrowheads="1"/>
          </p:cNvSpPr>
          <p:nvPr/>
        </p:nvSpPr>
        <p:spPr bwMode="auto">
          <a:xfrm>
            <a:off x="0" y="3001963"/>
            <a:ext cx="311150" cy="641350"/>
          </a:xfrm>
          <a:prstGeom prst="rect">
            <a:avLst/>
          </a:prstGeom>
          <a:noFill/>
          <a:ln w="9525">
            <a:noFill/>
            <a:miter lim="800000"/>
            <a:headEnd/>
            <a:tailEnd/>
          </a:ln>
        </p:spPr>
        <p:txBody>
          <a:bodyPr wrap="none" anchor="ctr">
            <a:spAutoFit/>
          </a:bodyPr>
          <a:lstStyle/>
          <a:p>
            <a:pPr eaLnBrk="0" hangingPunct="0"/>
            <a:r>
              <a:rPr lang="en-US" altLang="en-US">
                <a:cs typeface="Times New Roman" pitchFamily="18" charset="0"/>
              </a:rPr>
              <a:t>  </a:t>
            </a:r>
            <a:endParaRPr lang="en-US" altLang="en-US" b="0">
              <a:cs typeface="Arial" pitchFamily="34" charset="0"/>
            </a:endParaRPr>
          </a:p>
          <a:p>
            <a:pPr eaLnBrk="0" hangingPunct="0"/>
            <a:endParaRPr lang="en-US" altLang="en-US" b="0">
              <a:cs typeface="Arial" pitchFamily="34" charset="0"/>
            </a:endParaRPr>
          </a:p>
        </p:txBody>
      </p:sp>
      <p:sp>
        <p:nvSpPr>
          <p:cNvPr id="43013" name="Rectangle 23"/>
          <p:cNvSpPr>
            <a:spLocks noChangeArrowheads="1"/>
          </p:cNvSpPr>
          <p:nvPr/>
        </p:nvSpPr>
        <p:spPr bwMode="auto">
          <a:xfrm>
            <a:off x="0" y="3616325"/>
            <a:ext cx="184150" cy="366713"/>
          </a:xfrm>
          <a:prstGeom prst="rect">
            <a:avLst/>
          </a:prstGeom>
          <a:noFill/>
          <a:ln w="9525">
            <a:noFill/>
            <a:miter lim="800000"/>
            <a:headEnd/>
            <a:tailEnd/>
          </a:ln>
        </p:spPr>
        <p:txBody>
          <a:bodyPr wrap="none" anchor="ctr">
            <a:spAutoFit/>
          </a:bodyPr>
          <a:lstStyle/>
          <a:p>
            <a:pPr eaLnBrk="0" hangingPunct="0"/>
            <a:endParaRPr lang="en-US" altLang="en-US" b="0">
              <a:cs typeface="Arial" pitchFamily="34" charset="0"/>
            </a:endParaRPr>
          </a:p>
        </p:txBody>
      </p:sp>
      <p:sp>
        <p:nvSpPr>
          <p:cNvPr id="43014" name="Text Box 32"/>
          <p:cNvSpPr txBox="1">
            <a:spLocks noChangeArrowheads="1"/>
          </p:cNvSpPr>
          <p:nvPr/>
        </p:nvSpPr>
        <p:spPr bwMode="auto">
          <a:xfrm>
            <a:off x="1239838" y="4913313"/>
            <a:ext cx="1100137" cy="336550"/>
          </a:xfrm>
          <a:prstGeom prst="rect">
            <a:avLst/>
          </a:prstGeom>
          <a:noFill/>
          <a:ln w="9525">
            <a:noFill/>
            <a:miter lim="800000"/>
            <a:headEnd/>
            <a:tailEnd/>
          </a:ln>
        </p:spPr>
        <p:txBody>
          <a:bodyPr>
            <a:spAutoFit/>
          </a:bodyPr>
          <a:lstStyle/>
          <a:p>
            <a:endParaRPr lang="en-US" altLang="en-US" sz="1600" b="0"/>
          </a:p>
        </p:txBody>
      </p:sp>
      <p:sp>
        <p:nvSpPr>
          <p:cNvPr id="43015" name="Text Box 24"/>
          <p:cNvSpPr txBox="1">
            <a:spLocks noChangeArrowheads="1"/>
          </p:cNvSpPr>
          <p:nvPr/>
        </p:nvSpPr>
        <p:spPr bwMode="auto">
          <a:xfrm>
            <a:off x="2830512" y="564207"/>
            <a:ext cx="6134101" cy="461665"/>
          </a:xfrm>
          <a:prstGeom prst="rect">
            <a:avLst/>
          </a:prstGeom>
          <a:noFill/>
          <a:ln w="9525">
            <a:noFill/>
            <a:miter lim="800000"/>
            <a:headEnd/>
            <a:tailEnd/>
          </a:ln>
        </p:spPr>
        <p:txBody>
          <a:bodyPr wrap="square">
            <a:spAutoFit/>
          </a:bodyPr>
          <a:lstStyle/>
          <a:p>
            <a:r>
              <a:rPr lang="en-GB" altLang="en-US" sz="2400" b="1" dirty="0">
                <a:cs typeface="Arial" pitchFamily="34" charset="0"/>
              </a:rPr>
              <a:t>Approach 3 </a:t>
            </a:r>
            <a:r>
              <a:rPr lang="en-GB" altLang="en-US" sz="2400" dirty="0">
                <a:cs typeface="Arial" pitchFamily="34" charset="0"/>
              </a:rPr>
              <a:t>-  taught &amp; assessed co-curriculum </a:t>
            </a:r>
            <a:endParaRPr lang="en-US" altLang="en-US" sz="2400" dirty="0">
              <a:cs typeface="Arial" pitchFamily="34" charset="0"/>
            </a:endParaRPr>
          </a:p>
        </p:txBody>
      </p:sp>
      <p:sp>
        <p:nvSpPr>
          <p:cNvPr id="43016" name="AutoShape 16"/>
          <p:cNvSpPr>
            <a:spLocks noChangeArrowheads="1"/>
          </p:cNvSpPr>
          <p:nvPr/>
        </p:nvSpPr>
        <p:spPr bwMode="auto">
          <a:xfrm>
            <a:off x="468313" y="2349500"/>
            <a:ext cx="1295400" cy="3959225"/>
          </a:xfrm>
          <a:prstGeom prst="roundRect">
            <a:avLst>
              <a:gd name="adj" fmla="val 16667"/>
            </a:avLst>
          </a:prstGeom>
          <a:gradFill rotWithShape="0">
            <a:gsLst>
              <a:gs pos="0">
                <a:srgbClr val="66FF33"/>
              </a:gs>
              <a:gs pos="100000">
                <a:schemeClr val="bg1"/>
              </a:gs>
            </a:gsLst>
            <a:lin ang="5400000" scaled="1"/>
          </a:gradFill>
          <a:ln w="9525">
            <a:solidFill>
              <a:schemeClr val="tx1"/>
            </a:solidFill>
            <a:round/>
            <a:headEnd/>
            <a:tailEnd/>
          </a:ln>
        </p:spPr>
        <p:txBody>
          <a:bodyPr wrap="none" anchor="ctr"/>
          <a:lstStyle/>
          <a:p>
            <a:endParaRPr lang="en-US" altLang="en-US"/>
          </a:p>
        </p:txBody>
      </p:sp>
      <p:sp>
        <p:nvSpPr>
          <p:cNvPr id="43017" name="TextBox 34"/>
          <p:cNvSpPr txBox="1">
            <a:spLocks noChangeArrowheads="1"/>
          </p:cNvSpPr>
          <p:nvPr/>
        </p:nvSpPr>
        <p:spPr bwMode="auto">
          <a:xfrm>
            <a:off x="539750" y="2565400"/>
            <a:ext cx="1209675" cy="646113"/>
          </a:xfrm>
          <a:prstGeom prst="rect">
            <a:avLst/>
          </a:prstGeom>
          <a:noFill/>
          <a:ln w="9525">
            <a:noFill/>
            <a:miter lim="800000"/>
            <a:headEnd/>
            <a:tailEnd/>
          </a:ln>
        </p:spPr>
        <p:txBody>
          <a:bodyPr wrap="none">
            <a:spAutoFit/>
          </a:bodyPr>
          <a:lstStyle/>
          <a:p>
            <a:r>
              <a:rPr lang="en-GB" altLang="en-US"/>
              <a:t>Academic</a:t>
            </a:r>
          </a:p>
          <a:p>
            <a:r>
              <a:rPr lang="en-GB" altLang="en-US"/>
              <a:t>curriculum</a:t>
            </a:r>
          </a:p>
        </p:txBody>
      </p:sp>
      <p:sp>
        <p:nvSpPr>
          <p:cNvPr id="43018" name="AutoShape 24"/>
          <p:cNvSpPr>
            <a:spLocks noChangeArrowheads="1"/>
          </p:cNvSpPr>
          <p:nvPr/>
        </p:nvSpPr>
        <p:spPr bwMode="auto">
          <a:xfrm>
            <a:off x="1042988" y="3644900"/>
            <a:ext cx="3673475" cy="1871663"/>
          </a:xfrm>
          <a:prstGeom prst="roundRect">
            <a:avLst>
              <a:gd name="adj" fmla="val 16667"/>
            </a:avLst>
          </a:prstGeom>
          <a:gradFill rotWithShape="1">
            <a:gsLst>
              <a:gs pos="0">
                <a:srgbClr val="FFFF00">
                  <a:alpha val="48996"/>
                </a:srgbClr>
              </a:gs>
              <a:gs pos="100000">
                <a:schemeClr val="bg1"/>
              </a:gs>
            </a:gsLst>
            <a:lin ang="5400000" scaled="1"/>
          </a:gradFill>
          <a:ln w="9525">
            <a:solidFill>
              <a:schemeClr val="tx1"/>
            </a:solidFill>
            <a:round/>
            <a:headEnd/>
            <a:tailEnd/>
          </a:ln>
        </p:spPr>
        <p:txBody>
          <a:bodyPr wrap="none" anchor="ctr"/>
          <a:lstStyle/>
          <a:p>
            <a:pPr eaLnBrk="0" hangingPunct="0"/>
            <a:r>
              <a:rPr lang="en-GB" altLang="en-US">
                <a:cs typeface="Times New Roman" pitchFamily="18" charset="0"/>
              </a:rPr>
              <a:t>                    +     Co-curriculum</a:t>
            </a:r>
          </a:p>
          <a:p>
            <a:pPr eaLnBrk="0" hangingPunct="0"/>
            <a:r>
              <a:rPr lang="en-GB" altLang="en-US">
                <a:cs typeface="Times New Roman" pitchFamily="18" charset="0"/>
              </a:rPr>
              <a:t>                          Extra-curriculum</a:t>
            </a:r>
            <a:endParaRPr lang="en-GB" altLang="en-US">
              <a:cs typeface="Arial" pitchFamily="34" charset="0"/>
            </a:endParaRPr>
          </a:p>
          <a:p>
            <a:pPr eaLnBrk="0" hangingPunct="0"/>
            <a:endParaRPr lang="en-GB" altLang="en-US" sz="1400" i="1">
              <a:cs typeface="Times New Roman" pitchFamily="18" charset="0"/>
            </a:endParaRPr>
          </a:p>
        </p:txBody>
      </p:sp>
      <p:pic>
        <p:nvPicPr>
          <p:cNvPr id="26" name="Picture 2" descr="C:\Documents and Settings\evansri\Local Settings\Temporary Internet Files\Content.Outlook\EPTFZD3G\achieve_more_icon.gif"/>
          <p:cNvPicPr>
            <a:picLocks noChangeAspect="1" noChangeArrowheads="1"/>
          </p:cNvPicPr>
          <p:nvPr/>
        </p:nvPicPr>
        <p:blipFill>
          <a:blip r:embed="rId4" cstate="print"/>
          <a:srcRect/>
          <a:stretch>
            <a:fillRect/>
          </a:stretch>
        </p:blipFill>
        <p:spPr bwMode="auto">
          <a:xfrm>
            <a:off x="2339752" y="1628800"/>
            <a:ext cx="1728192" cy="1584176"/>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3020" name="TextBox 27"/>
          <p:cNvSpPr txBox="1">
            <a:spLocks noChangeArrowheads="1"/>
          </p:cNvSpPr>
          <p:nvPr/>
        </p:nvSpPr>
        <p:spPr bwMode="auto">
          <a:xfrm>
            <a:off x="1055688" y="4292600"/>
            <a:ext cx="1403350" cy="369888"/>
          </a:xfrm>
          <a:prstGeom prst="rect">
            <a:avLst/>
          </a:prstGeom>
          <a:noFill/>
          <a:ln w="9525">
            <a:noFill/>
            <a:miter lim="800000"/>
            <a:headEnd/>
            <a:tailEnd/>
          </a:ln>
        </p:spPr>
        <p:txBody>
          <a:bodyPr wrap="none">
            <a:spAutoFit/>
          </a:bodyPr>
          <a:lstStyle/>
          <a:p>
            <a:r>
              <a:rPr lang="en-GB" altLang="en-US"/>
              <a:t>ug Elective</a:t>
            </a:r>
          </a:p>
        </p:txBody>
      </p:sp>
      <p:sp>
        <p:nvSpPr>
          <p:cNvPr id="43021" name="Rectangle 13"/>
          <p:cNvSpPr>
            <a:spLocks noChangeArrowheads="1"/>
          </p:cNvSpPr>
          <p:nvPr/>
        </p:nvSpPr>
        <p:spPr bwMode="auto">
          <a:xfrm>
            <a:off x="5076825" y="1341438"/>
            <a:ext cx="3743325" cy="922337"/>
          </a:xfrm>
          <a:prstGeom prst="rect">
            <a:avLst/>
          </a:prstGeom>
          <a:noFill/>
          <a:ln w="9525">
            <a:noFill/>
            <a:miter lim="800000"/>
            <a:headEnd/>
            <a:tailEnd/>
          </a:ln>
        </p:spPr>
        <p:txBody>
          <a:bodyPr>
            <a:spAutoFit/>
          </a:bodyPr>
          <a:lstStyle/>
          <a:p>
            <a:pPr algn="l"/>
            <a:r>
              <a:rPr lang="en-GB" altLang="en-US"/>
              <a:t>30 credits of undergraduate level study: framed by its own ‘programme specification’</a:t>
            </a:r>
          </a:p>
        </p:txBody>
      </p:sp>
      <p:sp>
        <p:nvSpPr>
          <p:cNvPr id="43022" name="Rectangle 1"/>
          <p:cNvSpPr>
            <a:spLocks noChangeArrowheads="1"/>
          </p:cNvSpPr>
          <p:nvPr/>
        </p:nvSpPr>
        <p:spPr bwMode="auto">
          <a:xfrm>
            <a:off x="5076825" y="2708275"/>
            <a:ext cx="4222750" cy="2586038"/>
          </a:xfrm>
          <a:prstGeom prst="rect">
            <a:avLst/>
          </a:prstGeom>
          <a:noFill/>
          <a:ln w="9525">
            <a:noFill/>
            <a:miter lim="800000"/>
            <a:headEnd/>
            <a:tailEnd/>
          </a:ln>
        </p:spPr>
        <p:txBody>
          <a:bodyPr wrap="none" anchor="ctr">
            <a:spAutoFit/>
          </a:bodyPr>
          <a:lstStyle/>
          <a:p>
            <a:pPr algn="l" eaLnBrk="0" hangingPunct="0"/>
            <a:r>
              <a:rPr lang="en-GB" altLang="zh-CN" b="0">
                <a:latin typeface="Microsoft Sans Serif" pitchFamily="34" charset="0"/>
                <a:cs typeface="Microsoft Sans Serif" pitchFamily="34" charset="0"/>
              </a:rPr>
              <a:t>Buddying, mentoring and peer support; </a:t>
            </a:r>
          </a:p>
          <a:p>
            <a:pPr algn="l" eaLnBrk="0" hangingPunct="0"/>
            <a:r>
              <a:rPr lang="en-GB" altLang="zh-CN" b="0">
                <a:latin typeface="Microsoft Sans Serif" pitchFamily="34" charset="0"/>
                <a:cs typeface="Microsoft Sans Serif" pitchFamily="34" charset="0"/>
              </a:rPr>
              <a:t>Career skills and employability; </a:t>
            </a:r>
          </a:p>
          <a:p>
            <a:pPr algn="l" eaLnBrk="0" hangingPunct="0"/>
            <a:r>
              <a:rPr lang="en-GB" altLang="zh-CN" b="0">
                <a:latin typeface="Microsoft Sans Serif" pitchFamily="34" charset="0"/>
                <a:cs typeface="Microsoft Sans Serif" pitchFamily="34" charset="0"/>
              </a:rPr>
              <a:t>Community and volunteering; </a:t>
            </a:r>
          </a:p>
          <a:p>
            <a:pPr algn="l" eaLnBrk="0" hangingPunct="0"/>
            <a:r>
              <a:rPr lang="en-GB" altLang="zh-CN" b="0">
                <a:latin typeface="Microsoft Sans Serif" pitchFamily="34" charset="0"/>
                <a:cs typeface="Microsoft Sans Serif" pitchFamily="34" charset="0"/>
              </a:rPr>
              <a:t>Cultural awareness, language </a:t>
            </a:r>
          </a:p>
          <a:p>
            <a:pPr algn="l" eaLnBrk="0" hangingPunct="0"/>
            <a:r>
              <a:rPr lang="en-GB" altLang="zh-CN" b="0">
                <a:latin typeface="Microsoft Sans Serif" pitchFamily="34" charset="0"/>
                <a:cs typeface="Microsoft Sans Serif" pitchFamily="34" charset="0"/>
              </a:rPr>
              <a:t>learning and study abroad; </a:t>
            </a:r>
          </a:p>
          <a:p>
            <a:pPr algn="l" eaLnBrk="0" hangingPunct="0"/>
            <a:r>
              <a:rPr lang="en-GB" altLang="zh-CN" b="0">
                <a:latin typeface="Microsoft Sans Serif" pitchFamily="34" charset="0"/>
                <a:cs typeface="Microsoft Sans Serif" pitchFamily="34" charset="0"/>
              </a:rPr>
              <a:t>Employer-led; Enterprise, </a:t>
            </a:r>
          </a:p>
          <a:p>
            <a:pPr algn="l" eaLnBrk="0" hangingPunct="0"/>
            <a:r>
              <a:rPr lang="en-GB" altLang="zh-CN" b="0">
                <a:latin typeface="Microsoft Sans Serif" pitchFamily="34" charset="0"/>
                <a:cs typeface="Microsoft Sans Serif" pitchFamily="34" charset="0"/>
              </a:rPr>
              <a:t>events and project management; </a:t>
            </a:r>
          </a:p>
          <a:p>
            <a:pPr algn="l" eaLnBrk="0" hangingPunct="0"/>
            <a:r>
              <a:rPr lang="en-GB" altLang="zh-CN" b="0">
                <a:latin typeface="Microsoft Sans Serif" pitchFamily="34" charset="0"/>
                <a:cs typeface="Microsoft Sans Serif" pitchFamily="34" charset="0"/>
              </a:rPr>
              <a:t>Sustainability; Sports; Internships, </a:t>
            </a:r>
          </a:p>
          <a:p>
            <a:pPr algn="l" eaLnBrk="0" hangingPunct="0"/>
            <a:r>
              <a:rPr lang="en-GB" altLang="zh-CN" b="0">
                <a:latin typeface="Microsoft Sans Serif" pitchFamily="34" charset="0"/>
                <a:cs typeface="Microsoft Sans Serif" pitchFamily="34" charset="0"/>
              </a:rPr>
              <a:t>placements and work experience.</a:t>
            </a:r>
            <a:endParaRPr lang="en-GB" altLang="zh-CN" b="0">
              <a:cs typeface="Microsoft Sans Serif" pitchFamily="34" charset="0"/>
            </a:endParaRPr>
          </a:p>
        </p:txBody>
      </p:sp>
      <p:sp>
        <p:nvSpPr>
          <p:cNvPr id="43023" name="Rectangle 15"/>
          <p:cNvSpPr>
            <a:spLocks noChangeArrowheads="1"/>
          </p:cNvSpPr>
          <p:nvPr/>
        </p:nvSpPr>
        <p:spPr bwMode="auto">
          <a:xfrm>
            <a:off x="4140200" y="5661025"/>
            <a:ext cx="4824413" cy="923925"/>
          </a:xfrm>
          <a:prstGeom prst="rect">
            <a:avLst/>
          </a:prstGeom>
          <a:noFill/>
          <a:ln w="9525">
            <a:noFill/>
            <a:miter lim="800000"/>
            <a:headEnd/>
            <a:tailEnd/>
          </a:ln>
        </p:spPr>
        <p:txBody>
          <a:bodyPr>
            <a:spAutoFit/>
          </a:bodyPr>
          <a:lstStyle/>
          <a:p>
            <a:r>
              <a:rPr lang="en-GB" altLang="en-US" dirty="0"/>
              <a:t>Reflective logs, learning diaries, blogs, SWOT analysis, skills audits and formal assessments used to assess student learning</a:t>
            </a:r>
          </a:p>
        </p:txBody>
      </p:sp>
      <p:pic>
        <p:nvPicPr>
          <p:cNvPr id="43024" name="Picture 2" descr="C:\Users\norman\Pictures\LIFEWIDE MAGAZINE\INFOGRAPHIC\images.jpg"/>
          <p:cNvPicPr>
            <a:picLocks noChangeAspect="1" noChangeArrowheads="1"/>
          </p:cNvPicPr>
          <p:nvPr/>
        </p:nvPicPr>
        <p:blipFill>
          <a:blip r:embed="rId5"/>
          <a:srcRect/>
          <a:stretch>
            <a:fillRect/>
          </a:stretch>
        </p:blipFill>
        <p:spPr bwMode="auto">
          <a:xfrm>
            <a:off x="323850" y="404813"/>
            <a:ext cx="2257425" cy="663949"/>
          </a:xfrm>
          <a:prstGeom prst="rect">
            <a:avLst/>
          </a:prstGeom>
          <a:noFill/>
          <a:ln w="9525">
            <a:noFill/>
            <a:miter lim="800000"/>
            <a:headEnd/>
            <a:tailEnd/>
          </a:ln>
        </p:spPr>
      </p:pic>
    </p:spTree>
    <p:custDataLst>
      <p:tags r:id="rId1"/>
    </p:custData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506413" y="2073275"/>
            <a:ext cx="1257300" cy="590550"/>
          </a:xfrm>
          <a:prstGeom prst="rect">
            <a:avLst/>
          </a:prstGeom>
          <a:solidFill>
            <a:srgbClr val="00FFCC"/>
          </a:solidFill>
          <a:ln w="9525">
            <a:solidFill>
              <a:srgbClr val="000000"/>
            </a:solidFill>
            <a:miter lim="800000"/>
            <a:headEnd/>
            <a:tailEnd/>
          </a:ln>
        </p:spPr>
        <p:txBody>
          <a:bodyPr wrap="square">
            <a:spAutoFit/>
          </a:bodyPr>
          <a:lstStyle/>
          <a:p>
            <a:pPr algn="ctr" eaLnBrk="0" hangingPunct="0"/>
            <a:r>
              <a:rPr lang="en-GB" altLang="en-US" sz="1600">
                <a:cs typeface="Times New Roman" pitchFamily="18" charset="0"/>
              </a:rPr>
              <a:t>HONOURS  </a:t>
            </a:r>
            <a:endParaRPr lang="en-GB" altLang="en-US" sz="1600">
              <a:cs typeface="Arial" pitchFamily="34" charset="0"/>
            </a:endParaRPr>
          </a:p>
          <a:p>
            <a:pPr algn="ctr" eaLnBrk="0" hangingPunct="0"/>
            <a:r>
              <a:rPr lang="en-GB" altLang="en-US" sz="1600">
                <a:cs typeface="Times New Roman" pitchFamily="18" charset="0"/>
              </a:rPr>
              <a:t> DEGREE</a:t>
            </a:r>
            <a:endParaRPr lang="en-GB" altLang="en-US" sz="1600">
              <a:cs typeface="Arial" pitchFamily="34" charset="0"/>
            </a:endParaRPr>
          </a:p>
        </p:txBody>
      </p:sp>
      <p:sp>
        <p:nvSpPr>
          <p:cNvPr id="43011" name="Rectangle 21"/>
          <p:cNvSpPr>
            <a:spLocks noChangeArrowheads="1"/>
          </p:cNvSpPr>
          <p:nvPr/>
        </p:nvSpPr>
        <p:spPr bwMode="auto">
          <a:xfrm>
            <a:off x="0" y="1574800"/>
            <a:ext cx="184150" cy="366713"/>
          </a:xfrm>
          <a:prstGeom prst="rect">
            <a:avLst/>
          </a:prstGeom>
          <a:noFill/>
          <a:ln w="9525">
            <a:noFill/>
            <a:miter lim="800000"/>
            <a:headEnd/>
            <a:tailEnd/>
          </a:ln>
        </p:spPr>
        <p:txBody>
          <a:bodyPr wrap="none" anchor="ctr">
            <a:spAutoFit/>
          </a:bodyPr>
          <a:lstStyle/>
          <a:p>
            <a:pPr eaLnBrk="0" hangingPunct="0"/>
            <a:endParaRPr lang="en-US" altLang="en-US" b="0">
              <a:cs typeface="Arial" pitchFamily="34" charset="0"/>
            </a:endParaRPr>
          </a:p>
        </p:txBody>
      </p:sp>
      <p:sp>
        <p:nvSpPr>
          <p:cNvPr id="43012" name="Rectangle 22"/>
          <p:cNvSpPr>
            <a:spLocks noChangeArrowheads="1"/>
          </p:cNvSpPr>
          <p:nvPr/>
        </p:nvSpPr>
        <p:spPr bwMode="auto">
          <a:xfrm>
            <a:off x="0" y="3001963"/>
            <a:ext cx="311150" cy="641350"/>
          </a:xfrm>
          <a:prstGeom prst="rect">
            <a:avLst/>
          </a:prstGeom>
          <a:noFill/>
          <a:ln w="9525">
            <a:noFill/>
            <a:miter lim="800000"/>
            <a:headEnd/>
            <a:tailEnd/>
          </a:ln>
        </p:spPr>
        <p:txBody>
          <a:bodyPr wrap="none" anchor="ctr">
            <a:spAutoFit/>
          </a:bodyPr>
          <a:lstStyle/>
          <a:p>
            <a:pPr eaLnBrk="0" hangingPunct="0"/>
            <a:r>
              <a:rPr lang="en-US" altLang="en-US">
                <a:cs typeface="Times New Roman" pitchFamily="18" charset="0"/>
              </a:rPr>
              <a:t>  </a:t>
            </a:r>
            <a:endParaRPr lang="en-US" altLang="en-US" b="0">
              <a:cs typeface="Arial" pitchFamily="34" charset="0"/>
            </a:endParaRPr>
          </a:p>
          <a:p>
            <a:pPr eaLnBrk="0" hangingPunct="0"/>
            <a:endParaRPr lang="en-US" altLang="en-US" b="0">
              <a:cs typeface="Arial" pitchFamily="34" charset="0"/>
            </a:endParaRPr>
          </a:p>
        </p:txBody>
      </p:sp>
      <p:sp>
        <p:nvSpPr>
          <p:cNvPr id="43013" name="Rectangle 23"/>
          <p:cNvSpPr>
            <a:spLocks noChangeArrowheads="1"/>
          </p:cNvSpPr>
          <p:nvPr/>
        </p:nvSpPr>
        <p:spPr bwMode="auto">
          <a:xfrm>
            <a:off x="0" y="3616325"/>
            <a:ext cx="184150" cy="366713"/>
          </a:xfrm>
          <a:prstGeom prst="rect">
            <a:avLst/>
          </a:prstGeom>
          <a:noFill/>
          <a:ln w="9525">
            <a:noFill/>
            <a:miter lim="800000"/>
            <a:headEnd/>
            <a:tailEnd/>
          </a:ln>
        </p:spPr>
        <p:txBody>
          <a:bodyPr wrap="none" anchor="ctr">
            <a:spAutoFit/>
          </a:bodyPr>
          <a:lstStyle/>
          <a:p>
            <a:pPr eaLnBrk="0" hangingPunct="0"/>
            <a:endParaRPr lang="en-US" altLang="en-US" b="0">
              <a:cs typeface="Arial" pitchFamily="34" charset="0"/>
            </a:endParaRPr>
          </a:p>
        </p:txBody>
      </p:sp>
      <p:sp>
        <p:nvSpPr>
          <p:cNvPr id="43014" name="Text Box 32"/>
          <p:cNvSpPr txBox="1">
            <a:spLocks noChangeArrowheads="1"/>
          </p:cNvSpPr>
          <p:nvPr/>
        </p:nvSpPr>
        <p:spPr bwMode="auto">
          <a:xfrm>
            <a:off x="1239838" y="4913313"/>
            <a:ext cx="1100137" cy="336550"/>
          </a:xfrm>
          <a:prstGeom prst="rect">
            <a:avLst/>
          </a:prstGeom>
          <a:noFill/>
          <a:ln w="9525">
            <a:noFill/>
            <a:miter lim="800000"/>
            <a:headEnd/>
            <a:tailEnd/>
          </a:ln>
        </p:spPr>
        <p:txBody>
          <a:bodyPr>
            <a:spAutoFit/>
          </a:bodyPr>
          <a:lstStyle/>
          <a:p>
            <a:endParaRPr lang="en-US" altLang="en-US" sz="1600" b="0"/>
          </a:p>
        </p:txBody>
      </p:sp>
      <p:sp>
        <p:nvSpPr>
          <p:cNvPr id="43015" name="Text Box 24"/>
          <p:cNvSpPr txBox="1">
            <a:spLocks noChangeArrowheads="1"/>
          </p:cNvSpPr>
          <p:nvPr/>
        </p:nvSpPr>
        <p:spPr bwMode="auto">
          <a:xfrm>
            <a:off x="2000252" y="388292"/>
            <a:ext cx="7299323" cy="461665"/>
          </a:xfrm>
          <a:prstGeom prst="rect">
            <a:avLst/>
          </a:prstGeom>
          <a:noFill/>
          <a:ln w="9525">
            <a:noFill/>
            <a:miter lim="800000"/>
            <a:headEnd/>
            <a:tailEnd/>
          </a:ln>
        </p:spPr>
        <p:txBody>
          <a:bodyPr wrap="square">
            <a:spAutoFit/>
          </a:bodyPr>
          <a:lstStyle/>
          <a:p>
            <a:r>
              <a:rPr lang="en-GB" altLang="en-US" sz="2400" b="1" dirty="0">
                <a:cs typeface="Arial" pitchFamily="34" charset="0"/>
              </a:rPr>
              <a:t>Approach 4 </a:t>
            </a:r>
            <a:r>
              <a:rPr lang="en-GB" altLang="en-US" sz="2400" dirty="0">
                <a:cs typeface="Arial" pitchFamily="34" charset="0"/>
              </a:rPr>
              <a:t>-  Accreditation of Experiential Learning </a:t>
            </a:r>
            <a:endParaRPr lang="en-US" altLang="en-US" sz="2400" dirty="0">
              <a:cs typeface="Arial" pitchFamily="34" charset="0"/>
            </a:endParaRPr>
          </a:p>
        </p:txBody>
      </p:sp>
      <p:sp>
        <p:nvSpPr>
          <p:cNvPr id="43016" name="AutoShape 16"/>
          <p:cNvSpPr>
            <a:spLocks noChangeArrowheads="1"/>
          </p:cNvSpPr>
          <p:nvPr/>
        </p:nvSpPr>
        <p:spPr bwMode="auto">
          <a:xfrm>
            <a:off x="420688" y="3001964"/>
            <a:ext cx="1295400" cy="3013075"/>
          </a:xfrm>
          <a:prstGeom prst="roundRect">
            <a:avLst>
              <a:gd name="adj" fmla="val 16667"/>
            </a:avLst>
          </a:prstGeom>
          <a:gradFill rotWithShape="0">
            <a:gsLst>
              <a:gs pos="0">
                <a:srgbClr val="66FF33"/>
              </a:gs>
              <a:gs pos="100000">
                <a:schemeClr val="bg1"/>
              </a:gs>
            </a:gsLst>
            <a:lin ang="5400000" scaled="1"/>
          </a:gradFill>
          <a:ln w="9525">
            <a:solidFill>
              <a:schemeClr val="tx1"/>
            </a:solidFill>
            <a:round/>
            <a:headEnd/>
            <a:tailEnd/>
          </a:ln>
        </p:spPr>
        <p:txBody>
          <a:bodyPr wrap="none" anchor="ctr"/>
          <a:lstStyle/>
          <a:p>
            <a:endParaRPr lang="en-US" altLang="en-US"/>
          </a:p>
        </p:txBody>
      </p:sp>
      <p:sp>
        <p:nvSpPr>
          <p:cNvPr id="43017" name="TextBox 34"/>
          <p:cNvSpPr txBox="1">
            <a:spLocks noChangeArrowheads="1"/>
          </p:cNvSpPr>
          <p:nvPr/>
        </p:nvSpPr>
        <p:spPr bwMode="auto">
          <a:xfrm>
            <a:off x="506413" y="3616325"/>
            <a:ext cx="1209675" cy="646113"/>
          </a:xfrm>
          <a:prstGeom prst="rect">
            <a:avLst/>
          </a:prstGeom>
          <a:noFill/>
          <a:ln w="9525">
            <a:noFill/>
            <a:miter lim="800000"/>
            <a:headEnd/>
            <a:tailEnd/>
          </a:ln>
        </p:spPr>
        <p:txBody>
          <a:bodyPr wrap="none">
            <a:spAutoFit/>
          </a:bodyPr>
          <a:lstStyle/>
          <a:p>
            <a:r>
              <a:rPr lang="en-GB" altLang="en-US" dirty="0"/>
              <a:t>Academic</a:t>
            </a:r>
          </a:p>
          <a:p>
            <a:r>
              <a:rPr lang="en-GB" altLang="en-US" dirty="0"/>
              <a:t>curriculum</a:t>
            </a:r>
          </a:p>
        </p:txBody>
      </p:sp>
      <p:sp>
        <p:nvSpPr>
          <p:cNvPr id="43018" name="AutoShape 24"/>
          <p:cNvSpPr>
            <a:spLocks noChangeArrowheads="1"/>
          </p:cNvSpPr>
          <p:nvPr/>
        </p:nvSpPr>
        <p:spPr bwMode="auto">
          <a:xfrm>
            <a:off x="1867718" y="3001963"/>
            <a:ext cx="2139950" cy="3013075"/>
          </a:xfrm>
          <a:prstGeom prst="roundRect">
            <a:avLst>
              <a:gd name="adj" fmla="val 16667"/>
            </a:avLst>
          </a:prstGeom>
          <a:gradFill rotWithShape="1">
            <a:gsLst>
              <a:gs pos="0">
                <a:srgbClr val="FFFF00">
                  <a:alpha val="48996"/>
                </a:srgbClr>
              </a:gs>
              <a:gs pos="100000">
                <a:schemeClr val="bg1"/>
              </a:gs>
            </a:gsLst>
            <a:lin ang="5400000" scaled="1"/>
          </a:gradFill>
          <a:ln w="9525">
            <a:solidFill>
              <a:schemeClr val="tx1"/>
            </a:solidFill>
            <a:round/>
            <a:headEnd/>
            <a:tailEnd/>
          </a:ln>
        </p:spPr>
        <p:txBody>
          <a:bodyPr wrap="none" anchor="ctr"/>
          <a:lstStyle/>
          <a:p>
            <a:pPr eaLnBrk="0" hangingPunct="0"/>
            <a:r>
              <a:rPr lang="en-GB" altLang="en-US" dirty="0">
                <a:cs typeface="Times New Roman" pitchFamily="18" charset="0"/>
              </a:rPr>
              <a:t>                    </a:t>
            </a:r>
          </a:p>
          <a:p>
            <a:pPr eaLnBrk="0" hangingPunct="0"/>
            <a:endParaRPr lang="en-GB" altLang="en-US" sz="1400" i="1" dirty="0">
              <a:cs typeface="Times New Roman" pitchFamily="18" charset="0"/>
            </a:endParaRPr>
          </a:p>
        </p:txBody>
      </p:sp>
      <p:sp>
        <p:nvSpPr>
          <p:cNvPr id="43021" name="Rectangle 13"/>
          <p:cNvSpPr>
            <a:spLocks noChangeArrowheads="1"/>
          </p:cNvSpPr>
          <p:nvPr/>
        </p:nvSpPr>
        <p:spPr bwMode="auto">
          <a:xfrm>
            <a:off x="2000252" y="1156157"/>
            <a:ext cx="6964361" cy="646331"/>
          </a:xfrm>
          <a:prstGeom prst="rect">
            <a:avLst/>
          </a:prstGeom>
          <a:noFill/>
          <a:ln w="9525">
            <a:noFill/>
            <a:miter lim="800000"/>
            <a:headEnd/>
            <a:tailEnd/>
          </a:ln>
        </p:spPr>
        <p:txBody>
          <a:bodyPr wrap="square">
            <a:spAutoFit/>
          </a:bodyPr>
          <a:lstStyle/>
          <a:p>
            <a:pPr algn="l"/>
            <a:r>
              <a:rPr lang="en-GB" altLang="en-US" dirty="0"/>
              <a:t>general credits for experiential learning in work-based learning programmes – could be extended to other forms of </a:t>
            </a:r>
            <a:r>
              <a:rPr lang="en-GB" altLang="en-US" dirty="0" err="1"/>
              <a:t>lifewide</a:t>
            </a:r>
            <a:r>
              <a:rPr lang="en-GB" altLang="en-US" dirty="0"/>
              <a:t> experience</a:t>
            </a:r>
          </a:p>
        </p:txBody>
      </p:sp>
      <p:sp>
        <p:nvSpPr>
          <p:cNvPr id="43022" name="Rectangle 1"/>
          <p:cNvSpPr>
            <a:spLocks noChangeArrowheads="1"/>
          </p:cNvSpPr>
          <p:nvPr/>
        </p:nvSpPr>
        <p:spPr bwMode="auto">
          <a:xfrm>
            <a:off x="4140200" y="2291737"/>
            <a:ext cx="4926349" cy="2308324"/>
          </a:xfrm>
          <a:prstGeom prst="rect">
            <a:avLst/>
          </a:prstGeom>
          <a:noFill/>
          <a:ln w="9525">
            <a:noFill/>
            <a:miter lim="800000"/>
            <a:headEnd/>
            <a:tailEnd/>
          </a:ln>
        </p:spPr>
        <p:txBody>
          <a:bodyPr wrap="none" anchor="ctr">
            <a:spAutoFit/>
          </a:bodyPr>
          <a:lstStyle/>
          <a:p>
            <a:pPr algn="l" eaLnBrk="0" hangingPunct="0"/>
            <a:r>
              <a:rPr lang="en-GB" altLang="zh-CN" dirty="0">
                <a:latin typeface="Microsoft Sans Serif" pitchFamily="34" charset="0"/>
                <a:cs typeface="Microsoft Sans Serif" pitchFamily="34" charset="0"/>
              </a:rPr>
              <a:t>Claims can be from any area of experience </a:t>
            </a:r>
          </a:p>
          <a:p>
            <a:pPr algn="l" eaLnBrk="0" hangingPunct="0"/>
            <a:r>
              <a:rPr lang="en-GB" altLang="zh-CN" dirty="0">
                <a:latin typeface="Microsoft Sans Serif" pitchFamily="34" charset="0"/>
                <a:cs typeface="Microsoft Sans Serif" pitchFamily="34" charset="0"/>
              </a:rPr>
              <a:t>where learning can be articulated and </a:t>
            </a:r>
          </a:p>
          <a:p>
            <a:pPr algn="l" eaLnBrk="0" hangingPunct="0"/>
            <a:r>
              <a:rPr lang="en-GB" altLang="zh-CN" dirty="0">
                <a:latin typeface="Microsoft Sans Serif" pitchFamily="34" charset="0"/>
                <a:cs typeface="Microsoft Sans Serif" pitchFamily="34" charset="0"/>
              </a:rPr>
              <a:t>evidenced through a reflective account</a:t>
            </a:r>
          </a:p>
          <a:p>
            <a:pPr algn="l" eaLnBrk="0" hangingPunct="0"/>
            <a:endParaRPr lang="en-GB" altLang="zh-CN" b="0" dirty="0">
              <a:latin typeface="Microsoft Sans Serif" pitchFamily="34" charset="0"/>
              <a:cs typeface="Microsoft Sans Serif" pitchFamily="34" charset="0"/>
            </a:endParaRPr>
          </a:p>
          <a:p>
            <a:pPr algn="l" eaLnBrk="0" hangingPunct="0"/>
            <a:r>
              <a:rPr lang="en-GB" altLang="zh-CN" dirty="0">
                <a:latin typeface="Microsoft Sans Serif" pitchFamily="34" charset="0"/>
                <a:cs typeface="Microsoft Sans Serif" pitchFamily="34" charset="0"/>
              </a:rPr>
              <a:t>Claims require evidence, cross referencing to </a:t>
            </a:r>
          </a:p>
          <a:p>
            <a:pPr algn="l" eaLnBrk="0" hangingPunct="0"/>
            <a:r>
              <a:rPr lang="en-GB" altLang="zh-CN" dirty="0">
                <a:latin typeface="Microsoft Sans Serif" pitchFamily="34" charset="0"/>
                <a:cs typeface="Microsoft Sans Serif" pitchFamily="34" charset="0"/>
              </a:rPr>
              <a:t>generic level descriptors of the University’s</a:t>
            </a:r>
          </a:p>
          <a:p>
            <a:pPr algn="l" eaLnBrk="0" hangingPunct="0"/>
            <a:r>
              <a:rPr lang="en-GB" altLang="zh-CN" dirty="0">
                <a:latin typeface="Microsoft Sans Serif" pitchFamily="34" charset="0"/>
                <a:cs typeface="Microsoft Sans Serif" pitchFamily="34" charset="0"/>
              </a:rPr>
              <a:t>Qualification Framework, formative review and</a:t>
            </a:r>
          </a:p>
          <a:p>
            <a:pPr algn="l" eaLnBrk="0" hangingPunct="0"/>
            <a:r>
              <a:rPr lang="en-GB" altLang="zh-CN" dirty="0">
                <a:latin typeface="Microsoft Sans Serif" pitchFamily="34" charset="0"/>
                <a:cs typeface="Microsoft Sans Serif" pitchFamily="34" charset="0"/>
              </a:rPr>
              <a:t>f</a:t>
            </a:r>
            <a:r>
              <a:rPr lang="en-GB" altLang="zh-CN" b="0" dirty="0">
                <a:latin typeface="Microsoft Sans Serif" pitchFamily="34" charset="0"/>
                <a:cs typeface="Microsoft Sans Serif" pitchFamily="34" charset="0"/>
              </a:rPr>
              <a:t>ormal assessment</a:t>
            </a:r>
            <a:endParaRPr lang="en-GB" altLang="zh-CN" b="0" dirty="0">
              <a:cs typeface="Microsoft Sans Serif" pitchFamily="34" charset="0"/>
            </a:endParaRPr>
          </a:p>
        </p:txBody>
      </p:sp>
      <p:sp>
        <p:nvSpPr>
          <p:cNvPr id="43023" name="Rectangle 15"/>
          <p:cNvSpPr>
            <a:spLocks noChangeArrowheads="1"/>
          </p:cNvSpPr>
          <p:nvPr/>
        </p:nvSpPr>
        <p:spPr bwMode="auto">
          <a:xfrm>
            <a:off x="4140200" y="4911725"/>
            <a:ext cx="4824413" cy="1200329"/>
          </a:xfrm>
          <a:prstGeom prst="rect">
            <a:avLst/>
          </a:prstGeom>
          <a:noFill/>
          <a:ln w="9525">
            <a:noFill/>
            <a:miter lim="800000"/>
            <a:headEnd/>
            <a:tailEnd/>
          </a:ln>
        </p:spPr>
        <p:txBody>
          <a:bodyPr>
            <a:spAutoFit/>
          </a:bodyPr>
          <a:lstStyle/>
          <a:p>
            <a:r>
              <a:rPr lang="en-GB" altLang="en-US" dirty="0"/>
              <a:t>Reflective logs, learning diaries, blogs, SWOT analysis, skills audits used to assess student learning in areas like project management, managing events, community music</a:t>
            </a:r>
          </a:p>
        </p:txBody>
      </p:sp>
      <p:sp>
        <p:nvSpPr>
          <p:cNvPr id="17" name="Rectangle 16"/>
          <p:cNvSpPr/>
          <p:nvPr/>
        </p:nvSpPr>
        <p:spPr>
          <a:xfrm>
            <a:off x="2000252" y="3659872"/>
            <a:ext cx="1794850" cy="646331"/>
          </a:xfrm>
          <a:prstGeom prst="rect">
            <a:avLst/>
          </a:prstGeom>
        </p:spPr>
        <p:txBody>
          <a:bodyPr wrap="none">
            <a:spAutoFit/>
          </a:bodyPr>
          <a:lstStyle/>
          <a:p>
            <a:r>
              <a:rPr lang="en-GB" altLang="en-US" dirty="0">
                <a:cs typeface="Times New Roman" pitchFamily="18" charset="0"/>
              </a:rPr>
              <a:t> Extra-curriculum</a:t>
            </a:r>
          </a:p>
          <a:p>
            <a:r>
              <a:rPr lang="en-GB" dirty="0">
                <a:cs typeface="Times New Roman" pitchFamily="18" charset="0"/>
              </a:rPr>
              <a:t>          WORK </a:t>
            </a:r>
            <a:endParaRPr lang="en-GB" dirty="0"/>
          </a:p>
        </p:txBody>
      </p:sp>
      <p:sp>
        <p:nvSpPr>
          <p:cNvPr id="79874" name="AutoShape 2" descr="Image result for middlesex university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79876" name="Picture 4" descr="Image result for middlesex university logo"/>
          <p:cNvPicPr>
            <a:picLocks noChangeAspect="1" noChangeArrowheads="1"/>
          </p:cNvPicPr>
          <p:nvPr/>
        </p:nvPicPr>
        <p:blipFill>
          <a:blip r:embed="rId4"/>
          <a:srcRect/>
          <a:stretch>
            <a:fillRect/>
          </a:stretch>
        </p:blipFill>
        <p:spPr bwMode="auto">
          <a:xfrm>
            <a:off x="53976" y="271576"/>
            <a:ext cx="1946275" cy="695098"/>
          </a:xfrm>
          <a:prstGeom prst="rect">
            <a:avLst/>
          </a:prstGeom>
          <a:noFill/>
        </p:spPr>
      </p:pic>
      <p:pic>
        <p:nvPicPr>
          <p:cNvPr id="79878" name="Picture 6" descr="Image result for middlesex university work based learning"/>
          <p:cNvPicPr>
            <a:picLocks noChangeAspect="1" noChangeArrowheads="1"/>
          </p:cNvPicPr>
          <p:nvPr/>
        </p:nvPicPr>
        <p:blipFill>
          <a:blip r:embed="rId5"/>
          <a:srcRect/>
          <a:stretch>
            <a:fillRect/>
          </a:stretch>
        </p:blipFill>
        <p:spPr bwMode="auto">
          <a:xfrm>
            <a:off x="184150" y="966674"/>
            <a:ext cx="1683568" cy="835814"/>
          </a:xfrm>
          <a:prstGeom prst="rect">
            <a:avLst/>
          </a:prstGeom>
          <a:noFill/>
        </p:spPr>
      </p:pic>
      <p:sp>
        <p:nvSpPr>
          <p:cNvPr id="21" name="Isosceles Triangle 20"/>
          <p:cNvSpPr/>
          <p:nvPr/>
        </p:nvSpPr>
        <p:spPr>
          <a:xfrm rot="19255145">
            <a:off x="1958097" y="2258707"/>
            <a:ext cx="388770" cy="139065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Isosceles Triangle 21"/>
          <p:cNvSpPr/>
          <p:nvPr/>
        </p:nvSpPr>
        <p:spPr>
          <a:xfrm rot="783993">
            <a:off x="1284595" y="2573523"/>
            <a:ext cx="388770" cy="843757"/>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ustDataLst>
      <p:tags r:id="rId1"/>
    </p:custData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250825" y="1628775"/>
            <a:ext cx="1368425" cy="590550"/>
          </a:xfrm>
          <a:prstGeom prst="rect">
            <a:avLst/>
          </a:prstGeom>
          <a:solidFill>
            <a:srgbClr val="00FFCC"/>
          </a:solidFill>
          <a:ln w="9525">
            <a:solidFill>
              <a:srgbClr val="000000"/>
            </a:solidFill>
            <a:miter lim="800000"/>
            <a:headEnd/>
            <a:tailEnd/>
          </a:ln>
        </p:spPr>
        <p:txBody>
          <a:bodyPr>
            <a:spAutoFit/>
          </a:bodyPr>
          <a:lstStyle/>
          <a:p>
            <a:pPr eaLnBrk="0" hangingPunct="0"/>
            <a:r>
              <a:rPr lang="en-GB" altLang="en-US" sz="1600">
                <a:cs typeface="Times New Roman" pitchFamily="18" charset="0"/>
              </a:rPr>
              <a:t>HONOURS  </a:t>
            </a:r>
            <a:endParaRPr lang="en-GB" altLang="en-US" sz="1600">
              <a:cs typeface="Arial" pitchFamily="34" charset="0"/>
            </a:endParaRPr>
          </a:p>
          <a:p>
            <a:pPr eaLnBrk="0" hangingPunct="0"/>
            <a:r>
              <a:rPr lang="en-GB" altLang="en-US" sz="1600">
                <a:cs typeface="Times New Roman" pitchFamily="18" charset="0"/>
              </a:rPr>
              <a:t> DEGREE</a:t>
            </a:r>
            <a:endParaRPr lang="en-GB" altLang="en-US" sz="1600">
              <a:cs typeface="Arial" pitchFamily="34" charset="0"/>
            </a:endParaRPr>
          </a:p>
        </p:txBody>
      </p:sp>
      <p:sp>
        <p:nvSpPr>
          <p:cNvPr id="44035" name="Rectangle 21"/>
          <p:cNvSpPr>
            <a:spLocks noChangeArrowheads="1"/>
          </p:cNvSpPr>
          <p:nvPr/>
        </p:nvSpPr>
        <p:spPr bwMode="auto">
          <a:xfrm>
            <a:off x="0" y="1574800"/>
            <a:ext cx="184150" cy="366713"/>
          </a:xfrm>
          <a:prstGeom prst="rect">
            <a:avLst/>
          </a:prstGeom>
          <a:noFill/>
          <a:ln w="9525">
            <a:noFill/>
            <a:miter lim="800000"/>
            <a:headEnd/>
            <a:tailEnd/>
          </a:ln>
        </p:spPr>
        <p:txBody>
          <a:bodyPr wrap="none" anchor="ctr">
            <a:spAutoFit/>
          </a:bodyPr>
          <a:lstStyle/>
          <a:p>
            <a:pPr eaLnBrk="0" hangingPunct="0"/>
            <a:endParaRPr lang="en-US" altLang="en-US" b="0">
              <a:cs typeface="Arial" pitchFamily="34" charset="0"/>
            </a:endParaRPr>
          </a:p>
        </p:txBody>
      </p:sp>
      <p:sp>
        <p:nvSpPr>
          <p:cNvPr id="44036" name="Rectangle 22"/>
          <p:cNvSpPr>
            <a:spLocks noChangeArrowheads="1"/>
          </p:cNvSpPr>
          <p:nvPr/>
        </p:nvSpPr>
        <p:spPr bwMode="auto">
          <a:xfrm>
            <a:off x="0" y="3001963"/>
            <a:ext cx="311150" cy="641350"/>
          </a:xfrm>
          <a:prstGeom prst="rect">
            <a:avLst/>
          </a:prstGeom>
          <a:noFill/>
          <a:ln w="9525">
            <a:noFill/>
            <a:miter lim="800000"/>
            <a:headEnd/>
            <a:tailEnd/>
          </a:ln>
        </p:spPr>
        <p:txBody>
          <a:bodyPr wrap="none" anchor="ctr">
            <a:spAutoFit/>
          </a:bodyPr>
          <a:lstStyle/>
          <a:p>
            <a:pPr eaLnBrk="0" hangingPunct="0"/>
            <a:r>
              <a:rPr lang="en-US" altLang="en-US">
                <a:cs typeface="Times New Roman" pitchFamily="18" charset="0"/>
              </a:rPr>
              <a:t>  </a:t>
            </a:r>
            <a:endParaRPr lang="en-US" altLang="en-US" b="0">
              <a:cs typeface="Arial" pitchFamily="34" charset="0"/>
            </a:endParaRPr>
          </a:p>
          <a:p>
            <a:pPr eaLnBrk="0" hangingPunct="0"/>
            <a:endParaRPr lang="en-US" altLang="en-US" b="0">
              <a:cs typeface="Arial" pitchFamily="34" charset="0"/>
            </a:endParaRPr>
          </a:p>
        </p:txBody>
      </p:sp>
      <p:sp>
        <p:nvSpPr>
          <p:cNvPr id="44037" name="Rectangle 23"/>
          <p:cNvSpPr>
            <a:spLocks noChangeArrowheads="1"/>
          </p:cNvSpPr>
          <p:nvPr/>
        </p:nvSpPr>
        <p:spPr bwMode="auto">
          <a:xfrm>
            <a:off x="0" y="3616325"/>
            <a:ext cx="184150" cy="366713"/>
          </a:xfrm>
          <a:prstGeom prst="rect">
            <a:avLst/>
          </a:prstGeom>
          <a:noFill/>
          <a:ln w="9525">
            <a:noFill/>
            <a:miter lim="800000"/>
            <a:headEnd/>
            <a:tailEnd/>
          </a:ln>
        </p:spPr>
        <p:txBody>
          <a:bodyPr wrap="none" anchor="ctr">
            <a:spAutoFit/>
          </a:bodyPr>
          <a:lstStyle/>
          <a:p>
            <a:pPr eaLnBrk="0" hangingPunct="0"/>
            <a:endParaRPr lang="en-US" altLang="en-US" b="0">
              <a:cs typeface="Arial" pitchFamily="34" charset="0"/>
            </a:endParaRPr>
          </a:p>
        </p:txBody>
      </p:sp>
      <p:sp>
        <p:nvSpPr>
          <p:cNvPr id="44038" name="Text Box 32"/>
          <p:cNvSpPr txBox="1">
            <a:spLocks noChangeArrowheads="1"/>
          </p:cNvSpPr>
          <p:nvPr/>
        </p:nvSpPr>
        <p:spPr bwMode="auto">
          <a:xfrm>
            <a:off x="1239838" y="4913313"/>
            <a:ext cx="1100137" cy="336550"/>
          </a:xfrm>
          <a:prstGeom prst="rect">
            <a:avLst/>
          </a:prstGeom>
          <a:noFill/>
          <a:ln w="9525">
            <a:noFill/>
            <a:miter lim="800000"/>
            <a:headEnd/>
            <a:tailEnd/>
          </a:ln>
        </p:spPr>
        <p:txBody>
          <a:bodyPr>
            <a:spAutoFit/>
          </a:bodyPr>
          <a:lstStyle/>
          <a:p>
            <a:endParaRPr lang="en-US" altLang="en-US" sz="1600" b="0"/>
          </a:p>
        </p:txBody>
      </p:sp>
      <p:sp>
        <p:nvSpPr>
          <p:cNvPr id="44039" name="Text Box 24"/>
          <p:cNvSpPr txBox="1">
            <a:spLocks noChangeArrowheads="1"/>
          </p:cNvSpPr>
          <p:nvPr/>
        </p:nvSpPr>
        <p:spPr bwMode="auto">
          <a:xfrm>
            <a:off x="2255639" y="226367"/>
            <a:ext cx="6888361" cy="461665"/>
          </a:xfrm>
          <a:prstGeom prst="rect">
            <a:avLst/>
          </a:prstGeom>
          <a:noFill/>
          <a:ln w="9525">
            <a:noFill/>
            <a:miter lim="800000"/>
            <a:headEnd/>
            <a:tailEnd/>
          </a:ln>
        </p:spPr>
        <p:txBody>
          <a:bodyPr wrap="none">
            <a:spAutoFit/>
          </a:bodyPr>
          <a:lstStyle/>
          <a:p>
            <a:r>
              <a:rPr lang="en-GB" altLang="en-US" sz="2400" b="1" dirty="0">
                <a:cs typeface="Arial" pitchFamily="34" charset="0"/>
              </a:rPr>
              <a:t>Approach 5  </a:t>
            </a:r>
            <a:r>
              <a:rPr lang="en-GB" altLang="en-US" sz="2400" dirty="0">
                <a:cs typeface="Arial" pitchFamily="34" charset="0"/>
              </a:rPr>
              <a:t>student claims learning from experiences</a:t>
            </a:r>
            <a:endParaRPr lang="en-US" altLang="en-US" sz="2400" dirty="0">
              <a:cs typeface="Arial" pitchFamily="34" charset="0"/>
            </a:endParaRPr>
          </a:p>
        </p:txBody>
      </p:sp>
      <p:sp>
        <p:nvSpPr>
          <p:cNvPr id="44040" name="AutoShape 16"/>
          <p:cNvSpPr>
            <a:spLocks noChangeArrowheads="1"/>
          </p:cNvSpPr>
          <p:nvPr/>
        </p:nvSpPr>
        <p:spPr bwMode="auto">
          <a:xfrm>
            <a:off x="250825" y="2349500"/>
            <a:ext cx="1295400" cy="3959225"/>
          </a:xfrm>
          <a:prstGeom prst="roundRect">
            <a:avLst>
              <a:gd name="adj" fmla="val 16667"/>
            </a:avLst>
          </a:prstGeom>
          <a:gradFill rotWithShape="0">
            <a:gsLst>
              <a:gs pos="0">
                <a:srgbClr val="66FF33"/>
              </a:gs>
              <a:gs pos="100000">
                <a:schemeClr val="bg1"/>
              </a:gs>
            </a:gsLst>
            <a:lin ang="5400000" scaled="1"/>
          </a:gradFill>
          <a:ln w="9525">
            <a:solidFill>
              <a:schemeClr val="tx1"/>
            </a:solidFill>
            <a:round/>
            <a:headEnd/>
            <a:tailEnd/>
          </a:ln>
        </p:spPr>
        <p:txBody>
          <a:bodyPr wrap="none" anchor="ctr"/>
          <a:lstStyle/>
          <a:p>
            <a:endParaRPr lang="en-US" altLang="en-US"/>
          </a:p>
        </p:txBody>
      </p:sp>
      <p:sp>
        <p:nvSpPr>
          <p:cNvPr id="44041" name="TextBox 34"/>
          <p:cNvSpPr txBox="1">
            <a:spLocks noChangeArrowheads="1"/>
          </p:cNvSpPr>
          <p:nvPr/>
        </p:nvSpPr>
        <p:spPr bwMode="auto">
          <a:xfrm>
            <a:off x="250825" y="2492375"/>
            <a:ext cx="1209675" cy="646113"/>
          </a:xfrm>
          <a:prstGeom prst="rect">
            <a:avLst/>
          </a:prstGeom>
          <a:noFill/>
          <a:ln w="9525">
            <a:noFill/>
            <a:miter lim="800000"/>
            <a:headEnd/>
            <a:tailEnd/>
          </a:ln>
        </p:spPr>
        <p:txBody>
          <a:bodyPr wrap="none">
            <a:spAutoFit/>
          </a:bodyPr>
          <a:lstStyle/>
          <a:p>
            <a:r>
              <a:rPr lang="en-GB" altLang="en-US"/>
              <a:t>Academic</a:t>
            </a:r>
          </a:p>
          <a:p>
            <a:r>
              <a:rPr lang="en-GB" altLang="en-US"/>
              <a:t>curriculum</a:t>
            </a:r>
          </a:p>
        </p:txBody>
      </p:sp>
      <p:sp>
        <p:nvSpPr>
          <p:cNvPr id="44042" name="AutoShape 24"/>
          <p:cNvSpPr>
            <a:spLocks noChangeArrowheads="1"/>
          </p:cNvSpPr>
          <p:nvPr/>
        </p:nvSpPr>
        <p:spPr bwMode="auto">
          <a:xfrm>
            <a:off x="1619250" y="3644900"/>
            <a:ext cx="1872241" cy="1871663"/>
          </a:xfrm>
          <a:prstGeom prst="roundRect">
            <a:avLst>
              <a:gd name="adj" fmla="val 16667"/>
            </a:avLst>
          </a:prstGeom>
          <a:gradFill rotWithShape="1">
            <a:gsLst>
              <a:gs pos="0">
                <a:srgbClr val="FFFF00">
                  <a:alpha val="48996"/>
                </a:srgbClr>
              </a:gs>
              <a:gs pos="100000">
                <a:schemeClr val="bg1"/>
              </a:gs>
            </a:gsLst>
            <a:lin ang="5400000" scaled="1"/>
          </a:gradFill>
          <a:ln w="9525">
            <a:solidFill>
              <a:schemeClr val="tx1"/>
            </a:solidFill>
            <a:round/>
            <a:headEnd/>
            <a:tailEnd/>
          </a:ln>
        </p:spPr>
        <p:txBody>
          <a:bodyPr wrap="none" anchor="ctr"/>
          <a:lstStyle/>
          <a:p>
            <a:pPr eaLnBrk="0" hangingPunct="0"/>
            <a:r>
              <a:rPr lang="en-GB" altLang="en-US">
                <a:cs typeface="Times New Roman" pitchFamily="18" charset="0"/>
              </a:rPr>
              <a:t>Co-curriculum</a:t>
            </a:r>
          </a:p>
          <a:p>
            <a:pPr eaLnBrk="0" hangingPunct="0"/>
            <a:r>
              <a:rPr lang="en-GB" altLang="en-US">
                <a:cs typeface="Times New Roman" pitchFamily="18" charset="0"/>
              </a:rPr>
              <a:t>Extra-curriculum</a:t>
            </a:r>
            <a:endParaRPr lang="en-GB" altLang="en-US">
              <a:cs typeface="Arial" pitchFamily="34" charset="0"/>
            </a:endParaRPr>
          </a:p>
          <a:p>
            <a:pPr eaLnBrk="0" hangingPunct="0"/>
            <a:endParaRPr lang="en-GB" altLang="en-US" sz="1400" i="1">
              <a:cs typeface="Times New Roman" pitchFamily="18" charset="0"/>
            </a:endParaRPr>
          </a:p>
        </p:txBody>
      </p:sp>
      <p:sp>
        <p:nvSpPr>
          <p:cNvPr id="44043"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endParaRPr lang="en-US" altLang="en-US"/>
          </a:p>
        </p:txBody>
      </p:sp>
      <p:sp>
        <p:nvSpPr>
          <p:cNvPr id="44045" name="Rectangle 3"/>
          <p:cNvSpPr>
            <a:spLocks noChangeArrowheads="1"/>
          </p:cNvSpPr>
          <p:nvPr/>
        </p:nvSpPr>
        <p:spPr bwMode="auto">
          <a:xfrm>
            <a:off x="3491491" y="861080"/>
            <a:ext cx="5758308" cy="5447645"/>
          </a:xfrm>
          <a:prstGeom prst="rect">
            <a:avLst/>
          </a:prstGeom>
          <a:noFill/>
          <a:ln w="9525">
            <a:noFill/>
            <a:miter lim="800000"/>
            <a:headEnd/>
            <a:tailEnd/>
          </a:ln>
        </p:spPr>
        <p:txBody>
          <a:bodyPr wrap="none" anchor="ctr">
            <a:spAutoFit/>
          </a:bodyPr>
          <a:lstStyle/>
          <a:p>
            <a:pPr eaLnBrk="0" hangingPunct="0"/>
            <a:r>
              <a:rPr lang="en-GB" dirty="0">
                <a:latin typeface="Microsoft Sans Serif" pitchFamily="34" charset="0"/>
                <a:cs typeface="Microsoft Sans Serif" pitchFamily="34" charset="0"/>
              </a:rPr>
              <a:t>Retrospective process of reflection on what has been </a:t>
            </a:r>
          </a:p>
          <a:p>
            <a:pPr eaLnBrk="0" hangingPunct="0"/>
            <a:r>
              <a:rPr lang="en-GB" dirty="0">
                <a:latin typeface="Microsoft Sans Serif" pitchFamily="34" charset="0"/>
                <a:cs typeface="Microsoft Sans Serif" pitchFamily="34" charset="0"/>
              </a:rPr>
              <a:t>experienced &amp; learned during University experience </a:t>
            </a:r>
          </a:p>
          <a:p>
            <a:pPr eaLnBrk="0" hangingPunct="0"/>
            <a:r>
              <a:rPr lang="en-GB" dirty="0">
                <a:latin typeface="Microsoft Sans Serif" pitchFamily="34" charset="0"/>
                <a:cs typeface="Microsoft Sans Serif" pitchFamily="34" charset="0"/>
              </a:rPr>
              <a:t>&amp; how this connects to/our enriches course experience</a:t>
            </a:r>
          </a:p>
          <a:p>
            <a:pPr eaLnBrk="0" hangingPunct="0"/>
            <a:endParaRPr lang="en-GB" dirty="0">
              <a:latin typeface="Microsoft Sans Serif" pitchFamily="34" charset="0"/>
              <a:cs typeface="Microsoft Sans Serif" pitchFamily="34" charset="0"/>
            </a:endParaRPr>
          </a:p>
          <a:p>
            <a:pPr eaLnBrk="0" hangingPunct="0"/>
            <a:r>
              <a:rPr lang="en-GB" dirty="0">
                <a:latin typeface="Microsoft Sans Serif" pitchFamily="34" charset="0"/>
                <a:cs typeface="Microsoft Sans Serif" pitchFamily="34" charset="0"/>
              </a:rPr>
              <a:t>Three ‘stages’ or ‘levels’</a:t>
            </a:r>
          </a:p>
          <a:p>
            <a:pPr eaLnBrk="0" hangingPunct="0"/>
            <a:r>
              <a:rPr lang="en-GB" dirty="0">
                <a:latin typeface="Microsoft Sans Serif" pitchFamily="34" charset="0"/>
                <a:cs typeface="Microsoft Sans Serif" pitchFamily="34" charset="0"/>
              </a:rPr>
              <a:t>1) First year: 2) GOLD at end of final year</a:t>
            </a:r>
          </a:p>
          <a:p>
            <a:pPr eaLnBrk="0" hangingPunct="0"/>
            <a:r>
              <a:rPr lang="en-GB" dirty="0">
                <a:latin typeface="Microsoft Sans Serif" pitchFamily="34" charset="0"/>
                <a:cs typeface="Microsoft Sans Serif" pitchFamily="34" charset="0"/>
              </a:rPr>
              <a:t>3) LEADERSHIP from 2017</a:t>
            </a:r>
          </a:p>
          <a:p>
            <a:pPr eaLnBrk="0" hangingPunct="0"/>
            <a:endParaRPr lang="en-GB" dirty="0">
              <a:latin typeface="Microsoft Sans Serif" pitchFamily="34" charset="0"/>
              <a:cs typeface="Microsoft Sans Serif" pitchFamily="34" charset="0"/>
            </a:endParaRPr>
          </a:p>
          <a:p>
            <a:pPr eaLnBrk="0" hangingPunct="0"/>
            <a:r>
              <a:rPr lang="en-GB" b="1" dirty="0">
                <a:latin typeface="Microsoft Sans Serif" pitchFamily="34" charset="0"/>
                <a:cs typeface="Microsoft Sans Serif" pitchFamily="34" charset="0"/>
              </a:rPr>
              <a:t>1 </a:t>
            </a:r>
            <a:r>
              <a:rPr lang="en-GB" b="1" dirty="0"/>
              <a:t>Students apply using a form in their final year and </a:t>
            </a:r>
          </a:p>
          <a:p>
            <a:pPr eaLnBrk="0" hangingPunct="0"/>
            <a:r>
              <a:rPr lang="en-GB" b="1" dirty="0"/>
              <a:t>attend a short interview</a:t>
            </a:r>
          </a:p>
          <a:p>
            <a:r>
              <a:rPr lang="en-GB" dirty="0"/>
              <a:t> </a:t>
            </a:r>
          </a:p>
          <a:p>
            <a:r>
              <a:rPr lang="en-GB" sz="1600" dirty="0"/>
              <a:t>Form encourages description of experiences and reflection</a:t>
            </a:r>
          </a:p>
          <a:p>
            <a:r>
              <a:rPr lang="en-GB" sz="1600" dirty="0"/>
              <a:t>Of learning &amp; development gained in the areas of</a:t>
            </a:r>
          </a:p>
          <a:p>
            <a:r>
              <a:rPr lang="en-GB" sz="1600" dirty="0"/>
              <a:t>Academic development  </a:t>
            </a:r>
            <a:r>
              <a:rPr lang="en-GB" sz="1600" dirty="0" err="1"/>
              <a:t>upto</a:t>
            </a:r>
            <a:r>
              <a:rPr lang="en-GB" sz="1600" dirty="0"/>
              <a:t> 20pts</a:t>
            </a:r>
          </a:p>
          <a:p>
            <a:r>
              <a:rPr lang="en-GB" sz="1600" dirty="0"/>
              <a:t>Work Experience </a:t>
            </a:r>
            <a:r>
              <a:rPr lang="en-GB" sz="1600" dirty="0" err="1"/>
              <a:t>upto</a:t>
            </a:r>
            <a:r>
              <a:rPr lang="en-GB" sz="1600" dirty="0"/>
              <a:t> 20-60pts</a:t>
            </a:r>
          </a:p>
          <a:p>
            <a:r>
              <a:rPr lang="en-GB" sz="1600" dirty="0"/>
              <a:t>Personal interests  </a:t>
            </a:r>
            <a:r>
              <a:rPr lang="en-GB" sz="1600" dirty="0" err="1"/>
              <a:t>upto</a:t>
            </a:r>
            <a:r>
              <a:rPr lang="en-GB" sz="1600" dirty="0"/>
              <a:t> 20 pts</a:t>
            </a:r>
          </a:p>
          <a:p>
            <a:r>
              <a:rPr lang="en-GB" sz="1600" dirty="0"/>
              <a:t>Elective courses </a:t>
            </a:r>
            <a:r>
              <a:rPr lang="en-GB" sz="1600" dirty="0" err="1"/>
              <a:t>upto</a:t>
            </a:r>
            <a:r>
              <a:rPr lang="en-GB" sz="1600" dirty="0"/>
              <a:t> 50 pts</a:t>
            </a:r>
          </a:p>
          <a:p>
            <a:pPr eaLnBrk="0" hangingPunct="0"/>
            <a:endParaRPr lang="en-GB" altLang="en-US" dirty="0">
              <a:latin typeface="Microsoft Sans Serif" pitchFamily="34" charset="0"/>
              <a:cs typeface="Microsoft Sans Serif" pitchFamily="34" charset="0"/>
            </a:endParaRPr>
          </a:p>
          <a:p>
            <a:pPr eaLnBrk="0" hangingPunct="0"/>
            <a:r>
              <a:rPr lang="en-GB" altLang="en-US" dirty="0">
                <a:latin typeface="Microsoft Sans Serif" pitchFamily="34" charset="0"/>
                <a:cs typeface="Microsoft Sans Serif" pitchFamily="34" charset="0"/>
              </a:rPr>
              <a:t>Certificate of Achievement + recognition on HEAR</a:t>
            </a:r>
          </a:p>
          <a:p>
            <a:pPr algn="l" eaLnBrk="0" hangingPunct="0"/>
            <a:endParaRPr lang="en-GB" altLang="en-US" dirty="0">
              <a:cs typeface="Microsoft Sans Serif" pitchFamily="34" charset="0"/>
            </a:endParaRPr>
          </a:p>
        </p:txBody>
      </p:sp>
      <p:pic>
        <p:nvPicPr>
          <p:cNvPr id="9218" name="Picture 2" descr="https://www.callforparticipants.com/files/images/noticeboard/york-logo.png"/>
          <p:cNvPicPr>
            <a:picLocks noChangeAspect="1" noChangeArrowheads="1"/>
          </p:cNvPicPr>
          <p:nvPr/>
        </p:nvPicPr>
        <p:blipFill>
          <a:blip r:embed="rId4"/>
          <a:srcRect/>
          <a:stretch>
            <a:fillRect/>
          </a:stretch>
        </p:blipFill>
        <p:spPr bwMode="auto">
          <a:xfrm>
            <a:off x="184150" y="182493"/>
            <a:ext cx="1958975" cy="790120"/>
          </a:xfrm>
          <a:prstGeom prst="rect">
            <a:avLst/>
          </a:prstGeom>
          <a:noFill/>
        </p:spPr>
      </p:pic>
      <p:sp>
        <p:nvSpPr>
          <p:cNvPr id="16" name="Rectangle 15"/>
          <p:cNvSpPr/>
          <p:nvPr/>
        </p:nvSpPr>
        <p:spPr>
          <a:xfrm>
            <a:off x="3491491" y="5847060"/>
            <a:ext cx="5362575" cy="923330"/>
          </a:xfrm>
          <a:prstGeom prst="rect">
            <a:avLst/>
          </a:prstGeom>
        </p:spPr>
        <p:txBody>
          <a:bodyPr wrap="square">
            <a:spAutoFit/>
          </a:bodyPr>
          <a:lstStyle/>
          <a:p>
            <a:r>
              <a:rPr lang="en-GB" b="1" i="1" dirty="0"/>
              <a:t>Prizes: </a:t>
            </a:r>
            <a:r>
              <a:rPr lang="en-GB" i="1" dirty="0"/>
              <a:t>York Award of the Year; York Award Volunteer</a:t>
            </a:r>
          </a:p>
          <a:p>
            <a:r>
              <a:rPr lang="en-GB" i="1" dirty="0"/>
              <a:t>York Award Entrepreneur; Arts Prize; Societies Prize</a:t>
            </a:r>
          </a:p>
          <a:p>
            <a:r>
              <a:rPr lang="en-GB" i="1" dirty="0"/>
              <a:t>Global Citizen</a:t>
            </a:r>
          </a:p>
        </p:txBody>
      </p:sp>
      <p:sp>
        <p:nvSpPr>
          <p:cNvPr id="17" name="TextBox 16"/>
          <p:cNvSpPr txBox="1"/>
          <p:nvPr/>
        </p:nvSpPr>
        <p:spPr>
          <a:xfrm>
            <a:off x="6622791" y="4543981"/>
            <a:ext cx="2099742" cy="369332"/>
          </a:xfrm>
          <a:prstGeom prst="rect">
            <a:avLst/>
          </a:prstGeom>
          <a:noFill/>
        </p:spPr>
        <p:txBody>
          <a:bodyPr wrap="none" rtlCol="0">
            <a:spAutoFit/>
          </a:bodyPr>
          <a:lstStyle/>
          <a:p>
            <a:r>
              <a:rPr lang="en-GB" b="1" dirty="0"/>
              <a:t>Total at least 100pts</a:t>
            </a:r>
          </a:p>
        </p:txBody>
      </p:sp>
      <p:sp>
        <p:nvSpPr>
          <p:cNvPr id="18" name="Rectangle 17"/>
          <p:cNvSpPr/>
          <p:nvPr/>
        </p:nvSpPr>
        <p:spPr>
          <a:xfrm>
            <a:off x="2339975" y="346720"/>
            <a:ext cx="7585659" cy="461665"/>
          </a:xfrm>
          <a:prstGeom prst="rect">
            <a:avLst/>
          </a:prstGeom>
        </p:spPr>
        <p:txBody>
          <a:bodyPr wrap="square">
            <a:spAutoFit/>
          </a:bodyPr>
          <a:lstStyle/>
          <a:p>
            <a:r>
              <a:rPr lang="en-GB" sz="2400" b="1" dirty="0"/>
              <a:t>                         </a:t>
            </a:r>
            <a:r>
              <a:rPr lang="en-GB" sz="2400" dirty="0"/>
              <a:t> </a:t>
            </a:r>
            <a:endParaRPr lang="en-GB" dirty="0"/>
          </a:p>
        </p:txBody>
      </p:sp>
      <p:pic>
        <p:nvPicPr>
          <p:cNvPr id="9220" name="Picture 4" descr="Image result for York Award"/>
          <p:cNvPicPr>
            <a:picLocks noChangeAspect="1" noChangeArrowheads="1"/>
          </p:cNvPicPr>
          <p:nvPr/>
        </p:nvPicPr>
        <p:blipFill>
          <a:blip r:embed="rId5"/>
          <a:srcRect/>
          <a:stretch>
            <a:fillRect/>
          </a:stretch>
        </p:blipFill>
        <p:spPr bwMode="auto">
          <a:xfrm>
            <a:off x="1619250" y="1628775"/>
            <a:ext cx="1739193" cy="782637"/>
          </a:xfrm>
          <a:prstGeom prst="rect">
            <a:avLst/>
          </a:prstGeom>
          <a:noFill/>
        </p:spPr>
      </p:pic>
    </p:spTree>
    <p:custDataLst>
      <p:tags r:id="rId1"/>
    </p:custData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250825" y="1628775"/>
            <a:ext cx="1368425" cy="590550"/>
          </a:xfrm>
          <a:prstGeom prst="rect">
            <a:avLst/>
          </a:prstGeom>
          <a:solidFill>
            <a:srgbClr val="00FFCC"/>
          </a:solidFill>
          <a:ln w="9525">
            <a:solidFill>
              <a:srgbClr val="000000"/>
            </a:solidFill>
            <a:miter lim="800000"/>
            <a:headEnd/>
            <a:tailEnd/>
          </a:ln>
        </p:spPr>
        <p:txBody>
          <a:bodyPr>
            <a:spAutoFit/>
          </a:bodyPr>
          <a:lstStyle/>
          <a:p>
            <a:pPr algn="ctr" eaLnBrk="0" hangingPunct="0"/>
            <a:r>
              <a:rPr lang="en-GB" altLang="en-US" sz="1600">
                <a:cs typeface="Times New Roman" pitchFamily="18" charset="0"/>
              </a:rPr>
              <a:t>HONOURS  </a:t>
            </a:r>
            <a:endParaRPr lang="en-GB" altLang="en-US" sz="1600">
              <a:cs typeface="Arial" pitchFamily="34" charset="0"/>
            </a:endParaRPr>
          </a:p>
          <a:p>
            <a:pPr algn="ctr" eaLnBrk="0" hangingPunct="0"/>
            <a:r>
              <a:rPr lang="en-GB" altLang="en-US" sz="1600">
                <a:cs typeface="Times New Roman" pitchFamily="18" charset="0"/>
              </a:rPr>
              <a:t> DEGREE</a:t>
            </a:r>
            <a:endParaRPr lang="en-GB" altLang="en-US" sz="1600">
              <a:cs typeface="Arial" pitchFamily="34" charset="0"/>
            </a:endParaRPr>
          </a:p>
        </p:txBody>
      </p:sp>
      <p:sp>
        <p:nvSpPr>
          <p:cNvPr id="44035" name="Rectangle 21"/>
          <p:cNvSpPr>
            <a:spLocks noChangeArrowheads="1"/>
          </p:cNvSpPr>
          <p:nvPr/>
        </p:nvSpPr>
        <p:spPr bwMode="auto">
          <a:xfrm>
            <a:off x="0" y="1574800"/>
            <a:ext cx="184150" cy="366713"/>
          </a:xfrm>
          <a:prstGeom prst="rect">
            <a:avLst/>
          </a:prstGeom>
          <a:noFill/>
          <a:ln w="9525">
            <a:noFill/>
            <a:miter lim="800000"/>
            <a:headEnd/>
            <a:tailEnd/>
          </a:ln>
        </p:spPr>
        <p:txBody>
          <a:bodyPr wrap="none" anchor="ctr">
            <a:spAutoFit/>
          </a:bodyPr>
          <a:lstStyle/>
          <a:p>
            <a:pPr eaLnBrk="0" hangingPunct="0"/>
            <a:endParaRPr lang="en-US" altLang="en-US" b="0">
              <a:cs typeface="Arial" pitchFamily="34" charset="0"/>
            </a:endParaRPr>
          </a:p>
        </p:txBody>
      </p:sp>
      <p:sp>
        <p:nvSpPr>
          <p:cNvPr id="44036" name="Rectangle 22"/>
          <p:cNvSpPr>
            <a:spLocks noChangeArrowheads="1"/>
          </p:cNvSpPr>
          <p:nvPr/>
        </p:nvSpPr>
        <p:spPr bwMode="auto">
          <a:xfrm>
            <a:off x="0" y="3001963"/>
            <a:ext cx="311150" cy="641350"/>
          </a:xfrm>
          <a:prstGeom prst="rect">
            <a:avLst/>
          </a:prstGeom>
          <a:noFill/>
          <a:ln w="9525">
            <a:noFill/>
            <a:miter lim="800000"/>
            <a:headEnd/>
            <a:tailEnd/>
          </a:ln>
        </p:spPr>
        <p:txBody>
          <a:bodyPr wrap="none" anchor="ctr">
            <a:spAutoFit/>
          </a:bodyPr>
          <a:lstStyle/>
          <a:p>
            <a:pPr eaLnBrk="0" hangingPunct="0"/>
            <a:r>
              <a:rPr lang="en-US" altLang="en-US">
                <a:cs typeface="Times New Roman" pitchFamily="18" charset="0"/>
              </a:rPr>
              <a:t>  </a:t>
            </a:r>
            <a:endParaRPr lang="en-US" altLang="en-US" b="0">
              <a:cs typeface="Arial" pitchFamily="34" charset="0"/>
            </a:endParaRPr>
          </a:p>
          <a:p>
            <a:pPr eaLnBrk="0" hangingPunct="0"/>
            <a:endParaRPr lang="en-US" altLang="en-US" b="0">
              <a:cs typeface="Arial" pitchFamily="34" charset="0"/>
            </a:endParaRPr>
          </a:p>
        </p:txBody>
      </p:sp>
      <p:sp>
        <p:nvSpPr>
          <p:cNvPr id="44037" name="Rectangle 23"/>
          <p:cNvSpPr>
            <a:spLocks noChangeArrowheads="1"/>
          </p:cNvSpPr>
          <p:nvPr/>
        </p:nvSpPr>
        <p:spPr bwMode="auto">
          <a:xfrm>
            <a:off x="0" y="3616325"/>
            <a:ext cx="184150" cy="366713"/>
          </a:xfrm>
          <a:prstGeom prst="rect">
            <a:avLst/>
          </a:prstGeom>
          <a:noFill/>
          <a:ln w="9525">
            <a:noFill/>
            <a:miter lim="800000"/>
            <a:headEnd/>
            <a:tailEnd/>
          </a:ln>
        </p:spPr>
        <p:txBody>
          <a:bodyPr wrap="none" anchor="ctr">
            <a:spAutoFit/>
          </a:bodyPr>
          <a:lstStyle/>
          <a:p>
            <a:pPr eaLnBrk="0" hangingPunct="0"/>
            <a:endParaRPr lang="en-US" altLang="en-US" b="0">
              <a:cs typeface="Arial" pitchFamily="34" charset="0"/>
            </a:endParaRPr>
          </a:p>
        </p:txBody>
      </p:sp>
      <p:sp>
        <p:nvSpPr>
          <p:cNvPr id="44038" name="Text Box 32"/>
          <p:cNvSpPr txBox="1">
            <a:spLocks noChangeArrowheads="1"/>
          </p:cNvSpPr>
          <p:nvPr/>
        </p:nvSpPr>
        <p:spPr bwMode="auto">
          <a:xfrm>
            <a:off x="1239838" y="4913313"/>
            <a:ext cx="1100137" cy="336550"/>
          </a:xfrm>
          <a:prstGeom prst="rect">
            <a:avLst/>
          </a:prstGeom>
          <a:noFill/>
          <a:ln w="9525">
            <a:noFill/>
            <a:miter lim="800000"/>
            <a:headEnd/>
            <a:tailEnd/>
          </a:ln>
        </p:spPr>
        <p:txBody>
          <a:bodyPr>
            <a:spAutoFit/>
          </a:bodyPr>
          <a:lstStyle/>
          <a:p>
            <a:endParaRPr lang="en-US" altLang="en-US" sz="1600" b="0"/>
          </a:p>
        </p:txBody>
      </p:sp>
      <p:sp>
        <p:nvSpPr>
          <p:cNvPr id="44039" name="Text Box 24"/>
          <p:cNvSpPr txBox="1">
            <a:spLocks noChangeArrowheads="1"/>
          </p:cNvSpPr>
          <p:nvPr/>
        </p:nvSpPr>
        <p:spPr bwMode="auto">
          <a:xfrm>
            <a:off x="2206626" y="226367"/>
            <a:ext cx="6123792" cy="461665"/>
          </a:xfrm>
          <a:prstGeom prst="rect">
            <a:avLst/>
          </a:prstGeom>
          <a:noFill/>
          <a:ln w="9525">
            <a:noFill/>
            <a:miter lim="800000"/>
            <a:headEnd/>
            <a:tailEnd/>
          </a:ln>
        </p:spPr>
        <p:txBody>
          <a:bodyPr wrap="none">
            <a:spAutoFit/>
          </a:bodyPr>
          <a:lstStyle/>
          <a:p>
            <a:r>
              <a:rPr lang="en-GB" altLang="en-US" sz="2400" b="1" dirty="0">
                <a:cs typeface="Arial" pitchFamily="34" charset="0"/>
              </a:rPr>
              <a:t>Approach 6 </a:t>
            </a:r>
            <a:r>
              <a:rPr lang="en-GB" altLang="en-US" sz="2400" dirty="0">
                <a:cs typeface="Arial" pitchFamily="34" charset="0"/>
              </a:rPr>
              <a:t>– </a:t>
            </a:r>
            <a:r>
              <a:rPr lang="en-GB" altLang="en-US" sz="2400" dirty="0" err="1">
                <a:cs typeface="Arial" pitchFamily="34" charset="0"/>
              </a:rPr>
              <a:t>Lifewide</a:t>
            </a:r>
            <a:r>
              <a:rPr lang="en-GB" altLang="en-US" sz="2400" dirty="0">
                <a:cs typeface="Arial" pitchFamily="34" charset="0"/>
              </a:rPr>
              <a:t> Learning &amp; Development</a:t>
            </a:r>
            <a:endParaRPr lang="en-US" altLang="en-US" sz="2400" dirty="0">
              <a:cs typeface="Arial" pitchFamily="34" charset="0"/>
            </a:endParaRPr>
          </a:p>
        </p:txBody>
      </p:sp>
      <p:sp>
        <p:nvSpPr>
          <p:cNvPr id="44040" name="AutoShape 16"/>
          <p:cNvSpPr>
            <a:spLocks noChangeArrowheads="1"/>
          </p:cNvSpPr>
          <p:nvPr/>
        </p:nvSpPr>
        <p:spPr bwMode="auto">
          <a:xfrm>
            <a:off x="250825" y="2349500"/>
            <a:ext cx="1295400" cy="3959225"/>
          </a:xfrm>
          <a:prstGeom prst="roundRect">
            <a:avLst>
              <a:gd name="adj" fmla="val 16667"/>
            </a:avLst>
          </a:prstGeom>
          <a:gradFill rotWithShape="0">
            <a:gsLst>
              <a:gs pos="0">
                <a:srgbClr val="66FF33"/>
              </a:gs>
              <a:gs pos="100000">
                <a:schemeClr val="bg1"/>
              </a:gs>
            </a:gsLst>
            <a:lin ang="5400000" scaled="1"/>
          </a:gradFill>
          <a:ln w="9525">
            <a:solidFill>
              <a:schemeClr val="tx1"/>
            </a:solidFill>
            <a:round/>
            <a:headEnd/>
            <a:tailEnd/>
          </a:ln>
        </p:spPr>
        <p:txBody>
          <a:bodyPr wrap="none" anchor="ctr"/>
          <a:lstStyle/>
          <a:p>
            <a:endParaRPr lang="en-US" altLang="en-US"/>
          </a:p>
        </p:txBody>
      </p:sp>
      <p:sp>
        <p:nvSpPr>
          <p:cNvPr id="44041" name="TextBox 34"/>
          <p:cNvSpPr txBox="1">
            <a:spLocks noChangeArrowheads="1"/>
          </p:cNvSpPr>
          <p:nvPr/>
        </p:nvSpPr>
        <p:spPr bwMode="auto">
          <a:xfrm>
            <a:off x="250825" y="2492375"/>
            <a:ext cx="1209675" cy="646113"/>
          </a:xfrm>
          <a:prstGeom prst="rect">
            <a:avLst/>
          </a:prstGeom>
          <a:noFill/>
          <a:ln w="9525">
            <a:noFill/>
            <a:miter lim="800000"/>
            <a:headEnd/>
            <a:tailEnd/>
          </a:ln>
        </p:spPr>
        <p:txBody>
          <a:bodyPr wrap="none">
            <a:spAutoFit/>
          </a:bodyPr>
          <a:lstStyle/>
          <a:p>
            <a:r>
              <a:rPr lang="en-GB" altLang="en-US"/>
              <a:t>Academic</a:t>
            </a:r>
          </a:p>
          <a:p>
            <a:r>
              <a:rPr lang="en-GB" altLang="en-US"/>
              <a:t>curriculum</a:t>
            </a:r>
          </a:p>
        </p:txBody>
      </p:sp>
      <p:sp>
        <p:nvSpPr>
          <p:cNvPr id="44042" name="AutoShape 24"/>
          <p:cNvSpPr>
            <a:spLocks noChangeArrowheads="1"/>
          </p:cNvSpPr>
          <p:nvPr/>
        </p:nvSpPr>
        <p:spPr bwMode="auto">
          <a:xfrm>
            <a:off x="1619249" y="3983038"/>
            <a:ext cx="1952625" cy="1736725"/>
          </a:xfrm>
          <a:prstGeom prst="roundRect">
            <a:avLst>
              <a:gd name="adj" fmla="val 16667"/>
            </a:avLst>
          </a:prstGeom>
          <a:gradFill rotWithShape="1">
            <a:gsLst>
              <a:gs pos="0">
                <a:srgbClr val="FFFF00">
                  <a:alpha val="48996"/>
                </a:srgbClr>
              </a:gs>
              <a:gs pos="100000">
                <a:schemeClr val="bg1"/>
              </a:gs>
            </a:gsLst>
            <a:lin ang="5400000" scaled="1"/>
          </a:gradFill>
          <a:ln w="9525">
            <a:solidFill>
              <a:schemeClr val="tx1"/>
            </a:solidFill>
            <a:round/>
            <a:headEnd/>
            <a:tailEnd/>
          </a:ln>
        </p:spPr>
        <p:txBody>
          <a:bodyPr wrap="none" anchor="ctr"/>
          <a:lstStyle/>
          <a:p>
            <a:pPr eaLnBrk="0" hangingPunct="0"/>
            <a:r>
              <a:rPr lang="en-GB" altLang="en-US">
                <a:cs typeface="Times New Roman" pitchFamily="18" charset="0"/>
              </a:rPr>
              <a:t>Co-curriculum</a:t>
            </a:r>
          </a:p>
          <a:p>
            <a:pPr eaLnBrk="0" hangingPunct="0"/>
            <a:r>
              <a:rPr lang="en-GB" altLang="en-US">
                <a:cs typeface="Times New Roman" pitchFamily="18" charset="0"/>
              </a:rPr>
              <a:t>Extra-curriculum</a:t>
            </a:r>
            <a:endParaRPr lang="en-GB" altLang="en-US">
              <a:cs typeface="Arial" pitchFamily="34" charset="0"/>
            </a:endParaRPr>
          </a:p>
          <a:p>
            <a:pPr eaLnBrk="0" hangingPunct="0"/>
            <a:endParaRPr lang="en-GB" altLang="en-US" sz="1400" i="1">
              <a:cs typeface="Times New Roman" pitchFamily="18" charset="0"/>
            </a:endParaRPr>
          </a:p>
        </p:txBody>
      </p:sp>
      <p:sp>
        <p:nvSpPr>
          <p:cNvPr id="44043"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endParaRPr lang="en-US" altLang="en-US"/>
          </a:p>
        </p:txBody>
      </p:sp>
      <p:sp>
        <p:nvSpPr>
          <p:cNvPr id="44045" name="Rectangle 3"/>
          <p:cNvSpPr>
            <a:spLocks noChangeArrowheads="1"/>
          </p:cNvSpPr>
          <p:nvPr/>
        </p:nvSpPr>
        <p:spPr bwMode="auto">
          <a:xfrm>
            <a:off x="3567087" y="601663"/>
            <a:ext cx="5571574" cy="6186309"/>
          </a:xfrm>
          <a:prstGeom prst="rect">
            <a:avLst/>
          </a:prstGeom>
          <a:noFill/>
          <a:ln w="9525">
            <a:noFill/>
            <a:miter lim="800000"/>
            <a:headEnd/>
            <a:tailEnd/>
          </a:ln>
        </p:spPr>
        <p:txBody>
          <a:bodyPr wrap="square" anchor="ctr">
            <a:spAutoFit/>
          </a:bodyPr>
          <a:lstStyle/>
          <a:p>
            <a:pPr algn="l" eaLnBrk="0" hangingPunct="0"/>
            <a:r>
              <a:rPr lang="en-GB" altLang="en-US" dirty="0">
                <a:latin typeface="Microsoft Sans Serif" pitchFamily="34" charset="0"/>
                <a:cs typeface="Microsoft Sans Serif" pitchFamily="34" charset="0"/>
              </a:rPr>
              <a:t>Students identify aspects of themselves they would like to develop and relate these to opportunities they have in the whole of their life</a:t>
            </a:r>
          </a:p>
          <a:p>
            <a:pPr algn="l" eaLnBrk="0" hangingPunct="0"/>
            <a:endParaRPr lang="en-GB" altLang="en-US" dirty="0">
              <a:latin typeface="Microsoft Sans Serif" pitchFamily="34" charset="0"/>
              <a:cs typeface="Microsoft Sans Serif" pitchFamily="34" charset="0"/>
            </a:endParaRPr>
          </a:p>
          <a:p>
            <a:pPr algn="l" eaLnBrk="0" hangingPunct="0"/>
            <a:r>
              <a:rPr lang="en-GB" altLang="en-US" dirty="0">
                <a:latin typeface="Microsoft Sans Serif" pitchFamily="34" charset="0"/>
                <a:cs typeface="Microsoft Sans Serif" pitchFamily="34" charset="0"/>
              </a:rPr>
              <a:t>They participate in any activity  co- or extra- curriculum activity that enable them to develop in these ways e.g. part-time work, volunteering, peer-assisted learning, sport, student representation, travel..</a:t>
            </a:r>
            <a:endParaRPr lang="en-GB" altLang="en-US" dirty="0">
              <a:cs typeface="Microsoft Sans Serif" pitchFamily="34" charset="0"/>
            </a:endParaRPr>
          </a:p>
          <a:p>
            <a:pPr algn="l" eaLnBrk="0" hangingPunct="0"/>
            <a:endParaRPr lang="en-GB" altLang="en-US" dirty="0">
              <a:cs typeface="Microsoft Sans Serif" pitchFamily="34" charset="0"/>
            </a:endParaRPr>
          </a:p>
          <a:p>
            <a:pPr algn="l" eaLnBrk="0" hangingPunct="0"/>
            <a:r>
              <a:rPr lang="en-GB" altLang="en-US" dirty="0">
                <a:cs typeface="Microsoft Sans Serif" pitchFamily="34" charset="0"/>
              </a:rPr>
              <a:t>They are e</a:t>
            </a:r>
            <a:r>
              <a:rPr lang="en-GB" altLang="en-US" dirty="0">
                <a:latin typeface="Microsoft Sans Serif" pitchFamily="34" charset="0"/>
                <a:cs typeface="Microsoft Sans Serif" pitchFamily="34" charset="0"/>
              </a:rPr>
              <a:t>ncouraged to identify and evidence learning against a </a:t>
            </a:r>
            <a:r>
              <a:rPr lang="en-GB" altLang="en-US" dirty="0" err="1">
                <a:latin typeface="Microsoft Sans Serif" pitchFamily="34" charset="0"/>
                <a:cs typeface="Microsoft Sans Serif" pitchFamily="34" charset="0"/>
              </a:rPr>
              <a:t>lifewide</a:t>
            </a:r>
            <a:r>
              <a:rPr lang="en-GB" altLang="en-US" dirty="0">
                <a:latin typeface="Microsoft Sans Serif" pitchFamily="34" charset="0"/>
                <a:cs typeface="Microsoft Sans Serif" pitchFamily="34" charset="0"/>
              </a:rPr>
              <a:t> learning capabilities &amp; values statement</a:t>
            </a:r>
          </a:p>
          <a:p>
            <a:pPr algn="l" eaLnBrk="0" hangingPunct="0"/>
            <a:endParaRPr lang="en-GB" altLang="en-US" dirty="0">
              <a:latin typeface="Microsoft Sans Serif" pitchFamily="34" charset="0"/>
              <a:cs typeface="Microsoft Sans Serif" pitchFamily="34" charset="0"/>
            </a:endParaRPr>
          </a:p>
          <a:p>
            <a:pPr algn="l" eaLnBrk="0" hangingPunct="0"/>
            <a:r>
              <a:rPr lang="en-GB" altLang="en-US" dirty="0">
                <a:latin typeface="Microsoft Sans Serif" pitchFamily="34" charset="0"/>
                <a:cs typeface="Microsoft Sans Serif" pitchFamily="34" charset="0"/>
              </a:rPr>
              <a:t>They document &amp; evidence experiences and learning through writing, audio, video - any medium</a:t>
            </a:r>
          </a:p>
          <a:p>
            <a:pPr algn="l" eaLnBrk="0" hangingPunct="0"/>
            <a:endParaRPr lang="en-GB" altLang="en-US" dirty="0">
              <a:latin typeface="Microsoft Sans Serif" pitchFamily="34" charset="0"/>
              <a:cs typeface="Microsoft Sans Serif" pitchFamily="34" charset="0"/>
            </a:endParaRPr>
          </a:p>
          <a:p>
            <a:pPr algn="l" eaLnBrk="0" hangingPunct="0"/>
            <a:r>
              <a:rPr lang="en-GB" altLang="en-US" dirty="0">
                <a:latin typeface="Microsoft Sans Serif" pitchFamily="34" charset="0"/>
                <a:cs typeface="Microsoft Sans Serif" pitchFamily="34" charset="0"/>
              </a:rPr>
              <a:t>They reflect on and provide evidence through a structured account &amp; discuss their experiences and learning with mentor</a:t>
            </a:r>
          </a:p>
          <a:p>
            <a:pPr algn="l" eaLnBrk="0" hangingPunct="0"/>
            <a:endParaRPr lang="en-GB" altLang="en-US" dirty="0">
              <a:latin typeface="Microsoft Sans Serif" pitchFamily="34" charset="0"/>
              <a:cs typeface="Microsoft Sans Serif" pitchFamily="34" charset="0"/>
            </a:endParaRPr>
          </a:p>
          <a:p>
            <a:pPr algn="l" eaLnBrk="0" hangingPunct="0"/>
            <a:r>
              <a:rPr lang="en-GB" altLang="en-US" dirty="0">
                <a:latin typeface="Microsoft Sans Serif" pitchFamily="34" charset="0"/>
                <a:cs typeface="Microsoft Sans Serif" pitchFamily="34" charset="0"/>
              </a:rPr>
              <a:t>Gain Certificate of Achievement</a:t>
            </a:r>
            <a:endParaRPr lang="en-GB" altLang="en-US" dirty="0">
              <a:cs typeface="Microsoft Sans Serif" pitchFamily="34" charset="0"/>
            </a:endParaRPr>
          </a:p>
        </p:txBody>
      </p:sp>
      <p:sp>
        <p:nvSpPr>
          <p:cNvPr id="76802" name="AutoShape 2" descr="Image result for university of surrey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76804" name="Picture 4" descr="Image result for University of surrey logo"/>
          <p:cNvPicPr>
            <a:picLocks noChangeAspect="1" noChangeArrowheads="1"/>
          </p:cNvPicPr>
          <p:nvPr/>
        </p:nvPicPr>
        <p:blipFill>
          <a:blip r:embed="rId4"/>
          <a:srcRect/>
          <a:stretch>
            <a:fillRect/>
          </a:stretch>
        </p:blipFill>
        <p:spPr bwMode="auto">
          <a:xfrm>
            <a:off x="250825" y="226367"/>
            <a:ext cx="1780675" cy="528638"/>
          </a:xfrm>
          <a:prstGeom prst="rect">
            <a:avLst/>
          </a:prstGeom>
          <a:noFill/>
        </p:spPr>
      </p:pic>
      <p:pic>
        <p:nvPicPr>
          <p:cNvPr id="76805" name="Picture 5"/>
          <p:cNvPicPr>
            <a:picLocks noChangeAspect="1" noChangeArrowheads="1"/>
          </p:cNvPicPr>
          <p:nvPr/>
        </p:nvPicPr>
        <p:blipFill>
          <a:blip r:embed="rId5"/>
          <a:srcRect/>
          <a:stretch>
            <a:fillRect/>
          </a:stretch>
        </p:blipFill>
        <p:spPr bwMode="auto">
          <a:xfrm>
            <a:off x="1743075" y="1628775"/>
            <a:ext cx="1828800" cy="481806"/>
          </a:xfrm>
          <a:prstGeom prst="rect">
            <a:avLst/>
          </a:prstGeom>
          <a:noFill/>
          <a:ln w="9525">
            <a:noFill/>
            <a:miter lim="800000"/>
            <a:headEnd/>
            <a:tailEnd/>
          </a:ln>
        </p:spPr>
      </p:pic>
      <p:pic>
        <p:nvPicPr>
          <p:cNvPr id="18" name="Picture 6" descr="surrey award"/>
          <p:cNvPicPr>
            <a:picLocks noChangeAspect="1" noChangeArrowheads="1"/>
          </p:cNvPicPr>
          <p:nvPr/>
        </p:nvPicPr>
        <p:blipFill>
          <a:blip r:embed="rId6"/>
          <a:srcRect/>
          <a:stretch>
            <a:fillRect/>
          </a:stretch>
        </p:blipFill>
        <p:spPr bwMode="auto">
          <a:xfrm>
            <a:off x="1619249" y="2219325"/>
            <a:ext cx="1952625" cy="1397000"/>
          </a:xfrm>
          <a:prstGeom prst="rect">
            <a:avLst/>
          </a:prstGeom>
          <a:noFill/>
          <a:ln w="9525">
            <a:noFill/>
            <a:miter lim="800000"/>
            <a:headEnd/>
            <a:tailEnd/>
          </a:ln>
        </p:spPr>
      </p:pic>
    </p:spTree>
    <p:custDataLst>
      <p:tags r:id="rId1"/>
    </p:custData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5"/>
          <p:cNvSpPr txBox="1">
            <a:spLocks noChangeArrowheads="1"/>
          </p:cNvSpPr>
          <p:nvPr/>
        </p:nvSpPr>
        <p:spPr bwMode="auto">
          <a:xfrm>
            <a:off x="468313" y="908050"/>
            <a:ext cx="4606925" cy="13541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l" eaLnBrk="1" hangingPunct="1"/>
            <a:r>
              <a:rPr lang="en-GB" altLang="en-US">
                <a:solidFill>
                  <a:srgbClr val="000000"/>
                </a:solidFill>
              </a:rPr>
              <a:t>BSc Study Programme  </a:t>
            </a:r>
            <a:r>
              <a:rPr lang="en-GB" altLang="en-US" sz="1600">
                <a:solidFill>
                  <a:srgbClr val="000000"/>
                </a:solidFill>
              </a:rPr>
              <a:t>: </a:t>
            </a:r>
            <a:r>
              <a:rPr lang="en-GB" altLang="en-US" sz="1600" b="0" i="1">
                <a:solidFill>
                  <a:srgbClr val="000000"/>
                </a:solidFill>
              </a:rPr>
              <a:t>I am studying biosciences but I want to study medicine at postgrad level. I study about 20h per week learn through lectures, lab practicals, books/papers, discussions with friends </a:t>
            </a:r>
          </a:p>
        </p:txBody>
      </p:sp>
      <p:sp>
        <p:nvSpPr>
          <p:cNvPr id="121859" name="Text Box 6"/>
          <p:cNvSpPr txBox="1">
            <a:spLocks noChangeArrowheads="1"/>
          </p:cNvSpPr>
          <p:nvPr/>
        </p:nvSpPr>
        <p:spPr bwMode="auto">
          <a:xfrm>
            <a:off x="5435601" y="476250"/>
            <a:ext cx="3494088" cy="190817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sz="1600">
                <a:solidFill>
                  <a:srgbClr val="000000"/>
                </a:solidFill>
              </a:rPr>
              <a:t>Friends: </a:t>
            </a:r>
            <a:r>
              <a:rPr lang="en-GB" altLang="en-US" sz="1400" i="1">
                <a:solidFill>
                  <a:srgbClr val="000000"/>
                </a:solidFill>
              </a:rPr>
              <a:t>As an international student, it is difficult to be away from my home and family. Friends, therefore, become a new kind of family… </a:t>
            </a:r>
          </a:p>
          <a:p>
            <a:pPr eaLnBrk="1" hangingPunct="1"/>
            <a:endParaRPr lang="en-GB" altLang="en-US" sz="1400" i="1">
              <a:solidFill>
                <a:srgbClr val="000000"/>
              </a:solidFill>
            </a:endParaRPr>
          </a:p>
          <a:p>
            <a:pPr eaLnBrk="1" hangingPunct="1"/>
            <a:endParaRPr lang="en-GB" altLang="en-US" sz="1400" b="0" i="1">
              <a:solidFill>
                <a:srgbClr val="000000"/>
              </a:solidFill>
            </a:endParaRPr>
          </a:p>
          <a:p>
            <a:pPr eaLnBrk="1" hangingPunct="1"/>
            <a:endParaRPr lang="en-GB" altLang="en-US" sz="1600" b="0">
              <a:solidFill>
                <a:srgbClr val="000000"/>
              </a:solidFill>
            </a:endParaRPr>
          </a:p>
          <a:p>
            <a:pPr eaLnBrk="1" hangingPunct="1"/>
            <a:endParaRPr lang="en-GB" altLang="en-US" sz="1600" b="0">
              <a:solidFill>
                <a:srgbClr val="000000"/>
              </a:solidFill>
            </a:endParaRPr>
          </a:p>
        </p:txBody>
      </p:sp>
      <p:sp>
        <p:nvSpPr>
          <p:cNvPr id="121860" name="Text Box 7"/>
          <p:cNvSpPr txBox="1">
            <a:spLocks noChangeArrowheads="1"/>
          </p:cNvSpPr>
          <p:nvPr/>
        </p:nvSpPr>
        <p:spPr bwMode="auto">
          <a:xfrm>
            <a:off x="5257800" y="2562609"/>
            <a:ext cx="3671888" cy="20923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dirty="0">
                <a:solidFill>
                  <a:srgbClr val="000000"/>
                </a:solidFill>
              </a:rPr>
              <a:t>Sport – university netball team</a:t>
            </a:r>
          </a:p>
          <a:p>
            <a:pPr eaLnBrk="1" hangingPunct="1"/>
            <a:r>
              <a:rPr lang="en-GB" altLang="en-US" sz="1400" b="0" i="1" dirty="0">
                <a:solidFill>
                  <a:srgbClr val="000000"/>
                </a:solidFill>
              </a:rPr>
              <a:t>Playing as a part of a team allows me to develop my inter-personal and communication skills, and always gives me a feeling of satisfaction. It lends a sense of unity and strength- when we put on our match uniforms, we know that we are no longer individuals, but part of something that is bigger than ourselves.</a:t>
            </a:r>
            <a:endParaRPr lang="en-GB" altLang="en-US" sz="1600" b="0" i="1" dirty="0">
              <a:solidFill>
                <a:srgbClr val="000000"/>
              </a:solidFill>
            </a:endParaRPr>
          </a:p>
        </p:txBody>
      </p:sp>
      <p:sp>
        <p:nvSpPr>
          <p:cNvPr id="121861" name="Text Box 9"/>
          <p:cNvSpPr txBox="1">
            <a:spLocks noChangeArrowheads="1"/>
          </p:cNvSpPr>
          <p:nvPr/>
        </p:nvSpPr>
        <p:spPr bwMode="auto">
          <a:xfrm>
            <a:off x="7380288" y="1412875"/>
            <a:ext cx="1441450" cy="7493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sz="1400">
                <a:solidFill>
                  <a:srgbClr val="000000"/>
                </a:solidFill>
              </a:rPr>
              <a:t>Entertainment</a:t>
            </a:r>
          </a:p>
          <a:p>
            <a:pPr eaLnBrk="1" hangingPunct="1"/>
            <a:r>
              <a:rPr lang="en-GB" altLang="en-US" sz="1400" b="0">
                <a:solidFill>
                  <a:srgbClr val="000000"/>
                </a:solidFill>
              </a:rPr>
              <a:t>music, cinema, meeting friends</a:t>
            </a:r>
          </a:p>
        </p:txBody>
      </p:sp>
      <p:sp>
        <p:nvSpPr>
          <p:cNvPr id="121862" name="Text Box 10"/>
          <p:cNvSpPr txBox="1">
            <a:spLocks noChangeArrowheads="1"/>
          </p:cNvSpPr>
          <p:nvPr/>
        </p:nvSpPr>
        <p:spPr bwMode="auto">
          <a:xfrm>
            <a:off x="5435600" y="1412875"/>
            <a:ext cx="2016125" cy="9540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sz="1400">
                <a:solidFill>
                  <a:srgbClr val="000000"/>
                </a:solidFill>
              </a:rPr>
              <a:t>Looking after myself</a:t>
            </a:r>
          </a:p>
          <a:p>
            <a:pPr eaLnBrk="1" hangingPunct="1"/>
            <a:r>
              <a:rPr lang="en-GB" altLang="en-US" sz="1400" b="0">
                <a:solidFill>
                  <a:srgbClr val="000000"/>
                </a:solidFill>
              </a:rPr>
              <a:t>Domestic chores</a:t>
            </a:r>
          </a:p>
          <a:p>
            <a:pPr eaLnBrk="1" hangingPunct="1"/>
            <a:r>
              <a:rPr lang="en-GB" altLang="en-US" sz="1400" b="0">
                <a:solidFill>
                  <a:srgbClr val="000000"/>
                </a:solidFill>
              </a:rPr>
              <a:t>Shopping</a:t>
            </a:r>
          </a:p>
          <a:p>
            <a:pPr eaLnBrk="1" hangingPunct="1"/>
            <a:r>
              <a:rPr lang="en-GB" altLang="en-US" sz="1400" b="0">
                <a:solidFill>
                  <a:srgbClr val="000000"/>
                </a:solidFill>
              </a:rPr>
              <a:t>Budgeting</a:t>
            </a:r>
          </a:p>
        </p:txBody>
      </p:sp>
      <p:sp>
        <p:nvSpPr>
          <p:cNvPr id="121863" name="Text Box 13"/>
          <p:cNvSpPr txBox="1">
            <a:spLocks noChangeArrowheads="1"/>
          </p:cNvSpPr>
          <p:nvPr/>
        </p:nvSpPr>
        <p:spPr bwMode="auto">
          <a:xfrm>
            <a:off x="468313" y="4764890"/>
            <a:ext cx="5489575" cy="16621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a:solidFill>
                  <a:srgbClr val="000000"/>
                </a:solidFill>
              </a:rPr>
              <a:t>Volunteer - St John’</a:t>
            </a:r>
            <a:r>
              <a:rPr lang="en-GB" altLang="ja-JP">
                <a:solidFill>
                  <a:srgbClr val="000000"/>
                </a:solidFill>
              </a:rPr>
              <a:t>s Ambulance service</a:t>
            </a:r>
          </a:p>
          <a:p>
            <a:pPr eaLnBrk="1" hangingPunct="1"/>
            <a:r>
              <a:rPr lang="en-GB" altLang="en-US" sz="1400" b="0" i="1">
                <a:solidFill>
                  <a:srgbClr val="000000"/>
                </a:solidFill>
              </a:rPr>
              <a:t>I joined St Johns</a:t>
            </a:r>
            <a:r>
              <a:rPr lang="ja-JP" altLang="en-GB" sz="1400" b="0" i="1">
                <a:solidFill>
                  <a:srgbClr val="000000"/>
                </a:solidFill>
              </a:rPr>
              <a:t>’</a:t>
            </a:r>
            <a:r>
              <a:rPr lang="en-GB" altLang="ja-JP" sz="1400" b="0" i="1">
                <a:solidFill>
                  <a:srgbClr val="000000"/>
                </a:solidFill>
              </a:rPr>
              <a:t> Ambulance, to learn first aid and general safety measures. I think this is an essential part of not just University life but life in general. Taking part in that course allowed me to feel more secure in my ability to deal with emergencies. As I hope to study Medicine as a Postgraduate degree, I found the course interesting and engaging.</a:t>
            </a:r>
            <a:endParaRPr lang="en-GB" altLang="en-US" b="0">
              <a:solidFill>
                <a:srgbClr val="000000"/>
              </a:solidFill>
            </a:endParaRPr>
          </a:p>
        </p:txBody>
      </p:sp>
      <p:sp>
        <p:nvSpPr>
          <p:cNvPr id="121864" name="Text Box 15"/>
          <p:cNvSpPr txBox="1">
            <a:spLocks noChangeArrowheads="1"/>
          </p:cNvSpPr>
          <p:nvPr/>
        </p:nvSpPr>
        <p:spPr bwMode="auto">
          <a:xfrm>
            <a:off x="541338" y="2490343"/>
            <a:ext cx="2808287" cy="193899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dirty="0">
                <a:solidFill>
                  <a:srgbClr val="000000"/>
                </a:solidFill>
              </a:rPr>
              <a:t>University Tutoring </a:t>
            </a:r>
          </a:p>
          <a:p>
            <a:pPr eaLnBrk="1" hangingPunct="1"/>
            <a:r>
              <a:rPr lang="en-GB" altLang="en-US" dirty="0">
                <a:solidFill>
                  <a:srgbClr val="000000"/>
                </a:solidFill>
              </a:rPr>
              <a:t>and Mentoring </a:t>
            </a:r>
          </a:p>
          <a:p>
            <a:pPr eaLnBrk="1" hangingPunct="1"/>
            <a:r>
              <a:rPr lang="en-GB" altLang="en-US" sz="1400" b="0" i="1" dirty="0">
                <a:solidFill>
                  <a:srgbClr val="000000"/>
                </a:solidFill>
              </a:rPr>
              <a:t>I work at a Combined Learning Centre for students with learning disabilities and/or behavioural problems. I work one-on-one with three different students, one of whom has </a:t>
            </a:r>
            <a:r>
              <a:rPr lang="en-GB" altLang="en-US" sz="1400" b="0" i="1" dirty="0" err="1">
                <a:solidFill>
                  <a:srgbClr val="000000"/>
                </a:solidFill>
              </a:rPr>
              <a:t>Aspergers</a:t>
            </a:r>
            <a:r>
              <a:rPr lang="en-GB" altLang="en-US" sz="1400" b="0" i="1" dirty="0">
                <a:solidFill>
                  <a:srgbClr val="000000"/>
                </a:solidFill>
              </a:rPr>
              <a:t> Syndrome</a:t>
            </a:r>
          </a:p>
        </p:txBody>
      </p:sp>
      <p:sp>
        <p:nvSpPr>
          <p:cNvPr id="121865" name="Text Box 16"/>
          <p:cNvSpPr txBox="1">
            <a:spLocks noChangeArrowheads="1"/>
          </p:cNvSpPr>
          <p:nvPr/>
        </p:nvSpPr>
        <p:spPr bwMode="auto">
          <a:xfrm>
            <a:off x="1" y="0"/>
            <a:ext cx="973796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l" eaLnBrk="1" hangingPunct="1"/>
            <a:r>
              <a:rPr lang="en-GB" altLang="en-US" sz="2000" dirty="0">
                <a:solidFill>
                  <a:srgbClr val="000000"/>
                </a:solidFill>
              </a:rPr>
              <a:t>EXAMPLE LIFEWIDE LEARNING &amp; LEARNING ECOLOGY </a:t>
            </a:r>
          </a:p>
          <a:p>
            <a:pPr algn="l" eaLnBrk="1" hangingPunct="1"/>
            <a:r>
              <a:rPr lang="en-GB" altLang="en-US" sz="2000" dirty="0">
                <a:solidFill>
                  <a:srgbClr val="000000"/>
                </a:solidFill>
              </a:rPr>
              <a:t>Naomi -Level 1 international student (2009)</a:t>
            </a:r>
          </a:p>
        </p:txBody>
      </p:sp>
      <p:pic>
        <p:nvPicPr>
          <p:cNvPr id="12186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2636838"/>
            <a:ext cx="15843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3"/>
          <p:cNvSpPr txBox="1">
            <a:spLocks noChangeArrowheads="1"/>
          </p:cNvSpPr>
          <p:nvPr/>
        </p:nvSpPr>
        <p:spPr bwMode="auto">
          <a:xfrm>
            <a:off x="6330182" y="5113758"/>
            <a:ext cx="2243085" cy="92333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dirty="0">
                <a:solidFill>
                  <a:srgbClr val="FF0000"/>
                </a:solidFill>
              </a:rPr>
              <a:t>What else can I do to challenge and develop myself?</a:t>
            </a:r>
          </a:p>
        </p:txBody>
      </p:sp>
    </p:spTree>
    <p:extLst>
      <p:ext uri="{BB962C8B-B14F-4D97-AF65-F5344CB8AC3E}">
        <p14:creationId xmlns:p14="http://schemas.microsoft.com/office/powerpoint/2010/main" val="694493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7226" y="704157"/>
            <a:ext cx="7982278" cy="603369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ectangle 37"/>
          <p:cNvSpPr/>
          <p:nvPr/>
        </p:nvSpPr>
        <p:spPr>
          <a:xfrm>
            <a:off x="1366286" y="1476375"/>
            <a:ext cx="6369126" cy="485569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ectangle 38"/>
          <p:cNvSpPr/>
          <p:nvPr/>
        </p:nvSpPr>
        <p:spPr>
          <a:xfrm>
            <a:off x="2388896" y="2514600"/>
            <a:ext cx="4498427" cy="367333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Rectangle 44"/>
          <p:cNvSpPr/>
          <p:nvPr/>
        </p:nvSpPr>
        <p:spPr>
          <a:xfrm>
            <a:off x="3158133" y="3280521"/>
            <a:ext cx="3116516" cy="2526363"/>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TextBox 46"/>
          <p:cNvSpPr txBox="1"/>
          <p:nvPr/>
        </p:nvSpPr>
        <p:spPr>
          <a:xfrm>
            <a:off x="3818041" y="2449243"/>
            <a:ext cx="1585905" cy="400110"/>
          </a:xfrm>
          <a:prstGeom prst="rect">
            <a:avLst/>
          </a:prstGeom>
          <a:noFill/>
        </p:spPr>
        <p:txBody>
          <a:bodyPr wrap="square" rtlCol="0">
            <a:spAutoFit/>
          </a:bodyPr>
          <a:lstStyle/>
          <a:p>
            <a:r>
              <a:rPr lang="en-US" sz="2000" b="1" dirty="0" err="1"/>
              <a:t>Meso</a:t>
            </a:r>
            <a:r>
              <a:rPr lang="en-US" sz="2000" b="1" dirty="0"/>
              <a:t> system</a:t>
            </a:r>
            <a:endParaRPr lang="en-US" sz="1600" i="1" dirty="0"/>
          </a:p>
        </p:txBody>
      </p:sp>
      <p:sp>
        <p:nvSpPr>
          <p:cNvPr id="48" name="TextBox 47"/>
          <p:cNvSpPr txBox="1"/>
          <p:nvPr/>
        </p:nvSpPr>
        <p:spPr>
          <a:xfrm>
            <a:off x="3818041" y="3234073"/>
            <a:ext cx="2202659" cy="400110"/>
          </a:xfrm>
          <a:prstGeom prst="rect">
            <a:avLst/>
          </a:prstGeom>
          <a:noFill/>
        </p:spPr>
        <p:txBody>
          <a:bodyPr wrap="square" rtlCol="0">
            <a:spAutoFit/>
          </a:bodyPr>
          <a:lstStyle/>
          <a:p>
            <a:r>
              <a:rPr lang="en-US" sz="2000" b="1" dirty="0"/>
              <a:t>Micro system</a:t>
            </a:r>
            <a:r>
              <a:rPr lang="en-US" sz="1600" b="1" dirty="0"/>
              <a:t>   </a:t>
            </a:r>
            <a:r>
              <a:rPr lang="en-US" sz="1600" i="1" dirty="0"/>
              <a:t>      </a:t>
            </a:r>
          </a:p>
        </p:txBody>
      </p:sp>
      <p:sp>
        <p:nvSpPr>
          <p:cNvPr id="81" name="Up-Down Arrow 80"/>
          <p:cNvSpPr/>
          <p:nvPr/>
        </p:nvSpPr>
        <p:spPr>
          <a:xfrm rot="5400000">
            <a:off x="3185760" y="3929858"/>
            <a:ext cx="233468" cy="528067"/>
          </a:xfrm>
          <a:prstGeom prst="upDownArrow">
            <a:avLst/>
          </a:prstGeom>
          <a:solidFill>
            <a:schemeClr val="tx1">
              <a:alpha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TextBox 34"/>
          <p:cNvSpPr txBox="1"/>
          <p:nvPr/>
        </p:nvSpPr>
        <p:spPr>
          <a:xfrm>
            <a:off x="3935853" y="1476375"/>
            <a:ext cx="1585905" cy="400110"/>
          </a:xfrm>
          <a:prstGeom prst="rect">
            <a:avLst/>
          </a:prstGeom>
          <a:noFill/>
        </p:spPr>
        <p:txBody>
          <a:bodyPr wrap="square" rtlCol="0">
            <a:spAutoFit/>
          </a:bodyPr>
          <a:lstStyle/>
          <a:p>
            <a:r>
              <a:rPr lang="en-US" sz="2000" b="1" dirty="0" err="1"/>
              <a:t>Exo</a:t>
            </a:r>
            <a:r>
              <a:rPr lang="en-US" sz="2000" b="1" dirty="0"/>
              <a:t> system</a:t>
            </a:r>
            <a:endParaRPr lang="en-US" sz="1600" i="1" dirty="0"/>
          </a:p>
        </p:txBody>
      </p:sp>
      <p:sp>
        <p:nvSpPr>
          <p:cNvPr id="37" name="TextBox 36"/>
          <p:cNvSpPr txBox="1"/>
          <p:nvPr/>
        </p:nvSpPr>
        <p:spPr>
          <a:xfrm>
            <a:off x="3935853" y="704157"/>
            <a:ext cx="1803758" cy="400110"/>
          </a:xfrm>
          <a:prstGeom prst="rect">
            <a:avLst/>
          </a:prstGeom>
          <a:noFill/>
        </p:spPr>
        <p:txBody>
          <a:bodyPr wrap="square" rtlCol="0">
            <a:spAutoFit/>
          </a:bodyPr>
          <a:lstStyle/>
          <a:p>
            <a:r>
              <a:rPr lang="en-US" sz="2000" b="1" dirty="0"/>
              <a:t>Macro system</a:t>
            </a:r>
            <a:endParaRPr lang="en-US" sz="1600" i="1" dirty="0"/>
          </a:p>
        </p:txBody>
      </p:sp>
      <p:sp>
        <p:nvSpPr>
          <p:cNvPr id="40" name="TextBox 39"/>
          <p:cNvSpPr txBox="1"/>
          <p:nvPr/>
        </p:nvSpPr>
        <p:spPr>
          <a:xfrm>
            <a:off x="1344656" y="1073018"/>
            <a:ext cx="6910018" cy="338554"/>
          </a:xfrm>
          <a:prstGeom prst="rect">
            <a:avLst/>
          </a:prstGeom>
          <a:noFill/>
        </p:spPr>
        <p:txBody>
          <a:bodyPr wrap="square" rtlCol="0">
            <a:spAutoFit/>
          </a:bodyPr>
          <a:lstStyle/>
          <a:p>
            <a:r>
              <a:rPr lang="en-US" sz="1600" b="1" i="1" dirty="0"/>
              <a:t>social/ political/economic influences  SOCIETY / GOVERNMENT / ECONOMY </a:t>
            </a:r>
          </a:p>
        </p:txBody>
      </p:sp>
      <p:sp>
        <p:nvSpPr>
          <p:cNvPr id="41" name="TextBox 40"/>
          <p:cNvSpPr txBox="1"/>
          <p:nvPr/>
        </p:nvSpPr>
        <p:spPr>
          <a:xfrm rot="16200000">
            <a:off x="-135524" y="2319877"/>
            <a:ext cx="2197819" cy="338554"/>
          </a:xfrm>
          <a:prstGeom prst="rect">
            <a:avLst/>
          </a:prstGeom>
          <a:noFill/>
        </p:spPr>
        <p:txBody>
          <a:bodyPr wrap="square" rtlCol="0">
            <a:spAutoFit/>
          </a:bodyPr>
          <a:lstStyle/>
          <a:p>
            <a:r>
              <a:rPr lang="en-US" sz="1600" b="1" i="1" dirty="0"/>
              <a:t>agencies of the state</a:t>
            </a:r>
          </a:p>
        </p:txBody>
      </p:sp>
      <p:sp>
        <p:nvSpPr>
          <p:cNvPr id="42" name="TextBox 41"/>
          <p:cNvSpPr txBox="1"/>
          <p:nvPr/>
        </p:nvSpPr>
        <p:spPr>
          <a:xfrm rot="16200000">
            <a:off x="-476534" y="4826545"/>
            <a:ext cx="2879838" cy="338554"/>
          </a:xfrm>
          <a:prstGeom prst="rect">
            <a:avLst/>
          </a:prstGeom>
          <a:noFill/>
        </p:spPr>
        <p:txBody>
          <a:bodyPr wrap="square" rtlCol="0">
            <a:spAutoFit/>
          </a:bodyPr>
          <a:lstStyle/>
          <a:p>
            <a:r>
              <a:rPr lang="en-US" sz="1600" b="1" i="1" dirty="0"/>
              <a:t>professional &amp; statutory bodies</a:t>
            </a:r>
          </a:p>
        </p:txBody>
      </p:sp>
      <p:pic>
        <p:nvPicPr>
          <p:cNvPr id="2050" name="Picture 2" descr="C:\Users\norman\Documents\CHALKMOUNTAIN KEY INFORMATION\CARTOONS\COPY CARTOONS\KIBOKO additions\CREATE.jpg"/>
          <p:cNvPicPr>
            <a:picLocks noChangeAspect="1" noChangeArrowheads="1"/>
          </p:cNvPicPr>
          <p:nvPr/>
        </p:nvPicPr>
        <p:blipFill>
          <a:blip r:embed="rId3"/>
          <a:srcRect/>
          <a:stretch>
            <a:fillRect/>
          </a:stretch>
        </p:blipFill>
        <p:spPr bwMode="auto">
          <a:xfrm>
            <a:off x="3668110" y="3588062"/>
            <a:ext cx="2168958" cy="1665111"/>
          </a:xfrm>
          <a:prstGeom prst="rect">
            <a:avLst/>
          </a:prstGeom>
          <a:noFill/>
        </p:spPr>
      </p:pic>
      <p:sp>
        <p:nvSpPr>
          <p:cNvPr id="43" name="Rectangle 42"/>
          <p:cNvSpPr/>
          <p:nvPr/>
        </p:nvSpPr>
        <p:spPr>
          <a:xfrm>
            <a:off x="1132663" y="1798796"/>
            <a:ext cx="6776123" cy="584775"/>
          </a:xfrm>
          <a:prstGeom prst="rect">
            <a:avLst/>
          </a:prstGeom>
        </p:spPr>
        <p:txBody>
          <a:bodyPr wrap="square">
            <a:spAutoFit/>
          </a:bodyPr>
          <a:lstStyle/>
          <a:p>
            <a:pPr algn="ctr"/>
            <a:r>
              <a:rPr lang="en-US" sz="1600" b="1" i="1" dirty="0"/>
              <a:t> INSTITUTION : leadership, culture, infrastructure, </a:t>
            </a:r>
            <a:r>
              <a:rPr lang="en-US" sz="1600" b="1" i="1" dirty="0"/>
              <a:t>frameworks, policies, </a:t>
            </a:r>
          </a:p>
          <a:p>
            <a:pPr algn="ctr"/>
            <a:r>
              <a:rPr lang="en-US" sz="1600" b="1" i="1" dirty="0"/>
              <a:t>tools, </a:t>
            </a:r>
            <a:r>
              <a:rPr lang="en-US" sz="1600" b="1" i="1" dirty="0"/>
              <a:t>resources for learning and the support/regulation of practices</a:t>
            </a:r>
            <a:endParaRPr lang="en-GB" sz="1600" i="1" dirty="0"/>
          </a:p>
        </p:txBody>
      </p:sp>
      <p:sp>
        <p:nvSpPr>
          <p:cNvPr id="52" name="Rectangle 51"/>
          <p:cNvSpPr/>
          <p:nvPr/>
        </p:nvSpPr>
        <p:spPr>
          <a:xfrm rot="16200000">
            <a:off x="1455542" y="4390650"/>
            <a:ext cx="2827283" cy="338554"/>
          </a:xfrm>
          <a:prstGeom prst="rect">
            <a:avLst/>
          </a:prstGeom>
        </p:spPr>
        <p:txBody>
          <a:bodyPr wrap="square">
            <a:spAutoFit/>
          </a:bodyPr>
          <a:lstStyle/>
          <a:p>
            <a:r>
              <a:rPr lang="en-GB" sz="1600" b="1" i="1" dirty="0"/>
              <a:t>programme of study / modules</a:t>
            </a:r>
          </a:p>
        </p:txBody>
      </p:sp>
      <p:sp>
        <p:nvSpPr>
          <p:cNvPr id="54" name="Rectangle 53"/>
          <p:cNvSpPr/>
          <p:nvPr/>
        </p:nvSpPr>
        <p:spPr>
          <a:xfrm>
            <a:off x="2388896" y="2695746"/>
            <a:ext cx="4538658" cy="584775"/>
          </a:xfrm>
          <a:prstGeom prst="rect">
            <a:avLst/>
          </a:prstGeom>
        </p:spPr>
        <p:txBody>
          <a:bodyPr wrap="square">
            <a:spAutoFit/>
          </a:bodyPr>
          <a:lstStyle/>
          <a:p>
            <a:pPr algn="ctr"/>
            <a:r>
              <a:rPr lang="en-GB" sz="1600" b="1" i="1" dirty="0"/>
              <a:t>sites for interaction/learning created by teachers</a:t>
            </a:r>
          </a:p>
          <a:p>
            <a:pPr algn="ctr"/>
            <a:r>
              <a:rPr lang="en-GB" sz="1600" b="1" i="1" dirty="0"/>
              <a:t>and others who support student development  </a:t>
            </a:r>
          </a:p>
        </p:txBody>
      </p:sp>
      <p:sp>
        <p:nvSpPr>
          <p:cNvPr id="55" name="Rectangle 54"/>
          <p:cNvSpPr/>
          <p:nvPr/>
        </p:nvSpPr>
        <p:spPr>
          <a:xfrm rot="5400000">
            <a:off x="5420395" y="4394061"/>
            <a:ext cx="2565633" cy="338554"/>
          </a:xfrm>
          <a:prstGeom prst="rect">
            <a:avLst/>
          </a:prstGeom>
        </p:spPr>
        <p:txBody>
          <a:bodyPr wrap="square">
            <a:spAutoFit/>
          </a:bodyPr>
          <a:lstStyle/>
          <a:p>
            <a:r>
              <a:rPr lang="en-GB" sz="1600" b="1" i="1" dirty="0"/>
              <a:t>co-curricular opportunities</a:t>
            </a:r>
          </a:p>
        </p:txBody>
      </p:sp>
      <p:sp>
        <p:nvSpPr>
          <p:cNvPr id="56" name="Rectangle 55"/>
          <p:cNvSpPr/>
          <p:nvPr/>
        </p:nvSpPr>
        <p:spPr>
          <a:xfrm>
            <a:off x="3158133" y="5253173"/>
            <a:ext cx="3175585" cy="523220"/>
          </a:xfrm>
          <a:prstGeom prst="rect">
            <a:avLst/>
          </a:prstGeom>
        </p:spPr>
        <p:txBody>
          <a:bodyPr wrap="square">
            <a:spAutoFit/>
          </a:bodyPr>
          <a:lstStyle/>
          <a:p>
            <a:pPr algn="ctr"/>
            <a:r>
              <a:rPr lang="en-GB" sz="1400" b="1" i="1" dirty="0"/>
              <a:t>personal ecologies for learning</a:t>
            </a:r>
          </a:p>
          <a:p>
            <a:pPr algn="ctr"/>
            <a:r>
              <a:rPr lang="en-GB" sz="1400" b="1" i="1" dirty="0"/>
              <a:t>inside and outside the institution</a:t>
            </a:r>
          </a:p>
        </p:txBody>
      </p:sp>
      <p:sp>
        <p:nvSpPr>
          <p:cNvPr id="57" name="Rectangle 56"/>
          <p:cNvSpPr/>
          <p:nvPr/>
        </p:nvSpPr>
        <p:spPr>
          <a:xfrm>
            <a:off x="3158133" y="5846154"/>
            <a:ext cx="3714356" cy="338554"/>
          </a:xfrm>
          <a:prstGeom prst="rect">
            <a:avLst/>
          </a:prstGeom>
        </p:spPr>
        <p:txBody>
          <a:bodyPr wrap="square">
            <a:spAutoFit/>
          </a:bodyPr>
          <a:lstStyle/>
          <a:p>
            <a:r>
              <a:rPr lang="en-GB" sz="1600" b="1" i="1" dirty="0"/>
              <a:t>ecologies for learning created by others</a:t>
            </a:r>
          </a:p>
        </p:txBody>
      </p:sp>
      <p:sp>
        <p:nvSpPr>
          <p:cNvPr id="58" name="Up-Down Arrow 57"/>
          <p:cNvSpPr/>
          <p:nvPr/>
        </p:nvSpPr>
        <p:spPr>
          <a:xfrm rot="5400000">
            <a:off x="6168000" y="3929858"/>
            <a:ext cx="233468" cy="528067"/>
          </a:xfrm>
          <a:prstGeom prst="upDownArrow">
            <a:avLst/>
          </a:prstGeom>
          <a:solidFill>
            <a:schemeClr val="tx1">
              <a:alpha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9" name="Rectangle 58"/>
          <p:cNvSpPr/>
          <p:nvPr/>
        </p:nvSpPr>
        <p:spPr>
          <a:xfrm rot="16200000">
            <a:off x="-606421" y="3611832"/>
            <a:ext cx="4942413" cy="584775"/>
          </a:xfrm>
          <a:prstGeom prst="rect">
            <a:avLst/>
          </a:prstGeom>
        </p:spPr>
        <p:txBody>
          <a:bodyPr wrap="square">
            <a:spAutoFit/>
          </a:bodyPr>
          <a:lstStyle/>
          <a:p>
            <a:r>
              <a:rPr lang="en-US" sz="1600" b="1" i="1" dirty="0"/>
              <a:t>other institutions and their practices and the </a:t>
            </a:r>
          </a:p>
          <a:p>
            <a:r>
              <a:rPr lang="en-US" sz="1600" b="1" i="1" dirty="0"/>
              <a:t>wider community of HE practitioners</a:t>
            </a:r>
            <a:endParaRPr lang="en-GB" sz="1600" i="1" dirty="0"/>
          </a:p>
        </p:txBody>
      </p:sp>
      <p:sp>
        <p:nvSpPr>
          <p:cNvPr id="62" name="Rectangle 61"/>
          <p:cNvSpPr/>
          <p:nvPr/>
        </p:nvSpPr>
        <p:spPr>
          <a:xfrm rot="5400000">
            <a:off x="5152483" y="4751173"/>
            <a:ext cx="4942413" cy="338554"/>
          </a:xfrm>
          <a:prstGeom prst="rect">
            <a:avLst/>
          </a:prstGeom>
        </p:spPr>
        <p:txBody>
          <a:bodyPr wrap="square">
            <a:spAutoFit/>
          </a:bodyPr>
          <a:lstStyle/>
          <a:p>
            <a:r>
              <a:rPr lang="en-US" sz="1600" b="1" i="1" dirty="0"/>
              <a:t>other independent agents in the HE system</a:t>
            </a:r>
          </a:p>
        </p:txBody>
      </p:sp>
      <p:sp>
        <p:nvSpPr>
          <p:cNvPr id="64" name="TextBox 63"/>
          <p:cNvSpPr txBox="1"/>
          <p:nvPr/>
        </p:nvSpPr>
        <p:spPr>
          <a:xfrm rot="5400000">
            <a:off x="7473706" y="5020573"/>
            <a:ext cx="1505880" cy="400110"/>
          </a:xfrm>
          <a:prstGeom prst="rect">
            <a:avLst/>
          </a:prstGeom>
          <a:noFill/>
        </p:spPr>
        <p:txBody>
          <a:bodyPr wrap="square" rtlCol="0">
            <a:spAutoFit/>
          </a:bodyPr>
          <a:lstStyle/>
          <a:p>
            <a:r>
              <a:rPr lang="en-US" sz="2000" b="1" i="1" dirty="0"/>
              <a:t>employers</a:t>
            </a:r>
          </a:p>
        </p:txBody>
      </p:sp>
      <p:sp>
        <p:nvSpPr>
          <p:cNvPr id="67" name="TextBox 66"/>
          <p:cNvSpPr txBox="1"/>
          <p:nvPr/>
        </p:nvSpPr>
        <p:spPr>
          <a:xfrm>
            <a:off x="3668110" y="6337740"/>
            <a:ext cx="3468414" cy="338554"/>
          </a:xfrm>
          <a:prstGeom prst="rect">
            <a:avLst/>
          </a:prstGeom>
          <a:noFill/>
        </p:spPr>
        <p:txBody>
          <a:bodyPr wrap="square" rtlCol="0">
            <a:spAutoFit/>
          </a:bodyPr>
          <a:lstStyle/>
          <a:p>
            <a:r>
              <a:rPr lang="en-US" sz="1600" b="1" i="1" dirty="0"/>
              <a:t>secondary education</a:t>
            </a:r>
          </a:p>
        </p:txBody>
      </p:sp>
      <p:sp>
        <p:nvSpPr>
          <p:cNvPr id="71" name="TextBox 70"/>
          <p:cNvSpPr txBox="1"/>
          <p:nvPr/>
        </p:nvSpPr>
        <p:spPr>
          <a:xfrm rot="5400000">
            <a:off x="6391691" y="3266977"/>
            <a:ext cx="4064519" cy="338554"/>
          </a:xfrm>
          <a:prstGeom prst="rect">
            <a:avLst/>
          </a:prstGeom>
          <a:noFill/>
        </p:spPr>
        <p:txBody>
          <a:bodyPr wrap="square" rtlCol="0">
            <a:spAutoFit/>
          </a:bodyPr>
          <a:lstStyle/>
          <a:p>
            <a:r>
              <a:rPr lang="en-US" sz="1600" b="1" i="1" dirty="0"/>
              <a:t>Competitors &amp; other institutions</a:t>
            </a:r>
          </a:p>
        </p:txBody>
      </p:sp>
      <p:sp>
        <p:nvSpPr>
          <p:cNvPr id="73" name="Up-Down Arrow 72"/>
          <p:cNvSpPr/>
          <p:nvPr/>
        </p:nvSpPr>
        <p:spPr>
          <a:xfrm rot="5400000">
            <a:off x="7061242" y="3881135"/>
            <a:ext cx="260691" cy="528068"/>
          </a:xfrm>
          <a:prstGeom prst="upDownArrow">
            <a:avLst/>
          </a:prstGeom>
          <a:solidFill>
            <a:schemeClr val="tx1">
              <a:alpha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5" name="Up-Down Arrow 74"/>
          <p:cNvSpPr/>
          <p:nvPr/>
        </p:nvSpPr>
        <p:spPr>
          <a:xfrm rot="5400000">
            <a:off x="2319138" y="3929859"/>
            <a:ext cx="233468" cy="528067"/>
          </a:xfrm>
          <a:prstGeom prst="upDownArrow">
            <a:avLst/>
          </a:prstGeom>
          <a:solidFill>
            <a:schemeClr val="tx1">
              <a:alpha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6" name="Up-Down Arrow 75"/>
          <p:cNvSpPr/>
          <p:nvPr/>
        </p:nvSpPr>
        <p:spPr>
          <a:xfrm rot="5400000">
            <a:off x="1227921" y="3894748"/>
            <a:ext cx="233468" cy="528067"/>
          </a:xfrm>
          <a:prstGeom prst="upDownArrow">
            <a:avLst/>
          </a:prstGeom>
          <a:solidFill>
            <a:schemeClr val="tx1">
              <a:alpha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8" name="Up-Down Arrow 77"/>
          <p:cNvSpPr/>
          <p:nvPr/>
        </p:nvSpPr>
        <p:spPr>
          <a:xfrm rot="5400000">
            <a:off x="7882711" y="3867524"/>
            <a:ext cx="233468" cy="528067"/>
          </a:xfrm>
          <a:prstGeom prst="upDownArrow">
            <a:avLst/>
          </a:prstGeom>
          <a:solidFill>
            <a:schemeClr val="tx1">
              <a:alpha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TextBox 30"/>
          <p:cNvSpPr txBox="1"/>
          <p:nvPr/>
        </p:nvSpPr>
        <p:spPr>
          <a:xfrm>
            <a:off x="1080621" y="242760"/>
            <a:ext cx="6797054" cy="400110"/>
          </a:xfrm>
          <a:prstGeom prst="rect">
            <a:avLst/>
          </a:prstGeom>
          <a:noFill/>
        </p:spPr>
        <p:txBody>
          <a:bodyPr wrap="none" rtlCol="0">
            <a:spAutoFit/>
          </a:bodyPr>
          <a:lstStyle/>
          <a:p>
            <a:r>
              <a:rPr lang="en-GB" sz="2000" b="1" dirty="0">
                <a:latin typeface="Aharoni" pitchFamily="2" charset="-79"/>
                <a:cs typeface="Aharoni" pitchFamily="2" charset="-79"/>
              </a:rPr>
              <a:t>Concept of Educational Ecosystems [Bronfenbrenner]</a:t>
            </a:r>
          </a:p>
        </p:txBody>
      </p:sp>
      <p:pic>
        <p:nvPicPr>
          <p:cNvPr id="3" name="Picture 2"/>
          <p:cNvPicPr>
            <a:picLocks noChangeAspect="1"/>
          </p:cNvPicPr>
          <p:nvPr/>
        </p:nvPicPr>
        <p:blipFill>
          <a:blip r:embed="rId4"/>
          <a:stretch>
            <a:fillRect/>
          </a:stretch>
        </p:blipFill>
        <p:spPr>
          <a:xfrm>
            <a:off x="7908786" y="211593"/>
            <a:ext cx="844044" cy="1062433"/>
          </a:xfrm>
          <a:prstGeom prst="rect">
            <a:avLst/>
          </a:prstGeom>
        </p:spPr>
      </p:pic>
    </p:spTree>
    <p:extLst>
      <p:ext uri="{BB962C8B-B14F-4D97-AF65-F5344CB8AC3E}">
        <p14:creationId xmlns:p14="http://schemas.microsoft.com/office/powerpoint/2010/main" val="3851817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10"/>
          <p:cNvSpPr txBox="1">
            <a:spLocks noChangeArrowheads="1"/>
          </p:cNvSpPr>
          <p:nvPr/>
        </p:nvSpPr>
        <p:spPr bwMode="auto">
          <a:xfrm>
            <a:off x="0" y="-69668"/>
            <a:ext cx="9144000"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endParaRPr lang="en-GB" altLang="en-US" sz="2800">
              <a:solidFill>
                <a:srgbClr val="66FF33"/>
              </a:solidFill>
            </a:endParaRPr>
          </a:p>
          <a:p>
            <a:pPr algn="l" eaLnBrk="1" hangingPunct="1"/>
            <a:r>
              <a:rPr lang="en-GB" altLang="en-US" sz="2000">
                <a:solidFill>
                  <a:srgbClr val="FFFF00"/>
                </a:solidFill>
              </a:rPr>
              <a:t>  </a:t>
            </a:r>
          </a:p>
          <a:p>
            <a:pPr algn="l" eaLnBrk="1" hangingPunct="1"/>
            <a:r>
              <a:rPr lang="en-GB" altLang="en-US" sz="2000">
                <a:solidFill>
                  <a:srgbClr val="FFFF00"/>
                </a:solidFill>
              </a:rPr>
              <a:t>   </a:t>
            </a:r>
          </a:p>
          <a:p>
            <a:pPr algn="l" eaLnBrk="1" hangingPunct="1"/>
            <a:endParaRPr lang="en-GB" altLang="en-US" sz="2000">
              <a:solidFill>
                <a:srgbClr val="FFFF00"/>
              </a:solidFill>
            </a:endParaRPr>
          </a:p>
          <a:p>
            <a:pPr algn="l" eaLnBrk="1" hangingPunct="1"/>
            <a:endParaRPr lang="en-GB" altLang="en-US" sz="2000">
              <a:solidFill>
                <a:srgbClr val="FFFF00"/>
              </a:solidFill>
            </a:endParaRPr>
          </a:p>
          <a:p>
            <a:pPr algn="l" eaLnBrk="1" hangingPunct="1"/>
            <a:endParaRPr lang="en-GB" altLang="en-US" sz="2000">
              <a:solidFill>
                <a:srgbClr val="FFFF00"/>
              </a:solidFill>
            </a:endParaRPr>
          </a:p>
          <a:p>
            <a:pPr algn="l" eaLnBrk="1" hangingPunct="1"/>
            <a:endParaRPr lang="en-GB" altLang="en-US" sz="2000">
              <a:solidFill>
                <a:srgbClr val="FFFF00"/>
              </a:solidFill>
            </a:endParaRPr>
          </a:p>
          <a:p>
            <a:pPr algn="l" eaLnBrk="1" hangingPunct="1"/>
            <a:endParaRPr lang="en-GB" altLang="en-US" sz="2000">
              <a:solidFill>
                <a:srgbClr val="FFFF00"/>
              </a:solidFill>
            </a:endParaRPr>
          </a:p>
          <a:p>
            <a:pPr algn="l" eaLnBrk="1" hangingPunct="1"/>
            <a:endParaRPr lang="en-GB" altLang="en-US" sz="2000">
              <a:solidFill>
                <a:srgbClr val="FFFF00"/>
              </a:solidFill>
            </a:endParaRPr>
          </a:p>
          <a:p>
            <a:pPr eaLnBrk="1" hangingPunct="1"/>
            <a:r>
              <a:rPr lang="en-GB" altLang="en-US" sz="2400">
                <a:solidFill>
                  <a:srgbClr val="FFFF00"/>
                </a:solidFill>
              </a:rPr>
              <a:t> </a:t>
            </a:r>
          </a:p>
        </p:txBody>
      </p:sp>
      <p:sp>
        <p:nvSpPr>
          <p:cNvPr id="1028" name="Text Box 10"/>
          <p:cNvSpPr txBox="1">
            <a:spLocks noChangeArrowheads="1"/>
          </p:cNvSpPr>
          <p:nvPr/>
        </p:nvSpPr>
        <p:spPr bwMode="auto">
          <a:xfrm>
            <a:off x="611188" y="4652963"/>
            <a:ext cx="22320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a:t>2 WHAT aspects of yourself do you want to develop?</a:t>
            </a:r>
          </a:p>
        </p:txBody>
      </p:sp>
      <p:sp>
        <p:nvSpPr>
          <p:cNvPr id="1029" name="Text Box 10"/>
          <p:cNvSpPr txBox="1">
            <a:spLocks noChangeArrowheads="1"/>
          </p:cNvSpPr>
          <p:nvPr/>
        </p:nvSpPr>
        <p:spPr bwMode="auto">
          <a:xfrm>
            <a:off x="611188" y="4149725"/>
            <a:ext cx="46815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l" eaLnBrk="1" hangingPunct="1"/>
            <a:r>
              <a:rPr lang="en-GB" altLang="en-US"/>
              <a:t>1  Personal goals     </a:t>
            </a:r>
          </a:p>
        </p:txBody>
      </p:sp>
      <p:sp>
        <p:nvSpPr>
          <p:cNvPr id="25" name="Rectangle 24"/>
          <p:cNvSpPr/>
          <p:nvPr/>
        </p:nvSpPr>
        <p:spPr>
          <a:xfrm>
            <a:off x="539750" y="4076700"/>
            <a:ext cx="8208963" cy="230505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cxnSp>
        <p:nvCxnSpPr>
          <p:cNvPr id="29" name="Straight Connector 28"/>
          <p:cNvCxnSpPr/>
          <p:nvPr/>
        </p:nvCxnSpPr>
        <p:spPr>
          <a:xfrm>
            <a:off x="539750" y="4581525"/>
            <a:ext cx="8208963" cy="71438"/>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1032" name="Text Box 10"/>
          <p:cNvSpPr txBox="1">
            <a:spLocks noChangeArrowheads="1"/>
          </p:cNvSpPr>
          <p:nvPr/>
        </p:nvSpPr>
        <p:spPr bwMode="auto">
          <a:xfrm>
            <a:off x="3492500" y="4724400"/>
            <a:ext cx="2159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dirty="0"/>
              <a:t>3 WHY is this important to you?</a:t>
            </a:r>
          </a:p>
          <a:p>
            <a:pPr eaLnBrk="1" hangingPunct="1"/>
            <a:r>
              <a:rPr lang="en-GB" altLang="en-US" dirty="0"/>
              <a:t>PURPOSE</a:t>
            </a:r>
          </a:p>
        </p:txBody>
      </p:sp>
      <p:sp>
        <p:nvSpPr>
          <p:cNvPr id="1033" name="Text Box 10"/>
          <p:cNvSpPr txBox="1">
            <a:spLocks noChangeArrowheads="1"/>
          </p:cNvSpPr>
          <p:nvPr/>
        </p:nvSpPr>
        <p:spPr bwMode="auto">
          <a:xfrm>
            <a:off x="5881688" y="4652963"/>
            <a:ext cx="25923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dirty="0"/>
              <a:t>4 HOW do you intend to develop &amp; demonstrate your development?</a:t>
            </a:r>
          </a:p>
        </p:txBody>
      </p:sp>
      <p:sp>
        <p:nvSpPr>
          <p:cNvPr id="1034" name="Text Box 10"/>
          <p:cNvSpPr txBox="1">
            <a:spLocks noChangeArrowheads="1"/>
          </p:cNvSpPr>
          <p:nvPr/>
        </p:nvSpPr>
        <p:spPr bwMode="auto">
          <a:xfrm>
            <a:off x="539749" y="5780751"/>
            <a:ext cx="8208963" cy="615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l" eaLnBrk="1" hangingPunct="1"/>
            <a:r>
              <a:rPr lang="en-GB" altLang="en-US" dirty="0"/>
              <a:t>5 WHAT </a:t>
            </a:r>
            <a:r>
              <a:rPr lang="en-GB" altLang="en-US" sz="1600" dirty="0"/>
              <a:t>capabilities, qualities, values dispositions are you trying to develop?</a:t>
            </a:r>
          </a:p>
          <a:p>
            <a:pPr algn="l" eaLnBrk="1" hangingPunct="1"/>
            <a:r>
              <a:rPr lang="en-GB" altLang="en-US" sz="1600" i="1" dirty="0"/>
              <a:t>Use award capabilities and values statement as prompt </a:t>
            </a:r>
          </a:p>
        </p:txBody>
      </p:sp>
      <p:cxnSp>
        <p:nvCxnSpPr>
          <p:cNvPr id="39" name="Straight Connector 38"/>
          <p:cNvCxnSpPr/>
          <p:nvPr/>
        </p:nvCxnSpPr>
        <p:spPr>
          <a:xfrm>
            <a:off x="3276600" y="4652963"/>
            <a:ext cx="0" cy="11277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795963" y="4652963"/>
            <a:ext cx="0" cy="11277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037" name="Text Box 10"/>
          <p:cNvSpPr txBox="1">
            <a:spLocks noChangeArrowheads="1"/>
          </p:cNvSpPr>
          <p:nvPr/>
        </p:nvSpPr>
        <p:spPr bwMode="auto">
          <a:xfrm>
            <a:off x="358775" y="6381750"/>
            <a:ext cx="8785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l" eaLnBrk="1" hangingPunct="1"/>
            <a:r>
              <a:rPr lang="en-GB" altLang="en-US" sz="1600" i="1"/>
              <a:t>  PDPs should recognise that significant learning will be unplanned and emergent</a:t>
            </a:r>
          </a:p>
        </p:txBody>
      </p:sp>
      <p:sp>
        <p:nvSpPr>
          <p:cNvPr id="1038" name="TextBox 46"/>
          <p:cNvSpPr txBox="1">
            <a:spLocks noChangeArrowheads="1"/>
          </p:cNvSpPr>
          <p:nvPr/>
        </p:nvSpPr>
        <p:spPr bwMode="auto">
          <a:xfrm>
            <a:off x="3492500" y="4149725"/>
            <a:ext cx="4764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dirty="0"/>
              <a:t>areas of significant challenge/opportunity</a:t>
            </a:r>
          </a:p>
        </p:txBody>
      </p:sp>
      <p:sp>
        <p:nvSpPr>
          <p:cNvPr id="1039" name="Rectangle 3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1040"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graphicFrame>
        <p:nvGraphicFramePr>
          <p:cNvPr id="1026" name="Object 3"/>
          <p:cNvGraphicFramePr>
            <a:graphicFrameLocks noChangeAspect="1"/>
          </p:cNvGraphicFramePr>
          <p:nvPr>
            <p:extLst>
              <p:ext uri="{D42A27DB-BD31-4B8C-83A1-F6EECF244321}">
                <p14:modId xmlns:p14="http://schemas.microsoft.com/office/powerpoint/2010/main" val="3687119853"/>
              </p:ext>
            </p:extLst>
          </p:nvPr>
        </p:nvGraphicFramePr>
        <p:xfrm>
          <a:off x="383773" y="404813"/>
          <a:ext cx="3673475" cy="2800350"/>
        </p:xfrm>
        <a:graphic>
          <a:graphicData uri="http://schemas.openxmlformats.org/presentationml/2006/ole">
            <mc:AlternateContent xmlns:mc="http://schemas.openxmlformats.org/markup-compatibility/2006">
              <mc:Choice xmlns:v="urn:schemas-microsoft-com:vml" Requires="v">
                <p:oleObj spid="_x0000_s1057" name="Slide" r:id="rId4" imgW="4570330" imgH="3427599" progId="PowerPoint.Slide.12">
                  <p:embed/>
                </p:oleObj>
              </mc:Choice>
              <mc:Fallback>
                <p:oleObj name="Slide" r:id="rId4" imgW="4570330" imgH="3427599" progId="PowerPoint.Slide.12">
                  <p:embed/>
                  <p:pic>
                    <p:nvPicPr>
                      <p:cNvPr id="1026"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773" y="404813"/>
                        <a:ext cx="3673475" cy="2800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1" name="Rectangle 47"/>
          <p:cNvSpPr>
            <a:spLocks noChangeArrowheads="1"/>
          </p:cNvSpPr>
          <p:nvPr/>
        </p:nvSpPr>
        <p:spPr bwMode="auto">
          <a:xfrm>
            <a:off x="378051" y="3629026"/>
            <a:ext cx="8604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sz="2400" dirty="0"/>
              <a:t>Personal Development Activities Plan </a:t>
            </a:r>
          </a:p>
        </p:txBody>
      </p:sp>
      <p:sp>
        <p:nvSpPr>
          <p:cNvPr id="27" name="Isosceles Triangle 26"/>
          <p:cNvSpPr/>
          <p:nvPr/>
        </p:nvSpPr>
        <p:spPr>
          <a:xfrm rot="10800000">
            <a:off x="1187450" y="3068638"/>
            <a:ext cx="431800" cy="504825"/>
          </a:xfrm>
          <a:prstGeom prst="triangle">
            <a:avLst>
              <a:gd name="adj" fmla="val 60205"/>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21" name="Text Box 17"/>
          <p:cNvSpPr txBox="1">
            <a:spLocks noChangeArrowheads="1"/>
          </p:cNvSpPr>
          <p:nvPr/>
        </p:nvSpPr>
        <p:spPr bwMode="auto">
          <a:xfrm>
            <a:off x="4582048" y="2468473"/>
            <a:ext cx="4400253" cy="1200329"/>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i="1" dirty="0">
                <a:solidFill>
                  <a:srgbClr val="FF0000"/>
                </a:solidFill>
              </a:rPr>
              <a:t>I want to develop my leadership skills by organising and leading a small group of volunteers to work during the summer vacation in Uganda</a:t>
            </a:r>
          </a:p>
        </p:txBody>
      </p:sp>
      <p:sp>
        <p:nvSpPr>
          <p:cNvPr id="4" name="Isosceles Triangle 3"/>
          <p:cNvSpPr/>
          <p:nvPr/>
        </p:nvSpPr>
        <p:spPr>
          <a:xfrm>
            <a:off x="8401051" y="3245346"/>
            <a:ext cx="280987" cy="262595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4" descr="Thumbnai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4400" y="54987"/>
            <a:ext cx="3048000" cy="2012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Isosceles Triangle 23"/>
          <p:cNvSpPr/>
          <p:nvPr/>
        </p:nvSpPr>
        <p:spPr>
          <a:xfrm>
            <a:off x="7601413" y="1480256"/>
            <a:ext cx="280987" cy="1047929"/>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062948" y="2027956"/>
            <a:ext cx="4859161" cy="369332"/>
          </a:xfrm>
          <a:prstGeom prst="rect">
            <a:avLst/>
          </a:prstGeom>
        </p:spPr>
        <p:txBody>
          <a:bodyPr wrap="square">
            <a:spAutoFit/>
          </a:bodyPr>
          <a:lstStyle/>
          <a:p>
            <a:r>
              <a:rPr lang="en-US" b="1" dirty="0"/>
              <a:t>http://www.normanjackson.co.uk/icolace4.html</a:t>
            </a:r>
            <a:endParaRPr lang="en-US" b="1" dirty="0"/>
          </a:p>
        </p:txBody>
      </p:sp>
    </p:spTree>
    <p:extLst>
      <p:ext uri="{BB962C8B-B14F-4D97-AF65-F5344CB8AC3E}">
        <p14:creationId xmlns:p14="http://schemas.microsoft.com/office/powerpoint/2010/main" val="273147150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79388" y="115888"/>
            <a:ext cx="8856662" cy="576262"/>
          </a:xfrm>
          <a:prstGeom prst="rect">
            <a:avLst/>
          </a:prstGeom>
          <a:noFill/>
        </p:spPr>
        <p:txBody>
          <a:bodyPr/>
          <a:lstStyle/>
          <a:p>
            <a:pPr eaLnBrk="0" hangingPunct="0">
              <a:defRPr/>
            </a:pPr>
            <a:r>
              <a:rPr lang="en-GB" sz="2400" b="1" kern="0" dirty="0">
                <a:latin typeface="+mj-lt"/>
                <a:cs typeface="+mj-cs"/>
              </a:rPr>
              <a:t>Ecologies for learning &amp; development are revealed in the narratives of trying to achieve something </a:t>
            </a:r>
          </a:p>
        </p:txBody>
      </p:sp>
      <p:pic>
        <p:nvPicPr>
          <p:cNvPr id="123907" name="Picture 3" descr="tanvir kaur's blog"/>
          <p:cNvPicPr>
            <a:picLocks noChangeAspect="1" noChangeArrowheads="1"/>
          </p:cNvPicPr>
          <p:nvPr/>
        </p:nvPicPr>
        <p:blipFill>
          <a:blip r:embed="rId3">
            <a:extLst>
              <a:ext uri="{28A0092B-C50C-407E-A947-70E740481C1C}">
                <a14:useLocalDpi xmlns:a14="http://schemas.microsoft.com/office/drawing/2010/main" val="0"/>
              </a:ext>
            </a:extLst>
          </a:blip>
          <a:srcRect l="8212" r="7809"/>
          <a:stretch>
            <a:fillRect/>
          </a:stretch>
        </p:blipFill>
        <p:spPr bwMode="auto">
          <a:xfrm>
            <a:off x="539750" y="1125538"/>
            <a:ext cx="2590800" cy="347503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23908" name="Text Box 4"/>
          <p:cNvSpPr txBox="1">
            <a:spLocks noChangeArrowheads="1"/>
          </p:cNvSpPr>
          <p:nvPr/>
        </p:nvSpPr>
        <p:spPr bwMode="auto">
          <a:xfrm>
            <a:off x="3635375" y="3429000"/>
            <a:ext cx="1944688"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GB" altLang="en-US"/>
              <a:t>SHOE BOX!</a:t>
            </a:r>
          </a:p>
          <a:p>
            <a:pPr eaLnBrk="1" hangingPunct="1">
              <a:spcBef>
                <a:spcPct val="50000"/>
              </a:spcBef>
            </a:pPr>
            <a:r>
              <a:rPr lang="en-GB" altLang="en-US"/>
              <a:t>BLOG</a:t>
            </a:r>
          </a:p>
          <a:p>
            <a:pPr eaLnBrk="1" hangingPunct="1">
              <a:spcBef>
                <a:spcPct val="50000"/>
              </a:spcBef>
            </a:pPr>
            <a:r>
              <a:rPr lang="en-GB" altLang="en-US"/>
              <a:t>SCRAPBOOK</a:t>
            </a:r>
          </a:p>
          <a:p>
            <a:pPr eaLnBrk="1" hangingPunct="1">
              <a:spcBef>
                <a:spcPct val="50000"/>
              </a:spcBef>
            </a:pPr>
            <a:r>
              <a:rPr lang="en-GB" altLang="en-US"/>
              <a:t>E-PORTFOLIO</a:t>
            </a:r>
          </a:p>
          <a:p>
            <a:pPr eaLnBrk="1" hangingPunct="1">
              <a:spcBef>
                <a:spcPct val="50000"/>
              </a:spcBef>
            </a:pPr>
            <a:r>
              <a:rPr lang="en-GB" altLang="en-US"/>
              <a:t>VIDEO DIARY</a:t>
            </a:r>
          </a:p>
          <a:p>
            <a:pPr eaLnBrk="1" hangingPunct="1">
              <a:spcBef>
                <a:spcPct val="50000"/>
              </a:spcBef>
            </a:pPr>
            <a:r>
              <a:rPr lang="en-GB" altLang="en-US"/>
              <a:t>DIGITAL STORY</a:t>
            </a:r>
          </a:p>
          <a:p>
            <a:pPr eaLnBrk="1" hangingPunct="1">
              <a:spcBef>
                <a:spcPct val="50000"/>
              </a:spcBef>
            </a:pPr>
            <a:r>
              <a:rPr lang="en-GB" altLang="en-US"/>
              <a:t>VIDEO FILM</a:t>
            </a:r>
          </a:p>
          <a:p>
            <a:pPr eaLnBrk="1" hangingPunct="1">
              <a:spcBef>
                <a:spcPct val="50000"/>
              </a:spcBef>
            </a:pPr>
            <a:r>
              <a:rPr lang="en-GB" altLang="en-US"/>
              <a:t>SLIDE SHOW</a:t>
            </a:r>
          </a:p>
          <a:p>
            <a:pPr eaLnBrk="1" hangingPunct="1">
              <a:spcBef>
                <a:spcPct val="50000"/>
              </a:spcBef>
            </a:pPr>
            <a:endParaRPr lang="en-GB" altLang="en-US"/>
          </a:p>
        </p:txBody>
      </p:sp>
      <p:pic>
        <p:nvPicPr>
          <p:cNvPr id="123909" name="Picture 5" descr="DSC011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1052513"/>
            <a:ext cx="2376488"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23910" name="Picture 1" descr="F:\DCIM\105_PANA\P105061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1125538"/>
            <a:ext cx="1719263"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1" name="Picture 2" descr="Thumbnai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4005263"/>
            <a:ext cx="24479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2" name="Picture 4" descr="Thumbnai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4797425"/>
            <a:ext cx="3048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3" name="Picture 6" descr="YouTube ho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182563"/>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4" name="Picture 7" descr="C:\Users\norman\Pictures\CREATIVITY\YOUTUB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3350" y="6391275"/>
            <a:ext cx="10477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5" name="TextBox 10"/>
          <p:cNvSpPr txBox="1">
            <a:spLocks noChangeArrowheads="1"/>
          </p:cNvSpPr>
          <p:nvPr/>
        </p:nvSpPr>
        <p:spPr bwMode="auto">
          <a:xfrm>
            <a:off x="6588125" y="5805488"/>
            <a:ext cx="200501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dirty="0">
                <a:solidFill>
                  <a:srgbClr val="FF00FF"/>
                </a:solidFill>
              </a:rPr>
              <a:t>PERSONAL </a:t>
            </a:r>
          </a:p>
          <a:p>
            <a:pPr algn="ctr" eaLnBrk="1" hangingPunct="1"/>
            <a:r>
              <a:rPr lang="en-GB" altLang="en-US" dirty="0">
                <a:solidFill>
                  <a:srgbClr val="FF00FF"/>
                </a:solidFill>
              </a:rPr>
              <a:t>DEVELOPMENT </a:t>
            </a:r>
          </a:p>
          <a:p>
            <a:pPr algn="ctr" eaLnBrk="1" hangingPunct="1"/>
            <a:r>
              <a:rPr lang="en-GB" altLang="en-US" dirty="0">
                <a:solidFill>
                  <a:srgbClr val="FF00FF"/>
                </a:solidFill>
              </a:rPr>
              <a:t>PLANNING</a:t>
            </a:r>
          </a:p>
        </p:txBody>
      </p:sp>
    </p:spTree>
    <p:extLst>
      <p:ext uri="{BB962C8B-B14F-4D97-AF65-F5344CB8AC3E}">
        <p14:creationId xmlns:p14="http://schemas.microsoft.com/office/powerpoint/2010/main" val="2045334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C:\Users\norman\Pictures\LIFEWIDE DEVELOPMENT AWARD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Rectangle 3"/>
          <p:cNvSpPr>
            <a:spLocks noChangeArrowheads="1"/>
          </p:cNvSpPr>
          <p:nvPr/>
        </p:nvSpPr>
        <p:spPr bwMode="auto">
          <a:xfrm>
            <a:off x="6078736" y="5473190"/>
            <a:ext cx="30652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dirty="0">
                <a:solidFill>
                  <a:srgbClr val="FF0000"/>
                </a:solidFill>
                <a:latin typeface="Adobe Heiti Std R" pitchFamily="34" charset="-128"/>
                <a:ea typeface="Adobe Heiti Std R" pitchFamily="34" charset="-128"/>
              </a:rPr>
              <a:t>GUIDANCE CAN </a:t>
            </a:r>
          </a:p>
          <a:p>
            <a:pPr eaLnBrk="1" hangingPunct="1"/>
            <a:r>
              <a:rPr lang="en-GB" altLang="en-US" dirty="0">
                <a:solidFill>
                  <a:srgbClr val="FF0000"/>
                </a:solidFill>
                <a:latin typeface="Adobe Heiti Std R" pitchFamily="34" charset="-128"/>
                <a:ea typeface="Adobe Heiti Std R" pitchFamily="34" charset="-128"/>
              </a:rPr>
              <a:t>BE DOWNLOADED</a:t>
            </a:r>
          </a:p>
          <a:p>
            <a:pPr eaLnBrk="1" hangingPunct="1"/>
            <a:r>
              <a:rPr lang="en-GB" altLang="en-US" dirty="0">
                <a:solidFill>
                  <a:srgbClr val="FF0000"/>
                </a:solidFill>
                <a:latin typeface="Adobe Heiti Std R" pitchFamily="34" charset="-128"/>
                <a:ea typeface="Adobe Heiti Std R" pitchFamily="34" charset="-128"/>
              </a:rPr>
              <a:t>http://lifewideaward.com</a:t>
            </a:r>
            <a:endParaRPr lang="en-GB" altLang="en-US" dirty="0">
              <a:solidFill>
                <a:srgbClr val="FF0000"/>
              </a:solidFill>
            </a:endParaRPr>
          </a:p>
        </p:txBody>
      </p:sp>
      <p:pic>
        <p:nvPicPr>
          <p:cNvPr id="4" name="Picture 9" descr="C:\Users\norman\Pictures\LIFEWIDE EDUCATION\LWE Abstract Logo Final B&amp;G.jpg"/>
          <p:cNvPicPr>
            <a:picLocks noChangeAspect="1" noChangeArrowheads="1"/>
          </p:cNvPicPr>
          <p:nvPr/>
        </p:nvPicPr>
        <p:blipFill>
          <a:blip r:embed="rId4" cstate="print"/>
          <a:srcRect/>
          <a:stretch>
            <a:fillRect/>
          </a:stretch>
        </p:blipFill>
        <p:spPr bwMode="auto">
          <a:xfrm>
            <a:off x="7628708" y="0"/>
            <a:ext cx="1515291" cy="688975"/>
          </a:xfrm>
          <a:prstGeom prst="rect">
            <a:avLst/>
          </a:prstGeom>
          <a:noFill/>
          <a:ln w="9525">
            <a:noFill/>
            <a:miter lim="800000"/>
            <a:headEnd/>
            <a:tailEnd/>
          </a:ln>
        </p:spPr>
      </p:pic>
    </p:spTree>
    <p:extLst>
      <p:ext uri="{BB962C8B-B14F-4D97-AF65-F5344CB8AC3E}">
        <p14:creationId xmlns:p14="http://schemas.microsoft.com/office/powerpoint/2010/main" val="70236148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10"/>
          <p:cNvSpPr txBox="1">
            <a:spLocks noChangeArrowheads="1"/>
          </p:cNvSpPr>
          <p:nvPr/>
        </p:nvSpPr>
        <p:spPr bwMode="auto">
          <a:xfrm>
            <a:off x="950047" y="55919"/>
            <a:ext cx="75328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l" eaLnBrk="1" hangingPunct="1"/>
            <a:r>
              <a:rPr lang="en-GB" altLang="en-US" sz="2400" b="0" dirty="0"/>
              <a:t>Framework for recognising a </a:t>
            </a:r>
            <a:r>
              <a:rPr lang="en-GB" altLang="en-US" sz="2400" b="0" dirty="0" err="1"/>
              <a:t>lifewide</a:t>
            </a:r>
            <a:r>
              <a:rPr lang="en-GB" altLang="en-US" sz="2400" b="0" dirty="0"/>
              <a:t> learning ecology</a:t>
            </a:r>
          </a:p>
        </p:txBody>
      </p:sp>
      <p:sp>
        <p:nvSpPr>
          <p:cNvPr id="125955" name="AutoShape 16"/>
          <p:cNvSpPr>
            <a:spLocks noChangeArrowheads="1"/>
          </p:cNvSpPr>
          <p:nvPr/>
        </p:nvSpPr>
        <p:spPr bwMode="auto">
          <a:xfrm>
            <a:off x="1116013" y="620713"/>
            <a:ext cx="1152525" cy="1944687"/>
          </a:xfrm>
          <a:prstGeom prst="roundRect">
            <a:avLst>
              <a:gd name="adj" fmla="val 16667"/>
            </a:avLst>
          </a:prstGeom>
          <a:gradFill rotWithShape="1">
            <a:gsLst>
              <a:gs pos="0">
                <a:srgbClr val="A8CDF6"/>
              </a:gs>
              <a:gs pos="100000">
                <a:schemeClr val="bg1"/>
              </a:gs>
            </a:gsLst>
            <a:lin ang="5400000" scaled="1"/>
          </a:gradFill>
          <a:ln w="9525">
            <a:solidFill>
              <a:schemeClr val="tx1"/>
            </a:solidFill>
            <a:round/>
            <a:headEnd/>
            <a:tailEnd/>
          </a:ln>
        </p:spPr>
        <p:txBody>
          <a:bodyPr wrap="none" anchor="ct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endParaRPr lang="en-US" altLang="en-US">
              <a:solidFill>
                <a:srgbClr val="92D050"/>
              </a:solidFill>
            </a:endParaRPr>
          </a:p>
        </p:txBody>
      </p:sp>
      <p:sp>
        <p:nvSpPr>
          <p:cNvPr id="125956" name="Text Box 18"/>
          <p:cNvSpPr txBox="1">
            <a:spLocks noChangeArrowheads="1"/>
          </p:cNvSpPr>
          <p:nvPr/>
        </p:nvSpPr>
        <p:spPr bwMode="auto">
          <a:xfrm>
            <a:off x="1116013" y="692150"/>
            <a:ext cx="11525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sz="1600"/>
              <a:t>formal </a:t>
            </a:r>
          </a:p>
          <a:p>
            <a:pPr eaLnBrk="1" hangingPunct="1"/>
            <a:r>
              <a:rPr lang="en-GB" altLang="en-US" sz="1600"/>
              <a:t>education</a:t>
            </a:r>
          </a:p>
        </p:txBody>
      </p:sp>
      <p:sp>
        <p:nvSpPr>
          <p:cNvPr id="125957" name="AutoShape 20"/>
          <p:cNvSpPr>
            <a:spLocks noChangeArrowheads="1"/>
          </p:cNvSpPr>
          <p:nvPr/>
        </p:nvSpPr>
        <p:spPr bwMode="auto">
          <a:xfrm>
            <a:off x="2411413" y="620713"/>
            <a:ext cx="1152525" cy="1944687"/>
          </a:xfrm>
          <a:prstGeom prst="roundRect">
            <a:avLst>
              <a:gd name="adj" fmla="val 16667"/>
            </a:avLst>
          </a:prstGeom>
          <a:gradFill rotWithShape="1">
            <a:gsLst>
              <a:gs pos="0">
                <a:srgbClr val="FBA3F7"/>
              </a:gs>
              <a:gs pos="100000">
                <a:schemeClr val="bg1"/>
              </a:gs>
            </a:gsLst>
            <a:lin ang="5400000" scaled="1"/>
          </a:gradFill>
          <a:ln w="9525">
            <a:solidFill>
              <a:schemeClr val="tx1"/>
            </a:solidFill>
            <a:round/>
            <a:headEnd/>
            <a:tailEnd/>
          </a:ln>
        </p:spPr>
        <p:txBody>
          <a:bodyPr wrap="none" anchor="ct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endParaRPr lang="en-US" altLang="en-US">
              <a:solidFill>
                <a:srgbClr val="92D050"/>
              </a:solidFill>
            </a:endParaRPr>
          </a:p>
        </p:txBody>
      </p:sp>
      <p:sp>
        <p:nvSpPr>
          <p:cNvPr id="125958" name="AutoShape 22"/>
          <p:cNvSpPr>
            <a:spLocks noChangeArrowheads="1"/>
          </p:cNvSpPr>
          <p:nvPr/>
        </p:nvSpPr>
        <p:spPr bwMode="auto">
          <a:xfrm>
            <a:off x="3708400" y="620713"/>
            <a:ext cx="1150938" cy="1944687"/>
          </a:xfrm>
          <a:prstGeom prst="roundRect">
            <a:avLst>
              <a:gd name="adj" fmla="val 16667"/>
            </a:avLst>
          </a:prstGeom>
          <a:gradFill rotWithShape="1">
            <a:gsLst>
              <a:gs pos="0">
                <a:srgbClr val="AAF4AA"/>
              </a:gs>
              <a:gs pos="100000">
                <a:schemeClr val="bg1"/>
              </a:gs>
            </a:gsLst>
            <a:lin ang="5400000" scaled="1"/>
          </a:gradFill>
          <a:ln w="9525">
            <a:solidFill>
              <a:schemeClr val="tx1"/>
            </a:solidFill>
            <a:round/>
            <a:headEnd/>
            <a:tailEnd/>
          </a:ln>
        </p:spPr>
        <p:txBody>
          <a:bodyPr wrap="none" anchor="ct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endParaRPr lang="en-US" altLang="en-US">
              <a:solidFill>
                <a:srgbClr val="92D050"/>
              </a:solidFill>
            </a:endParaRPr>
          </a:p>
        </p:txBody>
      </p:sp>
      <p:sp>
        <p:nvSpPr>
          <p:cNvPr id="125959" name="AutoShape 24"/>
          <p:cNvSpPr>
            <a:spLocks noChangeArrowheads="1"/>
          </p:cNvSpPr>
          <p:nvPr/>
        </p:nvSpPr>
        <p:spPr bwMode="auto">
          <a:xfrm>
            <a:off x="6372225" y="620713"/>
            <a:ext cx="1223963" cy="1944687"/>
          </a:xfrm>
          <a:prstGeom prst="roundRect">
            <a:avLst>
              <a:gd name="adj" fmla="val 16667"/>
            </a:avLst>
          </a:prstGeom>
          <a:gradFill rotWithShape="1">
            <a:gsLst>
              <a:gs pos="0">
                <a:srgbClr val="FFFF00"/>
              </a:gs>
              <a:gs pos="100000">
                <a:schemeClr val="bg1"/>
              </a:gs>
            </a:gsLst>
            <a:lin ang="5400000" scaled="1"/>
          </a:gradFill>
          <a:ln w="9525">
            <a:solidFill>
              <a:schemeClr val="tx1"/>
            </a:solidFill>
            <a:round/>
            <a:headEnd/>
            <a:tailEnd/>
          </a:ln>
        </p:spPr>
        <p:txBody>
          <a:bodyPr wrap="none" anchor="ct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endParaRPr lang="en-US" altLang="en-US">
              <a:solidFill>
                <a:srgbClr val="92D050"/>
              </a:solidFill>
            </a:endParaRPr>
          </a:p>
        </p:txBody>
      </p:sp>
      <p:sp>
        <p:nvSpPr>
          <p:cNvPr id="125960" name="Text Box 26"/>
          <p:cNvSpPr txBox="1">
            <a:spLocks noChangeArrowheads="1"/>
          </p:cNvSpPr>
          <p:nvPr/>
        </p:nvSpPr>
        <p:spPr bwMode="auto">
          <a:xfrm>
            <a:off x="2365375" y="692150"/>
            <a:ext cx="12001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sz="1600"/>
              <a:t>work/ paid</a:t>
            </a:r>
          </a:p>
          <a:p>
            <a:pPr eaLnBrk="1" hangingPunct="1"/>
            <a:r>
              <a:rPr lang="en-GB" altLang="en-US" sz="1600"/>
              <a:t>voluntary</a:t>
            </a:r>
          </a:p>
        </p:txBody>
      </p:sp>
      <p:sp>
        <p:nvSpPr>
          <p:cNvPr id="125961" name="Text Box 27"/>
          <p:cNvSpPr txBox="1">
            <a:spLocks noChangeArrowheads="1"/>
          </p:cNvSpPr>
          <p:nvPr/>
        </p:nvSpPr>
        <p:spPr bwMode="auto">
          <a:xfrm>
            <a:off x="3635375" y="765175"/>
            <a:ext cx="121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sz="1600"/>
              <a:t>family /</a:t>
            </a:r>
          </a:p>
          <a:p>
            <a:pPr eaLnBrk="1" hangingPunct="1"/>
            <a:r>
              <a:rPr lang="en-GB" altLang="en-US" sz="1600"/>
              <a:t>home</a:t>
            </a:r>
          </a:p>
        </p:txBody>
      </p:sp>
      <p:sp>
        <p:nvSpPr>
          <p:cNvPr id="125962" name="Text Box 28"/>
          <p:cNvSpPr txBox="1">
            <a:spLocks noChangeArrowheads="1"/>
          </p:cNvSpPr>
          <p:nvPr/>
        </p:nvSpPr>
        <p:spPr bwMode="auto">
          <a:xfrm>
            <a:off x="6443663" y="620713"/>
            <a:ext cx="1098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sz="1600"/>
              <a:t>interests/</a:t>
            </a:r>
          </a:p>
          <a:p>
            <a:pPr eaLnBrk="1" hangingPunct="1"/>
            <a:r>
              <a:rPr lang="en-GB" altLang="en-US" sz="1600"/>
              <a:t>hobbies</a:t>
            </a:r>
          </a:p>
        </p:txBody>
      </p:sp>
      <p:sp>
        <p:nvSpPr>
          <p:cNvPr id="125963" name="AutoShape 30"/>
          <p:cNvSpPr>
            <a:spLocks noChangeArrowheads="1"/>
          </p:cNvSpPr>
          <p:nvPr/>
        </p:nvSpPr>
        <p:spPr bwMode="auto">
          <a:xfrm>
            <a:off x="7812088" y="620713"/>
            <a:ext cx="541337" cy="1943100"/>
          </a:xfrm>
          <a:prstGeom prst="roundRect">
            <a:avLst>
              <a:gd name="adj" fmla="val 16667"/>
            </a:avLst>
          </a:prstGeom>
          <a:gradFill rotWithShape="1">
            <a:gsLst>
              <a:gs pos="0">
                <a:srgbClr val="FF6699"/>
              </a:gs>
              <a:gs pos="100000">
                <a:schemeClr val="bg1"/>
              </a:gs>
            </a:gsLst>
            <a:lin ang="5400000" scaled="1"/>
          </a:gradFill>
          <a:ln w="9525">
            <a:solidFill>
              <a:schemeClr val="tx1"/>
            </a:solidFill>
            <a:round/>
            <a:headEnd/>
            <a:tailEnd/>
          </a:ln>
        </p:spPr>
        <p:txBody>
          <a:bodyPr wrap="none" anchor="ct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endParaRPr lang="en-US" altLang="en-US">
              <a:solidFill>
                <a:srgbClr val="92D050"/>
              </a:solidFill>
            </a:endParaRPr>
          </a:p>
        </p:txBody>
      </p:sp>
      <p:sp>
        <p:nvSpPr>
          <p:cNvPr id="125964" name="Text Box 31"/>
          <p:cNvSpPr txBox="1">
            <a:spLocks noChangeArrowheads="1"/>
          </p:cNvSpPr>
          <p:nvPr/>
        </p:nvSpPr>
        <p:spPr bwMode="auto">
          <a:xfrm>
            <a:off x="7885113" y="908050"/>
            <a:ext cx="32385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a:t>o</a:t>
            </a:r>
          </a:p>
          <a:p>
            <a:pPr eaLnBrk="1" hangingPunct="1"/>
            <a:r>
              <a:rPr lang="en-GB" altLang="en-US"/>
              <a:t>t</a:t>
            </a:r>
          </a:p>
          <a:p>
            <a:pPr eaLnBrk="1" hangingPunct="1"/>
            <a:r>
              <a:rPr lang="en-GB" altLang="en-US"/>
              <a:t>h</a:t>
            </a:r>
          </a:p>
          <a:p>
            <a:pPr eaLnBrk="1" hangingPunct="1"/>
            <a:r>
              <a:rPr lang="en-GB" altLang="en-US"/>
              <a:t>e</a:t>
            </a:r>
          </a:p>
          <a:p>
            <a:pPr eaLnBrk="1" hangingPunct="1"/>
            <a:r>
              <a:rPr lang="en-GB" altLang="en-US"/>
              <a:t>r</a:t>
            </a:r>
          </a:p>
        </p:txBody>
      </p:sp>
      <p:sp>
        <p:nvSpPr>
          <p:cNvPr id="125965" name="Text Box 3"/>
          <p:cNvSpPr txBox="1">
            <a:spLocks noChangeArrowheads="1"/>
          </p:cNvSpPr>
          <p:nvPr/>
        </p:nvSpPr>
        <p:spPr bwMode="auto">
          <a:xfrm>
            <a:off x="6227762" y="3284538"/>
            <a:ext cx="230663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sz="2000" dirty="0"/>
              <a:t>5 DIALOGUE</a:t>
            </a:r>
          </a:p>
          <a:p>
            <a:pPr algn="ctr" eaLnBrk="1" hangingPunct="1"/>
            <a:r>
              <a:rPr lang="en-GB" altLang="en-US" sz="2000" b="0" dirty="0"/>
              <a:t>with mentor</a:t>
            </a:r>
          </a:p>
          <a:p>
            <a:pPr algn="ctr" eaLnBrk="1" hangingPunct="1"/>
            <a:r>
              <a:rPr lang="en-GB" altLang="en-US" sz="2000" b="0" dirty="0"/>
              <a:t>who witnesses their journey &amp; validates their learning</a:t>
            </a:r>
          </a:p>
        </p:txBody>
      </p:sp>
      <p:sp>
        <p:nvSpPr>
          <p:cNvPr id="125966" name="TextBox 21"/>
          <p:cNvSpPr txBox="1">
            <a:spLocks noChangeArrowheads="1"/>
          </p:cNvSpPr>
          <p:nvPr/>
        </p:nvSpPr>
        <p:spPr bwMode="auto">
          <a:xfrm>
            <a:off x="1527175" y="2565400"/>
            <a:ext cx="6172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sz="2000"/>
              <a:t>4 ACTIVITY </a:t>
            </a:r>
            <a:r>
              <a:rPr lang="en-GB" altLang="en-US" sz="2000" b="0"/>
              <a:t>– personally significant learning projects</a:t>
            </a:r>
          </a:p>
        </p:txBody>
      </p:sp>
      <p:pic>
        <p:nvPicPr>
          <p:cNvPr id="125967" name="Picture 17" descr="C:\Users\norman\Pictures\YAL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341438"/>
            <a:ext cx="76835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8" name="Picture 17" descr="C:\Users\norman\Pictures\YAL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1341438"/>
            <a:ext cx="792162"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9" name="Picture 17" descr="C:\Users\norman\Pictures\YAL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1341438"/>
            <a:ext cx="750888"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70" name="Picture 17" descr="C:\Users\norman\Pictures\YAL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1268413"/>
            <a:ext cx="87788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71" name="TextBox 24"/>
          <p:cNvSpPr txBox="1">
            <a:spLocks noChangeArrowheads="1"/>
          </p:cNvSpPr>
          <p:nvPr/>
        </p:nvSpPr>
        <p:spPr bwMode="auto">
          <a:xfrm>
            <a:off x="82550" y="4581525"/>
            <a:ext cx="2506663"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sz="2000"/>
              <a:t>1 AWARENESS</a:t>
            </a:r>
          </a:p>
          <a:p>
            <a:pPr eaLnBrk="1" hangingPunct="1"/>
            <a:r>
              <a:rPr lang="en-GB" altLang="en-US" b="0"/>
              <a:t>Lifewide Activity Map</a:t>
            </a:r>
          </a:p>
          <a:p>
            <a:pPr eaLnBrk="1" hangingPunct="1"/>
            <a:r>
              <a:rPr lang="en-GB" altLang="en-US" b="0" i="1"/>
              <a:t>&amp; codified knowledge </a:t>
            </a:r>
          </a:p>
          <a:p>
            <a:pPr eaLnBrk="1" hangingPunct="1"/>
            <a:r>
              <a:rPr lang="en-GB" altLang="en-US" b="0" i="1"/>
              <a:t>about lifewide learning</a:t>
            </a:r>
          </a:p>
        </p:txBody>
      </p:sp>
      <p:sp>
        <p:nvSpPr>
          <p:cNvPr id="125972" name="AutoShape 16"/>
          <p:cNvSpPr>
            <a:spLocks noChangeArrowheads="1"/>
          </p:cNvSpPr>
          <p:nvPr/>
        </p:nvSpPr>
        <p:spPr bwMode="auto">
          <a:xfrm>
            <a:off x="5003800" y="620713"/>
            <a:ext cx="1152525" cy="1944687"/>
          </a:xfrm>
          <a:prstGeom prst="roundRect">
            <a:avLst>
              <a:gd name="adj" fmla="val 16667"/>
            </a:avLst>
          </a:prstGeom>
          <a:gradFill rotWithShape="1">
            <a:gsLst>
              <a:gs pos="0">
                <a:srgbClr val="FFC000"/>
              </a:gs>
              <a:gs pos="100000">
                <a:schemeClr val="bg1"/>
              </a:gs>
            </a:gsLst>
            <a:lin ang="5400000" scaled="1"/>
          </a:gradFill>
          <a:ln w="9525">
            <a:solidFill>
              <a:schemeClr val="tx1"/>
            </a:solidFill>
            <a:round/>
            <a:headEnd/>
            <a:tailEnd/>
          </a:ln>
        </p:spPr>
        <p:txBody>
          <a:bodyPr wrap="none" anchor="ct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endParaRPr lang="en-US" altLang="en-US">
              <a:solidFill>
                <a:srgbClr val="92D050"/>
              </a:solidFill>
            </a:endParaRPr>
          </a:p>
        </p:txBody>
      </p:sp>
      <p:pic>
        <p:nvPicPr>
          <p:cNvPr id="125973" name="Picture 17" descr="C:\Users\norman\Pictures\YAL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341438"/>
            <a:ext cx="750888"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74" name="Text Box 27"/>
          <p:cNvSpPr txBox="1">
            <a:spLocks noChangeArrowheads="1"/>
          </p:cNvSpPr>
          <p:nvPr/>
        </p:nvSpPr>
        <p:spPr bwMode="auto">
          <a:xfrm>
            <a:off x="5003800" y="765175"/>
            <a:ext cx="1219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sz="1600"/>
              <a:t>friends</a:t>
            </a:r>
          </a:p>
        </p:txBody>
      </p:sp>
      <p:pic>
        <p:nvPicPr>
          <p:cNvPr id="125975" name="Picture 25" descr="C:\Users\norman\Pictures\yalda website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0" y="3213100"/>
            <a:ext cx="246062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76" name="Rectangle 33"/>
          <p:cNvSpPr>
            <a:spLocks noChangeArrowheads="1"/>
          </p:cNvSpPr>
          <p:nvPr/>
        </p:nvSpPr>
        <p:spPr bwMode="auto">
          <a:xfrm>
            <a:off x="2082800" y="5675009"/>
            <a:ext cx="51847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b="0" dirty="0"/>
              <a:t>         </a:t>
            </a:r>
            <a:r>
              <a:rPr lang="en-GB" altLang="en-US" dirty="0"/>
              <a:t>6 SUMMARY NARRATIVE OF EXPERIENCE  &amp; CLAIMS FOR</a:t>
            </a:r>
          </a:p>
          <a:p>
            <a:pPr eaLnBrk="1" hangingPunct="1"/>
            <a:r>
              <a:rPr lang="en-GB" altLang="en-US" dirty="0"/>
              <a:t>      LEARNING &amp; ACHIEVEMENT</a:t>
            </a:r>
          </a:p>
          <a:p>
            <a:pPr eaLnBrk="1" hangingPunct="1"/>
            <a:r>
              <a:rPr lang="en-GB" altLang="en-US" i="1" dirty="0">
                <a:solidFill>
                  <a:srgbClr val="FF00FF"/>
                </a:solidFill>
              </a:rPr>
              <a:t>       reveals her ecology for learning</a:t>
            </a:r>
          </a:p>
          <a:p>
            <a:pPr eaLnBrk="1" hangingPunct="1"/>
            <a:r>
              <a:rPr lang="en-GB" altLang="en-US" b="0" i="1" dirty="0">
                <a:solidFill>
                  <a:srgbClr val="FF00FF"/>
                </a:solidFill>
              </a:rPr>
              <a:t> </a:t>
            </a:r>
          </a:p>
        </p:txBody>
      </p:sp>
      <p:sp>
        <p:nvSpPr>
          <p:cNvPr id="36" name="Freeform 35"/>
          <p:cNvSpPr/>
          <p:nvPr/>
        </p:nvSpPr>
        <p:spPr>
          <a:xfrm>
            <a:off x="523875" y="2997200"/>
            <a:ext cx="4192588" cy="1612900"/>
          </a:xfrm>
          <a:custGeom>
            <a:avLst/>
            <a:gdLst>
              <a:gd name="connsiteX0" fmla="*/ 0 w 3790950"/>
              <a:gd name="connsiteY0" fmla="*/ 2173287 h 2173287"/>
              <a:gd name="connsiteX1" fmla="*/ 1133475 w 3790950"/>
              <a:gd name="connsiteY1" fmla="*/ 744537 h 2173287"/>
              <a:gd name="connsiteX2" fmla="*/ 1800225 w 3790950"/>
              <a:gd name="connsiteY2" fmla="*/ 258762 h 2173287"/>
              <a:gd name="connsiteX3" fmla="*/ 2638425 w 3790950"/>
              <a:gd name="connsiteY3" fmla="*/ 11112 h 2173287"/>
              <a:gd name="connsiteX4" fmla="*/ 3381375 w 3790950"/>
              <a:gd name="connsiteY4" fmla="*/ 192087 h 2173287"/>
              <a:gd name="connsiteX5" fmla="*/ 3790950 w 3790950"/>
              <a:gd name="connsiteY5" fmla="*/ 944562 h 2173287"/>
              <a:gd name="connsiteX6" fmla="*/ 3790950 w 3790950"/>
              <a:gd name="connsiteY6" fmla="*/ 944562 h 217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0950" h="2173287">
                <a:moveTo>
                  <a:pt x="0" y="2173287"/>
                </a:moveTo>
                <a:cubicBezTo>
                  <a:pt x="416719" y="1618456"/>
                  <a:pt x="833438" y="1063625"/>
                  <a:pt x="1133475" y="744537"/>
                </a:cubicBezTo>
                <a:cubicBezTo>
                  <a:pt x="1433513" y="425450"/>
                  <a:pt x="1549400" y="380999"/>
                  <a:pt x="1800225" y="258762"/>
                </a:cubicBezTo>
                <a:cubicBezTo>
                  <a:pt x="2051050" y="136525"/>
                  <a:pt x="2374900" y="22224"/>
                  <a:pt x="2638425" y="11112"/>
                </a:cubicBezTo>
                <a:cubicBezTo>
                  <a:pt x="2901950" y="0"/>
                  <a:pt x="3189288" y="36512"/>
                  <a:pt x="3381375" y="192087"/>
                </a:cubicBezTo>
                <a:cubicBezTo>
                  <a:pt x="3573463" y="347662"/>
                  <a:pt x="3790950" y="944562"/>
                  <a:pt x="3790950" y="944562"/>
                </a:cubicBezTo>
                <a:lnTo>
                  <a:pt x="3790950" y="944562"/>
                </a:lnTo>
              </a:path>
            </a:pathLst>
          </a:custGeom>
          <a:ln w="38100">
            <a:solidFill>
              <a:schemeClr val="bg1">
                <a:lumMod val="50000"/>
              </a:schemeClr>
            </a:solidFill>
            <a:headEnd type="none"/>
            <a:tailEnd type="stealth"/>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GB" dirty="0"/>
          </a:p>
        </p:txBody>
      </p:sp>
      <p:sp>
        <p:nvSpPr>
          <p:cNvPr id="125978" name="Rectangle 36"/>
          <p:cNvSpPr>
            <a:spLocks noChangeArrowheads="1"/>
          </p:cNvSpPr>
          <p:nvPr/>
        </p:nvSpPr>
        <p:spPr bwMode="auto">
          <a:xfrm>
            <a:off x="323850" y="3213100"/>
            <a:ext cx="2160588"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sz="2000" dirty="0"/>
              <a:t>2 PLANNING </a:t>
            </a:r>
          </a:p>
          <a:p>
            <a:pPr eaLnBrk="1" hangingPunct="1"/>
            <a:r>
              <a:rPr lang="en-GB" altLang="en-US" b="0" dirty="0"/>
              <a:t>Personal </a:t>
            </a:r>
          </a:p>
          <a:p>
            <a:pPr eaLnBrk="1" hangingPunct="1"/>
            <a:r>
              <a:rPr lang="en-GB" altLang="en-US" b="0" dirty="0"/>
              <a:t>Development </a:t>
            </a:r>
          </a:p>
          <a:p>
            <a:pPr eaLnBrk="1" hangingPunct="1"/>
            <a:r>
              <a:rPr lang="en-GB" altLang="en-US" b="0" dirty="0"/>
              <a:t>Activities Plan</a:t>
            </a:r>
          </a:p>
        </p:txBody>
      </p:sp>
      <p:cxnSp>
        <p:nvCxnSpPr>
          <p:cNvPr id="28" name="Straight Arrow Connector 27"/>
          <p:cNvCxnSpPr/>
          <p:nvPr/>
        </p:nvCxnSpPr>
        <p:spPr>
          <a:xfrm flipV="1">
            <a:off x="5878286" y="4581525"/>
            <a:ext cx="565377" cy="1079501"/>
          </a:xfrm>
          <a:prstGeom prst="straightConnector1">
            <a:avLst/>
          </a:prstGeom>
          <a:ln>
            <a:solidFill>
              <a:schemeClr val="bg1">
                <a:lumMod val="50000"/>
              </a:schemeClr>
            </a:solidFill>
            <a:headEnd type="stealth"/>
            <a:tailEnd type="arrow"/>
          </a:ln>
        </p:spPr>
        <p:style>
          <a:lnRef idx="2">
            <a:schemeClr val="accent1"/>
          </a:lnRef>
          <a:fillRef idx="0">
            <a:schemeClr val="accent1"/>
          </a:fillRef>
          <a:effectRef idx="1">
            <a:schemeClr val="accent1"/>
          </a:effectRef>
          <a:fontRef idx="minor">
            <a:schemeClr val="tx1"/>
          </a:fontRef>
        </p:style>
      </p:cxnSp>
      <p:sp>
        <p:nvSpPr>
          <p:cNvPr id="125981" name="Rectangle 36"/>
          <p:cNvSpPr>
            <a:spLocks noChangeArrowheads="1"/>
          </p:cNvSpPr>
          <p:nvPr/>
        </p:nvSpPr>
        <p:spPr bwMode="auto">
          <a:xfrm>
            <a:off x="2411413" y="3357563"/>
            <a:ext cx="2369593" cy="1015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sz="2000" dirty="0"/>
              <a:t>3 PORTFOLIO  </a:t>
            </a:r>
          </a:p>
          <a:p>
            <a:pPr eaLnBrk="1" hangingPunct="1"/>
            <a:r>
              <a:rPr lang="en-GB" altLang="en-US" sz="2000" dirty="0"/>
              <a:t>to record &amp; reflect</a:t>
            </a:r>
          </a:p>
          <a:p>
            <a:pPr eaLnBrk="1" hangingPunct="1"/>
            <a:r>
              <a:rPr lang="en-GB" altLang="en-US" sz="2000" dirty="0"/>
              <a:t>on experiences  </a:t>
            </a:r>
          </a:p>
        </p:txBody>
      </p:sp>
      <p:cxnSp>
        <p:nvCxnSpPr>
          <p:cNvPr id="30" name="Straight Arrow Connector 29"/>
          <p:cNvCxnSpPr/>
          <p:nvPr/>
        </p:nvCxnSpPr>
        <p:spPr>
          <a:xfrm flipH="1" flipV="1">
            <a:off x="2578804" y="2857115"/>
            <a:ext cx="294163" cy="500448"/>
          </a:xfrm>
          <a:prstGeom prst="straightConnector1">
            <a:avLst/>
          </a:prstGeom>
          <a:ln>
            <a:solidFill>
              <a:schemeClr val="bg1">
                <a:lumMod val="50000"/>
              </a:schemeClr>
            </a:solidFill>
            <a:headEnd type="stealth"/>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4507310" y="3609159"/>
            <a:ext cx="2006997" cy="446904"/>
          </a:xfrm>
          <a:prstGeom prst="straightConnector1">
            <a:avLst/>
          </a:prstGeom>
          <a:ln>
            <a:solidFill>
              <a:schemeClr val="bg1">
                <a:lumMod val="50000"/>
              </a:schemeClr>
            </a:solidFill>
            <a:headEnd type="stealt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222943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1"/>
          <p:cNvSpPr>
            <a:spLocks noChangeArrowheads="1"/>
          </p:cNvSpPr>
          <p:nvPr/>
        </p:nvSpPr>
        <p:spPr bwMode="auto">
          <a:xfrm>
            <a:off x="201613" y="145122"/>
            <a:ext cx="8497888" cy="461665"/>
          </a:xfrm>
          <a:prstGeom prst="rect">
            <a:avLst/>
          </a:prstGeom>
          <a:noFill/>
          <a:ln w="9525">
            <a:noFill/>
            <a:miter lim="800000"/>
            <a:headEnd/>
            <a:tailEnd/>
          </a:ln>
        </p:spPr>
        <p:txBody>
          <a:bodyPr anchor="ctr">
            <a:spAutoFit/>
          </a:bodyPr>
          <a:lstStyle/>
          <a:p>
            <a:pPr algn="l" eaLnBrk="0" hangingPunct="0">
              <a:tabLst>
                <a:tab pos="5273675" algn="l"/>
              </a:tabLst>
              <a:defRPr/>
            </a:pPr>
            <a:r>
              <a:rPr lang="en-GB" sz="2400" b="1" dirty="0">
                <a:latin typeface="+mj-lt"/>
                <a:cs typeface="Microsoft Sans Serif" pitchFamily="34" charset="0"/>
              </a:rPr>
              <a:t>Ecological approach to </a:t>
            </a:r>
            <a:r>
              <a:rPr lang="en-GB" sz="2400" b="1" dirty="0" err="1">
                <a:latin typeface="+mj-lt"/>
                <a:cs typeface="Microsoft Sans Serif" pitchFamily="34" charset="0"/>
              </a:rPr>
              <a:t>lifewide</a:t>
            </a:r>
            <a:r>
              <a:rPr lang="en-GB" sz="2400" b="1" dirty="0">
                <a:latin typeface="+mj-lt"/>
                <a:cs typeface="Microsoft Sans Serif" pitchFamily="34" charset="0"/>
              </a:rPr>
              <a:t> learning and development</a:t>
            </a:r>
            <a:endParaRPr lang="en-GB" sz="2400" b="1" dirty="0">
              <a:cs typeface="Microsoft Sans Serif" pitchFamily="34" charset="0"/>
            </a:endParaRPr>
          </a:p>
        </p:txBody>
      </p:sp>
      <p:sp>
        <p:nvSpPr>
          <p:cNvPr id="128003" name="Text Box 8"/>
          <p:cNvSpPr txBox="1">
            <a:spLocks noChangeArrowheads="1"/>
          </p:cNvSpPr>
          <p:nvPr/>
        </p:nvSpPr>
        <p:spPr bwMode="auto">
          <a:xfrm>
            <a:off x="7798782" y="1316994"/>
            <a:ext cx="165576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sz="2800" dirty="0"/>
              <a:t>Mentor</a:t>
            </a:r>
          </a:p>
          <a:p>
            <a:pPr eaLnBrk="1" hangingPunct="1"/>
            <a:r>
              <a:rPr lang="en-GB" altLang="en-US" sz="1600" dirty="0">
                <a:solidFill>
                  <a:srgbClr val="FF0000"/>
                </a:solidFill>
              </a:rPr>
              <a:t>witnesses</a:t>
            </a:r>
          </a:p>
          <a:p>
            <a:pPr eaLnBrk="1" hangingPunct="1"/>
            <a:r>
              <a:rPr lang="en-GB" altLang="en-US" sz="1600" dirty="0">
                <a:solidFill>
                  <a:srgbClr val="FF0000"/>
                </a:solidFill>
              </a:rPr>
              <a:t>values,</a:t>
            </a:r>
          </a:p>
          <a:p>
            <a:pPr eaLnBrk="1" hangingPunct="1"/>
            <a:r>
              <a:rPr lang="en-GB" altLang="en-US" sz="1600" dirty="0">
                <a:solidFill>
                  <a:srgbClr val="FF0000"/>
                </a:solidFill>
              </a:rPr>
              <a:t>encourages,</a:t>
            </a:r>
          </a:p>
          <a:p>
            <a:pPr eaLnBrk="1" hangingPunct="1"/>
            <a:r>
              <a:rPr lang="en-GB" altLang="en-US" sz="1600" dirty="0">
                <a:solidFill>
                  <a:srgbClr val="FF0000"/>
                </a:solidFill>
              </a:rPr>
              <a:t>questions, validates</a:t>
            </a:r>
          </a:p>
        </p:txBody>
      </p:sp>
      <p:sp>
        <p:nvSpPr>
          <p:cNvPr id="128004" name="TextBox 12"/>
          <p:cNvSpPr txBox="1">
            <a:spLocks noChangeArrowheads="1"/>
          </p:cNvSpPr>
          <p:nvPr/>
        </p:nvSpPr>
        <p:spPr bwMode="auto">
          <a:xfrm>
            <a:off x="6443663" y="2349500"/>
            <a:ext cx="38985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dirty="0">
                <a:solidFill>
                  <a:srgbClr val="66FF33"/>
                </a:solidFill>
              </a:rPr>
              <a:t>A</a:t>
            </a:r>
          </a:p>
          <a:p>
            <a:pPr eaLnBrk="1" hangingPunct="1"/>
            <a:r>
              <a:rPr lang="en-GB" altLang="en-US" dirty="0">
                <a:solidFill>
                  <a:srgbClr val="66FF33"/>
                </a:solidFill>
              </a:rPr>
              <a:t>C</a:t>
            </a:r>
          </a:p>
          <a:p>
            <a:pPr eaLnBrk="1" hangingPunct="1"/>
            <a:r>
              <a:rPr lang="en-GB" altLang="en-US" dirty="0">
                <a:solidFill>
                  <a:srgbClr val="66FF33"/>
                </a:solidFill>
              </a:rPr>
              <a:t>T</a:t>
            </a:r>
          </a:p>
          <a:p>
            <a:pPr eaLnBrk="1" hangingPunct="1"/>
            <a:r>
              <a:rPr lang="en-GB" altLang="en-US" dirty="0">
                <a:solidFill>
                  <a:srgbClr val="66FF33"/>
                </a:solidFill>
              </a:rPr>
              <a:t>I</a:t>
            </a:r>
          </a:p>
          <a:p>
            <a:pPr eaLnBrk="1" hangingPunct="1"/>
            <a:r>
              <a:rPr lang="en-GB" altLang="en-US" dirty="0">
                <a:solidFill>
                  <a:srgbClr val="66FF33"/>
                </a:solidFill>
              </a:rPr>
              <a:t>V</a:t>
            </a:r>
          </a:p>
          <a:p>
            <a:pPr eaLnBrk="1" hangingPunct="1"/>
            <a:r>
              <a:rPr lang="en-GB" altLang="en-US" dirty="0">
                <a:solidFill>
                  <a:srgbClr val="66FF33"/>
                </a:solidFill>
              </a:rPr>
              <a:t>I</a:t>
            </a:r>
          </a:p>
          <a:p>
            <a:pPr eaLnBrk="1" hangingPunct="1"/>
            <a:r>
              <a:rPr lang="en-GB" altLang="en-US" dirty="0">
                <a:solidFill>
                  <a:srgbClr val="66FF33"/>
                </a:solidFill>
              </a:rPr>
              <a:t> T</a:t>
            </a:r>
          </a:p>
          <a:p>
            <a:pPr eaLnBrk="1" hangingPunct="1"/>
            <a:r>
              <a:rPr lang="en-GB" altLang="en-US" dirty="0">
                <a:solidFill>
                  <a:srgbClr val="66FF33"/>
                </a:solidFill>
              </a:rPr>
              <a:t>Y</a:t>
            </a:r>
          </a:p>
          <a:p>
            <a:pPr eaLnBrk="1" hangingPunct="1"/>
            <a:endParaRPr lang="en-GB" altLang="en-US" dirty="0">
              <a:solidFill>
                <a:srgbClr val="66FF33"/>
              </a:solidFill>
            </a:endParaRPr>
          </a:p>
        </p:txBody>
      </p:sp>
      <p:pic>
        <p:nvPicPr>
          <p:cNvPr id="128005"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82809"/>
            <a:ext cx="367347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13" y="3976182"/>
            <a:ext cx="3881172" cy="28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ight Arrow 20"/>
          <p:cNvSpPr/>
          <p:nvPr/>
        </p:nvSpPr>
        <p:spPr>
          <a:xfrm>
            <a:off x="4024554" y="4635223"/>
            <a:ext cx="522893" cy="975806"/>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128008" name="TextBox 22"/>
          <p:cNvSpPr txBox="1">
            <a:spLocks noChangeArrowheads="1"/>
          </p:cNvSpPr>
          <p:nvPr/>
        </p:nvSpPr>
        <p:spPr bwMode="auto">
          <a:xfrm>
            <a:off x="5232348" y="605780"/>
            <a:ext cx="28293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sz="1200" dirty="0">
                <a:solidFill>
                  <a:srgbClr val="FF0000"/>
                </a:solidFill>
              </a:rPr>
              <a:t>RECORD, DOCUMENT &amp; REFLECT</a:t>
            </a:r>
          </a:p>
          <a:p>
            <a:pPr eaLnBrk="1" hangingPunct="1"/>
            <a:r>
              <a:rPr lang="en-GB" altLang="en-US" sz="1200" dirty="0">
                <a:solidFill>
                  <a:srgbClr val="FF0000"/>
                </a:solidFill>
              </a:rPr>
              <a:t>AND SHARE WITH MENTOR</a:t>
            </a:r>
          </a:p>
        </p:txBody>
      </p:sp>
      <p:pic>
        <p:nvPicPr>
          <p:cNvPr id="128009" name="Picture 21" descr="C:\Users\norman\SOLENT BOOK\YALDA RECORDINGS\SYNTHESI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4292600"/>
            <a:ext cx="25908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10" name="TextBox 23"/>
          <p:cNvSpPr txBox="1">
            <a:spLocks noChangeArrowheads="1"/>
          </p:cNvSpPr>
          <p:nvPr/>
        </p:nvSpPr>
        <p:spPr bwMode="auto">
          <a:xfrm>
            <a:off x="201613" y="836613"/>
            <a:ext cx="412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sz="3200">
                <a:solidFill>
                  <a:srgbClr val="FF0000"/>
                </a:solidFill>
              </a:rPr>
              <a:t>1</a:t>
            </a:r>
          </a:p>
        </p:txBody>
      </p:sp>
      <p:sp>
        <p:nvSpPr>
          <p:cNvPr id="128011" name="TextBox 24"/>
          <p:cNvSpPr txBox="1">
            <a:spLocks noChangeArrowheads="1"/>
          </p:cNvSpPr>
          <p:nvPr/>
        </p:nvSpPr>
        <p:spPr bwMode="auto">
          <a:xfrm>
            <a:off x="250825" y="3664807"/>
            <a:ext cx="412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sz="3200" dirty="0">
                <a:solidFill>
                  <a:srgbClr val="FF0000"/>
                </a:solidFill>
              </a:rPr>
              <a:t>2</a:t>
            </a:r>
          </a:p>
        </p:txBody>
      </p:sp>
      <p:sp>
        <p:nvSpPr>
          <p:cNvPr id="18" name="Down Arrow 17"/>
          <p:cNvSpPr/>
          <p:nvPr/>
        </p:nvSpPr>
        <p:spPr>
          <a:xfrm rot="11200138">
            <a:off x="7731115" y="3115759"/>
            <a:ext cx="306387" cy="1979244"/>
          </a:xfrm>
          <a:prstGeom prst="down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pic>
        <p:nvPicPr>
          <p:cNvPr id="128016" name="Picture 20" descr="C:\Users\norman\SOLENT BOOK\YALDA RECORDINGS\blo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1619" y="1042988"/>
            <a:ext cx="2403475"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17" name="TextBox 25"/>
          <p:cNvSpPr txBox="1">
            <a:spLocks noChangeArrowheads="1"/>
          </p:cNvSpPr>
          <p:nvPr/>
        </p:nvSpPr>
        <p:spPr bwMode="auto">
          <a:xfrm>
            <a:off x="4929470" y="637888"/>
            <a:ext cx="4122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sz="3200" dirty="0">
                <a:solidFill>
                  <a:srgbClr val="FF0000"/>
                </a:solidFill>
              </a:rPr>
              <a:t>4</a:t>
            </a:r>
          </a:p>
        </p:txBody>
      </p:sp>
      <p:sp>
        <p:nvSpPr>
          <p:cNvPr id="128018" name="TextBox 22"/>
          <p:cNvSpPr txBox="1">
            <a:spLocks noChangeArrowheads="1"/>
          </p:cNvSpPr>
          <p:nvPr/>
        </p:nvSpPr>
        <p:spPr bwMode="auto">
          <a:xfrm>
            <a:off x="535376" y="838847"/>
            <a:ext cx="3306540" cy="646331"/>
          </a:xfrm>
          <a:prstGeom prst="rect">
            <a:avLst/>
          </a:prstGeom>
          <a:solidFill>
            <a:schemeClr val="bg1"/>
          </a:solidFill>
          <a:ln>
            <a:noFill/>
          </a:ln>
          <a:extLst/>
        </p:spPr>
        <p:txBody>
          <a:bodyPr wrap="squar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sz="1200" i="1" dirty="0"/>
              <a:t>MAP &amp; APPRECIATE LIFE – </a:t>
            </a:r>
            <a:r>
              <a:rPr lang="en-GB" altLang="en-US" sz="1200" i="1" dirty="0">
                <a:solidFill>
                  <a:srgbClr val="FF0000"/>
                </a:solidFill>
              </a:rPr>
              <a:t>what are my contexts? where is the affordance for developing  myself?</a:t>
            </a:r>
          </a:p>
        </p:txBody>
      </p:sp>
      <p:sp>
        <p:nvSpPr>
          <p:cNvPr id="128019" name="TextBox 22"/>
          <p:cNvSpPr txBox="1">
            <a:spLocks noChangeArrowheads="1"/>
          </p:cNvSpPr>
          <p:nvPr/>
        </p:nvSpPr>
        <p:spPr bwMode="auto">
          <a:xfrm>
            <a:off x="574672" y="3742398"/>
            <a:ext cx="3960816" cy="646331"/>
          </a:xfrm>
          <a:prstGeom prst="rect">
            <a:avLst/>
          </a:prstGeom>
          <a:solidFill>
            <a:schemeClr val="bg1"/>
          </a:solidFill>
          <a:ln>
            <a:noFill/>
          </a:ln>
        </p:spPr>
        <p:txBody>
          <a:bodyPr wrap="squar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sz="1200" i="1" dirty="0"/>
              <a:t>ACTION PLAN – </a:t>
            </a:r>
            <a:r>
              <a:rPr lang="en-GB" altLang="en-US" sz="1200" i="1" dirty="0">
                <a:solidFill>
                  <a:srgbClr val="FF0000"/>
                </a:solidFill>
              </a:rPr>
              <a:t>which aspects of myself do I want to develop &amp; why? What is my purpose/my vision of a better self? How can I use the affordances I have?</a:t>
            </a:r>
          </a:p>
        </p:txBody>
      </p:sp>
      <p:sp>
        <p:nvSpPr>
          <p:cNvPr id="128020" name="TextBox 27"/>
          <p:cNvSpPr txBox="1">
            <a:spLocks noChangeArrowheads="1"/>
          </p:cNvSpPr>
          <p:nvPr/>
        </p:nvSpPr>
        <p:spPr bwMode="auto">
          <a:xfrm rot="-5400000">
            <a:off x="1981914" y="3644662"/>
            <a:ext cx="5541902"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sz="1600" dirty="0">
                <a:solidFill>
                  <a:srgbClr val="FF0000"/>
                </a:solidFill>
              </a:rPr>
              <a:t>   DEVELOPECOLOGIES FOR  LEARNING/ACHIEVING</a:t>
            </a:r>
          </a:p>
        </p:txBody>
      </p:sp>
      <p:sp>
        <p:nvSpPr>
          <p:cNvPr id="128021" name="TextBox 22"/>
          <p:cNvSpPr txBox="1">
            <a:spLocks noChangeArrowheads="1"/>
          </p:cNvSpPr>
          <p:nvPr/>
        </p:nvSpPr>
        <p:spPr bwMode="auto">
          <a:xfrm>
            <a:off x="7280275" y="5084763"/>
            <a:ext cx="18637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sz="1600" dirty="0">
                <a:solidFill>
                  <a:srgbClr val="FF0000"/>
                </a:solidFill>
              </a:rPr>
              <a:t>REFLECT, SYNTHESISE &amp;  </a:t>
            </a:r>
          </a:p>
          <a:p>
            <a:pPr eaLnBrk="1" hangingPunct="1"/>
            <a:r>
              <a:rPr lang="en-GB" altLang="en-US" sz="1600" dirty="0">
                <a:solidFill>
                  <a:srgbClr val="FF0000"/>
                </a:solidFill>
              </a:rPr>
              <a:t>MAKE CLAIMS</a:t>
            </a:r>
          </a:p>
        </p:txBody>
      </p:sp>
      <p:sp>
        <p:nvSpPr>
          <p:cNvPr id="22" name="TextBox 26"/>
          <p:cNvSpPr txBox="1">
            <a:spLocks noChangeArrowheads="1"/>
          </p:cNvSpPr>
          <p:nvPr/>
        </p:nvSpPr>
        <p:spPr bwMode="auto">
          <a:xfrm>
            <a:off x="6933777" y="5026254"/>
            <a:ext cx="4122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sz="3200" dirty="0">
                <a:solidFill>
                  <a:srgbClr val="FF0000"/>
                </a:solidFill>
              </a:rPr>
              <a:t>6</a:t>
            </a:r>
          </a:p>
        </p:txBody>
      </p:sp>
      <p:sp>
        <p:nvSpPr>
          <p:cNvPr id="23" name="TextBox 26"/>
          <p:cNvSpPr txBox="1">
            <a:spLocks noChangeArrowheads="1"/>
          </p:cNvSpPr>
          <p:nvPr/>
        </p:nvSpPr>
        <p:spPr bwMode="auto">
          <a:xfrm rot="16200000">
            <a:off x="4536799" y="6266987"/>
            <a:ext cx="4122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sz="3200" dirty="0">
                <a:solidFill>
                  <a:srgbClr val="FF0000"/>
                </a:solidFill>
              </a:rPr>
              <a:t>3</a:t>
            </a:r>
          </a:p>
        </p:txBody>
      </p:sp>
      <p:sp>
        <p:nvSpPr>
          <p:cNvPr id="24" name="TextBox 26"/>
          <p:cNvSpPr txBox="1">
            <a:spLocks noChangeArrowheads="1"/>
          </p:cNvSpPr>
          <p:nvPr/>
        </p:nvSpPr>
        <p:spPr bwMode="auto">
          <a:xfrm>
            <a:off x="7542934" y="1300223"/>
            <a:ext cx="4950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sz="3200" dirty="0">
                <a:solidFill>
                  <a:srgbClr val="FF0000"/>
                </a:solidFill>
              </a:rPr>
              <a:t>5</a:t>
            </a:r>
          </a:p>
        </p:txBody>
      </p:sp>
    </p:spTree>
    <p:extLst>
      <p:ext uri="{BB962C8B-B14F-4D97-AF65-F5344CB8AC3E}">
        <p14:creationId xmlns:p14="http://schemas.microsoft.com/office/powerpoint/2010/main" val="307367357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AutoShape 30"/>
          <p:cNvSpPr>
            <a:spLocks noChangeArrowheads="1"/>
          </p:cNvSpPr>
          <p:nvPr/>
        </p:nvSpPr>
        <p:spPr bwMode="auto">
          <a:xfrm>
            <a:off x="2771775" y="1628775"/>
            <a:ext cx="1079500" cy="3384550"/>
          </a:xfrm>
          <a:prstGeom prst="roundRect">
            <a:avLst>
              <a:gd name="adj" fmla="val 16667"/>
            </a:avLst>
          </a:prstGeom>
          <a:solidFill>
            <a:srgbClr val="00B0F0"/>
          </a:solidFill>
          <a:ln w="9525">
            <a:solidFill>
              <a:srgbClr val="000000"/>
            </a:solidFill>
            <a:round/>
            <a:headEnd/>
            <a:tailEnd/>
          </a:ln>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126979" name="AutoShape 31"/>
          <p:cNvSpPr>
            <a:spLocks noChangeArrowheads="1"/>
          </p:cNvSpPr>
          <p:nvPr/>
        </p:nvSpPr>
        <p:spPr bwMode="auto">
          <a:xfrm flipV="1">
            <a:off x="468313" y="908050"/>
            <a:ext cx="431800" cy="4392613"/>
          </a:xfrm>
          <a:prstGeom prst="downArrow">
            <a:avLst>
              <a:gd name="adj1" fmla="val 50000"/>
              <a:gd name="adj2" fmla="val 378890"/>
            </a:avLst>
          </a:prstGeom>
          <a:solidFill>
            <a:srgbClr val="A5A5A5"/>
          </a:solidFill>
          <a:ln w="9525">
            <a:solidFill>
              <a:srgbClr val="000000"/>
            </a:solidFill>
            <a:miter lim="800000"/>
            <a:headEnd/>
            <a:tailEnd/>
          </a:ln>
        </p:spPr>
        <p:txBody>
          <a:bodyPr vert="eaVert"/>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126980" name="Text Box 29"/>
          <p:cNvSpPr txBox="1">
            <a:spLocks noChangeArrowheads="1"/>
          </p:cNvSpPr>
          <p:nvPr/>
        </p:nvSpPr>
        <p:spPr bwMode="auto">
          <a:xfrm>
            <a:off x="2771775" y="2133600"/>
            <a:ext cx="115093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2000">
              <a:latin typeface="Calibri" panose="020F0502020204030204" pitchFamily="34" charset="0"/>
              <a:ea typeface="Calibri" panose="020F0502020204030204" pitchFamily="34" charset="0"/>
              <a:cs typeface="Times New Roman" panose="02020603050405020304" pitchFamily="18" charset="0"/>
            </a:endParaRPr>
          </a:p>
          <a:p>
            <a:pPr eaLnBrk="1" hangingPunct="1"/>
            <a:endParaRPr lang="en-US" altLang="en-US" sz="2000">
              <a:latin typeface="Calibri" panose="020F0502020204030204" pitchFamily="34" charset="0"/>
              <a:ea typeface="Calibri" panose="020F0502020204030204" pitchFamily="34" charset="0"/>
              <a:cs typeface="Times New Roman" panose="02020603050405020304" pitchFamily="18" charset="0"/>
            </a:endParaRPr>
          </a:p>
          <a:p>
            <a:pPr eaLnBrk="1" hangingPunct="1"/>
            <a:endParaRPr lang="en-US" altLang="en-US" sz="2000">
              <a:latin typeface="Calibri" panose="020F0502020204030204" pitchFamily="34" charset="0"/>
              <a:ea typeface="Calibri" panose="020F0502020204030204" pitchFamily="34" charset="0"/>
              <a:cs typeface="Times New Roman" panose="02020603050405020304" pitchFamily="18" charset="0"/>
            </a:endParaRPr>
          </a:p>
          <a:p>
            <a:pPr eaLnBrk="1" hangingPunct="1"/>
            <a:r>
              <a:rPr lang="en-US" altLang="en-US" sz="2000">
                <a:latin typeface="Calibri" panose="020F0502020204030204" pitchFamily="34" charset="0"/>
                <a:ea typeface="Calibri" panose="020F0502020204030204" pitchFamily="34" charset="0"/>
                <a:cs typeface="Times New Roman" panose="02020603050405020304" pitchFamily="18" charset="0"/>
              </a:rPr>
              <a:t>MY </a:t>
            </a:r>
          </a:p>
          <a:p>
            <a:pPr eaLnBrk="1" hangingPunct="1"/>
            <a:r>
              <a:rPr lang="en-US" altLang="en-US" sz="2000">
                <a:latin typeface="Calibri" panose="020F0502020204030204" pitchFamily="34" charset="0"/>
                <a:ea typeface="Calibri" panose="020F0502020204030204" pitchFamily="34" charset="0"/>
                <a:cs typeface="Times New Roman" panose="02020603050405020304" pitchFamily="18" charset="0"/>
              </a:rPr>
              <a:t>POLITICSCOURSE</a:t>
            </a:r>
            <a:endParaRPr lang="en-US" altLang="en-US" b="0">
              <a:ea typeface="Calibri" panose="020F0502020204030204" pitchFamily="34" charset="0"/>
              <a:cs typeface="Arial" panose="020B0604020202020204" pitchFamily="34" charset="0"/>
            </a:endParaRPr>
          </a:p>
        </p:txBody>
      </p:sp>
      <p:sp>
        <p:nvSpPr>
          <p:cNvPr id="126981" name="AutoShape 13"/>
          <p:cNvSpPr>
            <a:spLocks noChangeArrowheads="1"/>
          </p:cNvSpPr>
          <p:nvPr/>
        </p:nvSpPr>
        <p:spPr bwMode="auto">
          <a:xfrm>
            <a:off x="2268538" y="1700213"/>
            <a:ext cx="358775" cy="3241675"/>
          </a:xfrm>
          <a:prstGeom prst="roundRect">
            <a:avLst>
              <a:gd name="adj" fmla="val 16667"/>
            </a:avLst>
          </a:prstGeom>
          <a:solidFill>
            <a:srgbClr val="00B050"/>
          </a:solidFill>
          <a:ln w="9525">
            <a:solidFill>
              <a:srgbClr val="000000"/>
            </a:solidFill>
            <a:round/>
            <a:headEnd/>
            <a:tailEnd/>
          </a:ln>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126982" name="Text Box 12"/>
          <p:cNvSpPr txBox="1">
            <a:spLocks noChangeArrowheads="1"/>
          </p:cNvSpPr>
          <p:nvPr/>
        </p:nvSpPr>
        <p:spPr bwMode="auto">
          <a:xfrm>
            <a:off x="971550" y="4868863"/>
            <a:ext cx="1800225"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l" eaLnBrk="1" hangingPunct="1"/>
            <a:r>
              <a:rPr lang="en-US" altLang="en-US" sz="1400">
                <a:cs typeface="Arial" panose="020B0604020202020204" pitchFamily="34" charset="0"/>
              </a:rPr>
              <a:t>learning to live independently</a:t>
            </a:r>
          </a:p>
        </p:txBody>
      </p:sp>
      <p:cxnSp>
        <p:nvCxnSpPr>
          <p:cNvPr id="126983" name="AutoShape 7"/>
          <p:cNvCxnSpPr>
            <a:cxnSpLocks noChangeShapeType="1"/>
          </p:cNvCxnSpPr>
          <p:nvPr/>
        </p:nvCxnSpPr>
        <p:spPr bwMode="auto">
          <a:xfrm flipV="1">
            <a:off x="1979613" y="4508500"/>
            <a:ext cx="360362" cy="43338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26984" name="AutoShape 5"/>
          <p:cNvCxnSpPr>
            <a:cxnSpLocks noChangeShapeType="1"/>
          </p:cNvCxnSpPr>
          <p:nvPr/>
        </p:nvCxnSpPr>
        <p:spPr bwMode="auto">
          <a:xfrm flipV="1">
            <a:off x="1979613" y="1989138"/>
            <a:ext cx="360362" cy="4603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26985" name="AutoShape 27"/>
          <p:cNvSpPr>
            <a:spLocks noChangeArrowheads="1"/>
          </p:cNvSpPr>
          <p:nvPr/>
        </p:nvSpPr>
        <p:spPr bwMode="auto">
          <a:xfrm>
            <a:off x="4284663" y="2781300"/>
            <a:ext cx="719137" cy="576263"/>
          </a:xfrm>
          <a:prstGeom prst="roundRect">
            <a:avLst>
              <a:gd name="adj" fmla="val 16667"/>
            </a:avLst>
          </a:prstGeom>
          <a:solidFill>
            <a:srgbClr val="FF0000"/>
          </a:solidFill>
          <a:ln w="9525">
            <a:solidFill>
              <a:srgbClr val="000000"/>
            </a:solidFill>
            <a:round/>
            <a:headEnd/>
            <a:tailEnd/>
          </a:ln>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126986" name="Oval 26"/>
          <p:cNvSpPr>
            <a:spLocks noChangeArrowheads="1"/>
          </p:cNvSpPr>
          <p:nvPr/>
        </p:nvSpPr>
        <p:spPr bwMode="auto">
          <a:xfrm>
            <a:off x="4356100" y="2133600"/>
            <a:ext cx="520700" cy="393700"/>
          </a:xfrm>
          <a:prstGeom prst="ellipse">
            <a:avLst/>
          </a:prstGeom>
          <a:solidFill>
            <a:srgbClr val="00FF00"/>
          </a:solidFill>
          <a:ln w="9525">
            <a:solidFill>
              <a:srgbClr val="000000"/>
            </a:solidFill>
            <a:round/>
            <a:headEnd/>
            <a:tailEnd/>
          </a:ln>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126987" name="Oval 25"/>
          <p:cNvSpPr>
            <a:spLocks noChangeArrowheads="1"/>
          </p:cNvSpPr>
          <p:nvPr/>
        </p:nvSpPr>
        <p:spPr bwMode="auto">
          <a:xfrm>
            <a:off x="6156325" y="836613"/>
            <a:ext cx="503238" cy="323850"/>
          </a:xfrm>
          <a:prstGeom prst="ellipse">
            <a:avLst/>
          </a:prstGeom>
          <a:solidFill>
            <a:srgbClr val="7030A0"/>
          </a:solidFill>
          <a:ln w="9525">
            <a:solidFill>
              <a:srgbClr val="000000"/>
            </a:solidFill>
            <a:round/>
            <a:headEnd/>
            <a:tailEnd/>
          </a:ln>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126988" name="Oval 24"/>
          <p:cNvSpPr>
            <a:spLocks noChangeArrowheads="1"/>
          </p:cNvSpPr>
          <p:nvPr/>
        </p:nvSpPr>
        <p:spPr bwMode="auto">
          <a:xfrm>
            <a:off x="4356100" y="3500438"/>
            <a:ext cx="576263" cy="576262"/>
          </a:xfrm>
          <a:prstGeom prst="ellipse">
            <a:avLst/>
          </a:prstGeom>
          <a:solidFill>
            <a:srgbClr val="7030A0"/>
          </a:solidFill>
          <a:ln w="9525">
            <a:solidFill>
              <a:srgbClr val="000000"/>
            </a:solidFill>
            <a:round/>
            <a:headEnd/>
            <a:tailEnd/>
          </a:ln>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126989" name="Text Box 23"/>
          <p:cNvSpPr txBox="1">
            <a:spLocks noChangeArrowheads="1"/>
          </p:cNvSpPr>
          <p:nvPr/>
        </p:nvSpPr>
        <p:spPr bwMode="auto">
          <a:xfrm>
            <a:off x="5076825" y="3644900"/>
            <a:ext cx="1943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l" eaLnBrk="1" hangingPunct="1"/>
            <a:r>
              <a:rPr lang="en-US" altLang="en-US" sz="1400">
                <a:ea typeface="Calibri" panose="020F0502020204030204" pitchFamily="34" charset="0"/>
                <a:cs typeface="Arial" panose="020B0604020202020204" pitchFamily="34" charset="0"/>
              </a:rPr>
              <a:t>Reporter for Impact student newspaper</a:t>
            </a:r>
          </a:p>
        </p:txBody>
      </p:sp>
      <p:sp>
        <p:nvSpPr>
          <p:cNvPr id="126990" name="Rectangle 33"/>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tabLst>
                <a:tab pos="2105025" algn="l"/>
              </a:tabLst>
              <a:defRPr b="1">
                <a:solidFill>
                  <a:schemeClr val="tx1"/>
                </a:solidFill>
                <a:latin typeface="Arial" panose="020B0604020202020204" pitchFamily="34" charset="0"/>
                <a:ea typeface="MS PGothic" panose="020B0600070205080204" pitchFamily="34" charset="-128"/>
              </a:defRPr>
            </a:lvl1pPr>
            <a:lvl2pPr marL="742950" indent="-285750" eaLnBrk="0" hangingPunct="0">
              <a:tabLst>
                <a:tab pos="2105025" algn="l"/>
              </a:tabLst>
              <a:defRPr b="1">
                <a:solidFill>
                  <a:schemeClr val="tx1"/>
                </a:solidFill>
                <a:latin typeface="Arial" panose="020B0604020202020204" pitchFamily="34" charset="0"/>
                <a:ea typeface="MS PGothic" panose="020B0600070205080204" pitchFamily="34" charset="-128"/>
              </a:defRPr>
            </a:lvl2pPr>
            <a:lvl3pPr marL="1143000" indent="-228600" eaLnBrk="0" hangingPunct="0">
              <a:tabLst>
                <a:tab pos="2105025" algn="l"/>
              </a:tabLst>
              <a:defRPr b="1">
                <a:solidFill>
                  <a:schemeClr val="tx1"/>
                </a:solidFill>
                <a:latin typeface="Arial" panose="020B0604020202020204" pitchFamily="34" charset="0"/>
                <a:ea typeface="MS PGothic" panose="020B0600070205080204" pitchFamily="34" charset="-128"/>
              </a:defRPr>
            </a:lvl3pPr>
            <a:lvl4pPr marL="1600200" indent="-228600" eaLnBrk="0" hangingPunct="0">
              <a:tabLst>
                <a:tab pos="2105025" algn="l"/>
              </a:tabLst>
              <a:defRPr b="1">
                <a:solidFill>
                  <a:schemeClr val="tx1"/>
                </a:solidFill>
                <a:latin typeface="Arial" panose="020B0604020202020204" pitchFamily="34" charset="0"/>
                <a:ea typeface="MS PGothic" panose="020B0600070205080204" pitchFamily="34" charset="-128"/>
              </a:defRPr>
            </a:lvl4pPr>
            <a:lvl5pPr marL="2057400" indent="-228600" eaLnBrk="0" hangingPunct="0">
              <a:tabLst>
                <a:tab pos="2105025" algn="l"/>
              </a:tabLst>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tabLst>
                <a:tab pos="2105025" algn="l"/>
              </a:tabLs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tabLst>
                <a:tab pos="2105025" algn="l"/>
              </a:tabLs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tabLst>
                <a:tab pos="2105025" algn="l"/>
              </a:tabLs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tabLst>
                <a:tab pos="2105025" algn="l"/>
              </a:tabLst>
              <a:defRPr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cs typeface="Arial" panose="020B0604020202020204" pitchFamily="34" charset="0"/>
            </a:endParaRPr>
          </a:p>
        </p:txBody>
      </p:sp>
      <p:sp>
        <p:nvSpPr>
          <p:cNvPr id="126991" name="Rectangle 43"/>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tabLst>
                <a:tab pos="2105025" algn="l"/>
              </a:tabLst>
              <a:defRPr b="1">
                <a:solidFill>
                  <a:schemeClr val="tx1"/>
                </a:solidFill>
                <a:latin typeface="Arial" panose="020B0604020202020204" pitchFamily="34" charset="0"/>
                <a:ea typeface="MS PGothic" panose="020B0600070205080204" pitchFamily="34" charset="-128"/>
              </a:defRPr>
            </a:lvl1pPr>
            <a:lvl2pPr marL="742950" indent="-285750" eaLnBrk="0" hangingPunct="0">
              <a:tabLst>
                <a:tab pos="2105025" algn="l"/>
              </a:tabLst>
              <a:defRPr b="1">
                <a:solidFill>
                  <a:schemeClr val="tx1"/>
                </a:solidFill>
                <a:latin typeface="Arial" panose="020B0604020202020204" pitchFamily="34" charset="0"/>
                <a:ea typeface="MS PGothic" panose="020B0600070205080204" pitchFamily="34" charset="-128"/>
              </a:defRPr>
            </a:lvl2pPr>
            <a:lvl3pPr marL="1143000" indent="-228600" eaLnBrk="0" hangingPunct="0">
              <a:tabLst>
                <a:tab pos="2105025" algn="l"/>
              </a:tabLst>
              <a:defRPr b="1">
                <a:solidFill>
                  <a:schemeClr val="tx1"/>
                </a:solidFill>
                <a:latin typeface="Arial" panose="020B0604020202020204" pitchFamily="34" charset="0"/>
                <a:ea typeface="MS PGothic" panose="020B0600070205080204" pitchFamily="34" charset="-128"/>
              </a:defRPr>
            </a:lvl3pPr>
            <a:lvl4pPr marL="1600200" indent="-228600" eaLnBrk="0" hangingPunct="0">
              <a:tabLst>
                <a:tab pos="2105025" algn="l"/>
              </a:tabLst>
              <a:defRPr b="1">
                <a:solidFill>
                  <a:schemeClr val="tx1"/>
                </a:solidFill>
                <a:latin typeface="Arial" panose="020B0604020202020204" pitchFamily="34" charset="0"/>
                <a:ea typeface="MS PGothic" panose="020B0600070205080204" pitchFamily="34" charset="-128"/>
              </a:defRPr>
            </a:lvl4pPr>
            <a:lvl5pPr marL="2057400" indent="-228600" eaLnBrk="0" hangingPunct="0">
              <a:tabLst>
                <a:tab pos="2105025" algn="l"/>
              </a:tabLst>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tabLst>
                <a:tab pos="2105025" algn="l"/>
              </a:tabLs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tabLst>
                <a:tab pos="2105025" algn="l"/>
              </a:tabLs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tabLst>
                <a:tab pos="2105025" algn="l"/>
              </a:tabLs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tabLst>
                <a:tab pos="2105025" algn="l"/>
              </a:tabLst>
              <a:defRPr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cs typeface="Arial" panose="020B0604020202020204" pitchFamily="34" charset="0"/>
            </a:endParaRPr>
          </a:p>
        </p:txBody>
      </p:sp>
      <p:cxnSp>
        <p:nvCxnSpPr>
          <p:cNvPr id="126992" name="AutoShape 21"/>
          <p:cNvCxnSpPr>
            <a:cxnSpLocks noChangeShapeType="1"/>
          </p:cNvCxnSpPr>
          <p:nvPr/>
        </p:nvCxnSpPr>
        <p:spPr bwMode="auto">
          <a:xfrm flipH="1" flipV="1">
            <a:off x="4716463" y="3860800"/>
            <a:ext cx="503237" cy="7302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26993" name="AutoShape 21"/>
          <p:cNvCxnSpPr>
            <a:cxnSpLocks noChangeShapeType="1"/>
          </p:cNvCxnSpPr>
          <p:nvPr/>
        </p:nvCxnSpPr>
        <p:spPr bwMode="auto">
          <a:xfrm flipV="1">
            <a:off x="6443663" y="1125538"/>
            <a:ext cx="46037" cy="360362"/>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26994" name="Text Box 3"/>
          <p:cNvSpPr txBox="1">
            <a:spLocks noChangeArrowheads="1"/>
          </p:cNvSpPr>
          <p:nvPr/>
        </p:nvSpPr>
        <p:spPr bwMode="auto">
          <a:xfrm>
            <a:off x="2268538" y="188913"/>
            <a:ext cx="52546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US" altLang="en-US" sz="2000">
                <a:latin typeface="Calibri" panose="020F0502020204030204" pitchFamily="34" charset="0"/>
                <a:ea typeface="Calibri" panose="020F0502020204030204" pitchFamily="34" charset="0"/>
                <a:cs typeface="Times New Roman" panose="02020603050405020304" pitchFamily="18" charset="0"/>
              </a:rPr>
              <a:t>MY LIFEWIDE LEARNING ECOLOGY (12 months)</a:t>
            </a:r>
          </a:p>
          <a:p>
            <a:endParaRPr lang="en-US" altLang="en-US" sz="2000" b="0">
              <a:ea typeface="Calibri" panose="020F0502020204030204" pitchFamily="34" charset="0"/>
              <a:cs typeface="Arial" panose="020B0604020202020204" pitchFamily="34" charset="0"/>
            </a:endParaRPr>
          </a:p>
        </p:txBody>
      </p:sp>
      <p:sp>
        <p:nvSpPr>
          <p:cNvPr id="126995" name="Oval 24"/>
          <p:cNvSpPr>
            <a:spLocks noChangeArrowheads="1"/>
          </p:cNvSpPr>
          <p:nvPr/>
        </p:nvSpPr>
        <p:spPr bwMode="auto">
          <a:xfrm>
            <a:off x="4211638" y="960437"/>
            <a:ext cx="504825" cy="415926"/>
          </a:xfrm>
          <a:prstGeom prst="ellipse">
            <a:avLst/>
          </a:prstGeom>
          <a:solidFill>
            <a:srgbClr val="FFFF00"/>
          </a:solidFill>
          <a:ln w="9525">
            <a:solidFill>
              <a:srgbClr val="000000"/>
            </a:solidFill>
            <a:round/>
            <a:headEnd/>
            <a:tailEnd/>
          </a:ln>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cxnSp>
        <p:nvCxnSpPr>
          <p:cNvPr id="126996" name="AutoShape 21"/>
          <p:cNvCxnSpPr>
            <a:cxnSpLocks noChangeShapeType="1"/>
          </p:cNvCxnSpPr>
          <p:nvPr/>
        </p:nvCxnSpPr>
        <p:spPr bwMode="auto">
          <a:xfrm flipH="1" flipV="1">
            <a:off x="4572000" y="1125538"/>
            <a:ext cx="215900" cy="28733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26997" name="Text Box 3"/>
          <p:cNvSpPr txBox="1">
            <a:spLocks noChangeArrowheads="1"/>
          </p:cNvSpPr>
          <p:nvPr/>
        </p:nvSpPr>
        <p:spPr bwMode="auto">
          <a:xfrm>
            <a:off x="179388" y="5445125"/>
            <a:ext cx="1439862"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US" altLang="en-US" sz="2000">
                <a:latin typeface="Calibri" panose="020F0502020204030204" pitchFamily="34" charset="0"/>
                <a:cs typeface="Times New Roman" panose="02020603050405020304" pitchFamily="18" charset="0"/>
              </a:rPr>
              <a:t>Sept 2012</a:t>
            </a:r>
            <a:endParaRPr lang="en-US" altLang="en-US" sz="2000" b="0">
              <a:cs typeface="Arial" panose="020B0604020202020204" pitchFamily="34" charset="0"/>
            </a:endParaRPr>
          </a:p>
          <a:p>
            <a:pPr algn="l"/>
            <a:endParaRPr lang="en-US" altLang="en-US" sz="2000" b="0">
              <a:cs typeface="Arial" panose="020B0604020202020204" pitchFamily="34" charset="0"/>
            </a:endParaRPr>
          </a:p>
        </p:txBody>
      </p:sp>
      <p:sp>
        <p:nvSpPr>
          <p:cNvPr id="126998" name="Text Box 3"/>
          <p:cNvSpPr txBox="1">
            <a:spLocks noChangeArrowheads="1"/>
          </p:cNvSpPr>
          <p:nvPr/>
        </p:nvSpPr>
        <p:spPr bwMode="auto">
          <a:xfrm>
            <a:off x="0" y="549275"/>
            <a:ext cx="1439863"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US" altLang="en-US" sz="2000">
                <a:latin typeface="Calibri" panose="020F0502020204030204" pitchFamily="34" charset="0"/>
                <a:cs typeface="Times New Roman" panose="02020603050405020304" pitchFamily="18" charset="0"/>
              </a:rPr>
              <a:t>Sept 2013</a:t>
            </a:r>
            <a:endParaRPr lang="en-US" altLang="en-US" sz="2000" b="0">
              <a:cs typeface="Arial" panose="020B0604020202020204" pitchFamily="34" charset="0"/>
            </a:endParaRPr>
          </a:p>
          <a:p>
            <a:pPr algn="l"/>
            <a:endParaRPr lang="en-US" altLang="en-US" sz="2000" b="0">
              <a:cs typeface="Arial" panose="020B0604020202020204" pitchFamily="34" charset="0"/>
            </a:endParaRPr>
          </a:p>
        </p:txBody>
      </p:sp>
      <p:sp>
        <p:nvSpPr>
          <p:cNvPr id="126999" name="AutoShape 30"/>
          <p:cNvSpPr>
            <a:spLocks noChangeArrowheads="1"/>
          </p:cNvSpPr>
          <p:nvPr/>
        </p:nvSpPr>
        <p:spPr bwMode="auto">
          <a:xfrm>
            <a:off x="2916238" y="765175"/>
            <a:ext cx="1057275" cy="782638"/>
          </a:xfrm>
          <a:prstGeom prst="roundRect">
            <a:avLst>
              <a:gd name="adj" fmla="val 16667"/>
            </a:avLst>
          </a:prstGeom>
          <a:solidFill>
            <a:srgbClr val="53D2FF"/>
          </a:solidFill>
          <a:ln w="9525">
            <a:solidFill>
              <a:srgbClr val="000000"/>
            </a:solidFill>
            <a:round/>
            <a:headEnd/>
            <a:tailEnd/>
          </a:ln>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127000" name="Text Box 3"/>
          <p:cNvSpPr txBox="1">
            <a:spLocks noChangeArrowheads="1"/>
          </p:cNvSpPr>
          <p:nvPr/>
        </p:nvSpPr>
        <p:spPr bwMode="auto">
          <a:xfrm>
            <a:off x="2912271" y="844298"/>
            <a:ext cx="1439862"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US" altLang="en-US" sz="2000" dirty="0">
                <a:latin typeface="Calibri" panose="020F0502020204030204" pitchFamily="34" charset="0"/>
                <a:cs typeface="Times New Roman" panose="02020603050405020304" pitchFamily="18" charset="0"/>
              </a:rPr>
              <a:t>summer break</a:t>
            </a:r>
            <a:endParaRPr lang="en-US" altLang="en-US" sz="2000" b="0" dirty="0">
              <a:cs typeface="Arial" panose="020B0604020202020204" pitchFamily="34" charset="0"/>
            </a:endParaRPr>
          </a:p>
          <a:p>
            <a:pPr algn="l"/>
            <a:endParaRPr lang="en-US" altLang="en-US" sz="2000" b="0" dirty="0">
              <a:cs typeface="Arial" panose="020B0604020202020204" pitchFamily="34" charset="0"/>
            </a:endParaRPr>
          </a:p>
        </p:txBody>
      </p:sp>
      <p:sp>
        <p:nvSpPr>
          <p:cNvPr id="54" name="Oval 53"/>
          <p:cNvSpPr/>
          <p:nvPr/>
        </p:nvSpPr>
        <p:spPr>
          <a:xfrm>
            <a:off x="2339975" y="4005263"/>
            <a:ext cx="215900" cy="2159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27002" name="Text Box 12"/>
          <p:cNvSpPr txBox="1">
            <a:spLocks noChangeArrowheads="1"/>
          </p:cNvSpPr>
          <p:nvPr/>
        </p:nvSpPr>
        <p:spPr bwMode="auto">
          <a:xfrm>
            <a:off x="1173193" y="3987801"/>
            <a:ext cx="1152525" cy="692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l" eaLnBrk="1" hangingPunct="1"/>
            <a:r>
              <a:rPr lang="en-US" altLang="en-US" sz="1400" dirty="0">
                <a:cs typeface="Arial" panose="020B0604020202020204" pitchFamily="34" charset="0"/>
              </a:rPr>
              <a:t>coping with illness</a:t>
            </a:r>
          </a:p>
        </p:txBody>
      </p:sp>
      <p:cxnSp>
        <p:nvCxnSpPr>
          <p:cNvPr id="127003" name="AutoShape 7"/>
          <p:cNvCxnSpPr>
            <a:cxnSpLocks noChangeShapeType="1"/>
          </p:cNvCxnSpPr>
          <p:nvPr/>
        </p:nvCxnSpPr>
        <p:spPr bwMode="auto">
          <a:xfrm flipV="1">
            <a:off x="1908175" y="4149726"/>
            <a:ext cx="431800" cy="6350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27004" name="Text Box 12"/>
          <p:cNvSpPr txBox="1">
            <a:spLocks noChangeArrowheads="1"/>
          </p:cNvSpPr>
          <p:nvPr/>
        </p:nvSpPr>
        <p:spPr bwMode="auto">
          <a:xfrm>
            <a:off x="900113" y="1773238"/>
            <a:ext cx="1368425"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US" altLang="en-US" sz="1400">
                <a:cs typeface="Arial" panose="020B0604020202020204" pitchFamily="34" charset="0"/>
              </a:rPr>
              <a:t>finding somewhere to live</a:t>
            </a:r>
          </a:p>
        </p:txBody>
      </p:sp>
      <p:sp>
        <p:nvSpPr>
          <p:cNvPr id="127005" name="Text Box 23"/>
          <p:cNvSpPr txBox="1">
            <a:spLocks noChangeArrowheads="1"/>
          </p:cNvSpPr>
          <p:nvPr/>
        </p:nvSpPr>
        <p:spPr bwMode="auto">
          <a:xfrm>
            <a:off x="5076825" y="2924175"/>
            <a:ext cx="2735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l" eaLnBrk="1" hangingPunct="1"/>
            <a:r>
              <a:rPr lang="en-US" altLang="en-US" sz="1400" dirty="0">
                <a:ea typeface="Calibri" panose="020F0502020204030204" pitchFamily="34" charset="0"/>
                <a:cs typeface="Arial" panose="020B0604020202020204" pitchFamily="34" charset="0"/>
              </a:rPr>
              <a:t>Involvement in drama society rehearsing &amp; performing </a:t>
            </a:r>
            <a:r>
              <a:rPr lang="en-US" altLang="en-US" sz="1400" dirty="0" err="1">
                <a:ea typeface="Calibri" panose="020F0502020204030204" pitchFamily="34" charset="0"/>
                <a:cs typeface="Arial" panose="020B0604020202020204" pitchFamily="34" charset="0"/>
              </a:rPr>
              <a:t>Lysistrata</a:t>
            </a:r>
            <a:endParaRPr lang="en-US" altLang="en-US" sz="1400" dirty="0">
              <a:ea typeface="Calibri" panose="020F0502020204030204" pitchFamily="34" charset="0"/>
              <a:cs typeface="Arial" panose="020B0604020202020204" pitchFamily="34" charset="0"/>
            </a:endParaRPr>
          </a:p>
        </p:txBody>
      </p:sp>
      <p:sp>
        <p:nvSpPr>
          <p:cNvPr id="127006" name="Text Box 23"/>
          <p:cNvSpPr txBox="1">
            <a:spLocks noChangeArrowheads="1"/>
          </p:cNvSpPr>
          <p:nvPr/>
        </p:nvSpPr>
        <p:spPr bwMode="auto">
          <a:xfrm>
            <a:off x="4211638" y="1341438"/>
            <a:ext cx="1800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l" eaLnBrk="1" hangingPunct="1"/>
            <a:r>
              <a:rPr lang="en-US" altLang="en-US" sz="1400">
                <a:ea typeface="Calibri" panose="020F0502020204030204" pitchFamily="34" charset="0"/>
                <a:cs typeface="Arial" panose="020B0604020202020204" pitchFamily="34" charset="0"/>
              </a:rPr>
              <a:t>volunteer newsreader </a:t>
            </a:r>
          </a:p>
          <a:p>
            <a:pPr algn="l" eaLnBrk="1" hangingPunct="1"/>
            <a:r>
              <a:rPr lang="en-US" altLang="en-US" sz="1400">
                <a:ea typeface="Calibri" panose="020F0502020204030204" pitchFamily="34" charset="0"/>
                <a:cs typeface="Arial" panose="020B0604020202020204" pitchFamily="34" charset="0"/>
              </a:rPr>
              <a:t>Susy Radio</a:t>
            </a:r>
          </a:p>
        </p:txBody>
      </p:sp>
      <p:sp>
        <p:nvSpPr>
          <p:cNvPr id="127007" name="Text Box 23"/>
          <p:cNvSpPr txBox="1">
            <a:spLocks noChangeArrowheads="1"/>
          </p:cNvSpPr>
          <p:nvPr/>
        </p:nvSpPr>
        <p:spPr bwMode="auto">
          <a:xfrm>
            <a:off x="6156325" y="1412875"/>
            <a:ext cx="2447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l" eaLnBrk="1" hangingPunct="1"/>
            <a:r>
              <a:rPr lang="en-US" altLang="en-US" sz="1400">
                <a:ea typeface="Calibri" panose="020F0502020204030204" pitchFamily="34" charset="0"/>
                <a:cs typeface="Arial" panose="020B0604020202020204" pitchFamily="34" charset="0"/>
              </a:rPr>
              <a:t>2 weeks nursery </a:t>
            </a:r>
          </a:p>
          <a:p>
            <a:pPr algn="l" eaLnBrk="1" hangingPunct="1"/>
            <a:r>
              <a:rPr lang="en-US" altLang="en-US" sz="1400">
                <a:ea typeface="Calibri" panose="020F0502020204030204" pitchFamily="34" charset="0"/>
                <a:cs typeface="Arial" panose="020B0604020202020204" pitchFamily="34" charset="0"/>
              </a:rPr>
              <a:t>work experience </a:t>
            </a:r>
          </a:p>
        </p:txBody>
      </p:sp>
      <p:sp>
        <p:nvSpPr>
          <p:cNvPr id="127008" name="AutoShape 30"/>
          <p:cNvSpPr>
            <a:spLocks noChangeArrowheads="1"/>
          </p:cNvSpPr>
          <p:nvPr/>
        </p:nvSpPr>
        <p:spPr bwMode="auto">
          <a:xfrm>
            <a:off x="6732588" y="765175"/>
            <a:ext cx="935037" cy="571500"/>
          </a:xfrm>
          <a:prstGeom prst="roundRect">
            <a:avLst>
              <a:gd name="adj" fmla="val 16667"/>
            </a:avLst>
          </a:prstGeom>
          <a:solidFill>
            <a:srgbClr val="00B0F0"/>
          </a:solidFill>
          <a:ln w="9525">
            <a:solidFill>
              <a:srgbClr val="000000"/>
            </a:solidFill>
            <a:round/>
            <a:headEnd/>
            <a:tailEnd/>
          </a:ln>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127009" name="Text Box 23"/>
          <p:cNvSpPr txBox="1">
            <a:spLocks noChangeArrowheads="1"/>
          </p:cNvSpPr>
          <p:nvPr/>
        </p:nvSpPr>
        <p:spPr bwMode="auto">
          <a:xfrm>
            <a:off x="6732588" y="765175"/>
            <a:ext cx="9350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l" eaLnBrk="1" hangingPunct="1"/>
            <a:r>
              <a:rPr lang="en-US" altLang="en-US" sz="1600">
                <a:ea typeface="Calibri" panose="020F0502020204030204" pitchFamily="34" charset="0"/>
                <a:cs typeface="Arial" panose="020B0604020202020204" pitchFamily="34" charset="0"/>
              </a:rPr>
              <a:t> TEFL</a:t>
            </a:r>
          </a:p>
          <a:p>
            <a:pPr algn="l" eaLnBrk="1" hangingPunct="1"/>
            <a:r>
              <a:rPr lang="en-US" altLang="en-US" sz="1600">
                <a:ea typeface="Calibri" panose="020F0502020204030204" pitchFamily="34" charset="0"/>
                <a:cs typeface="Arial" panose="020B0604020202020204" pitchFamily="34" charset="0"/>
              </a:rPr>
              <a:t>course</a:t>
            </a:r>
          </a:p>
        </p:txBody>
      </p:sp>
      <p:cxnSp>
        <p:nvCxnSpPr>
          <p:cNvPr id="127010" name="AutoShape 21"/>
          <p:cNvCxnSpPr>
            <a:cxnSpLocks noChangeShapeType="1"/>
          </p:cNvCxnSpPr>
          <p:nvPr/>
        </p:nvCxnSpPr>
        <p:spPr bwMode="auto">
          <a:xfrm flipH="1" flipV="1">
            <a:off x="4859338" y="3141663"/>
            <a:ext cx="288925" cy="4445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27011" name="AutoShape 21"/>
          <p:cNvCxnSpPr>
            <a:cxnSpLocks noChangeShapeType="1"/>
          </p:cNvCxnSpPr>
          <p:nvPr/>
        </p:nvCxnSpPr>
        <p:spPr bwMode="auto">
          <a:xfrm flipH="1" flipV="1">
            <a:off x="4787900" y="2349500"/>
            <a:ext cx="215900" cy="14287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27012" name="Text Box 23"/>
          <p:cNvSpPr txBox="1">
            <a:spLocks noChangeArrowheads="1"/>
          </p:cNvSpPr>
          <p:nvPr/>
        </p:nvSpPr>
        <p:spPr bwMode="auto">
          <a:xfrm>
            <a:off x="4932363" y="2133600"/>
            <a:ext cx="1800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l" eaLnBrk="1" hangingPunct="1"/>
            <a:r>
              <a:rPr lang="en-US" altLang="en-US" sz="1400">
                <a:ea typeface="Calibri" panose="020F0502020204030204" pitchFamily="34" charset="0"/>
                <a:cs typeface="Arial" panose="020B0604020202020204" pitchFamily="34" charset="0"/>
              </a:rPr>
              <a:t>guest on student radio chat show</a:t>
            </a:r>
          </a:p>
        </p:txBody>
      </p:sp>
      <p:pic>
        <p:nvPicPr>
          <p:cNvPr id="127013" name="Picture 25" descr="C:\Users\norman\Pictures\yalda websit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544" y="2747169"/>
            <a:ext cx="1512887"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014" name="Text Box 23"/>
          <p:cNvSpPr txBox="1">
            <a:spLocks noChangeArrowheads="1"/>
          </p:cNvSpPr>
          <p:nvPr/>
        </p:nvSpPr>
        <p:spPr bwMode="auto">
          <a:xfrm>
            <a:off x="323850" y="2852738"/>
            <a:ext cx="10795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l" eaLnBrk="1" hangingPunct="1"/>
            <a:r>
              <a:rPr lang="en-US" altLang="en-US" sz="1600">
                <a:ea typeface="Calibri" panose="020F0502020204030204" pitchFamily="34" charset="0"/>
                <a:cs typeface="Arial" panose="020B0604020202020204" pitchFamily="34" charset="0"/>
              </a:rPr>
              <a:t>My blog</a:t>
            </a:r>
          </a:p>
        </p:txBody>
      </p:sp>
      <p:sp>
        <p:nvSpPr>
          <p:cNvPr id="79" name="Bent-Up Arrow 78"/>
          <p:cNvSpPr/>
          <p:nvPr/>
        </p:nvSpPr>
        <p:spPr>
          <a:xfrm flipH="1">
            <a:off x="2987675" y="4652963"/>
            <a:ext cx="1223963" cy="1152525"/>
          </a:xfrm>
          <a:prstGeom prst="bentUp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80" name="Oval 79"/>
          <p:cNvSpPr/>
          <p:nvPr/>
        </p:nvSpPr>
        <p:spPr>
          <a:xfrm>
            <a:off x="5095081" y="940594"/>
            <a:ext cx="215900" cy="2159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127017" name="AutoShape 21"/>
          <p:cNvCxnSpPr>
            <a:cxnSpLocks noChangeShapeType="1"/>
          </p:cNvCxnSpPr>
          <p:nvPr/>
        </p:nvCxnSpPr>
        <p:spPr bwMode="auto">
          <a:xfrm flipH="1" flipV="1">
            <a:off x="5219700" y="1029829"/>
            <a:ext cx="296862" cy="21590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27018" name="Text Box 23"/>
          <p:cNvSpPr txBox="1">
            <a:spLocks noChangeArrowheads="1"/>
          </p:cNvSpPr>
          <p:nvPr/>
        </p:nvSpPr>
        <p:spPr bwMode="auto">
          <a:xfrm>
            <a:off x="5219700" y="1125538"/>
            <a:ext cx="10080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US" altLang="en-US" sz="1400">
                <a:ea typeface="Calibri" panose="020F0502020204030204" pitchFamily="34" charset="0"/>
                <a:cs typeface="Arial" panose="020B0604020202020204" pitchFamily="34" charset="0"/>
              </a:rPr>
              <a:t>brother’s</a:t>
            </a:r>
          </a:p>
          <a:p>
            <a:pPr eaLnBrk="1" hangingPunct="1"/>
            <a:r>
              <a:rPr lang="en-US" altLang="en-US" sz="1400">
                <a:ea typeface="Calibri" panose="020F0502020204030204" pitchFamily="34" charset="0"/>
                <a:cs typeface="Arial" panose="020B0604020202020204" pitchFamily="34" charset="0"/>
              </a:rPr>
              <a:t>illness</a:t>
            </a:r>
          </a:p>
        </p:txBody>
      </p:sp>
      <p:sp>
        <p:nvSpPr>
          <p:cNvPr id="83" name="Oval 26"/>
          <p:cNvSpPr>
            <a:spLocks noChangeArrowheads="1"/>
          </p:cNvSpPr>
          <p:nvPr/>
        </p:nvSpPr>
        <p:spPr bwMode="auto">
          <a:xfrm>
            <a:off x="6659563" y="2205038"/>
            <a:ext cx="287337" cy="215900"/>
          </a:xfrm>
          <a:prstGeom prst="ellipse">
            <a:avLst/>
          </a:prstGeom>
          <a:solidFill>
            <a:schemeClr val="accent2">
              <a:lumMod val="75000"/>
            </a:schemeClr>
          </a:solidFill>
          <a:ln w="9525">
            <a:solidFill>
              <a:srgbClr val="000000"/>
            </a:solidFill>
            <a:round/>
            <a:headEnd/>
            <a:tailEnd/>
          </a:ln>
        </p:spPr>
        <p:txBody>
          <a:bodyPr/>
          <a:lstStyle/>
          <a:p>
            <a:pPr>
              <a:defRPr/>
            </a:pPr>
            <a:endParaRPr lang="en-GB">
              <a:latin typeface="Arial" charset="0"/>
            </a:endParaRPr>
          </a:p>
        </p:txBody>
      </p:sp>
      <p:sp>
        <p:nvSpPr>
          <p:cNvPr id="127020" name="Text Box 23"/>
          <p:cNvSpPr txBox="1">
            <a:spLocks noChangeArrowheads="1"/>
          </p:cNvSpPr>
          <p:nvPr/>
        </p:nvSpPr>
        <p:spPr bwMode="auto">
          <a:xfrm>
            <a:off x="6516688" y="2349500"/>
            <a:ext cx="18002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l" eaLnBrk="1" hangingPunct="1"/>
            <a:r>
              <a:rPr lang="en-US" altLang="en-US" sz="1400">
                <a:ea typeface="Calibri" panose="020F0502020204030204" pitchFamily="34" charset="0"/>
                <a:cs typeface="Arial" panose="020B0604020202020204" pitchFamily="34" charset="0"/>
              </a:rPr>
              <a:t>Careers advice</a:t>
            </a:r>
          </a:p>
          <a:p>
            <a:pPr algn="l" eaLnBrk="1" hangingPunct="1"/>
            <a:r>
              <a:rPr lang="en-US" altLang="en-US" sz="1400">
                <a:ea typeface="Calibri" panose="020F0502020204030204" pitchFamily="34" charset="0"/>
                <a:cs typeface="Arial" panose="020B0604020202020204" pitchFamily="34" charset="0"/>
              </a:rPr>
              <a:t>Skills CV</a:t>
            </a:r>
          </a:p>
        </p:txBody>
      </p:sp>
      <p:sp>
        <p:nvSpPr>
          <p:cNvPr id="127021" name="Text Box 12"/>
          <p:cNvSpPr txBox="1">
            <a:spLocks noChangeArrowheads="1"/>
          </p:cNvSpPr>
          <p:nvPr/>
        </p:nvSpPr>
        <p:spPr bwMode="auto">
          <a:xfrm>
            <a:off x="107950" y="4076700"/>
            <a:ext cx="1150938"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US" altLang="en-US" sz="1400">
                <a:cs typeface="Arial" panose="020B0604020202020204" pitchFamily="34" charset="0"/>
              </a:rPr>
              <a:t>Member of Lifewide Education Team</a:t>
            </a:r>
          </a:p>
        </p:txBody>
      </p:sp>
      <p:sp>
        <p:nvSpPr>
          <p:cNvPr id="70" name="Isosceles Triangle 69"/>
          <p:cNvSpPr/>
          <p:nvPr/>
        </p:nvSpPr>
        <p:spPr>
          <a:xfrm>
            <a:off x="4356100" y="4221163"/>
            <a:ext cx="576263" cy="4318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27023" name="Text Box 23"/>
          <p:cNvSpPr txBox="1">
            <a:spLocks noChangeArrowheads="1"/>
          </p:cNvSpPr>
          <p:nvPr/>
        </p:nvSpPr>
        <p:spPr bwMode="auto">
          <a:xfrm>
            <a:off x="5076825" y="4365625"/>
            <a:ext cx="19431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l" eaLnBrk="1" hangingPunct="1"/>
            <a:r>
              <a:rPr lang="en-US" altLang="en-US" sz="1400">
                <a:ea typeface="Calibri" panose="020F0502020204030204" pitchFamily="34" charset="0"/>
                <a:cs typeface="Arial" panose="020B0604020202020204" pitchFamily="34" charset="0"/>
              </a:rPr>
              <a:t>Charity fund raising</a:t>
            </a:r>
          </a:p>
        </p:txBody>
      </p:sp>
      <p:cxnSp>
        <p:nvCxnSpPr>
          <p:cNvPr id="127024" name="AutoShape 21"/>
          <p:cNvCxnSpPr>
            <a:cxnSpLocks noChangeShapeType="1"/>
          </p:cNvCxnSpPr>
          <p:nvPr/>
        </p:nvCxnSpPr>
        <p:spPr bwMode="auto">
          <a:xfrm flipH="1" flipV="1">
            <a:off x="4716463" y="4437063"/>
            <a:ext cx="360362" cy="7143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57" name="Freeform 56"/>
          <p:cNvSpPr/>
          <p:nvPr/>
        </p:nvSpPr>
        <p:spPr>
          <a:xfrm>
            <a:off x="0" y="541338"/>
            <a:ext cx="8081108" cy="5043487"/>
          </a:xfrm>
          <a:custGeom>
            <a:avLst/>
            <a:gdLst>
              <a:gd name="connsiteX0" fmla="*/ 4460631 w 7842739"/>
              <a:gd name="connsiteY0" fmla="*/ 162169 h 5042876"/>
              <a:gd name="connsiteX1" fmla="*/ 2702169 w 7842739"/>
              <a:gd name="connsiteY1" fmla="*/ 150446 h 5042876"/>
              <a:gd name="connsiteX2" fmla="*/ 1084385 w 7842739"/>
              <a:gd name="connsiteY2" fmla="*/ 1064846 h 5042876"/>
              <a:gd name="connsiteX3" fmla="*/ 240323 w 7842739"/>
              <a:gd name="connsiteY3" fmla="*/ 1944076 h 5042876"/>
              <a:gd name="connsiteX4" fmla="*/ 99646 w 7842739"/>
              <a:gd name="connsiteY4" fmla="*/ 3925276 h 5042876"/>
              <a:gd name="connsiteX5" fmla="*/ 838200 w 7842739"/>
              <a:gd name="connsiteY5" fmla="*/ 4827953 h 5042876"/>
              <a:gd name="connsiteX6" fmla="*/ 3569677 w 7842739"/>
              <a:gd name="connsiteY6" fmla="*/ 4921738 h 5042876"/>
              <a:gd name="connsiteX7" fmla="*/ 7086600 w 7842739"/>
              <a:gd name="connsiteY7" fmla="*/ 4101122 h 5042876"/>
              <a:gd name="connsiteX8" fmla="*/ 7813431 w 7842739"/>
              <a:gd name="connsiteY8" fmla="*/ 736599 h 5042876"/>
              <a:gd name="connsiteX9" fmla="*/ 6910754 w 7842739"/>
              <a:gd name="connsiteY9" fmla="*/ 103553 h 5042876"/>
              <a:gd name="connsiteX10" fmla="*/ 4941277 w 7842739"/>
              <a:gd name="connsiteY10" fmla="*/ 220784 h 5042876"/>
              <a:gd name="connsiteX11" fmla="*/ 4460631 w 7842739"/>
              <a:gd name="connsiteY11" fmla="*/ 162169 h 504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2739" h="5042876">
                <a:moveTo>
                  <a:pt x="4460631" y="162169"/>
                </a:moveTo>
                <a:cubicBezTo>
                  <a:pt x="4087446" y="150446"/>
                  <a:pt x="3264877" y="0"/>
                  <a:pt x="2702169" y="150446"/>
                </a:cubicBezTo>
                <a:cubicBezTo>
                  <a:pt x="2139461" y="300892"/>
                  <a:pt x="1494693" y="765908"/>
                  <a:pt x="1084385" y="1064846"/>
                </a:cubicBezTo>
                <a:cubicBezTo>
                  <a:pt x="674077" y="1363784"/>
                  <a:pt x="404446" y="1467338"/>
                  <a:pt x="240323" y="1944076"/>
                </a:cubicBezTo>
                <a:cubicBezTo>
                  <a:pt x="76200" y="2420814"/>
                  <a:pt x="0" y="3444630"/>
                  <a:pt x="99646" y="3925276"/>
                </a:cubicBezTo>
                <a:cubicBezTo>
                  <a:pt x="199292" y="4405922"/>
                  <a:pt x="259862" y="4661876"/>
                  <a:pt x="838200" y="4827953"/>
                </a:cubicBezTo>
                <a:cubicBezTo>
                  <a:pt x="1416538" y="4994030"/>
                  <a:pt x="2528277" y="5042876"/>
                  <a:pt x="3569677" y="4921738"/>
                </a:cubicBezTo>
                <a:cubicBezTo>
                  <a:pt x="4611077" y="4800600"/>
                  <a:pt x="6379308" y="4798645"/>
                  <a:pt x="7086600" y="4101122"/>
                </a:cubicBezTo>
                <a:cubicBezTo>
                  <a:pt x="7793892" y="3403599"/>
                  <a:pt x="7842739" y="1402861"/>
                  <a:pt x="7813431" y="736599"/>
                </a:cubicBezTo>
                <a:cubicBezTo>
                  <a:pt x="7784123" y="70338"/>
                  <a:pt x="7389446" y="189522"/>
                  <a:pt x="6910754" y="103553"/>
                </a:cubicBezTo>
                <a:cubicBezTo>
                  <a:pt x="6432062" y="17584"/>
                  <a:pt x="5351585" y="211015"/>
                  <a:pt x="4941277" y="220784"/>
                </a:cubicBezTo>
                <a:cubicBezTo>
                  <a:pt x="4530969" y="230553"/>
                  <a:pt x="4833816" y="173892"/>
                  <a:pt x="4460631" y="162169"/>
                </a:cubicBezTo>
                <a:close/>
              </a:path>
            </a:pathLst>
          </a:cu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8" name="Text Box 3"/>
          <p:cNvSpPr txBox="1">
            <a:spLocks noChangeArrowheads="1"/>
          </p:cNvSpPr>
          <p:nvPr/>
        </p:nvSpPr>
        <p:spPr bwMode="auto">
          <a:xfrm>
            <a:off x="3635375" y="5084763"/>
            <a:ext cx="5329238" cy="1655762"/>
          </a:xfrm>
          <a:prstGeom prst="rect">
            <a:avLst/>
          </a:prstGeom>
          <a:solidFill>
            <a:schemeClr val="bg1"/>
          </a:solidFill>
          <a:ln w="31750">
            <a:solidFill>
              <a:schemeClr val="bg1">
                <a:lumMod val="65000"/>
              </a:schemeClr>
            </a:solidFill>
            <a:miter lim="800000"/>
            <a:headEnd/>
            <a:tailEnd/>
          </a:ln>
        </p:spPr>
        <p:txBody>
          <a:bodyPr/>
          <a:lstStyle/>
          <a:p>
            <a:pPr algn="l">
              <a:defRPr/>
            </a:pPr>
            <a:r>
              <a:rPr lang="en-US" sz="1600" dirty="0">
                <a:latin typeface="Calibri" pitchFamily="34" charset="0"/>
                <a:ea typeface="Calibri" pitchFamily="34" charset="0"/>
                <a:cs typeface="Times New Roman" pitchFamily="18" charset="0"/>
              </a:rPr>
              <a:t>MY PDP GOALS</a:t>
            </a:r>
            <a:r>
              <a:rPr lang="en-US" sz="1600" dirty="0">
                <a:latin typeface="Arial" charset="0"/>
              </a:rPr>
              <a:t> </a:t>
            </a:r>
            <a:r>
              <a:rPr lang="en-US" sz="1400" dirty="0">
                <a:latin typeface="Arial" charset="0"/>
              </a:rPr>
              <a:t>Aspects of myself I want to use/ develop</a:t>
            </a:r>
            <a:endParaRPr lang="en-GB" sz="1400" dirty="0">
              <a:latin typeface="Arial" charset="0"/>
            </a:endParaRPr>
          </a:p>
          <a:p>
            <a:pPr algn="l">
              <a:defRPr/>
            </a:pPr>
            <a:r>
              <a:rPr lang="en-US" sz="1400" dirty="0">
                <a:latin typeface="Arial" charset="0"/>
              </a:rPr>
              <a:t>1 My communication skills – interested in radio broadcasting</a:t>
            </a:r>
            <a:endParaRPr lang="en-GB" sz="1400" dirty="0">
              <a:latin typeface="Arial" charset="0"/>
            </a:endParaRPr>
          </a:p>
          <a:p>
            <a:pPr algn="l">
              <a:defRPr/>
            </a:pPr>
            <a:r>
              <a:rPr lang="en-US" sz="1400" dirty="0">
                <a:latin typeface="Arial" charset="0"/>
              </a:rPr>
              <a:t>2 My creativity – find and use opportunities</a:t>
            </a:r>
            <a:endParaRPr lang="en-GB" sz="1400" dirty="0">
              <a:latin typeface="Arial" charset="0"/>
            </a:endParaRPr>
          </a:p>
          <a:p>
            <a:pPr algn="l">
              <a:defRPr/>
            </a:pPr>
            <a:r>
              <a:rPr lang="en-US" sz="1400" dirty="0">
                <a:latin typeface="Arial" charset="0"/>
              </a:rPr>
              <a:t>3 Improve perseverance when facing challenges</a:t>
            </a:r>
            <a:endParaRPr lang="en-GB" sz="1400" dirty="0">
              <a:latin typeface="Arial" charset="0"/>
            </a:endParaRPr>
          </a:p>
          <a:p>
            <a:pPr algn="l">
              <a:defRPr/>
            </a:pPr>
            <a:r>
              <a:rPr lang="en-US" sz="1400" dirty="0">
                <a:latin typeface="Arial" charset="0"/>
              </a:rPr>
              <a:t>4 Manage myself as an independent learner</a:t>
            </a:r>
            <a:endParaRPr lang="en-GB" sz="1400" dirty="0">
              <a:latin typeface="Arial" charset="0"/>
            </a:endParaRPr>
          </a:p>
          <a:p>
            <a:pPr algn="l">
              <a:defRPr/>
            </a:pPr>
            <a:r>
              <a:rPr lang="en-US" sz="1400" dirty="0">
                <a:latin typeface="Arial" charset="0"/>
              </a:rPr>
              <a:t>5 Improving my employability</a:t>
            </a:r>
            <a:endParaRPr lang="en-GB" sz="1400" dirty="0">
              <a:latin typeface="Arial" charset="0"/>
            </a:endParaRPr>
          </a:p>
          <a:p>
            <a:pPr algn="l">
              <a:defRPr/>
            </a:pPr>
            <a:r>
              <a:rPr lang="en-US" sz="1400" dirty="0">
                <a:latin typeface="Arial" charset="0"/>
              </a:rPr>
              <a:t>6 My sense of fulfillment as a whole person</a:t>
            </a:r>
            <a:endParaRPr lang="en-GB" sz="1400" dirty="0">
              <a:latin typeface="Arial" charset="0"/>
            </a:endParaRPr>
          </a:p>
          <a:p>
            <a:pPr algn="l">
              <a:defRPr/>
            </a:pPr>
            <a:r>
              <a:rPr lang="en-US" sz="1400" dirty="0">
                <a:latin typeface="Arial" charset="0"/>
              </a:rPr>
              <a:t> </a:t>
            </a:r>
            <a:endParaRPr lang="en-GB" sz="1400" dirty="0">
              <a:latin typeface="Arial" charset="0"/>
            </a:endParaRPr>
          </a:p>
          <a:p>
            <a:pPr algn="l">
              <a:defRPr/>
            </a:pPr>
            <a:endParaRPr lang="en-US" sz="1400" b="0" dirty="0">
              <a:cs typeface="Arial" pitchFamily="34" charset="0"/>
            </a:endParaRPr>
          </a:p>
          <a:p>
            <a:pPr algn="l" eaLnBrk="0" hangingPunct="0">
              <a:defRPr/>
            </a:pPr>
            <a:endParaRPr lang="en-US" sz="1400" b="0" dirty="0">
              <a:cs typeface="Arial" pitchFamily="34" charset="0"/>
            </a:endParaRPr>
          </a:p>
        </p:txBody>
      </p:sp>
      <p:cxnSp>
        <p:nvCxnSpPr>
          <p:cNvPr id="3" name="Straight Arrow Connector 2"/>
          <p:cNvCxnSpPr/>
          <p:nvPr/>
        </p:nvCxnSpPr>
        <p:spPr>
          <a:xfrm>
            <a:off x="3779912" y="1196975"/>
            <a:ext cx="431726"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endCxn id="80" idx="1"/>
          </p:cNvCxnSpPr>
          <p:nvPr/>
        </p:nvCxnSpPr>
        <p:spPr>
          <a:xfrm>
            <a:off x="3990694" y="908050"/>
            <a:ext cx="1136005" cy="641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3973513" y="765175"/>
            <a:ext cx="2686050" cy="7912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97463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16632"/>
            <a:ext cx="7988918" cy="830997"/>
          </a:xfrm>
          <a:prstGeom prst="rect">
            <a:avLst/>
          </a:prstGeom>
          <a:noFill/>
        </p:spPr>
        <p:txBody>
          <a:bodyPr wrap="none" rtlCol="0">
            <a:spAutoFit/>
          </a:bodyPr>
          <a:lstStyle/>
          <a:p>
            <a:r>
              <a:rPr lang="en-GB" sz="2400" b="1" dirty="0"/>
              <a:t>Future of </a:t>
            </a:r>
            <a:r>
              <a:rPr lang="en-GB" sz="2400" b="1" dirty="0" err="1"/>
              <a:t>Lifewide</a:t>
            </a:r>
            <a:r>
              <a:rPr lang="en-GB" sz="2400" b="1" dirty="0"/>
              <a:t> Learning : Possible evolutionary pathways </a:t>
            </a:r>
          </a:p>
          <a:p>
            <a:r>
              <a:rPr lang="en-GB" sz="2400" b="1" dirty="0"/>
              <a:t>of UK HE Ecosystem </a:t>
            </a:r>
          </a:p>
        </p:txBody>
      </p:sp>
      <p:sp>
        <p:nvSpPr>
          <p:cNvPr id="81922" name="Rectangle 2"/>
          <p:cNvSpPr>
            <a:spLocks noChangeArrowheads="1"/>
          </p:cNvSpPr>
          <p:nvPr/>
        </p:nvSpPr>
        <p:spPr bwMode="auto">
          <a:xfrm>
            <a:off x="-644861" y="5258603"/>
            <a:ext cx="54543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74638"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effectLst/>
                <a:latin typeface="Microsoft Sans Serif" pitchFamily="34" charset="0"/>
                <a:ea typeface="Times New Roman" pitchFamily="18" charset="0"/>
                <a:cs typeface="Microsoft Sans Serif" pitchFamily="34" charset="0"/>
              </a:rPr>
              <a:t>Increasing complexity, disturbance </a:t>
            </a:r>
          </a:p>
          <a:p>
            <a:pPr marL="0" marR="0" lvl="0" indent="274638" algn="ctr" defTabSz="914400" rtl="0" eaLnBrk="1" fontAlgn="base" latinLnBrk="0" hangingPunct="1">
              <a:lnSpc>
                <a:spcPct val="100000"/>
              </a:lnSpc>
              <a:spcBef>
                <a:spcPct val="0"/>
              </a:spcBef>
              <a:spcAft>
                <a:spcPct val="0"/>
              </a:spcAft>
              <a:buClrTx/>
              <a:buSzTx/>
              <a:buFontTx/>
              <a:buNone/>
              <a:tabLst/>
            </a:pPr>
            <a:r>
              <a:rPr lang="en-US" b="1" dirty="0">
                <a:latin typeface="Microsoft Sans Serif" pitchFamily="34" charset="0"/>
                <a:ea typeface="Times New Roman" pitchFamily="18" charset="0"/>
                <a:cs typeface="Microsoft Sans Serif" pitchFamily="34" charset="0"/>
              </a:rPr>
              <a:t>&amp;</a:t>
            </a:r>
            <a:r>
              <a:rPr kumimoji="0" lang="en-US" b="1" i="0" u="none" strike="noStrike" cap="none" normalizeH="0" baseline="0" dirty="0">
                <a:ln>
                  <a:noFill/>
                </a:ln>
                <a:effectLst/>
                <a:latin typeface="Microsoft Sans Serif" pitchFamily="34" charset="0"/>
                <a:ea typeface="Times New Roman" pitchFamily="18" charset="0"/>
                <a:cs typeface="Microsoft Sans Serif" pitchFamily="34" charset="0"/>
              </a:rPr>
              <a:t> dissonance:</a:t>
            </a:r>
            <a:r>
              <a:rPr kumimoji="0" lang="en-US" b="1" i="0" u="none" strike="noStrike" cap="none" normalizeH="0" dirty="0">
                <a:ln>
                  <a:noFill/>
                </a:ln>
                <a:effectLst/>
                <a:latin typeface="Microsoft Sans Serif" pitchFamily="34" charset="0"/>
                <a:ea typeface="Times New Roman" pitchFamily="18" charset="0"/>
                <a:cs typeface="Microsoft Sans Serif" pitchFamily="34" charset="0"/>
              </a:rPr>
              <a:t> </a:t>
            </a:r>
            <a:r>
              <a:rPr lang="en-US" b="1" dirty="0">
                <a:latin typeface="Microsoft Sans Serif" pitchFamily="34" charset="0"/>
                <a:cs typeface="Microsoft Sans Serif" pitchFamily="34" charset="0"/>
              </a:rPr>
              <a:t>adaptation to </a:t>
            </a:r>
          </a:p>
          <a:p>
            <a:pPr marL="0" marR="0" lvl="0" indent="274638" algn="ctr" defTabSz="914400" rtl="0" eaLnBrk="1" fontAlgn="base" latinLnBrk="0" hangingPunct="1">
              <a:lnSpc>
                <a:spcPct val="100000"/>
              </a:lnSpc>
              <a:spcBef>
                <a:spcPct val="0"/>
              </a:spcBef>
              <a:spcAft>
                <a:spcPct val="0"/>
              </a:spcAft>
              <a:buClrTx/>
              <a:buSzTx/>
              <a:buFontTx/>
              <a:buNone/>
              <a:tabLst/>
            </a:pPr>
            <a:r>
              <a:rPr lang="en-US" b="1" dirty="0">
                <a:latin typeface="Microsoft Sans Serif" pitchFamily="34" charset="0"/>
                <a:cs typeface="Microsoft Sans Serif" pitchFamily="34" charset="0"/>
              </a:rPr>
              <a:t>new interventions </a:t>
            </a:r>
            <a:r>
              <a:rPr kumimoji="0" lang="en-US" b="1" i="0" u="none" strike="noStrike" cap="none" normalizeH="0" baseline="0" dirty="0">
                <a:ln>
                  <a:noFill/>
                </a:ln>
                <a:effectLst/>
                <a:latin typeface="Microsoft Sans Serif" pitchFamily="34" charset="0"/>
                <a:cs typeface="Microsoft Sans Serif" pitchFamily="34" charset="0"/>
              </a:rPr>
              <a:t>that are not </a:t>
            </a:r>
          </a:p>
          <a:p>
            <a:pPr marL="0" marR="0" lvl="0" indent="274638"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effectLst/>
                <a:latin typeface="Microsoft Sans Serif" pitchFamily="34" charset="0"/>
                <a:cs typeface="Microsoft Sans Serif" pitchFamily="34" charset="0"/>
              </a:rPr>
              <a:t>sympathetic to </a:t>
            </a:r>
            <a:r>
              <a:rPr kumimoji="0" lang="en-US" b="1" i="0" u="none" strike="noStrike" cap="none" normalizeH="0" baseline="0" dirty="0" err="1">
                <a:ln>
                  <a:noFill/>
                </a:ln>
                <a:effectLst/>
                <a:latin typeface="Microsoft Sans Serif" pitchFamily="34" charset="0"/>
                <a:cs typeface="Microsoft Sans Serif" pitchFamily="34" charset="0"/>
              </a:rPr>
              <a:t>lifewide</a:t>
            </a:r>
            <a:r>
              <a:rPr kumimoji="0" lang="en-US" b="1" i="0" u="none" strike="noStrike" cap="none" normalizeH="0" baseline="0" dirty="0">
                <a:ln>
                  <a:noFill/>
                </a:ln>
                <a:effectLst/>
                <a:latin typeface="Microsoft Sans Serif" pitchFamily="34" charset="0"/>
                <a:cs typeface="Microsoft Sans Serif" pitchFamily="34" charset="0"/>
              </a:rPr>
              <a:t> learning</a:t>
            </a:r>
            <a:endParaRPr kumimoji="0" lang="en-US" b="1" i="0" u="none" strike="noStrike" cap="none" normalizeH="0" baseline="0" dirty="0">
              <a:ln>
                <a:noFill/>
              </a:ln>
              <a:effectLst/>
              <a:latin typeface="Arial" pitchFamily="34" charset="0"/>
              <a:cs typeface="Arial" pitchFamily="34" charset="0"/>
            </a:endParaRPr>
          </a:p>
        </p:txBody>
      </p:sp>
      <p:sp>
        <p:nvSpPr>
          <p:cNvPr id="5" name="Isosceles Triangle 4"/>
          <p:cNvSpPr/>
          <p:nvPr/>
        </p:nvSpPr>
        <p:spPr>
          <a:xfrm>
            <a:off x="1259632" y="1844824"/>
            <a:ext cx="6257925" cy="337779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sp>
        <p:nvSpPr>
          <p:cNvPr id="6" name="Rectangle 2"/>
          <p:cNvSpPr>
            <a:spLocks noChangeArrowheads="1"/>
          </p:cNvSpPr>
          <p:nvPr/>
        </p:nvSpPr>
        <p:spPr bwMode="auto">
          <a:xfrm>
            <a:off x="2483768" y="836712"/>
            <a:ext cx="3451899"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74638"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effectLst/>
                <a:latin typeface="Microsoft Sans Serif" pitchFamily="34" charset="0"/>
                <a:ea typeface="Times New Roman" pitchFamily="18" charset="0"/>
                <a:cs typeface="Microsoft Sans Serif" pitchFamily="34" charset="0"/>
              </a:rPr>
              <a:t>Increasing complexity &amp; </a:t>
            </a:r>
          </a:p>
          <a:p>
            <a:pPr marL="0" marR="0" lvl="0" indent="274638"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effectLst/>
                <a:latin typeface="Microsoft Sans Serif" pitchFamily="34" charset="0"/>
                <a:ea typeface="Times New Roman" pitchFamily="18" charset="0"/>
                <a:cs typeface="Microsoft Sans Serif" pitchFamily="34" charset="0"/>
              </a:rPr>
              <a:t>adaptation to radically different </a:t>
            </a:r>
            <a:r>
              <a:rPr lang="en-US" b="1" dirty="0">
                <a:latin typeface="Arial" pitchFamily="34" charset="0"/>
                <a:cs typeface="Arial" pitchFamily="34" charset="0"/>
              </a:rPr>
              <a:t>ecosystem</a:t>
            </a:r>
            <a:endParaRPr kumimoji="0" lang="en-US" b="1" i="0" u="none" strike="noStrike" cap="none" normalizeH="0" baseline="0" dirty="0">
              <a:ln>
                <a:noFill/>
              </a:ln>
              <a:effectLst/>
              <a:latin typeface="Microsoft Sans Serif" pitchFamily="34" charset="0"/>
              <a:ea typeface="Times New Roman" pitchFamily="18" charset="0"/>
              <a:cs typeface="Microsoft Sans Serif" pitchFamily="34" charset="0"/>
            </a:endParaRPr>
          </a:p>
        </p:txBody>
      </p:sp>
      <p:sp>
        <p:nvSpPr>
          <p:cNvPr id="7" name="Rectangle 6"/>
          <p:cNvSpPr/>
          <p:nvPr/>
        </p:nvSpPr>
        <p:spPr>
          <a:xfrm>
            <a:off x="4264932" y="5197048"/>
            <a:ext cx="4347936" cy="923330"/>
          </a:xfrm>
          <a:prstGeom prst="rect">
            <a:avLst/>
          </a:prstGeom>
        </p:spPr>
        <p:txBody>
          <a:bodyPr wrap="square">
            <a:spAutoFit/>
          </a:bodyPr>
          <a:lstStyle/>
          <a:p>
            <a:pPr lvl="0" indent="274638" algn="ctr" defTabSz="914400" fontAlgn="base">
              <a:spcBef>
                <a:spcPct val="0"/>
              </a:spcBef>
              <a:spcAft>
                <a:spcPct val="0"/>
              </a:spcAft>
            </a:pPr>
            <a:r>
              <a:rPr lang="en-US" b="1" dirty="0">
                <a:latin typeface="Microsoft Sans Serif" pitchFamily="34" charset="0"/>
                <a:ea typeface="Times New Roman" pitchFamily="18" charset="0"/>
                <a:cs typeface="Microsoft Sans Serif" pitchFamily="34" charset="0"/>
              </a:rPr>
              <a:t>Increasing complexity, connectivity,    integration  &amp; convergence : incremental adaptation within existing system</a:t>
            </a:r>
            <a:endParaRPr lang="en-US" b="1" dirty="0">
              <a:latin typeface="Arial" pitchFamily="34" charset="0"/>
              <a:cs typeface="Arial" pitchFamily="34" charset="0"/>
            </a:endParaRPr>
          </a:p>
        </p:txBody>
      </p:sp>
      <p:sp>
        <p:nvSpPr>
          <p:cNvPr id="9" name="TextBox 8"/>
          <p:cNvSpPr txBox="1"/>
          <p:nvPr/>
        </p:nvSpPr>
        <p:spPr>
          <a:xfrm>
            <a:off x="4123112" y="3591828"/>
            <a:ext cx="444352" cy="707886"/>
          </a:xfrm>
          <a:prstGeom prst="rect">
            <a:avLst/>
          </a:prstGeom>
          <a:noFill/>
        </p:spPr>
        <p:txBody>
          <a:bodyPr wrap="none" rtlCol="0">
            <a:spAutoFit/>
          </a:bodyPr>
          <a:lstStyle/>
          <a:p>
            <a:r>
              <a:rPr lang="en-GB" sz="4000" b="1" dirty="0"/>
              <a:t>1</a:t>
            </a:r>
          </a:p>
        </p:txBody>
      </p:sp>
      <p:sp>
        <p:nvSpPr>
          <p:cNvPr id="10" name="TextBox 9"/>
          <p:cNvSpPr txBox="1"/>
          <p:nvPr/>
        </p:nvSpPr>
        <p:spPr>
          <a:xfrm>
            <a:off x="3394223" y="3468853"/>
            <a:ext cx="444352" cy="707886"/>
          </a:xfrm>
          <a:prstGeom prst="rect">
            <a:avLst/>
          </a:prstGeom>
          <a:noFill/>
        </p:spPr>
        <p:txBody>
          <a:bodyPr wrap="none" rtlCol="0">
            <a:spAutoFit/>
          </a:bodyPr>
          <a:lstStyle/>
          <a:p>
            <a:r>
              <a:rPr lang="en-GB" sz="4000" b="1" dirty="0"/>
              <a:t>2</a:t>
            </a:r>
          </a:p>
        </p:txBody>
      </p:sp>
      <p:sp>
        <p:nvSpPr>
          <p:cNvPr id="15" name="Freeform 14"/>
          <p:cNvSpPr/>
          <p:nvPr/>
        </p:nvSpPr>
        <p:spPr>
          <a:xfrm>
            <a:off x="2595563" y="4114800"/>
            <a:ext cx="2852737" cy="771525"/>
          </a:xfrm>
          <a:custGeom>
            <a:avLst/>
            <a:gdLst>
              <a:gd name="connsiteX0" fmla="*/ 995362 w 2852737"/>
              <a:gd name="connsiteY0" fmla="*/ 0 h 771525"/>
              <a:gd name="connsiteX1" fmla="*/ 309562 w 2852737"/>
              <a:gd name="connsiteY1" fmla="*/ 409575 h 771525"/>
              <a:gd name="connsiteX2" fmla="*/ 2852737 w 2852737"/>
              <a:gd name="connsiteY2" fmla="*/ 771525 h 771525"/>
              <a:gd name="connsiteX3" fmla="*/ 2852737 w 2852737"/>
              <a:gd name="connsiteY3" fmla="*/ 771525 h 771525"/>
            </a:gdLst>
            <a:ahLst/>
            <a:cxnLst>
              <a:cxn ang="0">
                <a:pos x="connsiteX0" y="connsiteY0"/>
              </a:cxn>
              <a:cxn ang="0">
                <a:pos x="connsiteX1" y="connsiteY1"/>
              </a:cxn>
              <a:cxn ang="0">
                <a:pos x="connsiteX2" y="connsiteY2"/>
              </a:cxn>
              <a:cxn ang="0">
                <a:pos x="connsiteX3" y="connsiteY3"/>
              </a:cxn>
            </a:cxnLst>
            <a:rect l="l" t="t" r="r" b="b"/>
            <a:pathLst>
              <a:path w="2852737" h="771525">
                <a:moveTo>
                  <a:pt x="995362" y="0"/>
                </a:moveTo>
                <a:cubicBezTo>
                  <a:pt x="497681" y="140494"/>
                  <a:pt x="0" y="280988"/>
                  <a:pt x="309562" y="409575"/>
                </a:cubicBezTo>
                <a:cubicBezTo>
                  <a:pt x="619124" y="538162"/>
                  <a:pt x="2852737" y="771525"/>
                  <a:pt x="2852737" y="771525"/>
                </a:cubicBezTo>
                <a:lnTo>
                  <a:pt x="2852737" y="771525"/>
                </a:lnTo>
              </a:path>
            </a:pathLst>
          </a:custGeom>
          <a:ln w="60325">
            <a:solidFill>
              <a:schemeClr val="tx1"/>
            </a:solidFill>
            <a:tailEnd type="stealt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17" name="Straight Arrow Connector 16"/>
          <p:cNvCxnSpPr/>
          <p:nvPr/>
        </p:nvCxnSpPr>
        <p:spPr>
          <a:xfrm>
            <a:off x="4567464" y="4126876"/>
            <a:ext cx="2204811" cy="911849"/>
          </a:xfrm>
          <a:prstGeom prst="straightConnector1">
            <a:avLst/>
          </a:prstGeom>
          <a:ln w="53975">
            <a:solidFill>
              <a:schemeClr val="tx1"/>
            </a:solidFill>
            <a:tailEnd type="stealth"/>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644008" y="3284984"/>
            <a:ext cx="444352" cy="707886"/>
          </a:xfrm>
          <a:prstGeom prst="rect">
            <a:avLst/>
          </a:prstGeom>
          <a:noFill/>
        </p:spPr>
        <p:txBody>
          <a:bodyPr wrap="none" rtlCol="0">
            <a:spAutoFit/>
          </a:bodyPr>
          <a:lstStyle/>
          <a:p>
            <a:r>
              <a:rPr lang="en-GB" sz="4000" b="1" dirty="0"/>
              <a:t>3</a:t>
            </a:r>
          </a:p>
        </p:txBody>
      </p:sp>
      <p:sp>
        <p:nvSpPr>
          <p:cNvPr id="21" name="Freeform 20"/>
          <p:cNvSpPr/>
          <p:nvPr/>
        </p:nvSpPr>
        <p:spPr>
          <a:xfrm rot="20756160">
            <a:off x="5000251" y="2906780"/>
            <a:ext cx="705771" cy="1421363"/>
          </a:xfrm>
          <a:custGeom>
            <a:avLst/>
            <a:gdLst>
              <a:gd name="connsiteX0" fmla="*/ 0 w 750887"/>
              <a:gd name="connsiteY0" fmla="*/ 790575 h 1236662"/>
              <a:gd name="connsiteX1" fmla="*/ 685800 w 750887"/>
              <a:gd name="connsiteY1" fmla="*/ 1104900 h 1236662"/>
              <a:gd name="connsiteX2" fmla="*/ 390525 w 750887"/>
              <a:gd name="connsiteY2" fmla="*/ 0 h 1236662"/>
              <a:gd name="connsiteX3" fmla="*/ 390525 w 750887"/>
              <a:gd name="connsiteY3" fmla="*/ 0 h 1236662"/>
              <a:gd name="connsiteX4" fmla="*/ 390525 w 750887"/>
              <a:gd name="connsiteY4" fmla="*/ 0 h 1236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887" h="1236662">
                <a:moveTo>
                  <a:pt x="0" y="790575"/>
                </a:moveTo>
                <a:cubicBezTo>
                  <a:pt x="310356" y="1013618"/>
                  <a:pt x="620713" y="1236662"/>
                  <a:pt x="685800" y="1104900"/>
                </a:cubicBezTo>
                <a:cubicBezTo>
                  <a:pt x="750887" y="973138"/>
                  <a:pt x="390525" y="0"/>
                  <a:pt x="390525" y="0"/>
                </a:cubicBezTo>
                <a:lnTo>
                  <a:pt x="390525" y="0"/>
                </a:lnTo>
                <a:lnTo>
                  <a:pt x="390525" y="0"/>
                </a:lnTo>
              </a:path>
            </a:pathLst>
          </a:custGeom>
          <a:ln w="57150">
            <a:solidFill>
              <a:schemeClr val="tx1"/>
            </a:solidFill>
            <a:tailEnd type="stealt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6" name="TextBox 25"/>
          <p:cNvSpPr txBox="1"/>
          <p:nvPr/>
        </p:nvSpPr>
        <p:spPr>
          <a:xfrm rot="20952051">
            <a:off x="3287888" y="2110554"/>
            <a:ext cx="2874286" cy="400110"/>
          </a:xfrm>
          <a:prstGeom prst="rect">
            <a:avLst/>
          </a:prstGeom>
          <a:noFill/>
        </p:spPr>
        <p:txBody>
          <a:bodyPr wrap="square" rtlCol="0">
            <a:spAutoFit/>
          </a:bodyPr>
          <a:lstStyle/>
          <a:p>
            <a:pPr algn="ctr"/>
            <a:r>
              <a:rPr lang="en-GB" sz="2000" b="1" dirty="0"/>
              <a:t>Open Education Vision</a:t>
            </a:r>
          </a:p>
        </p:txBody>
      </p:sp>
      <p:sp>
        <p:nvSpPr>
          <p:cNvPr id="27" name="TextBox 26"/>
          <p:cNvSpPr txBox="1"/>
          <p:nvPr/>
        </p:nvSpPr>
        <p:spPr>
          <a:xfrm rot="18691657">
            <a:off x="1814599" y="3418889"/>
            <a:ext cx="1392304" cy="1015663"/>
          </a:xfrm>
          <a:prstGeom prst="rect">
            <a:avLst/>
          </a:prstGeom>
          <a:noFill/>
        </p:spPr>
        <p:txBody>
          <a:bodyPr wrap="none" rtlCol="0">
            <a:spAutoFit/>
          </a:bodyPr>
          <a:lstStyle/>
          <a:p>
            <a:pPr algn="ctr"/>
            <a:r>
              <a:rPr lang="en-GB" sz="2000" b="1" dirty="0"/>
              <a:t>Teaching </a:t>
            </a:r>
          </a:p>
          <a:p>
            <a:pPr algn="ctr"/>
            <a:r>
              <a:rPr lang="en-GB" sz="2000" b="1" dirty="0"/>
              <a:t>Excellence</a:t>
            </a:r>
          </a:p>
          <a:p>
            <a:pPr algn="ctr"/>
            <a:r>
              <a:rPr lang="en-GB" sz="2000" b="1" dirty="0"/>
              <a:t>Framework</a:t>
            </a:r>
          </a:p>
        </p:txBody>
      </p:sp>
      <p:sp>
        <p:nvSpPr>
          <p:cNvPr id="29" name="TextBox 28"/>
          <p:cNvSpPr txBox="1"/>
          <p:nvPr/>
        </p:nvSpPr>
        <p:spPr>
          <a:xfrm>
            <a:off x="5604768" y="2520647"/>
            <a:ext cx="3687564" cy="2308324"/>
          </a:xfrm>
          <a:prstGeom prst="rect">
            <a:avLst/>
          </a:prstGeom>
          <a:noFill/>
        </p:spPr>
        <p:txBody>
          <a:bodyPr wrap="square" rtlCol="0">
            <a:spAutoFit/>
          </a:bodyPr>
          <a:lstStyle/>
          <a:p>
            <a:pPr algn="ctr">
              <a:buFont typeface="Wingdings" pitchFamily="2" charset="2"/>
              <a:buChar char="Ø"/>
            </a:pPr>
            <a:r>
              <a:rPr lang="en-GB" b="1" dirty="0"/>
              <a:t>use e-portfolios </a:t>
            </a:r>
          </a:p>
          <a:p>
            <a:pPr algn="ctr">
              <a:buFont typeface="Wingdings" pitchFamily="2" charset="2"/>
              <a:buChar char="Ø"/>
            </a:pPr>
            <a:r>
              <a:rPr lang="en-GB" b="1" dirty="0"/>
              <a:t>use of web 2.0 technologies</a:t>
            </a:r>
          </a:p>
          <a:p>
            <a:pPr algn="ctr"/>
            <a:r>
              <a:rPr lang="en-GB" b="1" dirty="0"/>
              <a:t>personal websites/blogs/Linked in</a:t>
            </a:r>
          </a:p>
          <a:p>
            <a:pPr algn="ctr">
              <a:buFont typeface="Wingdings" pitchFamily="2" charset="2"/>
              <a:buChar char="Ø"/>
            </a:pPr>
            <a:r>
              <a:rPr lang="en-GB" b="1" dirty="0"/>
              <a:t>use HEAR / digital badges</a:t>
            </a:r>
          </a:p>
          <a:p>
            <a:pPr algn="ctr">
              <a:buFont typeface="Wingdings" pitchFamily="2" charset="2"/>
              <a:buChar char="Ø"/>
            </a:pPr>
            <a:r>
              <a:rPr lang="en-GB" b="1" dirty="0"/>
              <a:t>involvement external agents</a:t>
            </a:r>
          </a:p>
          <a:p>
            <a:pPr algn="ctr">
              <a:buFont typeface="Wingdings" pitchFamily="2" charset="2"/>
              <a:buChar char="Ø"/>
            </a:pPr>
            <a:r>
              <a:rPr lang="en-GB" b="1" dirty="0"/>
              <a:t>awareness of the ecology of learning in educational thinking</a:t>
            </a:r>
          </a:p>
          <a:p>
            <a:pPr algn="ctr"/>
            <a:endParaRPr lang="en-GB"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1949451" y="1557338"/>
            <a:ext cx="4824412" cy="1539875"/>
          </a:xfrm>
          <a:prstGeom prst="rect">
            <a:avLst/>
          </a:prstGeom>
          <a:noFill/>
          <a:ln w="9525">
            <a:noFill/>
            <a:miter lim="800000"/>
            <a:headEnd/>
            <a:tailEnd/>
          </a:ln>
        </p:spPr>
        <p:txBody>
          <a:bodyPr/>
          <a:lstStyle/>
          <a:p>
            <a:pPr algn="ctr"/>
            <a:r>
              <a:rPr lang="en-GB" altLang="en-US" sz="2000" b="1" dirty="0"/>
              <a:t>1 Holistic Focus</a:t>
            </a:r>
          </a:p>
          <a:p>
            <a:pPr algn="ctr"/>
            <a:r>
              <a:rPr lang="en-GB" altLang="en-US" b="1" dirty="0"/>
              <a:t>Underpinned by conceptions of whole person development &amp; self-actualisation </a:t>
            </a:r>
          </a:p>
          <a:p>
            <a:pPr algn="ctr">
              <a:spcAft>
                <a:spcPts val="1000"/>
              </a:spcAft>
            </a:pPr>
            <a:endParaRPr lang="en-GB" altLang="en-US" b="1" dirty="0"/>
          </a:p>
          <a:p>
            <a:pPr algn="ctr">
              <a:spcAft>
                <a:spcPts val="1000"/>
              </a:spcAft>
            </a:pPr>
            <a:endParaRPr lang="en-GB" altLang="en-US" b="1" i="1" dirty="0"/>
          </a:p>
          <a:p>
            <a:pPr algn="ctr"/>
            <a:endParaRPr lang="en-US" altLang="en-US" b="1" dirty="0"/>
          </a:p>
        </p:txBody>
      </p:sp>
      <p:sp>
        <p:nvSpPr>
          <p:cNvPr id="39939" name="TextBox 3"/>
          <p:cNvSpPr txBox="1">
            <a:spLocks noChangeArrowheads="1"/>
          </p:cNvSpPr>
          <p:nvPr/>
        </p:nvSpPr>
        <p:spPr bwMode="auto">
          <a:xfrm>
            <a:off x="161925" y="371475"/>
            <a:ext cx="8982075" cy="769441"/>
          </a:xfrm>
          <a:prstGeom prst="rect">
            <a:avLst/>
          </a:prstGeom>
          <a:noFill/>
          <a:ln w="9525">
            <a:noFill/>
            <a:miter lim="800000"/>
            <a:headEnd/>
            <a:tailEnd/>
          </a:ln>
        </p:spPr>
        <p:txBody>
          <a:bodyPr wrap="square">
            <a:spAutoFit/>
          </a:bodyPr>
          <a:lstStyle/>
          <a:p>
            <a:pPr algn="ctr"/>
            <a:r>
              <a:rPr lang="en-GB" altLang="en-US" sz="2400" dirty="0"/>
              <a:t>Approaches to recognising and valuing co- &amp; extra- curricular learning </a:t>
            </a:r>
          </a:p>
          <a:p>
            <a:pPr algn="ctr"/>
            <a:r>
              <a:rPr lang="en-GB" altLang="en-US" sz="2000" dirty="0"/>
              <a:t>Betts and Jackson (2011)</a:t>
            </a:r>
          </a:p>
        </p:txBody>
      </p:sp>
      <p:sp>
        <p:nvSpPr>
          <p:cNvPr id="39940" name="Text Box 3"/>
          <p:cNvSpPr txBox="1">
            <a:spLocks noChangeArrowheads="1"/>
          </p:cNvSpPr>
          <p:nvPr/>
        </p:nvSpPr>
        <p:spPr bwMode="auto">
          <a:xfrm>
            <a:off x="323850" y="5300663"/>
            <a:ext cx="4168775" cy="606425"/>
          </a:xfrm>
          <a:prstGeom prst="rect">
            <a:avLst/>
          </a:prstGeom>
          <a:noFill/>
          <a:ln w="9525">
            <a:noFill/>
            <a:miter lim="800000"/>
            <a:headEnd/>
            <a:tailEnd/>
          </a:ln>
        </p:spPr>
        <p:txBody>
          <a:bodyPr/>
          <a:lstStyle/>
          <a:p>
            <a:pPr algn="ctr"/>
            <a:r>
              <a:rPr lang="en-GB" altLang="en-US" sz="2000" b="1" dirty="0"/>
              <a:t>2 Employability Skills Focus</a:t>
            </a:r>
          </a:p>
          <a:p>
            <a:pPr algn="ctr"/>
            <a:r>
              <a:rPr lang="en-GB" altLang="en-US" b="1" dirty="0"/>
              <a:t>Underpinned by career development and preparation for future employment</a:t>
            </a:r>
          </a:p>
          <a:p>
            <a:pPr algn="ctr">
              <a:spcAft>
                <a:spcPts val="1000"/>
              </a:spcAft>
            </a:pPr>
            <a:endParaRPr lang="en-GB" altLang="en-US" sz="2000" b="1" dirty="0"/>
          </a:p>
          <a:p>
            <a:pPr algn="ctr">
              <a:spcAft>
                <a:spcPts val="1000"/>
              </a:spcAft>
            </a:pPr>
            <a:endParaRPr lang="en-GB" altLang="en-US" sz="2000" b="1" dirty="0"/>
          </a:p>
          <a:p>
            <a:pPr algn="ctr">
              <a:spcAft>
                <a:spcPts val="1000"/>
              </a:spcAft>
            </a:pPr>
            <a:endParaRPr lang="en-GB" altLang="en-US" sz="2000" b="1" dirty="0"/>
          </a:p>
          <a:p>
            <a:pPr algn="ctr">
              <a:spcAft>
                <a:spcPts val="1000"/>
              </a:spcAft>
            </a:pPr>
            <a:endParaRPr lang="en-GB" altLang="en-US" sz="2000" b="1" dirty="0"/>
          </a:p>
          <a:p>
            <a:pPr algn="ctr"/>
            <a:endParaRPr lang="en-US" altLang="en-US" sz="2000" b="1" dirty="0"/>
          </a:p>
        </p:txBody>
      </p:sp>
      <p:sp>
        <p:nvSpPr>
          <p:cNvPr id="39941" name="Text Box 3"/>
          <p:cNvSpPr txBox="1">
            <a:spLocks noChangeArrowheads="1"/>
          </p:cNvSpPr>
          <p:nvPr/>
        </p:nvSpPr>
        <p:spPr bwMode="auto">
          <a:xfrm>
            <a:off x="4492625" y="5229225"/>
            <a:ext cx="4168775" cy="606425"/>
          </a:xfrm>
          <a:prstGeom prst="rect">
            <a:avLst/>
          </a:prstGeom>
          <a:noFill/>
          <a:ln w="9525">
            <a:noFill/>
            <a:miter lim="800000"/>
            <a:headEnd/>
            <a:tailEnd/>
          </a:ln>
        </p:spPr>
        <p:txBody>
          <a:bodyPr/>
          <a:lstStyle/>
          <a:p>
            <a:pPr algn="ctr"/>
            <a:r>
              <a:rPr lang="en-GB" altLang="en-US" sz="2000" b="1" dirty="0"/>
              <a:t>3 Leadership Focus</a:t>
            </a:r>
          </a:p>
          <a:p>
            <a:pPr algn="ctr"/>
            <a:r>
              <a:rPr lang="en-GB" altLang="en-US" b="1" dirty="0"/>
              <a:t>Encouragement and opportunity  to                       use &amp; develop leadership qualities</a:t>
            </a:r>
          </a:p>
          <a:p>
            <a:pPr algn="ctr"/>
            <a:endParaRPr lang="en-GB" altLang="en-US" sz="2000" b="1" dirty="0"/>
          </a:p>
          <a:p>
            <a:pPr algn="ctr"/>
            <a:endParaRPr lang="en-GB" altLang="en-US" sz="2000" b="1" dirty="0"/>
          </a:p>
          <a:p>
            <a:pPr algn="ctr"/>
            <a:endParaRPr lang="en-GB" altLang="en-US" sz="2000" b="1" dirty="0"/>
          </a:p>
          <a:p>
            <a:pPr algn="ctr"/>
            <a:endParaRPr lang="en-GB" altLang="en-US" sz="2000" b="1" dirty="0"/>
          </a:p>
          <a:p>
            <a:pPr algn="ctr"/>
            <a:endParaRPr lang="en-US" altLang="en-US" sz="2000" b="1" dirty="0"/>
          </a:p>
        </p:txBody>
      </p:sp>
      <p:sp>
        <p:nvSpPr>
          <p:cNvPr id="9" name="Isosceles Triangle 8"/>
          <p:cNvSpPr/>
          <p:nvPr/>
        </p:nvSpPr>
        <p:spPr>
          <a:xfrm>
            <a:off x="1547813" y="2565400"/>
            <a:ext cx="5761037" cy="2592388"/>
          </a:xfrm>
          <a:prstGeom prst="triangle">
            <a:avLst>
              <a:gd name="adj" fmla="val 50252"/>
            </a:avLst>
          </a:prstGeom>
          <a:gradFill>
            <a:gsLst>
              <a:gs pos="0">
                <a:srgbClr val="00FFCC"/>
              </a:gs>
              <a:gs pos="100000">
                <a:schemeClr val="accent1">
                  <a:tint val="50000"/>
                  <a:shade val="100000"/>
                  <a:satMod val="350000"/>
                </a:schemeClr>
              </a:gs>
            </a:gsLst>
          </a:grad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39943" name="Text Box 3"/>
          <p:cNvSpPr txBox="1">
            <a:spLocks noChangeArrowheads="1"/>
          </p:cNvSpPr>
          <p:nvPr/>
        </p:nvSpPr>
        <p:spPr bwMode="auto">
          <a:xfrm>
            <a:off x="3700048" y="3698875"/>
            <a:ext cx="2016125" cy="606425"/>
          </a:xfrm>
          <a:prstGeom prst="rect">
            <a:avLst/>
          </a:prstGeom>
          <a:noFill/>
          <a:ln w="9525">
            <a:noFill/>
            <a:miter lim="800000"/>
            <a:headEnd/>
            <a:tailEnd/>
          </a:ln>
        </p:spPr>
        <p:txBody>
          <a:bodyPr/>
          <a:lstStyle/>
          <a:p>
            <a:pPr>
              <a:spcAft>
                <a:spcPts val="1000"/>
              </a:spcAft>
            </a:pPr>
            <a:r>
              <a:rPr lang="en-GB" altLang="en-US" sz="2800" b="1" dirty="0"/>
              <a:t>HYBRIDS</a:t>
            </a:r>
          </a:p>
          <a:p>
            <a:pPr>
              <a:spcAft>
                <a:spcPts val="1000"/>
              </a:spcAft>
            </a:pPr>
            <a:endParaRPr lang="en-GB" altLang="en-US" sz="2800" b="1" dirty="0"/>
          </a:p>
          <a:p>
            <a:pPr>
              <a:spcAft>
                <a:spcPts val="1000"/>
              </a:spcAft>
            </a:pPr>
            <a:endParaRPr lang="en-GB" altLang="en-US" sz="2800" b="1" dirty="0"/>
          </a:p>
          <a:p>
            <a:pPr algn="l">
              <a:spcAft>
                <a:spcPts val="1000"/>
              </a:spcAft>
            </a:pPr>
            <a:endParaRPr lang="en-GB" altLang="en-US" sz="2800" b="1" dirty="0"/>
          </a:p>
          <a:p>
            <a:endParaRPr lang="en-US" altLang="en-US" sz="2800" b="1" dirty="0"/>
          </a:p>
        </p:txBody>
      </p:sp>
      <p:sp>
        <p:nvSpPr>
          <p:cNvPr id="8" name="Down Arrow 7"/>
          <p:cNvSpPr/>
          <p:nvPr/>
        </p:nvSpPr>
        <p:spPr>
          <a:xfrm rot="1489168">
            <a:off x="3229116" y="4274528"/>
            <a:ext cx="847725" cy="814388"/>
          </a:xfrm>
          <a:prstGeom prst="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Down Arrow 9"/>
          <p:cNvSpPr/>
          <p:nvPr/>
        </p:nvSpPr>
        <p:spPr>
          <a:xfrm rot="19831552">
            <a:off x="4853606" y="4290071"/>
            <a:ext cx="847725" cy="814388"/>
          </a:xfrm>
          <a:prstGeom prst="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TextBox 10"/>
          <p:cNvSpPr txBox="1"/>
          <p:nvPr/>
        </p:nvSpPr>
        <p:spPr>
          <a:xfrm>
            <a:off x="5943637" y="2933888"/>
            <a:ext cx="3200363" cy="1200329"/>
          </a:xfrm>
          <a:prstGeom prst="rect">
            <a:avLst/>
          </a:prstGeom>
          <a:noFill/>
        </p:spPr>
        <p:txBody>
          <a:bodyPr wrap="none" rtlCol="0">
            <a:spAutoFit/>
          </a:bodyPr>
          <a:lstStyle/>
          <a:p>
            <a:pPr algn="ctr"/>
            <a:r>
              <a:rPr lang="en-GB" b="1" dirty="0"/>
              <a:t>Possible effects of Teaching </a:t>
            </a:r>
          </a:p>
          <a:p>
            <a:pPr algn="ctr"/>
            <a:r>
              <a:rPr lang="en-GB" b="1" dirty="0"/>
              <a:t>Excellence Framework on what </a:t>
            </a:r>
          </a:p>
          <a:p>
            <a:pPr algn="ctr"/>
            <a:r>
              <a:rPr lang="en-GB" b="1" dirty="0"/>
              <a:t>is valued in students’ </a:t>
            </a:r>
            <a:r>
              <a:rPr lang="en-GB" b="1" dirty="0" err="1"/>
              <a:t>lifewide</a:t>
            </a:r>
            <a:r>
              <a:rPr lang="en-GB" b="1" dirty="0"/>
              <a:t> </a:t>
            </a:r>
          </a:p>
          <a:p>
            <a:pPr algn="ctr"/>
            <a:r>
              <a:rPr lang="en-GB" b="1" dirty="0"/>
              <a:t>learning &amp; development</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C:\Users\norman\Documents\AAAAA\Documents (4)\BOOK LEARNING ECOLOGIES\ILLUSTRATIONS\COVER\COVER2\Presentation4\Slid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620713"/>
            <a:ext cx="3152775" cy="424815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6019" name="Rectangle 2"/>
          <p:cNvSpPr>
            <a:spLocks noChangeArrowheads="1"/>
          </p:cNvSpPr>
          <p:nvPr/>
        </p:nvSpPr>
        <p:spPr bwMode="auto">
          <a:xfrm>
            <a:off x="547688" y="2374900"/>
            <a:ext cx="4572000"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Arial" panose="020B0604020202020204" pitchFamily="34" charset="0"/>
              </a:rPr>
              <a:t>Lifewide Education  </a:t>
            </a:r>
            <a:br>
              <a:rPr lang="en-GB" altLang="en-US" sz="1800" b="0">
                <a:latin typeface="Arial" panose="020B0604020202020204" pitchFamily="34" charset="0"/>
              </a:rPr>
            </a:br>
            <a:r>
              <a:rPr lang="en-GB" altLang="en-US" sz="1800" b="0">
                <a:latin typeface="Arial" panose="020B0604020202020204" pitchFamily="34" charset="0"/>
                <a:hlinkClick r:id="rId3"/>
              </a:rPr>
              <a:t>http://www.lifewideeducation.uk/</a:t>
            </a:r>
            <a:endParaRPr lang="en-GB" altLang="en-US" sz="2400">
              <a:latin typeface="Arial" panose="020B0604020202020204" pitchFamily="34" charset="0"/>
            </a:endParaRPr>
          </a:p>
          <a:p>
            <a:pPr eaLnBrk="1" hangingPunct="1">
              <a:spcBef>
                <a:spcPct val="0"/>
              </a:spcBef>
              <a:buFontTx/>
              <a:buNone/>
            </a:pPr>
            <a:endParaRPr lang="en-GB" altLang="en-US" sz="2400">
              <a:latin typeface="Arial" panose="020B0604020202020204" pitchFamily="34" charset="0"/>
            </a:endParaRPr>
          </a:p>
          <a:p>
            <a:pPr eaLnBrk="1" hangingPunct="1">
              <a:spcBef>
                <a:spcPct val="0"/>
              </a:spcBef>
              <a:buFontTx/>
              <a:buNone/>
            </a:pPr>
            <a:br>
              <a:rPr lang="en-GB" altLang="en-US" sz="2400">
                <a:latin typeface="Arial" panose="020B0604020202020204" pitchFamily="34" charset="0"/>
              </a:rPr>
            </a:br>
            <a:r>
              <a:rPr lang="en-GB" altLang="en-US" sz="2400">
                <a:latin typeface="Arial" panose="020B0604020202020204" pitchFamily="34" charset="0"/>
              </a:rPr>
              <a:t>Creative Academic </a:t>
            </a:r>
          </a:p>
          <a:p>
            <a:pPr eaLnBrk="1" hangingPunct="1">
              <a:spcBef>
                <a:spcPct val="0"/>
              </a:spcBef>
              <a:buFontTx/>
              <a:buNone/>
            </a:pPr>
            <a:r>
              <a:rPr lang="en-GB" altLang="en-US" sz="1800" b="0">
                <a:latin typeface="Arial" panose="020B0604020202020204" pitchFamily="34" charset="0"/>
                <a:hlinkClick r:id="rId4"/>
              </a:rPr>
              <a:t>http://www.creativeacademic.uk/</a:t>
            </a:r>
            <a:endParaRPr lang="en-GB" altLang="en-US" sz="1800" b="0">
              <a:latin typeface="Arial" panose="020B0604020202020204" pitchFamily="34" charset="0"/>
            </a:endParaRPr>
          </a:p>
          <a:p>
            <a:pPr eaLnBrk="1" hangingPunct="1">
              <a:spcBef>
                <a:spcPct val="0"/>
              </a:spcBef>
              <a:buFontTx/>
              <a:buNone/>
            </a:pPr>
            <a:endParaRPr lang="en-GB" altLang="en-US" sz="1800" b="0">
              <a:latin typeface="Arial" panose="020B0604020202020204" pitchFamily="34" charset="0"/>
            </a:endParaRPr>
          </a:p>
        </p:txBody>
      </p:sp>
      <p:pic>
        <p:nvPicPr>
          <p:cNvPr id="86020" name="Picture 9" descr="C:\Users\norman\Pictures\LIFEWIDE EDUCATION\LWE Abstract Logo Final B&amp;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1557338"/>
            <a:ext cx="15113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688" y="3141663"/>
            <a:ext cx="14557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Rectangle 6"/>
          <p:cNvSpPr>
            <a:spLocks noChangeArrowheads="1"/>
          </p:cNvSpPr>
          <p:nvPr/>
        </p:nvSpPr>
        <p:spPr bwMode="auto">
          <a:xfrm>
            <a:off x="4787900" y="4076700"/>
            <a:ext cx="3373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2746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latin typeface="Microsoft Sans Serif" panose="020B0604020202020204" pitchFamily="34" charset="0"/>
                <a:cs typeface="Microsoft Sans Serif" panose="020B0604020202020204" pitchFamily="34" charset="0"/>
              </a:rPr>
              <a:t>https://www.lulu.com/</a:t>
            </a:r>
            <a:endParaRPr lang="en-US" altLang="en-US" sz="2400">
              <a:latin typeface="Arial" panose="020B0604020202020204" pitchFamily="34" charset="0"/>
              <a:cs typeface="Microsoft Sans Serif" panose="020B0604020202020204" pitchFamily="34" charset="0"/>
            </a:endParaRPr>
          </a:p>
        </p:txBody>
      </p:sp>
      <p:sp>
        <p:nvSpPr>
          <p:cNvPr id="86023" name="TextBox 6"/>
          <p:cNvSpPr txBox="1">
            <a:spLocks noChangeArrowheads="1"/>
          </p:cNvSpPr>
          <p:nvPr/>
        </p:nvSpPr>
        <p:spPr bwMode="auto">
          <a:xfrm>
            <a:off x="468313" y="188913"/>
            <a:ext cx="40433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6000">
                <a:latin typeface="Arial" panose="020B0604020202020204" pitchFamily="34" charset="0"/>
              </a:rPr>
              <a:t>Thank You</a:t>
            </a:r>
          </a:p>
        </p:txBody>
      </p:sp>
      <p:sp>
        <p:nvSpPr>
          <p:cNvPr id="86024" name="TextBox 8"/>
          <p:cNvSpPr txBox="1">
            <a:spLocks noChangeArrowheads="1"/>
          </p:cNvSpPr>
          <p:nvPr/>
        </p:nvSpPr>
        <p:spPr bwMode="auto">
          <a:xfrm>
            <a:off x="-1050925" y="5424488"/>
            <a:ext cx="97742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a:latin typeface="Arial" panose="020B0604020202020204" pitchFamily="34" charset="0"/>
              </a:rPr>
              <a:t>               Presentation &amp; article can be downloaded from                </a:t>
            </a:r>
          </a:p>
          <a:p>
            <a:pPr algn="ctr" eaLnBrk="1" hangingPunct="1">
              <a:spcBef>
                <a:spcPct val="0"/>
              </a:spcBef>
              <a:buFontTx/>
              <a:buNone/>
            </a:pPr>
            <a:r>
              <a:rPr lang="en-GB" altLang="en-US" sz="2400">
                <a:latin typeface="Arial" panose="020B0604020202020204" pitchFamily="34" charset="0"/>
                <a:hlinkClick r:id="rId7"/>
              </a:rPr>
              <a:t>http://www.normanjackson.co.uk/icolace4.html</a:t>
            </a:r>
            <a:r>
              <a:rPr lang="en-GB" altLang="en-US" sz="2400">
                <a:latin typeface="Arial" panose="020B0604020202020204" pitchFamily="34" charset="0"/>
              </a:rPr>
              <a:t> </a:t>
            </a:r>
          </a:p>
        </p:txBody>
      </p:sp>
    </p:spTree>
    <p:extLst>
      <p:ext uri="{BB962C8B-B14F-4D97-AF65-F5344CB8AC3E}">
        <p14:creationId xmlns:p14="http://schemas.microsoft.com/office/powerpoint/2010/main" val="1053790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7226" y="896625"/>
            <a:ext cx="8386290" cy="5841225"/>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ectangle 37"/>
          <p:cNvSpPr/>
          <p:nvPr/>
        </p:nvSpPr>
        <p:spPr>
          <a:xfrm>
            <a:off x="1030069" y="1467946"/>
            <a:ext cx="6390756" cy="4855691"/>
          </a:xfrm>
          <a:prstGeom prst="rect">
            <a:avLst/>
          </a:prstGeom>
          <a:noFill/>
          <a:ln w="508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ectangle 38"/>
          <p:cNvSpPr/>
          <p:nvPr/>
        </p:nvSpPr>
        <p:spPr>
          <a:xfrm>
            <a:off x="2103339" y="2514600"/>
            <a:ext cx="4498427" cy="367333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Rectangle 44"/>
          <p:cNvSpPr/>
          <p:nvPr/>
        </p:nvSpPr>
        <p:spPr>
          <a:xfrm>
            <a:off x="3006543" y="3290305"/>
            <a:ext cx="3116516" cy="2526363"/>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TextBox 46"/>
          <p:cNvSpPr txBox="1"/>
          <p:nvPr/>
        </p:nvSpPr>
        <p:spPr>
          <a:xfrm>
            <a:off x="3818041" y="2449243"/>
            <a:ext cx="1585905" cy="400110"/>
          </a:xfrm>
          <a:prstGeom prst="rect">
            <a:avLst/>
          </a:prstGeom>
          <a:noFill/>
        </p:spPr>
        <p:txBody>
          <a:bodyPr wrap="square" rtlCol="0">
            <a:spAutoFit/>
          </a:bodyPr>
          <a:lstStyle/>
          <a:p>
            <a:r>
              <a:rPr lang="en-US" sz="2000" b="1" dirty="0" err="1"/>
              <a:t>Meso</a:t>
            </a:r>
            <a:r>
              <a:rPr lang="en-US" sz="2000" b="1" dirty="0"/>
              <a:t> system</a:t>
            </a:r>
            <a:endParaRPr lang="en-US" sz="1600" i="1" dirty="0"/>
          </a:p>
        </p:txBody>
      </p:sp>
      <p:sp>
        <p:nvSpPr>
          <p:cNvPr id="48" name="TextBox 47"/>
          <p:cNvSpPr txBox="1"/>
          <p:nvPr/>
        </p:nvSpPr>
        <p:spPr>
          <a:xfrm>
            <a:off x="3818041" y="3234073"/>
            <a:ext cx="2202659" cy="400110"/>
          </a:xfrm>
          <a:prstGeom prst="rect">
            <a:avLst/>
          </a:prstGeom>
          <a:noFill/>
        </p:spPr>
        <p:txBody>
          <a:bodyPr wrap="square" rtlCol="0">
            <a:spAutoFit/>
          </a:bodyPr>
          <a:lstStyle/>
          <a:p>
            <a:r>
              <a:rPr lang="en-US" sz="2000" b="1" dirty="0"/>
              <a:t>Micro system</a:t>
            </a:r>
            <a:r>
              <a:rPr lang="en-US" sz="1600" b="1" dirty="0"/>
              <a:t>   </a:t>
            </a:r>
            <a:r>
              <a:rPr lang="en-US" sz="1600" i="1" dirty="0"/>
              <a:t>      </a:t>
            </a:r>
          </a:p>
        </p:txBody>
      </p:sp>
      <p:sp>
        <p:nvSpPr>
          <p:cNvPr id="81" name="Up-Down Arrow 80"/>
          <p:cNvSpPr/>
          <p:nvPr/>
        </p:nvSpPr>
        <p:spPr>
          <a:xfrm rot="5400000">
            <a:off x="2994398" y="3927815"/>
            <a:ext cx="233468" cy="528067"/>
          </a:xfrm>
          <a:prstGeom prst="upDownArrow">
            <a:avLst/>
          </a:prstGeom>
          <a:solidFill>
            <a:schemeClr val="tx1">
              <a:alpha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TextBox 34"/>
          <p:cNvSpPr txBox="1"/>
          <p:nvPr/>
        </p:nvSpPr>
        <p:spPr>
          <a:xfrm>
            <a:off x="3935853" y="1476375"/>
            <a:ext cx="1585905" cy="400110"/>
          </a:xfrm>
          <a:prstGeom prst="rect">
            <a:avLst/>
          </a:prstGeom>
          <a:noFill/>
        </p:spPr>
        <p:txBody>
          <a:bodyPr wrap="square" rtlCol="0">
            <a:spAutoFit/>
          </a:bodyPr>
          <a:lstStyle/>
          <a:p>
            <a:r>
              <a:rPr lang="en-US" sz="2000" b="1" dirty="0" err="1"/>
              <a:t>Exo</a:t>
            </a:r>
            <a:r>
              <a:rPr lang="en-US" sz="2000" b="1" dirty="0"/>
              <a:t> system</a:t>
            </a:r>
            <a:endParaRPr lang="en-US" sz="1600" i="1" dirty="0"/>
          </a:p>
        </p:txBody>
      </p:sp>
      <p:sp>
        <p:nvSpPr>
          <p:cNvPr id="37" name="TextBox 36"/>
          <p:cNvSpPr txBox="1"/>
          <p:nvPr/>
        </p:nvSpPr>
        <p:spPr>
          <a:xfrm>
            <a:off x="3850710" y="896625"/>
            <a:ext cx="1803758" cy="400110"/>
          </a:xfrm>
          <a:prstGeom prst="rect">
            <a:avLst/>
          </a:prstGeom>
          <a:noFill/>
        </p:spPr>
        <p:txBody>
          <a:bodyPr wrap="square" rtlCol="0">
            <a:spAutoFit/>
          </a:bodyPr>
          <a:lstStyle/>
          <a:p>
            <a:r>
              <a:rPr lang="en-US" sz="2000" b="1" dirty="0"/>
              <a:t>Macro system</a:t>
            </a:r>
            <a:endParaRPr lang="en-US" sz="1600" i="1" dirty="0"/>
          </a:p>
        </p:txBody>
      </p:sp>
      <p:sp>
        <p:nvSpPr>
          <p:cNvPr id="40" name="TextBox 39"/>
          <p:cNvSpPr txBox="1"/>
          <p:nvPr/>
        </p:nvSpPr>
        <p:spPr>
          <a:xfrm>
            <a:off x="7815689" y="3032620"/>
            <a:ext cx="1197577" cy="1569660"/>
          </a:xfrm>
          <a:prstGeom prst="rect">
            <a:avLst/>
          </a:prstGeom>
          <a:noFill/>
        </p:spPr>
        <p:txBody>
          <a:bodyPr wrap="square" rtlCol="0">
            <a:spAutoFit/>
          </a:bodyPr>
          <a:lstStyle/>
          <a:p>
            <a:pPr algn="ctr"/>
            <a:r>
              <a:rPr lang="en-US" sz="1600" b="1" i="1" dirty="0"/>
              <a:t>employers, </a:t>
            </a:r>
          </a:p>
          <a:p>
            <a:pPr algn="ctr"/>
            <a:r>
              <a:rPr lang="en-US" sz="1600" b="1" i="1" dirty="0"/>
              <a:t>community,</a:t>
            </a:r>
          </a:p>
          <a:p>
            <a:pPr algn="ctr"/>
            <a:r>
              <a:rPr lang="en-US" sz="1600" b="1" i="1" dirty="0"/>
              <a:t>other  experiences</a:t>
            </a:r>
          </a:p>
          <a:p>
            <a:pPr algn="ctr"/>
            <a:r>
              <a:rPr lang="en-US" sz="1600" b="1" i="1" dirty="0"/>
              <a:t>outside the university </a:t>
            </a:r>
          </a:p>
        </p:txBody>
      </p:sp>
      <p:pic>
        <p:nvPicPr>
          <p:cNvPr id="2050" name="Picture 2" descr="C:\Users\norman\Documents\CHALKMOUNTAIN KEY INFORMATION\CARTOONS\COPY CARTOONS\KIBOKO additions\CREATE.jpg"/>
          <p:cNvPicPr>
            <a:picLocks noChangeAspect="1" noChangeArrowheads="1"/>
          </p:cNvPicPr>
          <p:nvPr/>
        </p:nvPicPr>
        <p:blipFill>
          <a:blip r:embed="rId3"/>
          <a:srcRect/>
          <a:stretch>
            <a:fillRect/>
          </a:stretch>
        </p:blipFill>
        <p:spPr bwMode="auto">
          <a:xfrm>
            <a:off x="3668110" y="3588062"/>
            <a:ext cx="2168958" cy="1665111"/>
          </a:xfrm>
          <a:prstGeom prst="rect">
            <a:avLst/>
          </a:prstGeom>
          <a:noFill/>
        </p:spPr>
      </p:pic>
      <p:sp>
        <p:nvSpPr>
          <p:cNvPr id="43" name="Rectangle 42"/>
          <p:cNvSpPr/>
          <p:nvPr/>
        </p:nvSpPr>
        <p:spPr>
          <a:xfrm>
            <a:off x="1079455" y="1824486"/>
            <a:ext cx="6457061" cy="584775"/>
          </a:xfrm>
          <a:prstGeom prst="rect">
            <a:avLst/>
          </a:prstGeom>
        </p:spPr>
        <p:txBody>
          <a:bodyPr wrap="square">
            <a:spAutoFit/>
          </a:bodyPr>
          <a:lstStyle/>
          <a:p>
            <a:pPr algn="ctr"/>
            <a:r>
              <a:rPr lang="en-US" sz="1600" b="1" i="1" dirty="0"/>
              <a:t>INSTITUTION:  leadership, culture, </a:t>
            </a:r>
            <a:r>
              <a:rPr lang="en-US" sz="1600" b="1" i="1" dirty="0"/>
              <a:t>infrastructure, frameworks, </a:t>
            </a:r>
            <a:r>
              <a:rPr lang="en-US" sz="1600" b="1" i="1" dirty="0"/>
              <a:t>policies, tools, resources for learning and the support/regulation of practices</a:t>
            </a:r>
            <a:endParaRPr lang="en-GB" sz="1600" i="1" dirty="0"/>
          </a:p>
        </p:txBody>
      </p:sp>
      <p:sp>
        <p:nvSpPr>
          <p:cNvPr id="52" name="Rectangle 51"/>
          <p:cNvSpPr/>
          <p:nvPr/>
        </p:nvSpPr>
        <p:spPr>
          <a:xfrm rot="16200000">
            <a:off x="1225713" y="4374424"/>
            <a:ext cx="2827283" cy="338554"/>
          </a:xfrm>
          <a:prstGeom prst="rect">
            <a:avLst/>
          </a:prstGeom>
        </p:spPr>
        <p:txBody>
          <a:bodyPr wrap="square">
            <a:spAutoFit/>
          </a:bodyPr>
          <a:lstStyle/>
          <a:p>
            <a:r>
              <a:rPr lang="en-GB" sz="1600" b="1" i="1" dirty="0"/>
              <a:t>programme of study / modules</a:t>
            </a:r>
          </a:p>
        </p:txBody>
      </p:sp>
      <p:sp>
        <p:nvSpPr>
          <p:cNvPr id="54" name="Rectangle 53"/>
          <p:cNvSpPr/>
          <p:nvPr/>
        </p:nvSpPr>
        <p:spPr>
          <a:xfrm>
            <a:off x="2809317" y="2726550"/>
            <a:ext cx="3210469" cy="584775"/>
          </a:xfrm>
          <a:prstGeom prst="rect">
            <a:avLst/>
          </a:prstGeom>
        </p:spPr>
        <p:txBody>
          <a:bodyPr wrap="square">
            <a:spAutoFit/>
          </a:bodyPr>
          <a:lstStyle/>
          <a:p>
            <a:pPr algn="ctr"/>
            <a:r>
              <a:rPr lang="en-GB" sz="1600" b="1" i="1" dirty="0"/>
              <a:t>sites for interaction,</a:t>
            </a:r>
          </a:p>
          <a:p>
            <a:pPr algn="ctr"/>
            <a:r>
              <a:rPr lang="en-GB" sz="1600" b="1" i="1" dirty="0"/>
              <a:t>learning development  </a:t>
            </a:r>
          </a:p>
        </p:txBody>
      </p:sp>
      <p:sp>
        <p:nvSpPr>
          <p:cNvPr id="56" name="Rectangle 55"/>
          <p:cNvSpPr/>
          <p:nvPr/>
        </p:nvSpPr>
        <p:spPr>
          <a:xfrm>
            <a:off x="3544069" y="5222318"/>
            <a:ext cx="2325896" cy="646331"/>
          </a:xfrm>
          <a:prstGeom prst="rect">
            <a:avLst/>
          </a:prstGeom>
        </p:spPr>
        <p:txBody>
          <a:bodyPr wrap="square">
            <a:spAutoFit/>
          </a:bodyPr>
          <a:lstStyle/>
          <a:p>
            <a:pPr algn="ctr"/>
            <a:r>
              <a:rPr lang="en-GB" b="1" i="1" dirty="0">
                <a:solidFill>
                  <a:srgbClr val="FF0000"/>
                </a:solidFill>
              </a:rPr>
              <a:t>ecologies for learning</a:t>
            </a:r>
          </a:p>
          <a:p>
            <a:pPr algn="ctr"/>
            <a:r>
              <a:rPr lang="en-GB" b="1" i="1" dirty="0">
                <a:solidFill>
                  <a:srgbClr val="FF0000"/>
                </a:solidFill>
              </a:rPr>
              <a:t>created by learner</a:t>
            </a:r>
          </a:p>
        </p:txBody>
      </p:sp>
      <p:sp>
        <p:nvSpPr>
          <p:cNvPr id="75" name="Up-Down Arrow 74"/>
          <p:cNvSpPr/>
          <p:nvPr/>
        </p:nvSpPr>
        <p:spPr>
          <a:xfrm rot="5400000">
            <a:off x="1956354" y="3850097"/>
            <a:ext cx="233468" cy="528067"/>
          </a:xfrm>
          <a:prstGeom prst="upDownArrow">
            <a:avLst/>
          </a:prstGeom>
          <a:solidFill>
            <a:schemeClr val="tx1">
              <a:alpha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TextBox 30"/>
          <p:cNvSpPr txBox="1"/>
          <p:nvPr/>
        </p:nvSpPr>
        <p:spPr>
          <a:xfrm>
            <a:off x="657226" y="282357"/>
            <a:ext cx="7757252" cy="400110"/>
          </a:xfrm>
          <a:prstGeom prst="rect">
            <a:avLst/>
          </a:prstGeom>
          <a:noFill/>
        </p:spPr>
        <p:txBody>
          <a:bodyPr wrap="none" rtlCol="0">
            <a:spAutoFit/>
          </a:bodyPr>
          <a:lstStyle/>
          <a:p>
            <a:r>
              <a:rPr lang="en-GB" sz="2000" b="1" dirty="0">
                <a:latin typeface="Aharoni" pitchFamily="2" charset="-79"/>
                <a:cs typeface="Aharoni" pitchFamily="2" charset="-79"/>
              </a:rPr>
              <a:t>Locating learning ecologies within the institutional ecosystem</a:t>
            </a:r>
          </a:p>
        </p:txBody>
      </p:sp>
      <p:pic>
        <p:nvPicPr>
          <p:cNvPr id="32" name="Picture 3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65808" y="3610959"/>
            <a:ext cx="2424519" cy="161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p:cNvSpPr/>
          <p:nvPr/>
        </p:nvSpPr>
        <p:spPr>
          <a:xfrm>
            <a:off x="5563649" y="3895792"/>
            <a:ext cx="2325896" cy="923330"/>
          </a:xfrm>
          <a:prstGeom prst="rect">
            <a:avLst/>
          </a:prstGeom>
          <a:solidFill>
            <a:schemeClr val="bg1"/>
          </a:solidFill>
        </p:spPr>
        <p:txBody>
          <a:bodyPr wrap="square">
            <a:spAutoFit/>
          </a:bodyPr>
          <a:lstStyle/>
          <a:p>
            <a:pPr algn="ctr"/>
            <a:r>
              <a:rPr lang="en-GB" b="1" i="1" dirty="0">
                <a:solidFill>
                  <a:srgbClr val="FF0000"/>
                </a:solidFill>
              </a:rPr>
              <a:t>ecologies for learning</a:t>
            </a:r>
          </a:p>
          <a:p>
            <a:pPr algn="ctr"/>
            <a:r>
              <a:rPr lang="en-GB" b="1" i="1" dirty="0">
                <a:solidFill>
                  <a:srgbClr val="FF0000"/>
                </a:solidFill>
              </a:rPr>
              <a:t>created by teachers</a:t>
            </a:r>
          </a:p>
          <a:p>
            <a:pPr algn="ctr"/>
            <a:r>
              <a:rPr lang="en-GB" b="1" i="1" dirty="0">
                <a:solidFill>
                  <a:srgbClr val="FF0000"/>
                </a:solidFill>
              </a:rPr>
              <a:t>&amp; institution</a:t>
            </a:r>
          </a:p>
        </p:txBody>
      </p:sp>
      <p:pic>
        <p:nvPicPr>
          <p:cNvPr id="2" name="Picture 1"/>
          <p:cNvPicPr>
            <a:picLocks noChangeAspect="1"/>
          </p:cNvPicPr>
          <p:nvPr/>
        </p:nvPicPr>
        <p:blipFill>
          <a:blip r:embed="rId5"/>
          <a:stretch>
            <a:fillRect/>
          </a:stretch>
        </p:blipFill>
        <p:spPr>
          <a:xfrm>
            <a:off x="5379418" y="2334678"/>
            <a:ext cx="2287485" cy="1662718"/>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21231" y="4722869"/>
            <a:ext cx="1231849" cy="109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a:stCxn id="56" idx="3"/>
          </p:cNvCxnSpPr>
          <p:nvPr/>
        </p:nvCxnSpPr>
        <p:spPr>
          <a:xfrm flipV="1">
            <a:off x="5869965" y="5434393"/>
            <a:ext cx="2148620" cy="1110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56" idx="3"/>
          </p:cNvCxnSpPr>
          <p:nvPr/>
        </p:nvCxnSpPr>
        <p:spPr>
          <a:xfrm flipH="1" flipV="1">
            <a:off x="5521758" y="4582171"/>
            <a:ext cx="348207" cy="9633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6352910" y="4996849"/>
            <a:ext cx="1299298" cy="1200329"/>
          </a:xfrm>
          <a:prstGeom prst="rect">
            <a:avLst/>
          </a:prstGeom>
          <a:solidFill>
            <a:schemeClr val="bg1"/>
          </a:solidFill>
        </p:spPr>
        <p:txBody>
          <a:bodyPr wrap="square">
            <a:spAutoFit/>
          </a:bodyPr>
          <a:lstStyle/>
          <a:p>
            <a:pPr algn="ctr"/>
            <a:r>
              <a:rPr lang="en-GB" b="1" i="1" dirty="0">
                <a:solidFill>
                  <a:srgbClr val="FF0000"/>
                </a:solidFill>
              </a:rPr>
              <a:t>support for </a:t>
            </a:r>
          </a:p>
          <a:p>
            <a:pPr algn="ctr"/>
            <a:r>
              <a:rPr lang="en-GB" b="1" i="1" dirty="0">
                <a:solidFill>
                  <a:srgbClr val="FF0000"/>
                </a:solidFill>
              </a:rPr>
              <a:t>learning</a:t>
            </a:r>
          </a:p>
          <a:p>
            <a:pPr algn="ctr"/>
            <a:r>
              <a:rPr lang="en-GB" b="1" i="1" dirty="0">
                <a:solidFill>
                  <a:srgbClr val="FF0000"/>
                </a:solidFill>
              </a:rPr>
              <a:t>outside </a:t>
            </a:r>
          </a:p>
          <a:p>
            <a:pPr algn="ctr"/>
            <a:r>
              <a:rPr lang="en-GB" b="1" i="1" dirty="0">
                <a:solidFill>
                  <a:srgbClr val="FF0000"/>
                </a:solidFill>
              </a:rPr>
              <a:t>institution</a:t>
            </a:r>
          </a:p>
        </p:txBody>
      </p:sp>
    </p:spTree>
    <p:extLst>
      <p:ext uri="{BB962C8B-B14F-4D97-AF65-F5344CB8AC3E}">
        <p14:creationId xmlns:p14="http://schemas.microsoft.com/office/powerpoint/2010/main" val="2121596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7226" y="704157"/>
            <a:ext cx="7982278" cy="603369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ectangle 37"/>
          <p:cNvSpPr/>
          <p:nvPr/>
        </p:nvSpPr>
        <p:spPr>
          <a:xfrm>
            <a:off x="1439714" y="1476375"/>
            <a:ext cx="6327662" cy="4855691"/>
          </a:xfrm>
          <a:prstGeom prst="rect">
            <a:avLst/>
          </a:prstGeom>
          <a:noFill/>
          <a:ln w="476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ectangle 38"/>
          <p:cNvSpPr/>
          <p:nvPr/>
        </p:nvSpPr>
        <p:spPr>
          <a:xfrm>
            <a:off x="2388896" y="2514600"/>
            <a:ext cx="4498427" cy="367333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Rectangle 44"/>
          <p:cNvSpPr/>
          <p:nvPr/>
        </p:nvSpPr>
        <p:spPr>
          <a:xfrm>
            <a:off x="3158133" y="3280521"/>
            <a:ext cx="3116516" cy="2526363"/>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TextBox 46"/>
          <p:cNvSpPr txBox="1"/>
          <p:nvPr/>
        </p:nvSpPr>
        <p:spPr>
          <a:xfrm>
            <a:off x="3818041" y="2449243"/>
            <a:ext cx="1585905" cy="400110"/>
          </a:xfrm>
          <a:prstGeom prst="rect">
            <a:avLst/>
          </a:prstGeom>
          <a:noFill/>
        </p:spPr>
        <p:txBody>
          <a:bodyPr wrap="square" rtlCol="0">
            <a:spAutoFit/>
          </a:bodyPr>
          <a:lstStyle/>
          <a:p>
            <a:r>
              <a:rPr lang="en-US" sz="2000" b="1" dirty="0" err="1"/>
              <a:t>Meso</a:t>
            </a:r>
            <a:r>
              <a:rPr lang="en-US" sz="2000" b="1" dirty="0"/>
              <a:t> system</a:t>
            </a:r>
            <a:endParaRPr lang="en-US" sz="1600" i="1" dirty="0"/>
          </a:p>
        </p:txBody>
      </p:sp>
      <p:sp>
        <p:nvSpPr>
          <p:cNvPr id="48" name="TextBox 47"/>
          <p:cNvSpPr txBox="1"/>
          <p:nvPr/>
        </p:nvSpPr>
        <p:spPr>
          <a:xfrm>
            <a:off x="3818041" y="3234073"/>
            <a:ext cx="2202659" cy="400110"/>
          </a:xfrm>
          <a:prstGeom prst="rect">
            <a:avLst/>
          </a:prstGeom>
          <a:noFill/>
        </p:spPr>
        <p:txBody>
          <a:bodyPr wrap="square" rtlCol="0">
            <a:spAutoFit/>
          </a:bodyPr>
          <a:lstStyle/>
          <a:p>
            <a:r>
              <a:rPr lang="en-US" sz="2000" b="1" dirty="0"/>
              <a:t>Micro system</a:t>
            </a:r>
            <a:r>
              <a:rPr lang="en-US" sz="1600" b="1" dirty="0"/>
              <a:t>   </a:t>
            </a:r>
            <a:r>
              <a:rPr lang="en-US" sz="1600" i="1" dirty="0"/>
              <a:t>      </a:t>
            </a:r>
          </a:p>
        </p:txBody>
      </p:sp>
      <p:sp>
        <p:nvSpPr>
          <p:cNvPr id="81" name="Up-Down Arrow 80"/>
          <p:cNvSpPr/>
          <p:nvPr/>
        </p:nvSpPr>
        <p:spPr>
          <a:xfrm rot="5400000">
            <a:off x="3185760" y="3929858"/>
            <a:ext cx="233468" cy="528067"/>
          </a:xfrm>
          <a:prstGeom prst="upDownArrow">
            <a:avLst/>
          </a:prstGeom>
          <a:solidFill>
            <a:schemeClr val="tx1">
              <a:alpha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TextBox 34"/>
          <p:cNvSpPr txBox="1"/>
          <p:nvPr/>
        </p:nvSpPr>
        <p:spPr>
          <a:xfrm>
            <a:off x="3935853" y="1476375"/>
            <a:ext cx="1585905" cy="400110"/>
          </a:xfrm>
          <a:prstGeom prst="rect">
            <a:avLst/>
          </a:prstGeom>
          <a:noFill/>
        </p:spPr>
        <p:txBody>
          <a:bodyPr wrap="square" rtlCol="0">
            <a:spAutoFit/>
          </a:bodyPr>
          <a:lstStyle/>
          <a:p>
            <a:r>
              <a:rPr lang="en-US" sz="2000" b="1" dirty="0" err="1"/>
              <a:t>Exo</a:t>
            </a:r>
            <a:r>
              <a:rPr lang="en-US" sz="2000" b="1" dirty="0"/>
              <a:t> system</a:t>
            </a:r>
            <a:endParaRPr lang="en-US" sz="1600" i="1" dirty="0"/>
          </a:p>
        </p:txBody>
      </p:sp>
      <p:sp>
        <p:nvSpPr>
          <p:cNvPr id="37" name="TextBox 36"/>
          <p:cNvSpPr txBox="1"/>
          <p:nvPr/>
        </p:nvSpPr>
        <p:spPr>
          <a:xfrm>
            <a:off x="3935853" y="704157"/>
            <a:ext cx="1803758" cy="400110"/>
          </a:xfrm>
          <a:prstGeom prst="rect">
            <a:avLst/>
          </a:prstGeom>
          <a:noFill/>
        </p:spPr>
        <p:txBody>
          <a:bodyPr wrap="square" rtlCol="0">
            <a:spAutoFit/>
          </a:bodyPr>
          <a:lstStyle/>
          <a:p>
            <a:r>
              <a:rPr lang="en-US" sz="2000" b="1" dirty="0"/>
              <a:t>Macro system</a:t>
            </a:r>
            <a:endParaRPr lang="en-US" sz="1600" i="1" dirty="0"/>
          </a:p>
        </p:txBody>
      </p:sp>
      <p:pic>
        <p:nvPicPr>
          <p:cNvPr id="2050" name="Picture 2" descr="C:\Users\norman\Documents\CHALKMOUNTAIN KEY INFORMATION\CARTOONS\COPY CARTOONS\KIBOKO additions\CREATE.jpg"/>
          <p:cNvPicPr>
            <a:picLocks noChangeAspect="1" noChangeArrowheads="1"/>
          </p:cNvPicPr>
          <p:nvPr/>
        </p:nvPicPr>
        <p:blipFill>
          <a:blip r:embed="rId3"/>
          <a:srcRect/>
          <a:stretch>
            <a:fillRect/>
          </a:stretch>
        </p:blipFill>
        <p:spPr bwMode="auto">
          <a:xfrm>
            <a:off x="3668110" y="3588062"/>
            <a:ext cx="2168958" cy="1665111"/>
          </a:xfrm>
          <a:prstGeom prst="rect">
            <a:avLst/>
          </a:prstGeom>
          <a:noFill/>
        </p:spPr>
      </p:pic>
      <p:sp>
        <p:nvSpPr>
          <p:cNvPr id="43" name="Rectangle 42"/>
          <p:cNvSpPr/>
          <p:nvPr/>
        </p:nvSpPr>
        <p:spPr>
          <a:xfrm>
            <a:off x="1344655" y="1789359"/>
            <a:ext cx="6493795" cy="584775"/>
          </a:xfrm>
          <a:prstGeom prst="rect">
            <a:avLst/>
          </a:prstGeom>
        </p:spPr>
        <p:txBody>
          <a:bodyPr wrap="square">
            <a:spAutoFit/>
          </a:bodyPr>
          <a:lstStyle/>
          <a:p>
            <a:pPr algn="ctr"/>
            <a:r>
              <a:rPr lang="en-US" sz="1600" b="1" i="1" dirty="0">
                <a:solidFill>
                  <a:srgbClr val="FF0000"/>
                </a:solidFill>
              </a:rPr>
              <a:t>INSTITUTION:  leadership, culture, infrastructure, </a:t>
            </a:r>
            <a:r>
              <a:rPr lang="en-US" sz="1600" b="1" i="1" dirty="0">
                <a:solidFill>
                  <a:srgbClr val="FF0000"/>
                </a:solidFill>
              </a:rPr>
              <a:t>frameworks, policies, tools, </a:t>
            </a:r>
            <a:r>
              <a:rPr lang="en-US" sz="1600" b="1" i="1" dirty="0">
                <a:solidFill>
                  <a:srgbClr val="FF0000"/>
                </a:solidFill>
              </a:rPr>
              <a:t>resources for learning and the support/control of social practices</a:t>
            </a:r>
            <a:endParaRPr lang="en-GB" sz="1600" i="1" dirty="0">
              <a:solidFill>
                <a:srgbClr val="FF0000"/>
              </a:solidFill>
            </a:endParaRPr>
          </a:p>
        </p:txBody>
      </p:sp>
      <p:sp>
        <p:nvSpPr>
          <p:cNvPr id="52" name="Rectangle 51"/>
          <p:cNvSpPr/>
          <p:nvPr/>
        </p:nvSpPr>
        <p:spPr>
          <a:xfrm rot="16200000">
            <a:off x="1455542" y="4390650"/>
            <a:ext cx="2827283" cy="338554"/>
          </a:xfrm>
          <a:prstGeom prst="rect">
            <a:avLst/>
          </a:prstGeom>
        </p:spPr>
        <p:txBody>
          <a:bodyPr wrap="square">
            <a:spAutoFit/>
          </a:bodyPr>
          <a:lstStyle/>
          <a:p>
            <a:r>
              <a:rPr lang="en-GB" sz="1600" b="1" i="1" dirty="0"/>
              <a:t>programme of study / modules</a:t>
            </a:r>
          </a:p>
        </p:txBody>
      </p:sp>
      <p:sp>
        <p:nvSpPr>
          <p:cNvPr id="54" name="Rectangle 53"/>
          <p:cNvSpPr/>
          <p:nvPr/>
        </p:nvSpPr>
        <p:spPr>
          <a:xfrm>
            <a:off x="2388896" y="2695746"/>
            <a:ext cx="4538658" cy="584775"/>
          </a:xfrm>
          <a:prstGeom prst="rect">
            <a:avLst/>
          </a:prstGeom>
        </p:spPr>
        <p:txBody>
          <a:bodyPr wrap="square">
            <a:spAutoFit/>
          </a:bodyPr>
          <a:lstStyle/>
          <a:p>
            <a:pPr algn="ctr"/>
            <a:r>
              <a:rPr lang="en-GB" sz="1600" b="1" i="1" dirty="0"/>
              <a:t>sites for interaction/learning created by teachers</a:t>
            </a:r>
          </a:p>
          <a:p>
            <a:pPr algn="ctr"/>
            <a:r>
              <a:rPr lang="en-GB" sz="1600" b="1" i="1" dirty="0"/>
              <a:t>and others who support student development  </a:t>
            </a:r>
          </a:p>
        </p:txBody>
      </p:sp>
      <p:sp>
        <p:nvSpPr>
          <p:cNvPr id="55" name="Rectangle 54"/>
          <p:cNvSpPr/>
          <p:nvPr/>
        </p:nvSpPr>
        <p:spPr>
          <a:xfrm rot="5400000">
            <a:off x="5420395" y="4394061"/>
            <a:ext cx="2565633" cy="338554"/>
          </a:xfrm>
          <a:prstGeom prst="rect">
            <a:avLst/>
          </a:prstGeom>
        </p:spPr>
        <p:txBody>
          <a:bodyPr wrap="square">
            <a:spAutoFit/>
          </a:bodyPr>
          <a:lstStyle/>
          <a:p>
            <a:r>
              <a:rPr lang="en-GB" sz="1600" b="1" i="1" dirty="0"/>
              <a:t>co-curricular opportunities</a:t>
            </a:r>
          </a:p>
        </p:txBody>
      </p:sp>
      <p:sp>
        <p:nvSpPr>
          <p:cNvPr id="56" name="Rectangle 55"/>
          <p:cNvSpPr/>
          <p:nvPr/>
        </p:nvSpPr>
        <p:spPr>
          <a:xfrm>
            <a:off x="3158133" y="5253173"/>
            <a:ext cx="3175585" cy="523220"/>
          </a:xfrm>
          <a:prstGeom prst="rect">
            <a:avLst/>
          </a:prstGeom>
        </p:spPr>
        <p:txBody>
          <a:bodyPr wrap="square">
            <a:spAutoFit/>
          </a:bodyPr>
          <a:lstStyle/>
          <a:p>
            <a:pPr algn="ctr"/>
            <a:r>
              <a:rPr lang="en-GB" sz="1400" b="1" i="1" dirty="0"/>
              <a:t>personal ecologies for learning</a:t>
            </a:r>
          </a:p>
          <a:p>
            <a:pPr algn="ctr"/>
            <a:r>
              <a:rPr lang="en-GB" sz="1400" b="1" i="1" dirty="0"/>
              <a:t>including extra-curricular opportunities</a:t>
            </a:r>
          </a:p>
        </p:txBody>
      </p:sp>
      <p:sp>
        <p:nvSpPr>
          <p:cNvPr id="57" name="Rectangle 56"/>
          <p:cNvSpPr/>
          <p:nvPr/>
        </p:nvSpPr>
        <p:spPr>
          <a:xfrm>
            <a:off x="3158133" y="5846154"/>
            <a:ext cx="3714356" cy="338554"/>
          </a:xfrm>
          <a:prstGeom prst="rect">
            <a:avLst/>
          </a:prstGeom>
        </p:spPr>
        <p:txBody>
          <a:bodyPr wrap="square">
            <a:spAutoFit/>
          </a:bodyPr>
          <a:lstStyle/>
          <a:p>
            <a:r>
              <a:rPr lang="en-GB" sz="1600" b="1" i="1" dirty="0"/>
              <a:t>ecologies for learning created by others</a:t>
            </a:r>
          </a:p>
        </p:txBody>
      </p:sp>
      <p:sp>
        <p:nvSpPr>
          <p:cNvPr id="58" name="Up-Down Arrow 57"/>
          <p:cNvSpPr/>
          <p:nvPr/>
        </p:nvSpPr>
        <p:spPr>
          <a:xfrm rot="5400000">
            <a:off x="6168000" y="3929858"/>
            <a:ext cx="233468" cy="528067"/>
          </a:xfrm>
          <a:prstGeom prst="upDownArrow">
            <a:avLst/>
          </a:prstGeom>
          <a:solidFill>
            <a:schemeClr val="tx1">
              <a:alpha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6" name="Up-Down Arrow 75"/>
          <p:cNvSpPr/>
          <p:nvPr/>
        </p:nvSpPr>
        <p:spPr>
          <a:xfrm rot="5400000">
            <a:off x="1227921" y="3894748"/>
            <a:ext cx="233468" cy="528067"/>
          </a:xfrm>
          <a:prstGeom prst="upDownArrow">
            <a:avLst/>
          </a:prstGeom>
          <a:solidFill>
            <a:schemeClr val="tx1">
              <a:alpha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TextBox 30"/>
          <p:cNvSpPr txBox="1"/>
          <p:nvPr/>
        </p:nvSpPr>
        <p:spPr>
          <a:xfrm>
            <a:off x="2061666" y="151712"/>
            <a:ext cx="5585183" cy="461665"/>
          </a:xfrm>
          <a:prstGeom prst="rect">
            <a:avLst/>
          </a:prstGeom>
          <a:noFill/>
        </p:spPr>
        <p:txBody>
          <a:bodyPr wrap="none" rtlCol="0">
            <a:spAutoFit/>
          </a:bodyPr>
          <a:lstStyle/>
          <a:p>
            <a:r>
              <a:rPr lang="en-GB" sz="2400" b="1" dirty="0">
                <a:latin typeface="Aharoni" pitchFamily="2" charset="-79"/>
                <a:cs typeface="Aharoni" pitchFamily="2" charset="-79"/>
              </a:rPr>
              <a:t>Changing an Educational Ecosystem</a:t>
            </a:r>
          </a:p>
        </p:txBody>
      </p:sp>
      <p:sp>
        <p:nvSpPr>
          <p:cNvPr id="2" name="TextBox 1"/>
          <p:cNvSpPr txBox="1"/>
          <p:nvPr/>
        </p:nvSpPr>
        <p:spPr>
          <a:xfrm>
            <a:off x="382974" y="3030386"/>
            <a:ext cx="1931876" cy="2308324"/>
          </a:xfrm>
          <a:prstGeom prst="rect">
            <a:avLst/>
          </a:prstGeom>
          <a:solidFill>
            <a:schemeClr val="bg1"/>
          </a:solidFill>
        </p:spPr>
        <p:txBody>
          <a:bodyPr wrap="none" rtlCol="0">
            <a:spAutoFit/>
          </a:bodyPr>
          <a:lstStyle/>
          <a:p>
            <a:r>
              <a:rPr lang="en-US" sz="2400" b="1" dirty="0">
                <a:solidFill>
                  <a:srgbClr val="FF0000"/>
                </a:solidFill>
              </a:rPr>
              <a:t>To change an </a:t>
            </a:r>
          </a:p>
          <a:p>
            <a:r>
              <a:rPr lang="en-US" sz="2400" b="1" dirty="0">
                <a:solidFill>
                  <a:srgbClr val="FF0000"/>
                </a:solidFill>
              </a:rPr>
              <a:t>institutional </a:t>
            </a:r>
          </a:p>
          <a:p>
            <a:r>
              <a:rPr lang="en-US" sz="2400" b="1" dirty="0">
                <a:solidFill>
                  <a:srgbClr val="FF0000"/>
                </a:solidFill>
              </a:rPr>
              <a:t>ecosystem</a:t>
            </a:r>
          </a:p>
          <a:p>
            <a:r>
              <a:rPr lang="en-US" sz="2400" b="1" dirty="0">
                <a:solidFill>
                  <a:srgbClr val="FF0000"/>
                </a:solidFill>
              </a:rPr>
              <a:t>you have to </a:t>
            </a:r>
          </a:p>
          <a:p>
            <a:r>
              <a:rPr lang="en-US" sz="2400" b="1" dirty="0">
                <a:solidFill>
                  <a:srgbClr val="FF0000"/>
                </a:solidFill>
              </a:rPr>
              <a:t>influence the </a:t>
            </a:r>
          </a:p>
          <a:p>
            <a:r>
              <a:rPr lang="en-US" sz="2400" b="1" dirty="0" err="1">
                <a:solidFill>
                  <a:srgbClr val="FF0000"/>
                </a:solidFill>
              </a:rPr>
              <a:t>exo</a:t>
            </a:r>
            <a:r>
              <a:rPr lang="en-US" sz="2400" b="1" dirty="0">
                <a:solidFill>
                  <a:srgbClr val="FF0000"/>
                </a:solidFill>
              </a:rPr>
              <a:t> system</a:t>
            </a:r>
          </a:p>
        </p:txBody>
      </p:sp>
      <p:sp>
        <p:nvSpPr>
          <p:cNvPr id="3" name="Isosceles Triangle 2"/>
          <p:cNvSpPr/>
          <p:nvPr/>
        </p:nvSpPr>
        <p:spPr>
          <a:xfrm rot="1494490">
            <a:off x="1529726" y="2290479"/>
            <a:ext cx="379549" cy="755207"/>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Up-Down Arrow 57"/>
          <p:cNvSpPr/>
          <p:nvPr/>
        </p:nvSpPr>
        <p:spPr>
          <a:xfrm>
            <a:off x="5458442" y="2303048"/>
            <a:ext cx="439512" cy="502254"/>
          </a:xfrm>
          <a:prstGeom prst="upDownArrow">
            <a:avLst/>
          </a:prstGeom>
          <a:solidFill>
            <a:schemeClr val="tx1">
              <a:alpha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14754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5"/>
          <p:cNvSpPr>
            <a:spLocks noChangeArrowheads="1"/>
          </p:cNvSpPr>
          <p:nvPr/>
        </p:nvSpPr>
        <p:spPr bwMode="auto">
          <a:xfrm>
            <a:off x="468313" y="5805488"/>
            <a:ext cx="8135937" cy="3698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a typeface="MS PGothic" panose="020B0600070205080204" pitchFamily="34" charset="-128"/>
            </a:endParaRPr>
          </a:p>
        </p:txBody>
      </p:sp>
      <p:cxnSp>
        <p:nvCxnSpPr>
          <p:cNvPr id="9" name="Straight Arrow Connector 8"/>
          <p:cNvCxnSpPr/>
          <p:nvPr/>
        </p:nvCxnSpPr>
        <p:spPr>
          <a:xfrm flipH="1">
            <a:off x="1331913" y="1557338"/>
            <a:ext cx="71437" cy="6477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084" name="TextBox 10"/>
          <p:cNvSpPr txBox="1">
            <a:spLocks noChangeArrowheads="1"/>
          </p:cNvSpPr>
          <p:nvPr/>
        </p:nvSpPr>
        <p:spPr bwMode="auto">
          <a:xfrm>
            <a:off x="1258888" y="1268413"/>
            <a:ext cx="1006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schemeClr val="tx1"/>
                </a:solidFill>
                <a:effectLst/>
                <a:uLnTx/>
                <a:uFillTx/>
                <a:latin typeface="Arial" panose="020B0604020202020204" pitchFamily="34" charset="0"/>
                <a:ea typeface="MS PGothic" panose="020B0600070205080204" pitchFamily="34" charset="-128"/>
              </a:rPr>
              <a:t>me 1978</a:t>
            </a:r>
          </a:p>
        </p:txBody>
      </p:sp>
      <p:pic>
        <p:nvPicPr>
          <p:cNvPr id="46085" name="Picture 2" descr="C:\Users\norman\Pictures\COMPLEX WOR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804025" y="1844675"/>
            <a:ext cx="350838" cy="923925"/>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chemeClr val="tx1">
                    <a:lumMod val="50000"/>
                    <a:lumOff val="50000"/>
                  </a:schemeClr>
                </a:solidFill>
                <a:effectLst/>
                <a:uLnTx/>
                <a:uFillTx/>
                <a:latin typeface="Hobo Std" pitchFamily="34" charset="0"/>
                <a:cs typeface="Aharoni" pitchFamily="2" charset="-79"/>
              </a:rPr>
              <a:t>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chemeClr val="tx1">
                    <a:lumMod val="50000"/>
                    <a:lumOff val="50000"/>
                  </a:schemeClr>
                </a:solidFill>
                <a:effectLst/>
                <a:uLnTx/>
                <a:uFillTx/>
                <a:latin typeface="Hobo Std" pitchFamily="34" charset="0"/>
                <a:cs typeface="Aharoni" pitchFamily="2" charset="-79"/>
              </a:rPr>
              <a:t>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chemeClr val="tx1">
                    <a:lumMod val="50000"/>
                    <a:lumOff val="50000"/>
                  </a:schemeClr>
                </a:solidFill>
                <a:effectLst/>
                <a:uLnTx/>
                <a:uFillTx/>
                <a:latin typeface="Hobo Std" pitchFamily="34" charset="0"/>
                <a:cs typeface="Aharoni" pitchFamily="2" charset="-79"/>
              </a:rPr>
              <a:t>T</a:t>
            </a:r>
          </a:p>
        </p:txBody>
      </p:sp>
    </p:spTree>
    <p:extLst>
      <p:ext uri="{BB962C8B-B14F-4D97-AF65-F5344CB8AC3E}">
        <p14:creationId xmlns:p14="http://schemas.microsoft.com/office/powerpoint/2010/main" val="922025263"/>
      </p:ext>
    </p:extLst>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5153" y="636144"/>
            <a:ext cx="8799754" cy="6090477"/>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TextBox 35"/>
          <p:cNvSpPr txBox="1"/>
          <p:nvPr/>
        </p:nvSpPr>
        <p:spPr>
          <a:xfrm>
            <a:off x="366447" y="636144"/>
            <a:ext cx="3098864" cy="1261884"/>
          </a:xfrm>
          <a:prstGeom prst="rect">
            <a:avLst/>
          </a:prstGeom>
          <a:noFill/>
        </p:spPr>
        <p:txBody>
          <a:bodyPr wrap="square" rtlCol="0">
            <a:spAutoFit/>
          </a:bodyPr>
          <a:lstStyle/>
          <a:p>
            <a:r>
              <a:rPr lang="en-US" sz="2000" b="1" dirty="0"/>
              <a:t>Macro system</a:t>
            </a:r>
          </a:p>
          <a:p>
            <a:r>
              <a:rPr lang="en-US" sz="1400" b="1" dirty="0"/>
              <a:t>Government policies &amp; interventions</a:t>
            </a:r>
          </a:p>
          <a:p>
            <a:r>
              <a:rPr lang="en-US" sz="1400" i="1" dirty="0"/>
              <a:t>Effective, private-funded, state regulated high participation system, serving economy &amp; fit for 21</a:t>
            </a:r>
            <a:r>
              <a:rPr lang="en-US" sz="1400" i="1" baseline="30000" dirty="0"/>
              <a:t>st</a:t>
            </a:r>
            <a:r>
              <a:rPr lang="en-US" sz="1400" i="1" dirty="0"/>
              <a:t> century         </a:t>
            </a:r>
          </a:p>
        </p:txBody>
      </p:sp>
      <p:sp>
        <p:nvSpPr>
          <p:cNvPr id="44" name="TextBox 43"/>
          <p:cNvSpPr txBox="1"/>
          <p:nvPr/>
        </p:nvSpPr>
        <p:spPr>
          <a:xfrm>
            <a:off x="4152078" y="730066"/>
            <a:ext cx="3528363" cy="1261884"/>
          </a:xfrm>
          <a:prstGeom prst="rect">
            <a:avLst/>
          </a:prstGeom>
          <a:noFill/>
        </p:spPr>
        <p:txBody>
          <a:bodyPr wrap="square" rtlCol="0">
            <a:spAutoFit/>
          </a:bodyPr>
          <a:lstStyle/>
          <a:p>
            <a:pPr algn="ctr"/>
            <a:r>
              <a:rPr lang="en-US" sz="2000" b="1" dirty="0"/>
              <a:t>EU Drivers</a:t>
            </a:r>
          </a:p>
          <a:p>
            <a:pPr algn="ctr"/>
            <a:r>
              <a:rPr lang="en-US" sz="1400" b="1" dirty="0"/>
              <a:t>Lifelong Learning, Future of Learning / </a:t>
            </a:r>
          </a:p>
          <a:p>
            <a:pPr algn="ctr"/>
            <a:r>
              <a:rPr lang="en-US" sz="1400" b="1" dirty="0"/>
              <a:t>Open Education/ Diploma Supplement /</a:t>
            </a:r>
          </a:p>
          <a:p>
            <a:pPr algn="ctr"/>
            <a:endParaRPr lang="en-US" sz="1400" b="1" dirty="0"/>
          </a:p>
          <a:p>
            <a:pPr algn="ctr"/>
            <a:r>
              <a:rPr lang="en-US" sz="1400" b="1" dirty="0"/>
              <a:t>       </a:t>
            </a:r>
          </a:p>
        </p:txBody>
      </p:sp>
      <p:sp>
        <p:nvSpPr>
          <p:cNvPr id="38" name="Rectangle 37"/>
          <p:cNvSpPr/>
          <p:nvPr/>
        </p:nvSpPr>
        <p:spPr>
          <a:xfrm>
            <a:off x="346698" y="1870782"/>
            <a:ext cx="8096891" cy="4391026"/>
          </a:xfrm>
          <a:prstGeom prst="rect">
            <a:avLst/>
          </a:prstGeom>
          <a:noFill/>
          <a:ln w="539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ectangle 38"/>
          <p:cNvSpPr/>
          <p:nvPr/>
        </p:nvSpPr>
        <p:spPr>
          <a:xfrm>
            <a:off x="346698" y="3592494"/>
            <a:ext cx="4357152" cy="2669314"/>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Rectangle 44"/>
          <p:cNvSpPr/>
          <p:nvPr/>
        </p:nvSpPr>
        <p:spPr>
          <a:xfrm>
            <a:off x="366447" y="5106254"/>
            <a:ext cx="4337403" cy="1155554"/>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TextBox 45"/>
          <p:cNvSpPr txBox="1"/>
          <p:nvPr/>
        </p:nvSpPr>
        <p:spPr>
          <a:xfrm>
            <a:off x="402136" y="1898030"/>
            <a:ext cx="7616682" cy="461665"/>
          </a:xfrm>
          <a:prstGeom prst="rect">
            <a:avLst/>
          </a:prstGeom>
          <a:noFill/>
        </p:spPr>
        <p:txBody>
          <a:bodyPr wrap="square" rtlCol="0">
            <a:spAutoFit/>
          </a:bodyPr>
          <a:lstStyle/>
          <a:p>
            <a:r>
              <a:rPr lang="en-US" sz="2400" b="1" dirty="0"/>
              <a:t>Exo system  </a:t>
            </a:r>
            <a:r>
              <a:rPr lang="en-US" sz="2000" b="1" i="1" dirty="0"/>
              <a:t>- institutions </a:t>
            </a:r>
            <a:r>
              <a:rPr lang="en-US" sz="1600" b="1" i="1" dirty="0"/>
              <a:t>   </a:t>
            </a:r>
            <a:r>
              <a:rPr lang="en-US" sz="1600" i="1" dirty="0"/>
              <a:t>      </a:t>
            </a:r>
          </a:p>
        </p:txBody>
      </p:sp>
      <p:sp>
        <p:nvSpPr>
          <p:cNvPr id="47" name="TextBox 46"/>
          <p:cNvSpPr txBox="1"/>
          <p:nvPr/>
        </p:nvSpPr>
        <p:spPr>
          <a:xfrm>
            <a:off x="432080" y="3737535"/>
            <a:ext cx="4359797" cy="400110"/>
          </a:xfrm>
          <a:prstGeom prst="rect">
            <a:avLst/>
          </a:prstGeom>
          <a:noFill/>
        </p:spPr>
        <p:txBody>
          <a:bodyPr wrap="square" rtlCol="0">
            <a:spAutoFit/>
          </a:bodyPr>
          <a:lstStyle/>
          <a:p>
            <a:r>
              <a:rPr lang="en-US" sz="2000" b="1" dirty="0" err="1"/>
              <a:t>Meso</a:t>
            </a:r>
            <a:r>
              <a:rPr lang="en-US" sz="2000" b="1" dirty="0"/>
              <a:t> system – </a:t>
            </a:r>
            <a:r>
              <a:rPr lang="en-US" sz="1600" b="1" dirty="0"/>
              <a:t>practitioners &amp; social practice   </a:t>
            </a:r>
            <a:r>
              <a:rPr lang="en-US" sz="1600" i="1" dirty="0"/>
              <a:t>      </a:t>
            </a:r>
          </a:p>
        </p:txBody>
      </p:sp>
      <p:sp>
        <p:nvSpPr>
          <p:cNvPr id="48" name="TextBox 47"/>
          <p:cNvSpPr txBox="1"/>
          <p:nvPr/>
        </p:nvSpPr>
        <p:spPr>
          <a:xfrm>
            <a:off x="432081" y="5211838"/>
            <a:ext cx="3980330" cy="400110"/>
          </a:xfrm>
          <a:prstGeom prst="rect">
            <a:avLst/>
          </a:prstGeom>
          <a:noFill/>
        </p:spPr>
        <p:txBody>
          <a:bodyPr wrap="square" rtlCol="0">
            <a:spAutoFit/>
          </a:bodyPr>
          <a:lstStyle/>
          <a:p>
            <a:r>
              <a:rPr lang="en-US" sz="2000" b="1" dirty="0"/>
              <a:t>Micro system – </a:t>
            </a:r>
            <a:r>
              <a:rPr lang="en-US" sz="1600" b="1" dirty="0"/>
              <a:t>individual practice   </a:t>
            </a:r>
            <a:r>
              <a:rPr lang="en-US" sz="1600" i="1" dirty="0"/>
              <a:t>      </a:t>
            </a:r>
          </a:p>
        </p:txBody>
      </p:sp>
      <p:sp>
        <p:nvSpPr>
          <p:cNvPr id="49" name="TextBox 48"/>
          <p:cNvSpPr txBox="1"/>
          <p:nvPr/>
        </p:nvSpPr>
        <p:spPr>
          <a:xfrm>
            <a:off x="402136" y="2246908"/>
            <a:ext cx="5202600" cy="1384995"/>
          </a:xfrm>
          <a:prstGeom prst="rect">
            <a:avLst/>
          </a:prstGeom>
          <a:noFill/>
        </p:spPr>
        <p:txBody>
          <a:bodyPr wrap="square" rtlCol="0">
            <a:spAutoFit/>
          </a:bodyPr>
          <a:lstStyle/>
          <a:p>
            <a:r>
              <a:rPr lang="en-US" sz="1400" b="1" dirty="0"/>
              <a:t>Employability &amp; Teaching &amp; Learning Strategies  </a:t>
            </a:r>
          </a:p>
          <a:p>
            <a:r>
              <a:rPr lang="en-US" sz="1400" b="1" dirty="0"/>
              <a:t>HE Institution Co/Extra-curricular Awards schemes</a:t>
            </a:r>
          </a:p>
          <a:p>
            <a:r>
              <a:rPr lang="en-US" sz="1400" b="1" dirty="0"/>
              <a:t>Personal development planning policies/practices</a:t>
            </a:r>
          </a:p>
          <a:p>
            <a:r>
              <a:rPr lang="en-US" sz="1400" b="1" dirty="0"/>
              <a:t>Higher Education Achievement Report  (HEAR)</a:t>
            </a:r>
          </a:p>
          <a:p>
            <a:r>
              <a:rPr lang="en-US" sz="1400" b="1" dirty="0"/>
              <a:t>New technologies / social media</a:t>
            </a:r>
          </a:p>
          <a:p>
            <a:r>
              <a:rPr lang="en-US" sz="1400" b="1" dirty="0"/>
              <a:t>Dedicated professional support</a:t>
            </a:r>
          </a:p>
        </p:txBody>
      </p:sp>
      <p:sp>
        <p:nvSpPr>
          <p:cNvPr id="50" name="TextBox 49"/>
          <p:cNvSpPr txBox="1"/>
          <p:nvPr/>
        </p:nvSpPr>
        <p:spPr>
          <a:xfrm>
            <a:off x="7026547" y="4435626"/>
            <a:ext cx="1285497" cy="738664"/>
          </a:xfrm>
          <a:prstGeom prst="rect">
            <a:avLst/>
          </a:prstGeom>
          <a:solidFill>
            <a:schemeClr val="bg1"/>
          </a:solidFill>
        </p:spPr>
        <p:txBody>
          <a:bodyPr wrap="square" rtlCol="0">
            <a:spAutoFit/>
          </a:bodyPr>
          <a:lstStyle/>
          <a:p>
            <a:pPr algn="ctr"/>
            <a:r>
              <a:rPr lang="en-US" sz="1400" b="1" dirty="0">
                <a:solidFill>
                  <a:srgbClr val="FF0000"/>
                </a:solidFill>
              </a:rPr>
              <a:t>Centre for Recording Achievement</a:t>
            </a:r>
          </a:p>
        </p:txBody>
      </p:sp>
      <p:sp>
        <p:nvSpPr>
          <p:cNvPr id="51" name="TextBox 50"/>
          <p:cNvSpPr txBox="1"/>
          <p:nvPr/>
        </p:nvSpPr>
        <p:spPr>
          <a:xfrm>
            <a:off x="5700315" y="5852088"/>
            <a:ext cx="1786855" cy="307777"/>
          </a:xfrm>
          <a:prstGeom prst="rect">
            <a:avLst/>
          </a:prstGeom>
          <a:noFill/>
        </p:spPr>
        <p:txBody>
          <a:bodyPr wrap="square" rtlCol="0">
            <a:spAutoFit/>
          </a:bodyPr>
          <a:lstStyle/>
          <a:p>
            <a:pPr algn="ctr"/>
            <a:r>
              <a:rPr lang="en-US" sz="1400" b="1" dirty="0" err="1">
                <a:solidFill>
                  <a:srgbClr val="FF0000"/>
                </a:solidFill>
              </a:rPr>
              <a:t>Lifewide</a:t>
            </a:r>
            <a:r>
              <a:rPr lang="en-US" sz="1400" b="1" dirty="0">
                <a:solidFill>
                  <a:srgbClr val="FF0000"/>
                </a:solidFill>
              </a:rPr>
              <a:t> Education</a:t>
            </a:r>
          </a:p>
        </p:txBody>
      </p:sp>
      <p:cxnSp>
        <p:nvCxnSpPr>
          <p:cNvPr id="53" name="Straight Connector 52"/>
          <p:cNvCxnSpPr/>
          <p:nvPr/>
        </p:nvCxnSpPr>
        <p:spPr>
          <a:xfrm>
            <a:off x="7026547" y="3737535"/>
            <a:ext cx="190175" cy="968814"/>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5994107" y="3065152"/>
            <a:ext cx="1074589" cy="830997"/>
          </a:xfrm>
          <a:prstGeom prst="rect">
            <a:avLst/>
          </a:prstGeom>
          <a:solidFill>
            <a:schemeClr val="bg1"/>
          </a:solidFill>
        </p:spPr>
        <p:txBody>
          <a:bodyPr wrap="none" rtlCol="0">
            <a:spAutoFit/>
          </a:bodyPr>
          <a:lstStyle/>
          <a:p>
            <a:pPr algn="ctr"/>
            <a:r>
              <a:rPr lang="en-US" sz="1600" b="1" dirty="0">
                <a:solidFill>
                  <a:srgbClr val="FF0000"/>
                </a:solidFill>
              </a:rPr>
              <a:t>Higher </a:t>
            </a:r>
          </a:p>
          <a:p>
            <a:pPr algn="ctr"/>
            <a:r>
              <a:rPr lang="en-US" sz="1600" b="1" dirty="0">
                <a:solidFill>
                  <a:srgbClr val="FF0000"/>
                </a:solidFill>
              </a:rPr>
              <a:t>Education </a:t>
            </a:r>
          </a:p>
          <a:p>
            <a:pPr algn="ctr"/>
            <a:r>
              <a:rPr lang="en-US" sz="1600" b="1" dirty="0">
                <a:solidFill>
                  <a:srgbClr val="FF0000"/>
                </a:solidFill>
              </a:rPr>
              <a:t>Academy</a:t>
            </a:r>
          </a:p>
        </p:txBody>
      </p:sp>
      <p:sp>
        <p:nvSpPr>
          <p:cNvPr id="61" name="TextBox 60"/>
          <p:cNvSpPr txBox="1"/>
          <p:nvPr/>
        </p:nvSpPr>
        <p:spPr>
          <a:xfrm>
            <a:off x="7343288" y="3232177"/>
            <a:ext cx="1100301" cy="830997"/>
          </a:xfrm>
          <a:prstGeom prst="rect">
            <a:avLst/>
          </a:prstGeom>
          <a:noFill/>
        </p:spPr>
        <p:txBody>
          <a:bodyPr wrap="none" rtlCol="0">
            <a:spAutoFit/>
          </a:bodyPr>
          <a:lstStyle/>
          <a:p>
            <a:pPr algn="ctr"/>
            <a:r>
              <a:rPr lang="en-US" sz="1600" b="1" dirty="0">
                <a:solidFill>
                  <a:srgbClr val="FF0000"/>
                </a:solidFill>
              </a:rPr>
              <a:t>Quality </a:t>
            </a:r>
          </a:p>
          <a:p>
            <a:pPr algn="ctr"/>
            <a:r>
              <a:rPr lang="en-US" sz="1600" b="1" dirty="0">
                <a:solidFill>
                  <a:srgbClr val="FF0000"/>
                </a:solidFill>
              </a:rPr>
              <a:t>Assurance </a:t>
            </a:r>
          </a:p>
          <a:p>
            <a:pPr algn="ctr"/>
            <a:r>
              <a:rPr lang="en-US" sz="1600" b="1" dirty="0">
                <a:solidFill>
                  <a:srgbClr val="FF0000"/>
                </a:solidFill>
              </a:rPr>
              <a:t>Agency</a:t>
            </a:r>
          </a:p>
        </p:txBody>
      </p:sp>
      <p:sp>
        <p:nvSpPr>
          <p:cNvPr id="63" name="TextBox 62"/>
          <p:cNvSpPr txBox="1"/>
          <p:nvPr/>
        </p:nvSpPr>
        <p:spPr>
          <a:xfrm>
            <a:off x="5335469" y="2292365"/>
            <a:ext cx="3085781" cy="400110"/>
          </a:xfrm>
          <a:prstGeom prst="rect">
            <a:avLst/>
          </a:prstGeom>
          <a:noFill/>
        </p:spPr>
        <p:txBody>
          <a:bodyPr wrap="none" rtlCol="0">
            <a:spAutoFit/>
          </a:bodyPr>
          <a:lstStyle/>
          <a:p>
            <a:r>
              <a:rPr lang="en-GB" sz="2000" b="1" i="1" dirty="0">
                <a:solidFill>
                  <a:srgbClr val="FF0000"/>
                </a:solidFill>
              </a:rPr>
              <a:t>Important Agents/Brokers</a:t>
            </a:r>
          </a:p>
        </p:txBody>
      </p:sp>
      <p:sp>
        <p:nvSpPr>
          <p:cNvPr id="65" name="TextBox 64"/>
          <p:cNvSpPr txBox="1"/>
          <p:nvPr/>
        </p:nvSpPr>
        <p:spPr>
          <a:xfrm>
            <a:off x="471390" y="5611948"/>
            <a:ext cx="5202600" cy="523220"/>
          </a:xfrm>
          <a:prstGeom prst="rect">
            <a:avLst/>
          </a:prstGeom>
          <a:noFill/>
        </p:spPr>
        <p:txBody>
          <a:bodyPr wrap="square" rtlCol="0">
            <a:spAutoFit/>
          </a:bodyPr>
          <a:lstStyle/>
          <a:p>
            <a:r>
              <a:rPr lang="en-US" sz="1400" b="1" dirty="0"/>
              <a:t>Students’ ecologies for learning, developing </a:t>
            </a:r>
          </a:p>
          <a:p>
            <a:r>
              <a:rPr lang="en-US" sz="1400" b="1" dirty="0"/>
              <a:t>&amp; achieving across the whole of their life</a:t>
            </a:r>
          </a:p>
        </p:txBody>
      </p:sp>
      <p:sp>
        <p:nvSpPr>
          <p:cNvPr id="66" name="TextBox 65"/>
          <p:cNvSpPr txBox="1"/>
          <p:nvPr/>
        </p:nvSpPr>
        <p:spPr>
          <a:xfrm>
            <a:off x="432081" y="4137645"/>
            <a:ext cx="3791184" cy="738664"/>
          </a:xfrm>
          <a:prstGeom prst="rect">
            <a:avLst/>
          </a:prstGeom>
          <a:noFill/>
        </p:spPr>
        <p:txBody>
          <a:bodyPr wrap="square" rtlCol="0">
            <a:spAutoFit/>
          </a:bodyPr>
          <a:lstStyle/>
          <a:p>
            <a:r>
              <a:rPr lang="en-US" sz="1400" b="1" dirty="0"/>
              <a:t>Ecologies for learning, developing &amp; achieving </a:t>
            </a:r>
          </a:p>
          <a:p>
            <a:r>
              <a:rPr lang="en-US" sz="1400" b="1" dirty="0"/>
              <a:t>created by teachers and others who </a:t>
            </a:r>
          </a:p>
          <a:p>
            <a:r>
              <a:rPr lang="en-US" sz="1400" b="1" dirty="0"/>
              <a:t>support  development of students</a:t>
            </a:r>
          </a:p>
        </p:txBody>
      </p:sp>
      <p:sp>
        <p:nvSpPr>
          <p:cNvPr id="68" name="Up-Down Arrow 67"/>
          <p:cNvSpPr/>
          <p:nvPr/>
        </p:nvSpPr>
        <p:spPr>
          <a:xfrm>
            <a:off x="3277052" y="3148237"/>
            <a:ext cx="376518" cy="622549"/>
          </a:xfrm>
          <a:prstGeom prst="up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9" name="Up-Down Arrow 68"/>
          <p:cNvSpPr/>
          <p:nvPr/>
        </p:nvSpPr>
        <p:spPr>
          <a:xfrm>
            <a:off x="2501899" y="4804958"/>
            <a:ext cx="376518" cy="535584"/>
          </a:xfrm>
          <a:prstGeom prst="up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0" name="Up-Down Arrow 69"/>
          <p:cNvSpPr/>
          <p:nvPr/>
        </p:nvSpPr>
        <p:spPr>
          <a:xfrm rot="6970778">
            <a:off x="5259862" y="2358936"/>
            <a:ext cx="279671" cy="3203218"/>
          </a:xfrm>
          <a:prstGeom prst="upDownArrow">
            <a:avLst/>
          </a:prstGeom>
          <a:solidFill>
            <a:schemeClr val="tx1">
              <a:alpha val="3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4" name="Up-Down Arrow 73"/>
          <p:cNvSpPr/>
          <p:nvPr/>
        </p:nvSpPr>
        <p:spPr>
          <a:xfrm>
            <a:off x="3262720" y="1309573"/>
            <a:ext cx="376518" cy="740823"/>
          </a:xfrm>
          <a:prstGeom prst="up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7" name="Up-Down Arrow 76"/>
          <p:cNvSpPr/>
          <p:nvPr/>
        </p:nvSpPr>
        <p:spPr>
          <a:xfrm rot="6334637">
            <a:off x="5258678" y="3149436"/>
            <a:ext cx="402603" cy="3195046"/>
          </a:xfrm>
          <a:prstGeom prst="upDownArrow">
            <a:avLst/>
          </a:prstGeom>
          <a:solidFill>
            <a:schemeClr val="tx1">
              <a:alpha val="3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9" name="TextBox 78"/>
          <p:cNvSpPr txBox="1"/>
          <p:nvPr/>
        </p:nvSpPr>
        <p:spPr>
          <a:xfrm>
            <a:off x="4923221" y="4001485"/>
            <a:ext cx="1448760" cy="954107"/>
          </a:xfrm>
          <a:prstGeom prst="rect">
            <a:avLst/>
          </a:prstGeom>
          <a:solidFill>
            <a:schemeClr val="bg1">
              <a:alpha val="66000"/>
            </a:schemeClr>
          </a:solidFill>
          <a:ln w="25400">
            <a:solidFill>
              <a:schemeClr val="tx1"/>
            </a:solidFill>
          </a:ln>
        </p:spPr>
        <p:txBody>
          <a:bodyPr wrap="square" rtlCol="0">
            <a:spAutoFit/>
          </a:bodyPr>
          <a:lstStyle/>
          <a:p>
            <a:pPr algn="ctr"/>
            <a:r>
              <a:rPr lang="en-US" sz="1400" b="1" i="1" dirty="0"/>
              <a:t>practitioners &amp; practices in other HEIs</a:t>
            </a:r>
          </a:p>
          <a:p>
            <a:pPr algn="ctr"/>
            <a:r>
              <a:rPr lang="en-US" sz="1400" b="1" i="1" dirty="0"/>
              <a:t>UK &amp; world wide</a:t>
            </a:r>
            <a:endParaRPr lang="en-US" sz="1400" i="1" dirty="0"/>
          </a:p>
        </p:txBody>
      </p:sp>
      <p:sp>
        <p:nvSpPr>
          <p:cNvPr id="81" name="Up-Down Arrow 80"/>
          <p:cNvSpPr/>
          <p:nvPr/>
        </p:nvSpPr>
        <p:spPr>
          <a:xfrm rot="5400000">
            <a:off x="3516399" y="651568"/>
            <a:ext cx="233466" cy="740823"/>
          </a:xfrm>
          <a:prstGeom prst="up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2" name="Up-Down Arrow 81"/>
          <p:cNvSpPr/>
          <p:nvPr/>
        </p:nvSpPr>
        <p:spPr>
          <a:xfrm rot="18943216">
            <a:off x="4895697" y="661749"/>
            <a:ext cx="176330" cy="4099989"/>
          </a:xfrm>
          <a:prstGeom prst="upDownArrow">
            <a:avLst/>
          </a:prstGeom>
          <a:solidFill>
            <a:schemeClr val="tx1">
              <a:alpha val="3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3"/>
          <a:srcRect/>
          <a:stretch>
            <a:fillRect/>
          </a:stretch>
        </p:blipFill>
        <p:spPr bwMode="auto">
          <a:xfrm>
            <a:off x="6845049" y="2831684"/>
            <a:ext cx="1173769" cy="316553"/>
          </a:xfrm>
          <a:prstGeom prst="rect">
            <a:avLst/>
          </a:prstGeom>
          <a:noFill/>
          <a:ln w="9525">
            <a:noFill/>
            <a:miter lim="800000"/>
            <a:headEnd/>
            <a:tailEnd/>
          </a:ln>
        </p:spPr>
      </p:pic>
      <p:sp>
        <p:nvSpPr>
          <p:cNvPr id="29" name="Rectangle 28"/>
          <p:cNvSpPr/>
          <p:nvPr/>
        </p:nvSpPr>
        <p:spPr>
          <a:xfrm>
            <a:off x="8560937" y="1909478"/>
            <a:ext cx="453970" cy="3416320"/>
          </a:xfrm>
          <a:prstGeom prst="rect">
            <a:avLst/>
          </a:prstGeom>
        </p:spPr>
        <p:txBody>
          <a:bodyPr wrap="none">
            <a:spAutoFit/>
          </a:bodyPr>
          <a:lstStyle/>
          <a:p>
            <a:pPr algn="ctr"/>
            <a:r>
              <a:rPr lang="en-US" sz="2400" b="1" dirty="0"/>
              <a:t>E</a:t>
            </a:r>
          </a:p>
          <a:p>
            <a:pPr algn="ctr"/>
            <a:r>
              <a:rPr lang="en-US" sz="2400" b="1" dirty="0"/>
              <a:t>M</a:t>
            </a:r>
          </a:p>
          <a:p>
            <a:pPr algn="ctr"/>
            <a:r>
              <a:rPr lang="en-US" sz="2400" b="1" dirty="0"/>
              <a:t>P</a:t>
            </a:r>
          </a:p>
          <a:p>
            <a:pPr algn="ctr"/>
            <a:r>
              <a:rPr lang="en-US" sz="2400" b="1" dirty="0"/>
              <a:t>L</a:t>
            </a:r>
          </a:p>
          <a:p>
            <a:pPr algn="ctr"/>
            <a:r>
              <a:rPr lang="en-US" sz="2400" b="1" dirty="0"/>
              <a:t>O</a:t>
            </a:r>
          </a:p>
          <a:p>
            <a:pPr algn="ctr"/>
            <a:r>
              <a:rPr lang="en-US" sz="2400" b="1" dirty="0"/>
              <a:t>Y</a:t>
            </a:r>
          </a:p>
          <a:p>
            <a:pPr algn="ctr"/>
            <a:r>
              <a:rPr lang="en-US" sz="2400" b="1" dirty="0"/>
              <a:t>E</a:t>
            </a:r>
          </a:p>
          <a:p>
            <a:pPr algn="ctr"/>
            <a:r>
              <a:rPr lang="en-US" sz="2400" b="1" dirty="0"/>
              <a:t>R</a:t>
            </a:r>
          </a:p>
          <a:p>
            <a:pPr algn="ctr"/>
            <a:r>
              <a:rPr lang="en-US" sz="2400" b="1" dirty="0"/>
              <a:t>S</a:t>
            </a:r>
            <a:endParaRPr lang="en-GB" sz="2400" dirty="0"/>
          </a:p>
        </p:txBody>
      </p:sp>
      <p:sp>
        <p:nvSpPr>
          <p:cNvPr id="30" name="Up-Down Arrow 29"/>
          <p:cNvSpPr/>
          <p:nvPr/>
        </p:nvSpPr>
        <p:spPr>
          <a:xfrm rot="5400000">
            <a:off x="8236582" y="2613920"/>
            <a:ext cx="233468" cy="668996"/>
          </a:xfrm>
          <a:prstGeom prst="up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Rectangle 30"/>
          <p:cNvSpPr/>
          <p:nvPr/>
        </p:nvSpPr>
        <p:spPr>
          <a:xfrm>
            <a:off x="1205692" y="6376971"/>
            <a:ext cx="3925242" cy="400110"/>
          </a:xfrm>
          <a:prstGeom prst="rect">
            <a:avLst/>
          </a:prstGeom>
        </p:spPr>
        <p:txBody>
          <a:bodyPr wrap="none">
            <a:spAutoFit/>
          </a:bodyPr>
          <a:lstStyle/>
          <a:p>
            <a:pPr algn="ctr"/>
            <a:r>
              <a:rPr lang="en-US" sz="2000" b="1" dirty="0"/>
              <a:t>SCHOOLS, ACADEMIES &amp; COLLEGES</a:t>
            </a:r>
            <a:endParaRPr lang="en-GB" sz="2000" dirty="0"/>
          </a:p>
        </p:txBody>
      </p:sp>
      <p:sp>
        <p:nvSpPr>
          <p:cNvPr id="32" name="Up-Down Arrow 31"/>
          <p:cNvSpPr/>
          <p:nvPr/>
        </p:nvSpPr>
        <p:spPr>
          <a:xfrm>
            <a:off x="829174" y="6086986"/>
            <a:ext cx="376518" cy="613254"/>
          </a:xfrm>
          <a:prstGeom prst="up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TextBox 33"/>
          <p:cNvSpPr txBox="1"/>
          <p:nvPr/>
        </p:nvSpPr>
        <p:spPr>
          <a:xfrm>
            <a:off x="7599645" y="767016"/>
            <a:ext cx="1424798" cy="830997"/>
          </a:xfrm>
          <a:prstGeom prst="rect">
            <a:avLst/>
          </a:prstGeom>
          <a:noFill/>
        </p:spPr>
        <p:txBody>
          <a:bodyPr wrap="square" rtlCol="0">
            <a:spAutoFit/>
          </a:bodyPr>
          <a:lstStyle/>
          <a:p>
            <a:pPr algn="ctr"/>
            <a:r>
              <a:rPr lang="en-US" sz="1600" b="1" dirty="0"/>
              <a:t>GLOBAL </a:t>
            </a:r>
          </a:p>
          <a:p>
            <a:pPr algn="ctr"/>
            <a:r>
              <a:rPr lang="en-US" sz="1600" b="1" dirty="0"/>
              <a:t>COMPETITION</a:t>
            </a:r>
          </a:p>
          <a:p>
            <a:pPr algn="ctr"/>
            <a:r>
              <a:rPr lang="en-US" sz="1600" b="1" dirty="0"/>
              <a:t>       </a:t>
            </a:r>
          </a:p>
        </p:txBody>
      </p:sp>
      <p:sp>
        <p:nvSpPr>
          <p:cNvPr id="40" name="Rectangle 39"/>
          <p:cNvSpPr/>
          <p:nvPr/>
        </p:nvSpPr>
        <p:spPr>
          <a:xfrm>
            <a:off x="6478211" y="4137645"/>
            <a:ext cx="1730154" cy="276999"/>
          </a:xfrm>
          <a:prstGeom prst="rect">
            <a:avLst/>
          </a:prstGeom>
          <a:solidFill>
            <a:schemeClr val="bg1">
              <a:alpha val="63000"/>
            </a:schemeClr>
          </a:solidFill>
        </p:spPr>
        <p:txBody>
          <a:bodyPr wrap="none">
            <a:spAutoFit/>
          </a:bodyPr>
          <a:lstStyle/>
          <a:p>
            <a:r>
              <a:rPr lang="en-GB" sz="1200" b="1" dirty="0"/>
              <a:t>http://www.hear.ac.uk/</a:t>
            </a:r>
          </a:p>
        </p:txBody>
      </p:sp>
      <p:sp>
        <p:nvSpPr>
          <p:cNvPr id="35" name="TextBox 34"/>
          <p:cNvSpPr txBox="1"/>
          <p:nvPr/>
        </p:nvSpPr>
        <p:spPr>
          <a:xfrm>
            <a:off x="166852" y="117577"/>
            <a:ext cx="7970452" cy="400110"/>
          </a:xfrm>
          <a:prstGeom prst="rect">
            <a:avLst/>
          </a:prstGeom>
          <a:noFill/>
        </p:spPr>
        <p:txBody>
          <a:bodyPr wrap="none" rtlCol="0">
            <a:spAutoFit/>
          </a:bodyPr>
          <a:lstStyle/>
          <a:p>
            <a:r>
              <a:rPr lang="en-GB" sz="2000" b="1" dirty="0">
                <a:latin typeface="Aharoni" pitchFamily="2" charset="-79"/>
                <a:cs typeface="Aharoni" pitchFamily="2" charset="-79"/>
              </a:rPr>
              <a:t>Map of the English HE Ecosystem ‘support for </a:t>
            </a:r>
            <a:r>
              <a:rPr lang="en-GB" sz="2000" b="1" dirty="0" err="1">
                <a:latin typeface="Aharoni" pitchFamily="2" charset="-79"/>
                <a:cs typeface="Aharoni" pitchFamily="2" charset="-79"/>
              </a:rPr>
              <a:t>lifewide</a:t>
            </a:r>
            <a:r>
              <a:rPr lang="en-GB" sz="2000" b="1" dirty="0">
                <a:latin typeface="Aharoni" pitchFamily="2" charset="-79"/>
                <a:cs typeface="Aharoni" pitchFamily="2" charset="-79"/>
              </a:rPr>
              <a:t> learning’</a:t>
            </a:r>
          </a:p>
        </p:txBody>
      </p:sp>
      <p:sp>
        <p:nvSpPr>
          <p:cNvPr id="37" name="Rectangle 36"/>
          <p:cNvSpPr/>
          <p:nvPr/>
        </p:nvSpPr>
        <p:spPr>
          <a:xfrm>
            <a:off x="6930749" y="6256444"/>
            <a:ext cx="1630188" cy="584775"/>
          </a:xfrm>
          <a:prstGeom prst="rect">
            <a:avLst/>
          </a:prstGeom>
        </p:spPr>
        <p:txBody>
          <a:bodyPr wrap="square">
            <a:spAutoFit/>
          </a:bodyPr>
          <a:lstStyle/>
          <a:p>
            <a:pPr algn="ctr"/>
            <a:r>
              <a:rPr lang="en-US" sz="3200" b="1" dirty="0"/>
              <a:t>SOCIETY</a:t>
            </a:r>
            <a:endParaRPr lang="en-GB" sz="3200" dirty="0"/>
          </a:p>
        </p:txBody>
      </p:sp>
      <p:sp>
        <p:nvSpPr>
          <p:cNvPr id="41" name="TextBox 40"/>
          <p:cNvSpPr txBox="1"/>
          <p:nvPr/>
        </p:nvSpPr>
        <p:spPr>
          <a:xfrm>
            <a:off x="6587395" y="5151112"/>
            <a:ext cx="1662190" cy="738664"/>
          </a:xfrm>
          <a:prstGeom prst="rect">
            <a:avLst/>
          </a:prstGeom>
          <a:noFill/>
        </p:spPr>
        <p:txBody>
          <a:bodyPr wrap="square" rtlCol="0">
            <a:spAutoFit/>
          </a:bodyPr>
          <a:lstStyle/>
          <a:p>
            <a:pPr algn="ctr"/>
            <a:r>
              <a:rPr lang="en-US" sz="1400" b="1" dirty="0">
                <a:solidFill>
                  <a:srgbClr val="FF0000"/>
                </a:solidFill>
              </a:rPr>
              <a:t>AGCAS</a:t>
            </a:r>
          </a:p>
          <a:p>
            <a:pPr algn="ctr"/>
            <a:r>
              <a:rPr lang="en-US" sz="1400" dirty="0"/>
              <a:t>Association for careers advisors</a:t>
            </a:r>
          </a:p>
        </p:txBody>
      </p:sp>
      <p:pic>
        <p:nvPicPr>
          <p:cNvPr id="42" name="Picture 41"/>
          <p:cNvPicPr>
            <a:picLocks noChangeAspect="1"/>
          </p:cNvPicPr>
          <p:nvPr/>
        </p:nvPicPr>
        <p:blipFill>
          <a:blip r:embed="rId4"/>
          <a:stretch>
            <a:fillRect/>
          </a:stretch>
        </p:blipFill>
        <p:spPr>
          <a:xfrm>
            <a:off x="3330071" y="4415673"/>
            <a:ext cx="1456193" cy="966014"/>
          </a:xfrm>
          <a:prstGeom prst="rect">
            <a:avLst/>
          </a:prstGeom>
        </p:spPr>
      </p:pic>
      <p:pic>
        <p:nvPicPr>
          <p:cNvPr id="43" name="Picture 4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75601" y="5480239"/>
            <a:ext cx="695327" cy="617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Box 51"/>
          <p:cNvSpPr txBox="1"/>
          <p:nvPr/>
        </p:nvSpPr>
        <p:spPr>
          <a:xfrm>
            <a:off x="5250060" y="5236937"/>
            <a:ext cx="1117360" cy="523220"/>
          </a:xfrm>
          <a:prstGeom prst="rect">
            <a:avLst/>
          </a:prstGeom>
          <a:solidFill>
            <a:schemeClr val="bg1">
              <a:alpha val="66000"/>
            </a:schemeClr>
          </a:solidFill>
          <a:ln w="25400">
            <a:solidFill>
              <a:schemeClr val="tx1"/>
            </a:solidFill>
          </a:ln>
        </p:spPr>
        <p:txBody>
          <a:bodyPr wrap="square" rtlCol="0">
            <a:spAutoFit/>
          </a:bodyPr>
          <a:lstStyle/>
          <a:p>
            <a:pPr algn="ctr"/>
            <a:r>
              <a:rPr lang="en-US" sz="1400" b="1" i="1" dirty="0"/>
              <a:t>practitioner networks</a:t>
            </a:r>
            <a:endParaRPr lang="en-US" sz="1400" i="1" dirty="0"/>
          </a:p>
        </p:txBody>
      </p:sp>
    </p:spTree>
    <p:extLst>
      <p:ext uri="{BB962C8B-B14F-4D97-AF65-F5344CB8AC3E}">
        <p14:creationId xmlns:p14="http://schemas.microsoft.com/office/powerpoint/2010/main" val="3851817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5153" y="636144"/>
            <a:ext cx="8799754" cy="6090477"/>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TextBox 35"/>
          <p:cNvSpPr txBox="1"/>
          <p:nvPr/>
        </p:nvSpPr>
        <p:spPr>
          <a:xfrm>
            <a:off x="366447" y="636144"/>
            <a:ext cx="3098864" cy="1261884"/>
          </a:xfrm>
          <a:prstGeom prst="rect">
            <a:avLst/>
          </a:prstGeom>
          <a:noFill/>
        </p:spPr>
        <p:txBody>
          <a:bodyPr wrap="square" rtlCol="0">
            <a:spAutoFit/>
          </a:bodyPr>
          <a:lstStyle/>
          <a:p>
            <a:r>
              <a:rPr lang="en-US" sz="2000" b="1" dirty="0"/>
              <a:t>Macro system</a:t>
            </a:r>
          </a:p>
          <a:p>
            <a:r>
              <a:rPr lang="en-US" sz="1400" b="1" dirty="0"/>
              <a:t>Government policies &amp; interventions</a:t>
            </a:r>
          </a:p>
          <a:p>
            <a:r>
              <a:rPr lang="en-US" sz="1400" i="1" dirty="0"/>
              <a:t>Effective, privately-funded, state regulated high participation system, serving economy &amp; fit for 21</a:t>
            </a:r>
            <a:r>
              <a:rPr lang="en-US" sz="1400" i="1" baseline="30000" dirty="0"/>
              <a:t>st</a:t>
            </a:r>
            <a:r>
              <a:rPr lang="en-US" sz="1400" i="1" dirty="0"/>
              <a:t> century         </a:t>
            </a:r>
          </a:p>
        </p:txBody>
      </p:sp>
      <p:sp>
        <p:nvSpPr>
          <p:cNvPr id="44" name="TextBox 43"/>
          <p:cNvSpPr txBox="1"/>
          <p:nvPr/>
        </p:nvSpPr>
        <p:spPr>
          <a:xfrm>
            <a:off x="4152078" y="730066"/>
            <a:ext cx="3528363" cy="1261884"/>
          </a:xfrm>
          <a:prstGeom prst="rect">
            <a:avLst/>
          </a:prstGeom>
          <a:noFill/>
        </p:spPr>
        <p:txBody>
          <a:bodyPr wrap="square" rtlCol="0">
            <a:spAutoFit/>
          </a:bodyPr>
          <a:lstStyle/>
          <a:p>
            <a:pPr algn="ctr"/>
            <a:r>
              <a:rPr lang="en-US" sz="2000" b="1" dirty="0"/>
              <a:t>EU Drivers</a:t>
            </a:r>
          </a:p>
          <a:p>
            <a:pPr algn="ctr"/>
            <a:r>
              <a:rPr lang="en-US" sz="1400" b="1" dirty="0"/>
              <a:t>Lifelong Learning, Future of Learning / </a:t>
            </a:r>
          </a:p>
          <a:p>
            <a:pPr algn="ctr"/>
            <a:r>
              <a:rPr lang="en-US" sz="1400" b="1" dirty="0"/>
              <a:t>Open Education/ Diploma Supplement /</a:t>
            </a:r>
          </a:p>
          <a:p>
            <a:pPr algn="ctr"/>
            <a:endParaRPr lang="en-US" sz="1400" b="1" dirty="0"/>
          </a:p>
          <a:p>
            <a:pPr algn="ctr"/>
            <a:r>
              <a:rPr lang="en-US" sz="1400" b="1" dirty="0"/>
              <a:t>       </a:t>
            </a:r>
          </a:p>
        </p:txBody>
      </p:sp>
      <p:sp>
        <p:nvSpPr>
          <p:cNvPr id="38" name="Rectangle 37"/>
          <p:cNvSpPr/>
          <p:nvPr/>
        </p:nvSpPr>
        <p:spPr>
          <a:xfrm>
            <a:off x="346698" y="1870782"/>
            <a:ext cx="8096891" cy="4391026"/>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ectangle 38"/>
          <p:cNvSpPr/>
          <p:nvPr/>
        </p:nvSpPr>
        <p:spPr>
          <a:xfrm>
            <a:off x="346698" y="3896149"/>
            <a:ext cx="4120179" cy="236565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Rectangle 44"/>
          <p:cNvSpPr/>
          <p:nvPr/>
        </p:nvSpPr>
        <p:spPr>
          <a:xfrm>
            <a:off x="366447" y="5106254"/>
            <a:ext cx="3788393" cy="1155554"/>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TextBox 45"/>
          <p:cNvSpPr txBox="1"/>
          <p:nvPr/>
        </p:nvSpPr>
        <p:spPr>
          <a:xfrm>
            <a:off x="402136" y="1898030"/>
            <a:ext cx="7029798" cy="461665"/>
          </a:xfrm>
          <a:prstGeom prst="rect">
            <a:avLst/>
          </a:prstGeom>
          <a:noFill/>
        </p:spPr>
        <p:txBody>
          <a:bodyPr wrap="square" rtlCol="0">
            <a:spAutoFit/>
          </a:bodyPr>
          <a:lstStyle/>
          <a:p>
            <a:r>
              <a:rPr lang="en-US" sz="2400" b="1" dirty="0" err="1"/>
              <a:t>Exo</a:t>
            </a:r>
            <a:r>
              <a:rPr lang="en-US" sz="2400" b="1" dirty="0"/>
              <a:t> system  </a:t>
            </a:r>
            <a:r>
              <a:rPr lang="en-US" sz="2000" b="1" dirty="0"/>
              <a:t>- </a:t>
            </a:r>
            <a:r>
              <a:rPr lang="en-US" sz="1600" b="1" dirty="0"/>
              <a:t>institutional frameworks, policies, tools &amp; infrastructure   </a:t>
            </a:r>
            <a:r>
              <a:rPr lang="en-US" sz="1600" i="1" dirty="0"/>
              <a:t>      </a:t>
            </a:r>
          </a:p>
        </p:txBody>
      </p:sp>
      <p:sp>
        <p:nvSpPr>
          <p:cNvPr id="47" name="TextBox 46"/>
          <p:cNvSpPr txBox="1"/>
          <p:nvPr/>
        </p:nvSpPr>
        <p:spPr>
          <a:xfrm>
            <a:off x="451365" y="3854413"/>
            <a:ext cx="3325096" cy="400110"/>
          </a:xfrm>
          <a:prstGeom prst="rect">
            <a:avLst/>
          </a:prstGeom>
          <a:noFill/>
        </p:spPr>
        <p:txBody>
          <a:bodyPr wrap="square" rtlCol="0">
            <a:spAutoFit/>
          </a:bodyPr>
          <a:lstStyle/>
          <a:p>
            <a:r>
              <a:rPr lang="en-US" sz="2000" b="1" dirty="0" err="1"/>
              <a:t>Meso</a:t>
            </a:r>
            <a:r>
              <a:rPr lang="en-US" sz="2000" b="1" dirty="0"/>
              <a:t> system – </a:t>
            </a:r>
            <a:r>
              <a:rPr lang="en-US" sz="1600" b="1" dirty="0"/>
              <a:t>social practice   </a:t>
            </a:r>
            <a:r>
              <a:rPr lang="en-US" sz="1600" i="1" dirty="0"/>
              <a:t>      </a:t>
            </a:r>
          </a:p>
        </p:txBody>
      </p:sp>
      <p:sp>
        <p:nvSpPr>
          <p:cNvPr id="48" name="TextBox 47"/>
          <p:cNvSpPr txBox="1"/>
          <p:nvPr/>
        </p:nvSpPr>
        <p:spPr>
          <a:xfrm>
            <a:off x="432081" y="5211838"/>
            <a:ext cx="3980330" cy="400110"/>
          </a:xfrm>
          <a:prstGeom prst="rect">
            <a:avLst/>
          </a:prstGeom>
          <a:noFill/>
        </p:spPr>
        <p:txBody>
          <a:bodyPr wrap="square" rtlCol="0">
            <a:spAutoFit/>
          </a:bodyPr>
          <a:lstStyle/>
          <a:p>
            <a:r>
              <a:rPr lang="en-US" sz="2000" b="1" dirty="0"/>
              <a:t>Micro system – </a:t>
            </a:r>
            <a:r>
              <a:rPr lang="en-US" sz="1600" b="1" dirty="0"/>
              <a:t>individual practice   </a:t>
            </a:r>
            <a:r>
              <a:rPr lang="en-US" sz="1600" i="1" dirty="0"/>
              <a:t>      </a:t>
            </a:r>
          </a:p>
        </p:txBody>
      </p:sp>
      <p:sp>
        <p:nvSpPr>
          <p:cNvPr id="49" name="TextBox 48"/>
          <p:cNvSpPr txBox="1"/>
          <p:nvPr/>
        </p:nvSpPr>
        <p:spPr>
          <a:xfrm>
            <a:off x="402136" y="2246908"/>
            <a:ext cx="5202600" cy="1415772"/>
          </a:xfrm>
          <a:prstGeom prst="rect">
            <a:avLst/>
          </a:prstGeom>
          <a:noFill/>
        </p:spPr>
        <p:txBody>
          <a:bodyPr wrap="square" rtlCol="0">
            <a:spAutoFit/>
          </a:bodyPr>
          <a:lstStyle/>
          <a:p>
            <a:r>
              <a:rPr lang="en-US" sz="1600" b="1" dirty="0"/>
              <a:t>Employability, </a:t>
            </a:r>
            <a:r>
              <a:rPr lang="en-US" sz="1400" b="1" dirty="0"/>
              <a:t>Teaching &amp; Learning &amp; WP Strategies  </a:t>
            </a:r>
          </a:p>
          <a:p>
            <a:r>
              <a:rPr lang="en-US" sz="1400" b="1" dirty="0"/>
              <a:t>HE Institution Co/Extra-curricular Awards schemes</a:t>
            </a:r>
          </a:p>
          <a:p>
            <a:r>
              <a:rPr lang="en-US" sz="1400" b="1" dirty="0"/>
              <a:t>Personal development planning policies/practices</a:t>
            </a:r>
          </a:p>
          <a:p>
            <a:r>
              <a:rPr lang="en-US" sz="1400" b="1" dirty="0"/>
              <a:t>Higher Education Achievement Report  (HEAR)</a:t>
            </a:r>
          </a:p>
          <a:p>
            <a:r>
              <a:rPr lang="en-US" sz="1400" b="1" dirty="0"/>
              <a:t>New technologies / social media</a:t>
            </a:r>
          </a:p>
          <a:p>
            <a:r>
              <a:rPr lang="en-US" sz="1400" b="1" dirty="0"/>
              <a:t>Dedicated professional support</a:t>
            </a:r>
          </a:p>
        </p:txBody>
      </p:sp>
      <p:sp>
        <p:nvSpPr>
          <p:cNvPr id="50" name="TextBox 49"/>
          <p:cNvSpPr txBox="1"/>
          <p:nvPr/>
        </p:nvSpPr>
        <p:spPr>
          <a:xfrm>
            <a:off x="7026547" y="4435626"/>
            <a:ext cx="1285497" cy="1169551"/>
          </a:xfrm>
          <a:prstGeom prst="rect">
            <a:avLst/>
          </a:prstGeom>
          <a:solidFill>
            <a:schemeClr val="bg1"/>
          </a:solidFill>
        </p:spPr>
        <p:txBody>
          <a:bodyPr wrap="square" rtlCol="0">
            <a:spAutoFit/>
          </a:bodyPr>
          <a:lstStyle/>
          <a:p>
            <a:pPr algn="ctr"/>
            <a:r>
              <a:rPr lang="en-US" sz="1400" b="1" dirty="0"/>
              <a:t>Centre for Recording Achievement</a:t>
            </a:r>
          </a:p>
          <a:p>
            <a:pPr algn="ctr"/>
            <a:r>
              <a:rPr lang="en-US" sz="1400" i="1" dirty="0"/>
              <a:t>supportive agent/broker  </a:t>
            </a:r>
          </a:p>
        </p:txBody>
      </p:sp>
      <p:sp>
        <p:nvSpPr>
          <p:cNvPr id="51" name="TextBox 50"/>
          <p:cNvSpPr txBox="1"/>
          <p:nvPr/>
        </p:nvSpPr>
        <p:spPr>
          <a:xfrm>
            <a:off x="6170361" y="5611948"/>
            <a:ext cx="1786855" cy="677108"/>
          </a:xfrm>
          <a:prstGeom prst="rect">
            <a:avLst/>
          </a:prstGeom>
          <a:noFill/>
        </p:spPr>
        <p:txBody>
          <a:bodyPr wrap="square" rtlCol="0">
            <a:spAutoFit/>
          </a:bodyPr>
          <a:lstStyle/>
          <a:p>
            <a:pPr algn="ctr"/>
            <a:r>
              <a:rPr lang="en-US" sz="1400" b="1" i="1" dirty="0" err="1"/>
              <a:t>Lifewide</a:t>
            </a:r>
            <a:r>
              <a:rPr lang="en-US" sz="1400" b="1" i="1" dirty="0"/>
              <a:t> Education</a:t>
            </a:r>
          </a:p>
          <a:p>
            <a:pPr algn="ctr"/>
            <a:r>
              <a:rPr lang="en-US" sz="1200" i="1" dirty="0"/>
              <a:t>independent</a:t>
            </a:r>
          </a:p>
          <a:p>
            <a:pPr algn="ctr"/>
            <a:r>
              <a:rPr lang="en-US" sz="1200" i="1" dirty="0"/>
              <a:t>supportive agent/broker  </a:t>
            </a:r>
          </a:p>
        </p:txBody>
      </p:sp>
      <p:cxnSp>
        <p:nvCxnSpPr>
          <p:cNvPr id="53" name="Straight Connector 52"/>
          <p:cNvCxnSpPr/>
          <p:nvPr/>
        </p:nvCxnSpPr>
        <p:spPr>
          <a:xfrm>
            <a:off x="7026547" y="3737535"/>
            <a:ext cx="190175" cy="968814"/>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5994107" y="3065152"/>
            <a:ext cx="1074589" cy="830997"/>
          </a:xfrm>
          <a:prstGeom prst="rect">
            <a:avLst/>
          </a:prstGeom>
          <a:solidFill>
            <a:schemeClr val="bg1"/>
          </a:solidFill>
        </p:spPr>
        <p:txBody>
          <a:bodyPr wrap="none" rtlCol="0">
            <a:spAutoFit/>
          </a:bodyPr>
          <a:lstStyle/>
          <a:p>
            <a:pPr algn="ctr"/>
            <a:r>
              <a:rPr lang="en-US" sz="1600" b="1" dirty="0"/>
              <a:t>Higher </a:t>
            </a:r>
          </a:p>
          <a:p>
            <a:pPr algn="ctr"/>
            <a:r>
              <a:rPr lang="en-US" sz="1600" b="1" dirty="0"/>
              <a:t>Education </a:t>
            </a:r>
          </a:p>
          <a:p>
            <a:pPr algn="ctr"/>
            <a:r>
              <a:rPr lang="en-US" sz="1600" b="1" dirty="0"/>
              <a:t>Academy</a:t>
            </a:r>
          </a:p>
        </p:txBody>
      </p:sp>
      <p:sp>
        <p:nvSpPr>
          <p:cNvPr id="61" name="TextBox 60"/>
          <p:cNvSpPr txBox="1"/>
          <p:nvPr/>
        </p:nvSpPr>
        <p:spPr>
          <a:xfrm>
            <a:off x="7343288" y="3232177"/>
            <a:ext cx="1100301" cy="830997"/>
          </a:xfrm>
          <a:prstGeom prst="rect">
            <a:avLst/>
          </a:prstGeom>
          <a:noFill/>
        </p:spPr>
        <p:txBody>
          <a:bodyPr wrap="none" rtlCol="0">
            <a:spAutoFit/>
          </a:bodyPr>
          <a:lstStyle/>
          <a:p>
            <a:pPr algn="ctr"/>
            <a:r>
              <a:rPr lang="en-US" sz="1600" b="1" dirty="0"/>
              <a:t>Quality </a:t>
            </a:r>
          </a:p>
          <a:p>
            <a:pPr algn="ctr"/>
            <a:r>
              <a:rPr lang="en-US" sz="1600" b="1" dirty="0"/>
              <a:t>Assurance </a:t>
            </a:r>
          </a:p>
          <a:p>
            <a:pPr algn="ctr"/>
            <a:r>
              <a:rPr lang="en-US" sz="1600" b="1" dirty="0"/>
              <a:t>Agency</a:t>
            </a:r>
          </a:p>
        </p:txBody>
      </p:sp>
      <p:sp>
        <p:nvSpPr>
          <p:cNvPr id="63" name="TextBox 62"/>
          <p:cNvSpPr txBox="1"/>
          <p:nvPr/>
        </p:nvSpPr>
        <p:spPr>
          <a:xfrm>
            <a:off x="5916260" y="2453615"/>
            <a:ext cx="2395784" cy="369332"/>
          </a:xfrm>
          <a:prstGeom prst="rect">
            <a:avLst/>
          </a:prstGeom>
          <a:noFill/>
        </p:spPr>
        <p:txBody>
          <a:bodyPr wrap="none" rtlCol="0">
            <a:spAutoFit/>
          </a:bodyPr>
          <a:lstStyle/>
          <a:p>
            <a:r>
              <a:rPr lang="en-GB" b="1" i="1" dirty="0"/>
              <a:t>System Agents/Brokers</a:t>
            </a:r>
          </a:p>
        </p:txBody>
      </p:sp>
      <p:sp>
        <p:nvSpPr>
          <p:cNvPr id="65" name="TextBox 64"/>
          <p:cNvSpPr txBox="1"/>
          <p:nvPr/>
        </p:nvSpPr>
        <p:spPr>
          <a:xfrm>
            <a:off x="432081" y="5611948"/>
            <a:ext cx="5202600" cy="523220"/>
          </a:xfrm>
          <a:prstGeom prst="rect">
            <a:avLst/>
          </a:prstGeom>
          <a:noFill/>
        </p:spPr>
        <p:txBody>
          <a:bodyPr wrap="square" rtlCol="0">
            <a:spAutoFit/>
          </a:bodyPr>
          <a:lstStyle/>
          <a:p>
            <a:r>
              <a:rPr lang="en-US" sz="1400" b="1" dirty="0"/>
              <a:t>Individuals’ ecologies for learning, developing </a:t>
            </a:r>
          </a:p>
          <a:p>
            <a:r>
              <a:rPr lang="en-US" sz="1400" b="1" dirty="0"/>
              <a:t>&amp; achieving across all parts of their life</a:t>
            </a:r>
          </a:p>
        </p:txBody>
      </p:sp>
      <p:sp>
        <p:nvSpPr>
          <p:cNvPr id="66" name="TextBox 65"/>
          <p:cNvSpPr txBox="1"/>
          <p:nvPr/>
        </p:nvSpPr>
        <p:spPr>
          <a:xfrm>
            <a:off x="448679" y="4237752"/>
            <a:ext cx="3791184" cy="738664"/>
          </a:xfrm>
          <a:prstGeom prst="rect">
            <a:avLst/>
          </a:prstGeom>
          <a:noFill/>
        </p:spPr>
        <p:txBody>
          <a:bodyPr wrap="square" rtlCol="0">
            <a:spAutoFit/>
          </a:bodyPr>
          <a:lstStyle/>
          <a:p>
            <a:r>
              <a:rPr lang="en-US" sz="1400" b="1" dirty="0"/>
              <a:t>Ecologies for learning, developing &amp; achieving </a:t>
            </a:r>
          </a:p>
          <a:p>
            <a:r>
              <a:rPr lang="en-US" sz="1400" b="1" dirty="0"/>
              <a:t>created by teachers and others who support  development of HE students</a:t>
            </a:r>
          </a:p>
        </p:txBody>
      </p:sp>
      <p:sp>
        <p:nvSpPr>
          <p:cNvPr id="68" name="Up-Down Arrow 67"/>
          <p:cNvSpPr/>
          <p:nvPr/>
        </p:nvSpPr>
        <p:spPr>
          <a:xfrm>
            <a:off x="3277052" y="3148237"/>
            <a:ext cx="376518" cy="622549"/>
          </a:xfrm>
          <a:prstGeom prst="up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9" name="Up-Down Arrow 68"/>
          <p:cNvSpPr/>
          <p:nvPr/>
        </p:nvSpPr>
        <p:spPr>
          <a:xfrm>
            <a:off x="3277052" y="4671787"/>
            <a:ext cx="376518" cy="697229"/>
          </a:xfrm>
          <a:prstGeom prst="up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0" name="Up-Down Arrow 69"/>
          <p:cNvSpPr/>
          <p:nvPr/>
        </p:nvSpPr>
        <p:spPr>
          <a:xfrm rot="6970778">
            <a:off x="5239522" y="2378727"/>
            <a:ext cx="279671" cy="3203218"/>
          </a:xfrm>
          <a:prstGeom prst="upDownArrow">
            <a:avLst/>
          </a:prstGeom>
          <a:solidFill>
            <a:schemeClr val="tx1">
              <a:alpha val="3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4" name="Up-Down Arrow 73"/>
          <p:cNvSpPr/>
          <p:nvPr/>
        </p:nvSpPr>
        <p:spPr>
          <a:xfrm>
            <a:off x="3262720" y="1309573"/>
            <a:ext cx="376518" cy="740823"/>
          </a:xfrm>
          <a:prstGeom prst="up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7" name="Up-Down Arrow 76"/>
          <p:cNvSpPr/>
          <p:nvPr/>
        </p:nvSpPr>
        <p:spPr>
          <a:xfrm rot="6334637">
            <a:off x="5046555" y="3872832"/>
            <a:ext cx="168758" cy="2501283"/>
          </a:xfrm>
          <a:prstGeom prst="upDownArrow">
            <a:avLst/>
          </a:prstGeom>
          <a:solidFill>
            <a:schemeClr val="tx1">
              <a:alpha val="3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9" name="TextBox 78"/>
          <p:cNvSpPr txBox="1"/>
          <p:nvPr/>
        </p:nvSpPr>
        <p:spPr>
          <a:xfrm>
            <a:off x="4545347" y="3858329"/>
            <a:ext cx="1448760" cy="954107"/>
          </a:xfrm>
          <a:prstGeom prst="rect">
            <a:avLst/>
          </a:prstGeom>
          <a:solidFill>
            <a:schemeClr val="bg1">
              <a:alpha val="66000"/>
            </a:schemeClr>
          </a:solidFill>
          <a:ln w="25400">
            <a:solidFill>
              <a:schemeClr val="tx1"/>
            </a:solidFill>
          </a:ln>
        </p:spPr>
        <p:txBody>
          <a:bodyPr wrap="square" rtlCol="0">
            <a:spAutoFit/>
          </a:bodyPr>
          <a:lstStyle/>
          <a:p>
            <a:pPr algn="ctr"/>
            <a:r>
              <a:rPr lang="en-US" sz="1400" b="1" i="1" dirty="0"/>
              <a:t>practitioners &amp; practices in other HEIs</a:t>
            </a:r>
          </a:p>
          <a:p>
            <a:pPr algn="ctr"/>
            <a:r>
              <a:rPr lang="en-US" sz="1400" b="1" i="1" dirty="0"/>
              <a:t>UK &amp; world wide</a:t>
            </a:r>
            <a:endParaRPr lang="en-US" sz="1400" i="1" dirty="0"/>
          </a:p>
        </p:txBody>
      </p:sp>
      <p:sp>
        <p:nvSpPr>
          <p:cNvPr id="81" name="Up-Down Arrow 80"/>
          <p:cNvSpPr/>
          <p:nvPr/>
        </p:nvSpPr>
        <p:spPr>
          <a:xfrm rot="5400000">
            <a:off x="3516399" y="651568"/>
            <a:ext cx="233466" cy="740823"/>
          </a:xfrm>
          <a:prstGeom prst="up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2" name="Up-Down Arrow 81"/>
          <p:cNvSpPr/>
          <p:nvPr/>
        </p:nvSpPr>
        <p:spPr>
          <a:xfrm rot="18943216">
            <a:off x="4895697" y="661749"/>
            <a:ext cx="176330" cy="4099989"/>
          </a:xfrm>
          <a:prstGeom prst="upDownArrow">
            <a:avLst/>
          </a:prstGeom>
          <a:solidFill>
            <a:schemeClr val="tx1">
              <a:alpha val="3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2"/>
          <a:srcRect/>
          <a:stretch>
            <a:fillRect/>
          </a:stretch>
        </p:blipFill>
        <p:spPr bwMode="auto">
          <a:xfrm>
            <a:off x="6845049" y="2831684"/>
            <a:ext cx="1173769" cy="316553"/>
          </a:xfrm>
          <a:prstGeom prst="rect">
            <a:avLst/>
          </a:prstGeom>
          <a:noFill/>
          <a:ln w="9525">
            <a:noFill/>
            <a:miter lim="800000"/>
            <a:headEnd/>
            <a:tailEnd/>
          </a:ln>
        </p:spPr>
      </p:pic>
      <p:sp>
        <p:nvSpPr>
          <p:cNvPr id="29" name="Rectangle 28"/>
          <p:cNvSpPr/>
          <p:nvPr/>
        </p:nvSpPr>
        <p:spPr>
          <a:xfrm>
            <a:off x="8560937" y="1909478"/>
            <a:ext cx="453970" cy="3416320"/>
          </a:xfrm>
          <a:prstGeom prst="rect">
            <a:avLst/>
          </a:prstGeom>
        </p:spPr>
        <p:txBody>
          <a:bodyPr wrap="none">
            <a:spAutoFit/>
          </a:bodyPr>
          <a:lstStyle/>
          <a:p>
            <a:pPr algn="ctr"/>
            <a:r>
              <a:rPr lang="en-US" sz="2400" b="1" dirty="0"/>
              <a:t>E</a:t>
            </a:r>
          </a:p>
          <a:p>
            <a:pPr algn="ctr"/>
            <a:r>
              <a:rPr lang="en-US" sz="2400" b="1" dirty="0"/>
              <a:t>M</a:t>
            </a:r>
          </a:p>
          <a:p>
            <a:pPr algn="ctr"/>
            <a:r>
              <a:rPr lang="en-US" sz="2400" b="1" dirty="0"/>
              <a:t>P</a:t>
            </a:r>
          </a:p>
          <a:p>
            <a:pPr algn="ctr"/>
            <a:r>
              <a:rPr lang="en-US" sz="2400" b="1" dirty="0"/>
              <a:t>L</a:t>
            </a:r>
          </a:p>
          <a:p>
            <a:pPr algn="ctr"/>
            <a:r>
              <a:rPr lang="en-US" sz="2400" b="1" dirty="0"/>
              <a:t>O</a:t>
            </a:r>
          </a:p>
          <a:p>
            <a:pPr algn="ctr"/>
            <a:r>
              <a:rPr lang="en-US" sz="2400" b="1" dirty="0"/>
              <a:t>Y</a:t>
            </a:r>
          </a:p>
          <a:p>
            <a:pPr algn="ctr"/>
            <a:r>
              <a:rPr lang="en-US" sz="2400" b="1" dirty="0"/>
              <a:t>E</a:t>
            </a:r>
          </a:p>
          <a:p>
            <a:pPr algn="ctr"/>
            <a:r>
              <a:rPr lang="en-US" sz="2400" b="1" dirty="0"/>
              <a:t>R</a:t>
            </a:r>
          </a:p>
          <a:p>
            <a:pPr algn="ctr"/>
            <a:r>
              <a:rPr lang="en-US" sz="2400" b="1" dirty="0"/>
              <a:t>S</a:t>
            </a:r>
            <a:endParaRPr lang="en-GB" sz="2400" dirty="0"/>
          </a:p>
        </p:txBody>
      </p:sp>
      <p:sp>
        <p:nvSpPr>
          <p:cNvPr id="30" name="Up-Down Arrow 29"/>
          <p:cNvSpPr/>
          <p:nvPr/>
        </p:nvSpPr>
        <p:spPr>
          <a:xfrm rot="5400000">
            <a:off x="8236582" y="2613920"/>
            <a:ext cx="233468" cy="668996"/>
          </a:xfrm>
          <a:prstGeom prst="up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Rectangle 30"/>
          <p:cNvSpPr/>
          <p:nvPr/>
        </p:nvSpPr>
        <p:spPr>
          <a:xfrm>
            <a:off x="1344485" y="6367391"/>
            <a:ext cx="3925242" cy="400110"/>
          </a:xfrm>
          <a:prstGeom prst="rect">
            <a:avLst/>
          </a:prstGeom>
        </p:spPr>
        <p:txBody>
          <a:bodyPr wrap="none">
            <a:spAutoFit/>
          </a:bodyPr>
          <a:lstStyle/>
          <a:p>
            <a:pPr algn="ctr"/>
            <a:r>
              <a:rPr lang="en-US" sz="2000" b="1" dirty="0"/>
              <a:t>SCHOOLS, ACADEMIES &amp; COLLEGES</a:t>
            </a:r>
            <a:endParaRPr lang="en-GB" sz="2000" dirty="0"/>
          </a:p>
        </p:txBody>
      </p:sp>
      <p:sp>
        <p:nvSpPr>
          <p:cNvPr id="32" name="Up-Down Arrow 31"/>
          <p:cNvSpPr/>
          <p:nvPr/>
        </p:nvSpPr>
        <p:spPr>
          <a:xfrm>
            <a:off x="3966581" y="5645522"/>
            <a:ext cx="376518" cy="807829"/>
          </a:xfrm>
          <a:prstGeom prst="up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TextBox 33"/>
          <p:cNvSpPr txBox="1"/>
          <p:nvPr/>
        </p:nvSpPr>
        <p:spPr>
          <a:xfrm>
            <a:off x="7599645" y="767016"/>
            <a:ext cx="1424798" cy="830997"/>
          </a:xfrm>
          <a:prstGeom prst="rect">
            <a:avLst/>
          </a:prstGeom>
          <a:noFill/>
        </p:spPr>
        <p:txBody>
          <a:bodyPr wrap="square" rtlCol="0">
            <a:spAutoFit/>
          </a:bodyPr>
          <a:lstStyle/>
          <a:p>
            <a:pPr algn="ctr"/>
            <a:r>
              <a:rPr lang="en-US" sz="1600" b="1" dirty="0"/>
              <a:t>GLOBAL </a:t>
            </a:r>
          </a:p>
          <a:p>
            <a:pPr algn="ctr"/>
            <a:r>
              <a:rPr lang="en-US" sz="1600" b="1" dirty="0"/>
              <a:t>COMPETITION</a:t>
            </a:r>
          </a:p>
          <a:p>
            <a:pPr algn="ctr"/>
            <a:r>
              <a:rPr lang="en-US" sz="1600" b="1" dirty="0"/>
              <a:t>       </a:t>
            </a:r>
          </a:p>
        </p:txBody>
      </p:sp>
      <p:sp>
        <p:nvSpPr>
          <p:cNvPr id="40" name="Rectangle 39"/>
          <p:cNvSpPr/>
          <p:nvPr/>
        </p:nvSpPr>
        <p:spPr>
          <a:xfrm>
            <a:off x="6478211" y="4137645"/>
            <a:ext cx="1730154" cy="276999"/>
          </a:xfrm>
          <a:prstGeom prst="rect">
            <a:avLst/>
          </a:prstGeom>
          <a:solidFill>
            <a:schemeClr val="bg1">
              <a:alpha val="63000"/>
            </a:schemeClr>
          </a:solidFill>
        </p:spPr>
        <p:txBody>
          <a:bodyPr wrap="none">
            <a:spAutoFit/>
          </a:bodyPr>
          <a:lstStyle/>
          <a:p>
            <a:r>
              <a:rPr lang="en-GB" sz="1200" b="1" dirty="0"/>
              <a:t>http://www.hear.ac.uk/</a:t>
            </a:r>
          </a:p>
        </p:txBody>
      </p:sp>
      <p:sp>
        <p:nvSpPr>
          <p:cNvPr id="37" name="Explosion 2 36"/>
          <p:cNvSpPr/>
          <p:nvPr/>
        </p:nvSpPr>
        <p:spPr>
          <a:xfrm>
            <a:off x="7201216" y="1040331"/>
            <a:ext cx="284144" cy="284371"/>
          </a:xfrm>
          <a:prstGeom prst="irregularSeal2">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1" name="Explosion 2 40"/>
          <p:cNvSpPr/>
          <p:nvPr/>
        </p:nvSpPr>
        <p:spPr>
          <a:xfrm>
            <a:off x="7216721" y="3188231"/>
            <a:ext cx="353369" cy="404263"/>
          </a:xfrm>
          <a:prstGeom prst="irregularSeal2">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2" name="Explosion 2 41"/>
          <p:cNvSpPr/>
          <p:nvPr/>
        </p:nvSpPr>
        <p:spPr>
          <a:xfrm>
            <a:off x="5916260" y="2986099"/>
            <a:ext cx="353369" cy="404263"/>
          </a:xfrm>
          <a:prstGeom prst="irregularSeal2">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3" name="Explosion 2 42"/>
          <p:cNvSpPr/>
          <p:nvPr/>
        </p:nvSpPr>
        <p:spPr>
          <a:xfrm>
            <a:off x="5634681" y="5611949"/>
            <a:ext cx="712795" cy="523220"/>
          </a:xfrm>
          <a:prstGeom prst="irregularSeal2">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2" name="Explosion 2 51"/>
          <p:cNvSpPr/>
          <p:nvPr/>
        </p:nvSpPr>
        <p:spPr>
          <a:xfrm>
            <a:off x="3703670" y="5200914"/>
            <a:ext cx="353369" cy="404263"/>
          </a:xfrm>
          <a:prstGeom prst="irregularSeal2">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4" name="Explosion 2 53"/>
          <p:cNvSpPr/>
          <p:nvPr/>
        </p:nvSpPr>
        <p:spPr>
          <a:xfrm>
            <a:off x="3880355" y="3737535"/>
            <a:ext cx="462743" cy="503435"/>
          </a:xfrm>
          <a:prstGeom prst="irregularSeal2">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5" name="Explosion 2 54"/>
          <p:cNvSpPr/>
          <p:nvPr/>
        </p:nvSpPr>
        <p:spPr>
          <a:xfrm>
            <a:off x="6892011" y="1991950"/>
            <a:ext cx="353369" cy="404263"/>
          </a:xfrm>
          <a:prstGeom prst="irregularSeal2">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6" name="Explosion 2 40"/>
          <p:cNvSpPr/>
          <p:nvPr/>
        </p:nvSpPr>
        <p:spPr>
          <a:xfrm>
            <a:off x="6958479" y="4514709"/>
            <a:ext cx="353369" cy="404263"/>
          </a:xfrm>
          <a:prstGeom prst="irregularSeal2">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7" name="Explosion 2 40"/>
          <p:cNvSpPr/>
          <p:nvPr/>
        </p:nvSpPr>
        <p:spPr>
          <a:xfrm>
            <a:off x="4244696" y="2478083"/>
            <a:ext cx="353369" cy="404263"/>
          </a:xfrm>
          <a:prstGeom prst="irregularSeal2">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8" name="Rectangle 57"/>
          <p:cNvSpPr/>
          <p:nvPr/>
        </p:nvSpPr>
        <p:spPr>
          <a:xfrm>
            <a:off x="6930749" y="6256444"/>
            <a:ext cx="1630188" cy="584775"/>
          </a:xfrm>
          <a:prstGeom prst="rect">
            <a:avLst/>
          </a:prstGeom>
        </p:spPr>
        <p:txBody>
          <a:bodyPr wrap="square">
            <a:spAutoFit/>
          </a:bodyPr>
          <a:lstStyle/>
          <a:p>
            <a:pPr algn="ctr"/>
            <a:r>
              <a:rPr lang="en-US" sz="3200" b="1" dirty="0"/>
              <a:t>SOCIETY</a:t>
            </a:r>
            <a:endParaRPr lang="en-GB" sz="3200" dirty="0"/>
          </a:p>
        </p:txBody>
      </p:sp>
      <p:sp>
        <p:nvSpPr>
          <p:cNvPr id="59" name="TextBox 58"/>
          <p:cNvSpPr txBox="1"/>
          <p:nvPr/>
        </p:nvSpPr>
        <p:spPr>
          <a:xfrm>
            <a:off x="293930" y="177050"/>
            <a:ext cx="8267007" cy="400110"/>
          </a:xfrm>
          <a:prstGeom prst="rect">
            <a:avLst/>
          </a:prstGeom>
          <a:noFill/>
        </p:spPr>
        <p:txBody>
          <a:bodyPr wrap="none" rtlCol="0">
            <a:spAutoFit/>
          </a:bodyPr>
          <a:lstStyle/>
          <a:p>
            <a:r>
              <a:rPr lang="en-GB" sz="2000" b="1" dirty="0">
                <a:latin typeface="Aharoni" pitchFamily="2" charset="-79"/>
                <a:cs typeface="Aharoni" pitchFamily="2" charset="-79"/>
              </a:rPr>
              <a:t>My own career involvement in the ecosystem ‘for </a:t>
            </a:r>
            <a:r>
              <a:rPr lang="en-GB" sz="2000" b="1" dirty="0" err="1">
                <a:latin typeface="Aharoni" pitchFamily="2" charset="-79"/>
                <a:cs typeface="Aharoni" pitchFamily="2" charset="-79"/>
              </a:rPr>
              <a:t>lifewide</a:t>
            </a:r>
            <a:r>
              <a:rPr lang="en-GB" sz="2000" b="1" dirty="0">
                <a:latin typeface="Aharoni" pitchFamily="2" charset="-79"/>
                <a:cs typeface="Aharoni" pitchFamily="2" charset="-79"/>
              </a:rPr>
              <a:t> learning’</a:t>
            </a:r>
          </a:p>
        </p:txBody>
      </p:sp>
    </p:spTree>
    <p:extLst>
      <p:ext uri="{BB962C8B-B14F-4D97-AF65-F5344CB8AC3E}">
        <p14:creationId xmlns:p14="http://schemas.microsoft.com/office/powerpoint/2010/main" val="3851817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87539" y="209520"/>
            <a:ext cx="7896091" cy="6324630"/>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3688222" y="6314823"/>
            <a:ext cx="808635" cy="461665"/>
          </a:xfrm>
          <a:prstGeom prst="rect">
            <a:avLst/>
          </a:prstGeom>
          <a:solidFill>
            <a:schemeClr val="bg1"/>
          </a:solidFill>
        </p:spPr>
        <p:txBody>
          <a:bodyPr wrap="none" rtlCol="0">
            <a:spAutoFit/>
          </a:bodyPr>
          <a:lstStyle/>
          <a:p>
            <a:r>
              <a:rPr lang="en-US" sz="2400" b="1" dirty="0"/>
              <a:t>2000</a:t>
            </a:r>
          </a:p>
        </p:txBody>
      </p:sp>
      <p:sp>
        <p:nvSpPr>
          <p:cNvPr id="8" name="TextBox 7"/>
          <p:cNvSpPr txBox="1"/>
          <p:nvPr/>
        </p:nvSpPr>
        <p:spPr>
          <a:xfrm>
            <a:off x="6045538" y="6314823"/>
            <a:ext cx="808635" cy="461665"/>
          </a:xfrm>
          <a:prstGeom prst="rect">
            <a:avLst/>
          </a:prstGeom>
          <a:solidFill>
            <a:schemeClr val="bg1"/>
          </a:solidFill>
        </p:spPr>
        <p:txBody>
          <a:bodyPr wrap="none" rtlCol="0">
            <a:spAutoFit/>
          </a:bodyPr>
          <a:lstStyle/>
          <a:p>
            <a:r>
              <a:rPr lang="en-US" sz="2400" b="1" dirty="0"/>
              <a:t>2010</a:t>
            </a:r>
          </a:p>
        </p:txBody>
      </p:sp>
      <p:sp>
        <p:nvSpPr>
          <p:cNvPr id="9" name="TextBox 8"/>
          <p:cNvSpPr txBox="1"/>
          <p:nvPr/>
        </p:nvSpPr>
        <p:spPr>
          <a:xfrm>
            <a:off x="8335365" y="6303317"/>
            <a:ext cx="808635" cy="461665"/>
          </a:xfrm>
          <a:prstGeom prst="rect">
            <a:avLst/>
          </a:prstGeom>
          <a:solidFill>
            <a:schemeClr val="bg1"/>
          </a:solidFill>
        </p:spPr>
        <p:txBody>
          <a:bodyPr wrap="none" rtlCol="0">
            <a:spAutoFit/>
          </a:bodyPr>
          <a:lstStyle/>
          <a:p>
            <a:r>
              <a:rPr lang="en-US" sz="2400" b="1" dirty="0"/>
              <a:t>2020</a:t>
            </a:r>
          </a:p>
        </p:txBody>
      </p:sp>
      <p:sp>
        <p:nvSpPr>
          <p:cNvPr id="12" name="TextBox 11"/>
          <p:cNvSpPr txBox="1"/>
          <p:nvPr/>
        </p:nvSpPr>
        <p:spPr>
          <a:xfrm rot="16200000">
            <a:off x="-219180" y="5141733"/>
            <a:ext cx="1456744" cy="923330"/>
          </a:xfrm>
          <a:prstGeom prst="rect">
            <a:avLst/>
          </a:prstGeom>
          <a:noFill/>
        </p:spPr>
        <p:txBody>
          <a:bodyPr wrap="none" rtlCol="0">
            <a:spAutoFit/>
          </a:bodyPr>
          <a:lstStyle/>
          <a:p>
            <a:pPr algn="ctr"/>
            <a:r>
              <a:rPr lang="en-US" b="1" dirty="0"/>
              <a:t>Government </a:t>
            </a:r>
          </a:p>
          <a:p>
            <a:pPr algn="ctr"/>
            <a:r>
              <a:rPr lang="en-US" b="1" dirty="0"/>
              <a:t>its agents &amp;</a:t>
            </a:r>
          </a:p>
          <a:p>
            <a:pPr algn="ctr"/>
            <a:r>
              <a:rPr lang="en-US" b="1" dirty="0"/>
              <a:t>interventions</a:t>
            </a:r>
          </a:p>
        </p:txBody>
      </p:sp>
      <p:sp>
        <p:nvSpPr>
          <p:cNvPr id="13" name="TextBox 12"/>
          <p:cNvSpPr txBox="1"/>
          <p:nvPr/>
        </p:nvSpPr>
        <p:spPr>
          <a:xfrm>
            <a:off x="1170442" y="6314823"/>
            <a:ext cx="808635" cy="461665"/>
          </a:xfrm>
          <a:prstGeom prst="rect">
            <a:avLst/>
          </a:prstGeom>
          <a:solidFill>
            <a:schemeClr val="bg1"/>
          </a:solidFill>
        </p:spPr>
        <p:txBody>
          <a:bodyPr wrap="none" rtlCol="0">
            <a:spAutoFit/>
          </a:bodyPr>
          <a:lstStyle/>
          <a:p>
            <a:r>
              <a:rPr lang="en-US" sz="2400" b="1" dirty="0"/>
              <a:t>1990</a:t>
            </a:r>
          </a:p>
        </p:txBody>
      </p:sp>
      <p:sp>
        <p:nvSpPr>
          <p:cNvPr id="17" name="TextBox 16"/>
          <p:cNvSpPr txBox="1"/>
          <p:nvPr/>
        </p:nvSpPr>
        <p:spPr>
          <a:xfrm rot="16200000">
            <a:off x="-287361" y="3397745"/>
            <a:ext cx="1626471" cy="923330"/>
          </a:xfrm>
          <a:prstGeom prst="rect">
            <a:avLst/>
          </a:prstGeom>
          <a:noFill/>
        </p:spPr>
        <p:txBody>
          <a:bodyPr wrap="none" rtlCol="0">
            <a:spAutoFit/>
          </a:bodyPr>
          <a:lstStyle/>
          <a:p>
            <a:pPr algn="ctr"/>
            <a:r>
              <a:rPr lang="en-US" b="1" dirty="0"/>
              <a:t>HE agencies &amp;</a:t>
            </a:r>
          </a:p>
          <a:p>
            <a:pPr algn="ctr"/>
            <a:r>
              <a:rPr lang="en-US" b="1" dirty="0"/>
              <a:t> representative</a:t>
            </a:r>
          </a:p>
          <a:p>
            <a:pPr algn="ctr"/>
            <a:r>
              <a:rPr lang="en-US" b="1" dirty="0"/>
              <a:t> bodies</a:t>
            </a:r>
          </a:p>
        </p:txBody>
      </p:sp>
      <p:sp>
        <p:nvSpPr>
          <p:cNvPr id="18" name="TextBox 17"/>
          <p:cNvSpPr txBox="1"/>
          <p:nvPr/>
        </p:nvSpPr>
        <p:spPr>
          <a:xfrm rot="16200000">
            <a:off x="23980" y="2005448"/>
            <a:ext cx="1306640" cy="646331"/>
          </a:xfrm>
          <a:prstGeom prst="rect">
            <a:avLst/>
          </a:prstGeom>
          <a:noFill/>
        </p:spPr>
        <p:txBody>
          <a:bodyPr wrap="none" rtlCol="0">
            <a:spAutoFit/>
          </a:bodyPr>
          <a:lstStyle/>
          <a:p>
            <a:pPr algn="ctr"/>
            <a:r>
              <a:rPr lang="en-US" b="1" dirty="0"/>
              <a:t>Universities</a:t>
            </a:r>
          </a:p>
          <a:p>
            <a:pPr algn="ctr"/>
            <a:r>
              <a:rPr lang="en-US" b="1" dirty="0"/>
              <a:t>&amp; Colleges</a:t>
            </a:r>
          </a:p>
        </p:txBody>
      </p:sp>
      <p:sp>
        <p:nvSpPr>
          <p:cNvPr id="19" name="TextBox 18"/>
          <p:cNvSpPr txBox="1"/>
          <p:nvPr/>
        </p:nvSpPr>
        <p:spPr>
          <a:xfrm rot="16200000">
            <a:off x="270682" y="906587"/>
            <a:ext cx="813236" cy="646331"/>
          </a:xfrm>
          <a:prstGeom prst="rect">
            <a:avLst/>
          </a:prstGeom>
          <a:noFill/>
        </p:spPr>
        <p:txBody>
          <a:bodyPr wrap="none" rtlCol="0">
            <a:spAutoFit/>
          </a:bodyPr>
          <a:lstStyle/>
          <a:p>
            <a:r>
              <a:rPr lang="en-US" b="1" dirty="0"/>
              <a:t>other </a:t>
            </a:r>
          </a:p>
          <a:p>
            <a:r>
              <a:rPr lang="en-US" b="1" dirty="0"/>
              <a:t>agents</a:t>
            </a:r>
          </a:p>
        </p:txBody>
      </p:sp>
      <p:cxnSp>
        <p:nvCxnSpPr>
          <p:cNvPr id="21" name="Straight Arrow Connector 20"/>
          <p:cNvCxnSpPr/>
          <p:nvPr/>
        </p:nvCxnSpPr>
        <p:spPr>
          <a:xfrm>
            <a:off x="1008236" y="6227173"/>
            <a:ext cx="6952243" cy="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069436" y="6057896"/>
            <a:ext cx="2413225" cy="338554"/>
          </a:xfrm>
          <a:prstGeom prst="rect">
            <a:avLst/>
          </a:prstGeom>
          <a:solidFill>
            <a:schemeClr val="bg1"/>
          </a:solidFill>
        </p:spPr>
        <p:txBody>
          <a:bodyPr wrap="none" rtlCol="0">
            <a:spAutoFit/>
          </a:bodyPr>
          <a:lstStyle/>
          <a:p>
            <a:r>
              <a:rPr lang="en-US" sz="1600" b="1" dirty="0"/>
              <a:t>from 15-45% participation</a:t>
            </a:r>
          </a:p>
        </p:txBody>
      </p:sp>
      <p:sp>
        <p:nvSpPr>
          <p:cNvPr id="29" name="TextBox 28"/>
          <p:cNvSpPr txBox="1"/>
          <p:nvPr/>
        </p:nvSpPr>
        <p:spPr>
          <a:xfrm>
            <a:off x="3570328" y="6057896"/>
            <a:ext cx="2784930" cy="338554"/>
          </a:xfrm>
          <a:prstGeom prst="rect">
            <a:avLst/>
          </a:prstGeom>
          <a:solidFill>
            <a:schemeClr val="bg1"/>
          </a:solidFill>
        </p:spPr>
        <p:txBody>
          <a:bodyPr wrap="none" rtlCol="0">
            <a:spAutoFit/>
          </a:bodyPr>
          <a:lstStyle/>
          <a:p>
            <a:r>
              <a:rPr lang="en-US" sz="1600" b="1" dirty="0"/>
              <a:t>from state to privately funded</a:t>
            </a:r>
          </a:p>
        </p:txBody>
      </p:sp>
      <p:sp>
        <p:nvSpPr>
          <p:cNvPr id="30" name="TextBox 29"/>
          <p:cNvSpPr txBox="1"/>
          <p:nvPr/>
        </p:nvSpPr>
        <p:spPr>
          <a:xfrm>
            <a:off x="1191171" y="5376103"/>
            <a:ext cx="712655" cy="400110"/>
          </a:xfrm>
          <a:prstGeom prst="rect">
            <a:avLst/>
          </a:prstGeom>
          <a:solidFill>
            <a:schemeClr val="bg1"/>
          </a:solidFill>
        </p:spPr>
        <p:txBody>
          <a:bodyPr wrap="none" rtlCol="0">
            <a:spAutoFit/>
          </a:bodyPr>
          <a:lstStyle/>
          <a:p>
            <a:r>
              <a:rPr lang="en-US" sz="2000" b="1" dirty="0"/>
              <a:t>E H E       </a:t>
            </a:r>
          </a:p>
        </p:txBody>
      </p:sp>
      <p:sp>
        <p:nvSpPr>
          <p:cNvPr id="31" name="TextBox 30"/>
          <p:cNvSpPr txBox="1"/>
          <p:nvPr/>
        </p:nvSpPr>
        <p:spPr>
          <a:xfrm>
            <a:off x="2122190" y="3247178"/>
            <a:ext cx="842988" cy="954107"/>
          </a:xfrm>
          <a:prstGeom prst="rect">
            <a:avLst/>
          </a:prstGeom>
          <a:solidFill>
            <a:schemeClr val="bg1"/>
          </a:solidFill>
        </p:spPr>
        <p:txBody>
          <a:bodyPr wrap="none" rtlCol="0">
            <a:spAutoFit/>
          </a:bodyPr>
          <a:lstStyle/>
          <a:p>
            <a:pPr algn="ctr"/>
            <a:r>
              <a:rPr lang="en-US" sz="2000" b="1" dirty="0"/>
              <a:t>HEQC</a:t>
            </a:r>
          </a:p>
          <a:p>
            <a:pPr algn="ctr"/>
            <a:r>
              <a:rPr lang="en-US" sz="1200" i="1" dirty="0"/>
              <a:t>Graduate </a:t>
            </a:r>
          </a:p>
          <a:p>
            <a:pPr algn="ctr"/>
            <a:r>
              <a:rPr lang="en-US" sz="1200" i="1" dirty="0"/>
              <a:t>Standards </a:t>
            </a:r>
          </a:p>
          <a:p>
            <a:pPr algn="ctr"/>
            <a:r>
              <a:rPr lang="en-US" sz="1200" i="1" dirty="0"/>
              <a:t>Project      </a:t>
            </a:r>
          </a:p>
        </p:txBody>
      </p:sp>
      <p:sp>
        <p:nvSpPr>
          <p:cNvPr id="33" name="TextBox 32"/>
          <p:cNvSpPr txBox="1"/>
          <p:nvPr/>
        </p:nvSpPr>
        <p:spPr>
          <a:xfrm>
            <a:off x="2913737" y="3262567"/>
            <a:ext cx="1210299" cy="769441"/>
          </a:xfrm>
          <a:prstGeom prst="rect">
            <a:avLst/>
          </a:prstGeom>
          <a:solidFill>
            <a:schemeClr val="bg1"/>
          </a:solidFill>
        </p:spPr>
        <p:txBody>
          <a:bodyPr wrap="square" rtlCol="0">
            <a:spAutoFit/>
          </a:bodyPr>
          <a:lstStyle/>
          <a:p>
            <a:pPr algn="ctr"/>
            <a:r>
              <a:rPr lang="en-US" sz="2000" b="1" dirty="0"/>
              <a:t>QAA</a:t>
            </a:r>
          </a:p>
          <a:p>
            <a:pPr algn="ctr"/>
            <a:r>
              <a:rPr lang="en-US" sz="1200" i="1" dirty="0"/>
              <a:t>Progress Files policy      </a:t>
            </a:r>
          </a:p>
        </p:txBody>
      </p:sp>
      <p:sp>
        <p:nvSpPr>
          <p:cNvPr id="34" name="TextBox 33"/>
          <p:cNvSpPr txBox="1"/>
          <p:nvPr/>
        </p:nvSpPr>
        <p:spPr>
          <a:xfrm>
            <a:off x="4124036" y="3247178"/>
            <a:ext cx="1335209" cy="400110"/>
          </a:xfrm>
          <a:prstGeom prst="rect">
            <a:avLst/>
          </a:prstGeom>
          <a:solidFill>
            <a:schemeClr val="bg1"/>
          </a:solidFill>
        </p:spPr>
        <p:txBody>
          <a:bodyPr wrap="square" rtlCol="0">
            <a:spAutoFit/>
          </a:bodyPr>
          <a:lstStyle/>
          <a:p>
            <a:r>
              <a:rPr lang="en-US" sz="2000" b="1" dirty="0"/>
              <a:t>LTSN/HEA       </a:t>
            </a:r>
            <a:r>
              <a:rPr lang="en-US" sz="1400" i="1" dirty="0"/>
              <a:t>      </a:t>
            </a:r>
          </a:p>
        </p:txBody>
      </p:sp>
      <p:sp>
        <p:nvSpPr>
          <p:cNvPr id="35" name="TextBox 34"/>
          <p:cNvSpPr txBox="1"/>
          <p:nvPr/>
        </p:nvSpPr>
        <p:spPr>
          <a:xfrm>
            <a:off x="1342089" y="1068007"/>
            <a:ext cx="6373413" cy="400110"/>
          </a:xfrm>
          <a:prstGeom prst="rect">
            <a:avLst/>
          </a:prstGeom>
          <a:solidFill>
            <a:schemeClr val="bg1"/>
          </a:solidFill>
        </p:spPr>
        <p:txBody>
          <a:bodyPr wrap="square" rtlCol="0">
            <a:spAutoFit/>
          </a:bodyPr>
          <a:lstStyle/>
          <a:p>
            <a:r>
              <a:rPr lang="en-US" sz="2000" b="1" dirty="0"/>
              <a:t>CRA  </a:t>
            </a:r>
          </a:p>
        </p:txBody>
      </p:sp>
      <p:sp>
        <p:nvSpPr>
          <p:cNvPr id="41" name="TextBox 40"/>
          <p:cNvSpPr txBox="1"/>
          <p:nvPr/>
        </p:nvSpPr>
        <p:spPr>
          <a:xfrm>
            <a:off x="4772652" y="2707620"/>
            <a:ext cx="3694445" cy="338554"/>
          </a:xfrm>
          <a:prstGeom prst="rect">
            <a:avLst/>
          </a:prstGeom>
          <a:solidFill>
            <a:schemeClr val="bg1"/>
          </a:solidFill>
        </p:spPr>
        <p:txBody>
          <a:bodyPr wrap="square" rtlCol="0">
            <a:spAutoFit/>
          </a:bodyPr>
          <a:lstStyle/>
          <a:p>
            <a:r>
              <a:rPr lang="en-US" sz="1600" b="1" dirty="0"/>
              <a:t>Progress Files – Transcripts &amp; PDP       </a:t>
            </a:r>
          </a:p>
        </p:txBody>
      </p:sp>
      <p:sp>
        <p:nvSpPr>
          <p:cNvPr id="42" name="TextBox 41"/>
          <p:cNvSpPr txBox="1"/>
          <p:nvPr/>
        </p:nvSpPr>
        <p:spPr>
          <a:xfrm>
            <a:off x="5276262" y="1990060"/>
            <a:ext cx="2736438" cy="338554"/>
          </a:xfrm>
          <a:prstGeom prst="rect">
            <a:avLst/>
          </a:prstGeom>
          <a:solidFill>
            <a:schemeClr val="bg1"/>
          </a:solidFill>
        </p:spPr>
        <p:txBody>
          <a:bodyPr wrap="square" rtlCol="0">
            <a:spAutoFit/>
          </a:bodyPr>
          <a:lstStyle/>
          <a:p>
            <a:r>
              <a:rPr lang="en-US" sz="1600" b="1" dirty="0"/>
              <a:t>     Co/Extra-curricular Awards       </a:t>
            </a:r>
          </a:p>
        </p:txBody>
      </p:sp>
      <p:sp>
        <p:nvSpPr>
          <p:cNvPr id="43" name="TextBox 42"/>
          <p:cNvSpPr txBox="1"/>
          <p:nvPr/>
        </p:nvSpPr>
        <p:spPr>
          <a:xfrm>
            <a:off x="6462021" y="1480760"/>
            <a:ext cx="1719319" cy="584775"/>
          </a:xfrm>
          <a:prstGeom prst="rect">
            <a:avLst/>
          </a:prstGeom>
          <a:solidFill>
            <a:schemeClr val="bg1"/>
          </a:solidFill>
        </p:spPr>
        <p:txBody>
          <a:bodyPr wrap="square" rtlCol="0">
            <a:spAutoFit/>
          </a:bodyPr>
          <a:lstStyle/>
          <a:p>
            <a:pPr algn="ctr"/>
            <a:r>
              <a:rPr lang="en-US" sz="1600" b="1" dirty="0"/>
              <a:t>HE Achievement Record       </a:t>
            </a:r>
          </a:p>
        </p:txBody>
      </p:sp>
      <p:sp>
        <p:nvSpPr>
          <p:cNvPr id="44" name="TextBox 43"/>
          <p:cNvSpPr txBox="1"/>
          <p:nvPr/>
        </p:nvSpPr>
        <p:spPr>
          <a:xfrm>
            <a:off x="5753100" y="2410530"/>
            <a:ext cx="1281378" cy="338554"/>
          </a:xfrm>
          <a:prstGeom prst="rect">
            <a:avLst/>
          </a:prstGeom>
          <a:solidFill>
            <a:schemeClr val="bg1"/>
          </a:solidFill>
        </p:spPr>
        <p:txBody>
          <a:bodyPr wrap="square" rtlCol="0">
            <a:spAutoFit/>
          </a:bodyPr>
          <a:lstStyle/>
          <a:p>
            <a:r>
              <a:rPr lang="en-US" sz="1600" b="1" dirty="0"/>
              <a:t>E-portfolios       </a:t>
            </a:r>
          </a:p>
        </p:txBody>
      </p:sp>
      <p:cxnSp>
        <p:nvCxnSpPr>
          <p:cNvPr id="38" name="Straight Arrow Connector 37"/>
          <p:cNvCxnSpPr/>
          <p:nvPr/>
        </p:nvCxnSpPr>
        <p:spPr>
          <a:xfrm>
            <a:off x="1061329" y="1456655"/>
            <a:ext cx="7036276" cy="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1342089" y="1098788"/>
            <a:ext cx="825969" cy="400110"/>
          </a:xfrm>
          <a:prstGeom prst="rect">
            <a:avLst/>
          </a:prstGeom>
          <a:solidFill>
            <a:schemeClr val="bg1"/>
          </a:solidFill>
        </p:spPr>
        <p:txBody>
          <a:bodyPr wrap="square" rtlCol="0">
            <a:spAutoFit/>
          </a:bodyPr>
          <a:lstStyle/>
          <a:p>
            <a:r>
              <a:rPr lang="en-US" sz="2000" b="1" dirty="0"/>
              <a:t>CRA  </a:t>
            </a:r>
          </a:p>
        </p:txBody>
      </p:sp>
      <p:cxnSp>
        <p:nvCxnSpPr>
          <p:cNvPr id="46" name="Straight Connector 45"/>
          <p:cNvCxnSpPr/>
          <p:nvPr/>
        </p:nvCxnSpPr>
        <p:spPr>
          <a:xfrm flipV="1">
            <a:off x="1597572" y="1410998"/>
            <a:ext cx="0" cy="4014252"/>
          </a:xfrm>
          <a:prstGeom prst="line">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V="1">
            <a:off x="3584205" y="1498898"/>
            <a:ext cx="0" cy="1748280"/>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V="1">
            <a:off x="4249874" y="1571625"/>
            <a:ext cx="0" cy="1675553"/>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4836140" y="3584852"/>
            <a:ext cx="311814" cy="189761"/>
          </a:xfrm>
          <a:prstGeom prst="line">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3588062" y="1098788"/>
            <a:ext cx="665669" cy="400110"/>
          </a:xfrm>
          <a:prstGeom prst="rect">
            <a:avLst/>
          </a:prstGeom>
          <a:solidFill>
            <a:schemeClr val="bg1"/>
          </a:solidFill>
        </p:spPr>
        <p:txBody>
          <a:bodyPr wrap="square" rtlCol="0">
            <a:spAutoFit/>
          </a:bodyPr>
          <a:lstStyle/>
          <a:p>
            <a:r>
              <a:rPr lang="en-US" sz="2000" b="1" dirty="0"/>
              <a:t>CRA  </a:t>
            </a:r>
          </a:p>
        </p:txBody>
      </p:sp>
      <p:cxnSp>
        <p:nvCxnSpPr>
          <p:cNvPr id="75" name="Straight Arrow Connector 74"/>
          <p:cNvCxnSpPr>
            <a:endCxn id="43" idx="3"/>
          </p:cNvCxnSpPr>
          <p:nvPr/>
        </p:nvCxnSpPr>
        <p:spPr>
          <a:xfrm>
            <a:off x="6693316" y="1773148"/>
            <a:ext cx="1488024" cy="0"/>
          </a:xfrm>
          <a:prstGeom prst="straightConnector1">
            <a:avLst/>
          </a:prstGeom>
          <a:ln w="50800">
            <a:solidFill>
              <a:schemeClr val="bg1">
                <a:lumMod val="50000"/>
                <a:alpha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V="1">
            <a:off x="5276262" y="2578339"/>
            <a:ext cx="2971166" cy="1468"/>
          </a:xfrm>
          <a:prstGeom prst="straightConnector1">
            <a:avLst/>
          </a:prstGeom>
          <a:ln w="50800">
            <a:solidFill>
              <a:schemeClr val="bg1">
                <a:lumMod val="50000"/>
                <a:alpha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flipV="1">
            <a:off x="4556421" y="2932232"/>
            <a:ext cx="3691431" cy="1468"/>
          </a:xfrm>
          <a:prstGeom prst="straightConnector1">
            <a:avLst/>
          </a:prstGeom>
          <a:ln w="50800">
            <a:solidFill>
              <a:schemeClr val="bg1">
                <a:lumMod val="50000"/>
                <a:alpha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a:stCxn id="42" idx="1"/>
          </p:cNvCxnSpPr>
          <p:nvPr/>
        </p:nvCxnSpPr>
        <p:spPr>
          <a:xfrm>
            <a:off x="5276262" y="2159337"/>
            <a:ext cx="2941953" cy="0"/>
          </a:xfrm>
          <a:prstGeom prst="straightConnector1">
            <a:avLst/>
          </a:prstGeom>
          <a:ln w="50800">
            <a:solidFill>
              <a:schemeClr val="bg1">
                <a:lumMod val="50000"/>
                <a:alpha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a:off x="6515201" y="628245"/>
            <a:ext cx="1519101" cy="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6854173" y="324426"/>
            <a:ext cx="764759" cy="400110"/>
          </a:xfrm>
          <a:prstGeom prst="rect">
            <a:avLst/>
          </a:prstGeom>
          <a:solidFill>
            <a:schemeClr val="bg1"/>
          </a:solidFill>
        </p:spPr>
        <p:txBody>
          <a:bodyPr wrap="square" rtlCol="0">
            <a:spAutoFit/>
          </a:bodyPr>
          <a:lstStyle/>
          <a:p>
            <a:r>
              <a:rPr lang="en-US" sz="2000" b="1" dirty="0"/>
              <a:t>LWE   </a:t>
            </a:r>
            <a:r>
              <a:rPr lang="en-US" sz="1400" i="1" dirty="0"/>
              <a:t>      </a:t>
            </a:r>
          </a:p>
        </p:txBody>
      </p:sp>
      <p:cxnSp>
        <p:nvCxnSpPr>
          <p:cNvPr id="86" name="Straight Arrow Connector 85"/>
          <p:cNvCxnSpPr/>
          <p:nvPr/>
        </p:nvCxnSpPr>
        <p:spPr>
          <a:xfrm flipV="1">
            <a:off x="1020735" y="1098787"/>
            <a:ext cx="7031030" cy="1"/>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5106923" y="882813"/>
            <a:ext cx="1046227" cy="400110"/>
          </a:xfrm>
          <a:prstGeom prst="rect">
            <a:avLst/>
          </a:prstGeom>
          <a:solidFill>
            <a:schemeClr val="bg1"/>
          </a:solidFill>
        </p:spPr>
        <p:txBody>
          <a:bodyPr wrap="square" rtlCol="0">
            <a:spAutoFit/>
          </a:bodyPr>
          <a:lstStyle/>
          <a:p>
            <a:r>
              <a:rPr lang="en-US" sz="2000" b="1" dirty="0"/>
              <a:t>AGCAS   </a:t>
            </a:r>
            <a:r>
              <a:rPr lang="en-US" sz="1400" i="1" dirty="0"/>
              <a:t>      </a:t>
            </a:r>
          </a:p>
        </p:txBody>
      </p:sp>
      <p:cxnSp>
        <p:nvCxnSpPr>
          <p:cNvPr id="91" name="Straight Arrow Connector 90"/>
          <p:cNvCxnSpPr/>
          <p:nvPr/>
        </p:nvCxnSpPr>
        <p:spPr>
          <a:xfrm>
            <a:off x="7635790" y="882813"/>
            <a:ext cx="398512" cy="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93" name="Picture 2"/>
          <p:cNvPicPr>
            <a:picLocks noChangeAspect="1" noChangeArrowheads="1"/>
          </p:cNvPicPr>
          <p:nvPr/>
        </p:nvPicPr>
        <p:blipFill>
          <a:blip r:embed="rId3"/>
          <a:srcRect/>
          <a:stretch>
            <a:fillRect/>
          </a:stretch>
        </p:blipFill>
        <p:spPr bwMode="auto">
          <a:xfrm>
            <a:off x="6462021" y="724536"/>
            <a:ext cx="1173769" cy="316553"/>
          </a:xfrm>
          <a:prstGeom prst="rect">
            <a:avLst/>
          </a:prstGeom>
          <a:noFill/>
          <a:ln w="9525">
            <a:noFill/>
            <a:miter lim="800000"/>
            <a:headEnd/>
            <a:tailEnd/>
          </a:ln>
        </p:spPr>
      </p:pic>
      <p:cxnSp>
        <p:nvCxnSpPr>
          <p:cNvPr id="96" name="Straight Arrow Connector 95"/>
          <p:cNvCxnSpPr/>
          <p:nvPr/>
        </p:nvCxnSpPr>
        <p:spPr>
          <a:xfrm flipV="1">
            <a:off x="938219" y="4350496"/>
            <a:ext cx="7353878" cy="1"/>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3" name="Freeform 102"/>
          <p:cNvSpPr/>
          <p:nvPr/>
        </p:nvSpPr>
        <p:spPr>
          <a:xfrm>
            <a:off x="3920897" y="1480759"/>
            <a:ext cx="1115414" cy="2720525"/>
          </a:xfrm>
          <a:custGeom>
            <a:avLst/>
            <a:gdLst>
              <a:gd name="connsiteX0" fmla="*/ 7937 w 969962"/>
              <a:gd name="connsiteY0" fmla="*/ 0 h 2851150"/>
              <a:gd name="connsiteX1" fmla="*/ 160337 w 969962"/>
              <a:gd name="connsiteY1" fmla="*/ 2419350 h 2851150"/>
              <a:gd name="connsiteX2" fmla="*/ 969962 w 969962"/>
              <a:gd name="connsiteY2" fmla="*/ 2590800 h 2851150"/>
              <a:gd name="connsiteX3" fmla="*/ 969962 w 969962"/>
              <a:gd name="connsiteY3" fmla="*/ 2590800 h 2851150"/>
            </a:gdLst>
            <a:ahLst/>
            <a:cxnLst>
              <a:cxn ang="0">
                <a:pos x="connsiteX0" y="connsiteY0"/>
              </a:cxn>
              <a:cxn ang="0">
                <a:pos x="connsiteX1" y="connsiteY1"/>
              </a:cxn>
              <a:cxn ang="0">
                <a:pos x="connsiteX2" y="connsiteY2"/>
              </a:cxn>
              <a:cxn ang="0">
                <a:pos x="connsiteX3" y="connsiteY3"/>
              </a:cxn>
            </a:cxnLst>
            <a:rect l="l" t="t" r="r" b="b"/>
            <a:pathLst>
              <a:path w="969962" h="2851150">
                <a:moveTo>
                  <a:pt x="7937" y="0"/>
                </a:moveTo>
                <a:cubicBezTo>
                  <a:pt x="3968" y="993775"/>
                  <a:pt x="0" y="1987550"/>
                  <a:pt x="160337" y="2419350"/>
                </a:cubicBezTo>
                <a:cubicBezTo>
                  <a:pt x="320675" y="2851150"/>
                  <a:pt x="969962" y="2590800"/>
                  <a:pt x="969962" y="2590800"/>
                </a:cubicBezTo>
                <a:lnTo>
                  <a:pt x="969962" y="2590800"/>
                </a:lnTo>
              </a:path>
            </a:pathLst>
          </a:custGeom>
          <a:ln>
            <a:solidFill>
              <a:schemeClr val="tx1"/>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4" name="Up Arrow 103"/>
          <p:cNvSpPr/>
          <p:nvPr/>
        </p:nvSpPr>
        <p:spPr>
          <a:xfrm rot="5400000">
            <a:off x="3827371" y="5718919"/>
            <a:ext cx="252717" cy="290442"/>
          </a:xfrm>
          <a:prstGeom prst="upArrow">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6" name="Rectangle 105"/>
          <p:cNvSpPr/>
          <p:nvPr/>
        </p:nvSpPr>
        <p:spPr>
          <a:xfrm>
            <a:off x="4015807" y="5453047"/>
            <a:ext cx="4493119" cy="646331"/>
          </a:xfrm>
          <a:prstGeom prst="rect">
            <a:avLst/>
          </a:prstGeom>
        </p:spPr>
        <p:txBody>
          <a:bodyPr wrap="square">
            <a:spAutoFit/>
          </a:bodyPr>
          <a:lstStyle/>
          <a:p>
            <a:r>
              <a:rPr lang="en-GB" sz="1200" i="1" dirty="0"/>
              <a:t>2003 Government White Paper 'The Future of Higher Education' invited higher education to </a:t>
            </a:r>
            <a:r>
              <a:rPr lang="en-GB" sz="1200" b="1" i="1" dirty="0"/>
              <a:t>consider the provision of information about student achievement and the honours degree classification</a:t>
            </a:r>
          </a:p>
        </p:txBody>
      </p:sp>
      <p:sp>
        <p:nvSpPr>
          <p:cNvPr id="112" name="Up Arrow 111"/>
          <p:cNvSpPr/>
          <p:nvPr/>
        </p:nvSpPr>
        <p:spPr>
          <a:xfrm>
            <a:off x="4744336" y="4064452"/>
            <a:ext cx="260779" cy="273666"/>
          </a:xfrm>
          <a:prstGeom prst="upArrow">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3" name="Left Bracket 112"/>
          <p:cNvSpPr/>
          <p:nvPr/>
        </p:nvSpPr>
        <p:spPr>
          <a:xfrm>
            <a:off x="4442605" y="1636371"/>
            <a:ext cx="301731" cy="1427140"/>
          </a:xfrm>
          <a:prstGeom prst="leftBracket">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115" name="Straight Arrow Connector 114"/>
          <p:cNvCxnSpPr/>
          <p:nvPr/>
        </p:nvCxnSpPr>
        <p:spPr>
          <a:xfrm>
            <a:off x="4289042" y="1359252"/>
            <a:ext cx="200868" cy="183798"/>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p:nvPr/>
        </p:nvCxnSpPr>
        <p:spPr>
          <a:xfrm>
            <a:off x="5562855" y="1175454"/>
            <a:ext cx="407537" cy="890081"/>
          </a:xfrm>
          <a:prstGeom prst="straightConnector1">
            <a:avLst/>
          </a:prstGeom>
          <a:ln w="12700">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p:nvPr/>
        </p:nvCxnSpPr>
        <p:spPr>
          <a:xfrm>
            <a:off x="6938434" y="882813"/>
            <a:ext cx="96044" cy="660237"/>
          </a:xfrm>
          <a:prstGeom prst="straightConnector1">
            <a:avLst/>
          </a:prstGeom>
          <a:ln w="12700">
            <a:solidFill>
              <a:schemeClr val="bg1">
                <a:lumMod val="65000"/>
              </a:schemeClr>
            </a:solidFill>
            <a:headEnd type="triangle"/>
            <a:tailEnd type="arrow"/>
          </a:ln>
        </p:spPr>
        <p:style>
          <a:lnRef idx="2">
            <a:schemeClr val="accent1"/>
          </a:lnRef>
          <a:fillRef idx="0">
            <a:schemeClr val="accent1"/>
          </a:fillRef>
          <a:effectRef idx="1">
            <a:schemeClr val="accent1"/>
          </a:effectRef>
          <a:fontRef idx="minor">
            <a:schemeClr val="tx1"/>
          </a:fontRef>
        </p:style>
      </p:cxnSp>
      <p:sp>
        <p:nvSpPr>
          <p:cNvPr id="128" name="Freeform 127"/>
          <p:cNvSpPr/>
          <p:nvPr/>
        </p:nvSpPr>
        <p:spPr>
          <a:xfrm>
            <a:off x="6354763" y="409575"/>
            <a:ext cx="265112" cy="1638300"/>
          </a:xfrm>
          <a:custGeom>
            <a:avLst/>
            <a:gdLst>
              <a:gd name="connsiteX0" fmla="*/ 265112 w 265112"/>
              <a:gd name="connsiteY0" fmla="*/ 0 h 1638300"/>
              <a:gd name="connsiteX1" fmla="*/ 26987 w 265112"/>
              <a:gd name="connsiteY1" fmla="*/ 447675 h 1638300"/>
              <a:gd name="connsiteX2" fmla="*/ 103187 w 265112"/>
              <a:gd name="connsiteY2" fmla="*/ 1638300 h 1638300"/>
              <a:gd name="connsiteX3" fmla="*/ 103187 w 265112"/>
              <a:gd name="connsiteY3" fmla="*/ 1638300 h 1638300"/>
            </a:gdLst>
            <a:ahLst/>
            <a:cxnLst>
              <a:cxn ang="0">
                <a:pos x="connsiteX0" y="connsiteY0"/>
              </a:cxn>
              <a:cxn ang="0">
                <a:pos x="connsiteX1" y="connsiteY1"/>
              </a:cxn>
              <a:cxn ang="0">
                <a:pos x="connsiteX2" y="connsiteY2"/>
              </a:cxn>
              <a:cxn ang="0">
                <a:pos x="connsiteX3" y="connsiteY3"/>
              </a:cxn>
            </a:cxnLst>
            <a:rect l="l" t="t" r="r" b="b"/>
            <a:pathLst>
              <a:path w="265112" h="1638300">
                <a:moveTo>
                  <a:pt x="265112" y="0"/>
                </a:moveTo>
                <a:cubicBezTo>
                  <a:pt x="159543" y="87312"/>
                  <a:pt x="53974" y="174625"/>
                  <a:pt x="26987" y="447675"/>
                </a:cubicBezTo>
                <a:cubicBezTo>
                  <a:pt x="0" y="720725"/>
                  <a:pt x="103187" y="1638300"/>
                  <a:pt x="103187" y="1638300"/>
                </a:cubicBezTo>
                <a:lnTo>
                  <a:pt x="103187" y="1638300"/>
                </a:lnTo>
              </a:path>
            </a:pathLst>
          </a:custGeom>
          <a:ln w="12700">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30" name="TextBox 129"/>
          <p:cNvSpPr txBox="1"/>
          <p:nvPr/>
        </p:nvSpPr>
        <p:spPr>
          <a:xfrm>
            <a:off x="2412742" y="4888964"/>
            <a:ext cx="1001990" cy="400110"/>
          </a:xfrm>
          <a:prstGeom prst="rect">
            <a:avLst/>
          </a:prstGeom>
          <a:solidFill>
            <a:schemeClr val="bg1"/>
          </a:solidFill>
        </p:spPr>
        <p:txBody>
          <a:bodyPr wrap="square" rtlCol="0">
            <a:spAutoFit/>
          </a:bodyPr>
          <a:lstStyle/>
          <a:p>
            <a:r>
              <a:rPr lang="en-US" sz="2000" b="1" dirty="0"/>
              <a:t>NCIHE    </a:t>
            </a:r>
          </a:p>
        </p:txBody>
      </p:sp>
      <p:cxnSp>
        <p:nvCxnSpPr>
          <p:cNvPr id="131" name="Straight Connector 130"/>
          <p:cNvCxnSpPr/>
          <p:nvPr/>
        </p:nvCxnSpPr>
        <p:spPr>
          <a:xfrm>
            <a:off x="2851118" y="3982467"/>
            <a:ext cx="0" cy="924590"/>
          </a:xfrm>
          <a:prstGeom prst="line">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7" name="Up Arrow 136"/>
          <p:cNvSpPr/>
          <p:nvPr/>
        </p:nvSpPr>
        <p:spPr>
          <a:xfrm rot="1708886">
            <a:off x="3055973" y="3977804"/>
            <a:ext cx="218064" cy="914507"/>
          </a:xfrm>
          <a:prstGeom prst="upArrow">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8" name="Freeform 137"/>
          <p:cNvSpPr/>
          <p:nvPr/>
        </p:nvSpPr>
        <p:spPr>
          <a:xfrm>
            <a:off x="1655474" y="1456655"/>
            <a:ext cx="759219" cy="4034106"/>
          </a:xfrm>
          <a:custGeom>
            <a:avLst/>
            <a:gdLst>
              <a:gd name="connsiteX0" fmla="*/ 7937 w 969962"/>
              <a:gd name="connsiteY0" fmla="*/ 0 h 2851150"/>
              <a:gd name="connsiteX1" fmla="*/ 160337 w 969962"/>
              <a:gd name="connsiteY1" fmla="*/ 2419350 h 2851150"/>
              <a:gd name="connsiteX2" fmla="*/ 969962 w 969962"/>
              <a:gd name="connsiteY2" fmla="*/ 2590800 h 2851150"/>
              <a:gd name="connsiteX3" fmla="*/ 969962 w 969962"/>
              <a:gd name="connsiteY3" fmla="*/ 2590800 h 2851150"/>
            </a:gdLst>
            <a:ahLst/>
            <a:cxnLst>
              <a:cxn ang="0">
                <a:pos x="connsiteX0" y="connsiteY0"/>
              </a:cxn>
              <a:cxn ang="0">
                <a:pos x="connsiteX1" y="connsiteY1"/>
              </a:cxn>
              <a:cxn ang="0">
                <a:pos x="connsiteX2" y="connsiteY2"/>
              </a:cxn>
              <a:cxn ang="0">
                <a:pos x="connsiteX3" y="connsiteY3"/>
              </a:cxn>
            </a:cxnLst>
            <a:rect l="l" t="t" r="r" b="b"/>
            <a:pathLst>
              <a:path w="969962" h="2851150">
                <a:moveTo>
                  <a:pt x="7937" y="0"/>
                </a:moveTo>
                <a:cubicBezTo>
                  <a:pt x="3968" y="993775"/>
                  <a:pt x="0" y="1987550"/>
                  <a:pt x="160337" y="2419350"/>
                </a:cubicBezTo>
                <a:cubicBezTo>
                  <a:pt x="320675" y="2851150"/>
                  <a:pt x="969962" y="2590800"/>
                  <a:pt x="969962" y="2590800"/>
                </a:cubicBezTo>
                <a:lnTo>
                  <a:pt x="969962" y="2590800"/>
                </a:lnTo>
              </a:path>
            </a:pathLst>
          </a:custGeom>
          <a:ln w="19050">
            <a:solidFill>
              <a:schemeClr val="tx1"/>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141" name="Straight Connector 140"/>
          <p:cNvCxnSpPr/>
          <p:nvPr/>
        </p:nvCxnSpPr>
        <p:spPr>
          <a:xfrm flipH="1">
            <a:off x="5753100" y="333345"/>
            <a:ext cx="740499" cy="0"/>
          </a:xfrm>
          <a:prstGeom prst="line">
            <a:avLst/>
          </a:prstGeom>
          <a:ln w="349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45" name="TextBox 144"/>
          <p:cNvSpPr txBox="1"/>
          <p:nvPr/>
        </p:nvSpPr>
        <p:spPr>
          <a:xfrm>
            <a:off x="2135687" y="5344167"/>
            <a:ext cx="1880120" cy="646331"/>
          </a:xfrm>
          <a:prstGeom prst="rect">
            <a:avLst/>
          </a:prstGeom>
          <a:noFill/>
        </p:spPr>
        <p:txBody>
          <a:bodyPr wrap="square" rtlCol="0">
            <a:spAutoFit/>
          </a:bodyPr>
          <a:lstStyle/>
          <a:p>
            <a:pPr algn="ctr"/>
            <a:r>
              <a:rPr lang="en-GB" sz="1200" i="1" dirty="0"/>
              <a:t>EU Bologna Process – all graduates to have Diploma Supplement by 2005</a:t>
            </a:r>
          </a:p>
        </p:txBody>
      </p:sp>
      <p:cxnSp>
        <p:nvCxnSpPr>
          <p:cNvPr id="146" name="Straight Arrow Connector 145"/>
          <p:cNvCxnSpPr/>
          <p:nvPr/>
        </p:nvCxnSpPr>
        <p:spPr>
          <a:xfrm flipV="1">
            <a:off x="1020735" y="4778918"/>
            <a:ext cx="7314630" cy="2"/>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7" name="Up Arrow 146"/>
          <p:cNvSpPr/>
          <p:nvPr/>
        </p:nvSpPr>
        <p:spPr>
          <a:xfrm>
            <a:off x="4831281" y="4569738"/>
            <a:ext cx="415768" cy="921024"/>
          </a:xfrm>
          <a:prstGeom prst="upArrow">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8" name="TextBox 147"/>
          <p:cNvSpPr txBox="1"/>
          <p:nvPr/>
        </p:nvSpPr>
        <p:spPr>
          <a:xfrm>
            <a:off x="1802402" y="4581988"/>
            <a:ext cx="947293" cy="400110"/>
          </a:xfrm>
          <a:prstGeom prst="rect">
            <a:avLst/>
          </a:prstGeom>
          <a:solidFill>
            <a:schemeClr val="bg1"/>
          </a:solidFill>
        </p:spPr>
        <p:txBody>
          <a:bodyPr wrap="square" rtlCol="0">
            <a:spAutoFit/>
          </a:bodyPr>
          <a:lstStyle/>
          <a:p>
            <a:r>
              <a:rPr lang="en-US" sz="2000" b="1" dirty="0"/>
              <a:t>HEFCE       </a:t>
            </a:r>
            <a:r>
              <a:rPr lang="en-US" sz="1400" i="1" dirty="0"/>
              <a:t>      </a:t>
            </a:r>
          </a:p>
        </p:txBody>
      </p:sp>
      <p:cxnSp>
        <p:nvCxnSpPr>
          <p:cNvPr id="154" name="Straight Connector 153"/>
          <p:cNvCxnSpPr>
            <a:stCxn id="42" idx="1"/>
          </p:cNvCxnSpPr>
          <p:nvPr/>
        </p:nvCxnSpPr>
        <p:spPr>
          <a:xfrm flipH="1">
            <a:off x="4744336" y="2159337"/>
            <a:ext cx="531926" cy="0"/>
          </a:xfrm>
          <a:prstGeom prst="line">
            <a:avLst/>
          </a:prstGeom>
          <a:ln>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flipH="1">
            <a:off x="4831281" y="2579807"/>
            <a:ext cx="531926" cy="0"/>
          </a:xfrm>
          <a:prstGeom prst="line">
            <a:avLst/>
          </a:prstGeom>
          <a:ln>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flipH="1">
            <a:off x="4206108" y="2933700"/>
            <a:ext cx="531926" cy="0"/>
          </a:xfrm>
          <a:prstGeom prst="line">
            <a:avLst/>
          </a:prstGeom>
          <a:ln>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sp>
        <p:nvSpPr>
          <p:cNvPr id="157" name="Up Arrow 156"/>
          <p:cNvSpPr/>
          <p:nvPr/>
        </p:nvSpPr>
        <p:spPr>
          <a:xfrm>
            <a:off x="4773250" y="3046174"/>
            <a:ext cx="3735676" cy="1716578"/>
          </a:xfrm>
          <a:prstGeom prst="upArrow">
            <a:avLst>
              <a:gd name="adj1" fmla="val 50000"/>
              <a:gd name="adj2" fmla="val 49445"/>
            </a:avLst>
          </a:prstGeom>
          <a:solidFill>
            <a:schemeClr val="bg1">
              <a:lumMod val="95000"/>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1" name="TextBox 160"/>
          <p:cNvSpPr txBox="1"/>
          <p:nvPr/>
        </p:nvSpPr>
        <p:spPr>
          <a:xfrm>
            <a:off x="6619875" y="3647288"/>
            <a:ext cx="1245982" cy="307777"/>
          </a:xfrm>
          <a:prstGeom prst="rect">
            <a:avLst/>
          </a:prstGeom>
          <a:noFill/>
        </p:spPr>
        <p:txBody>
          <a:bodyPr wrap="none" rtlCol="0">
            <a:spAutoFit/>
          </a:bodyPr>
          <a:lstStyle/>
          <a:p>
            <a:r>
              <a:rPr lang="en-GB" sz="1400" b="1" i="1" dirty="0"/>
              <a:t>employability </a:t>
            </a:r>
          </a:p>
        </p:txBody>
      </p:sp>
      <p:sp>
        <p:nvSpPr>
          <p:cNvPr id="162" name="TextBox 161"/>
          <p:cNvSpPr txBox="1"/>
          <p:nvPr/>
        </p:nvSpPr>
        <p:spPr>
          <a:xfrm>
            <a:off x="5147954" y="3565666"/>
            <a:ext cx="1042162" cy="584775"/>
          </a:xfrm>
          <a:prstGeom prst="rect">
            <a:avLst/>
          </a:prstGeom>
          <a:solidFill>
            <a:schemeClr val="bg1">
              <a:alpha val="54000"/>
            </a:schemeClr>
          </a:solidFill>
        </p:spPr>
        <p:txBody>
          <a:bodyPr wrap="square" rtlCol="0">
            <a:spAutoFit/>
          </a:bodyPr>
          <a:lstStyle/>
          <a:p>
            <a:pPr algn="ctr"/>
            <a:r>
              <a:rPr lang="en-US" sz="1600" b="1" dirty="0"/>
              <a:t>BURGESS </a:t>
            </a:r>
          </a:p>
          <a:p>
            <a:pPr algn="ctr"/>
            <a:r>
              <a:rPr lang="en-US" sz="1600" b="1" dirty="0"/>
              <a:t>REVIEWS </a:t>
            </a:r>
          </a:p>
        </p:txBody>
      </p:sp>
      <p:sp>
        <p:nvSpPr>
          <p:cNvPr id="164" name="Freeform 163"/>
          <p:cNvSpPr/>
          <p:nvPr/>
        </p:nvSpPr>
        <p:spPr>
          <a:xfrm>
            <a:off x="6162675" y="1962150"/>
            <a:ext cx="691498" cy="3062288"/>
          </a:xfrm>
          <a:custGeom>
            <a:avLst/>
            <a:gdLst>
              <a:gd name="connsiteX0" fmla="*/ 0 w 685800"/>
              <a:gd name="connsiteY0" fmla="*/ 2200275 h 3062288"/>
              <a:gd name="connsiteX1" fmla="*/ 257175 w 685800"/>
              <a:gd name="connsiteY1" fmla="*/ 2695575 h 3062288"/>
              <a:gd name="connsiteX2" fmla="*/ 685800 w 685800"/>
              <a:gd name="connsiteY2" fmla="*/ 0 h 3062288"/>
              <a:gd name="connsiteX3" fmla="*/ 685800 w 685800"/>
              <a:gd name="connsiteY3" fmla="*/ 0 h 3062288"/>
            </a:gdLst>
            <a:ahLst/>
            <a:cxnLst>
              <a:cxn ang="0">
                <a:pos x="connsiteX0" y="connsiteY0"/>
              </a:cxn>
              <a:cxn ang="0">
                <a:pos x="connsiteX1" y="connsiteY1"/>
              </a:cxn>
              <a:cxn ang="0">
                <a:pos x="connsiteX2" y="connsiteY2"/>
              </a:cxn>
              <a:cxn ang="0">
                <a:pos x="connsiteX3" y="connsiteY3"/>
              </a:cxn>
            </a:cxnLst>
            <a:rect l="l" t="t" r="r" b="b"/>
            <a:pathLst>
              <a:path w="685800" h="3062288">
                <a:moveTo>
                  <a:pt x="0" y="2200275"/>
                </a:moveTo>
                <a:cubicBezTo>
                  <a:pt x="71437" y="2631281"/>
                  <a:pt x="142875" y="3062288"/>
                  <a:pt x="257175" y="2695575"/>
                </a:cubicBezTo>
                <a:cubicBezTo>
                  <a:pt x="371475" y="2328863"/>
                  <a:pt x="685800" y="0"/>
                  <a:pt x="685800" y="0"/>
                </a:cubicBezTo>
                <a:lnTo>
                  <a:pt x="685800" y="0"/>
                </a:lnTo>
              </a:path>
            </a:pathLst>
          </a:cu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65" name="TextBox 164"/>
          <p:cNvSpPr txBox="1"/>
          <p:nvPr/>
        </p:nvSpPr>
        <p:spPr>
          <a:xfrm>
            <a:off x="5010455" y="4138063"/>
            <a:ext cx="1682861" cy="400110"/>
          </a:xfrm>
          <a:prstGeom prst="rect">
            <a:avLst/>
          </a:prstGeom>
          <a:solidFill>
            <a:schemeClr val="bg1">
              <a:alpha val="63000"/>
            </a:schemeClr>
          </a:solidFill>
        </p:spPr>
        <p:txBody>
          <a:bodyPr wrap="square" rtlCol="0">
            <a:spAutoFit/>
          </a:bodyPr>
          <a:lstStyle/>
          <a:p>
            <a:r>
              <a:rPr lang="en-US" sz="2000" b="1" dirty="0"/>
              <a:t>UUK/</a:t>
            </a:r>
            <a:r>
              <a:rPr lang="en-US" sz="2000" b="1" dirty="0" err="1"/>
              <a:t>GuildHE</a:t>
            </a:r>
            <a:r>
              <a:rPr lang="en-US" sz="2000" b="1" dirty="0"/>
              <a:t>       </a:t>
            </a:r>
            <a:r>
              <a:rPr lang="en-US" sz="1400" i="1" dirty="0"/>
              <a:t>      </a:t>
            </a:r>
          </a:p>
        </p:txBody>
      </p:sp>
      <p:sp>
        <p:nvSpPr>
          <p:cNvPr id="166" name="TextBox 165"/>
          <p:cNvSpPr txBox="1"/>
          <p:nvPr/>
        </p:nvSpPr>
        <p:spPr>
          <a:xfrm>
            <a:off x="6693316" y="4472591"/>
            <a:ext cx="947293" cy="400110"/>
          </a:xfrm>
          <a:prstGeom prst="rect">
            <a:avLst/>
          </a:prstGeom>
          <a:solidFill>
            <a:schemeClr val="bg1">
              <a:alpha val="43000"/>
            </a:schemeClr>
          </a:solidFill>
        </p:spPr>
        <p:txBody>
          <a:bodyPr wrap="square" rtlCol="0">
            <a:spAutoFit/>
          </a:bodyPr>
          <a:lstStyle/>
          <a:p>
            <a:r>
              <a:rPr lang="en-US" sz="2000" b="1" dirty="0"/>
              <a:t>HEFCE       </a:t>
            </a:r>
            <a:r>
              <a:rPr lang="en-US" sz="1400" i="1" dirty="0"/>
              <a:t>      </a:t>
            </a:r>
          </a:p>
        </p:txBody>
      </p:sp>
      <p:sp>
        <p:nvSpPr>
          <p:cNvPr id="68" name="TextBox 67"/>
          <p:cNvSpPr txBox="1"/>
          <p:nvPr/>
        </p:nvSpPr>
        <p:spPr>
          <a:xfrm>
            <a:off x="223572" y="166580"/>
            <a:ext cx="6396303" cy="461665"/>
          </a:xfrm>
          <a:prstGeom prst="rect">
            <a:avLst/>
          </a:prstGeom>
          <a:solidFill>
            <a:schemeClr val="bg1"/>
          </a:solidFill>
        </p:spPr>
        <p:txBody>
          <a:bodyPr wrap="none" rtlCol="0">
            <a:spAutoFit/>
          </a:bodyPr>
          <a:lstStyle/>
          <a:p>
            <a:r>
              <a:rPr lang="en-GB" sz="2400" b="1" dirty="0">
                <a:latin typeface="Aharoni" pitchFamily="2" charset="-79"/>
                <a:cs typeface="Aharoni" pitchFamily="2" charset="-79"/>
              </a:rPr>
              <a:t>Evolving Ecosystem for </a:t>
            </a:r>
            <a:r>
              <a:rPr lang="en-GB" sz="2400" b="1" dirty="0" err="1">
                <a:latin typeface="Aharoni" pitchFamily="2" charset="-79"/>
                <a:cs typeface="Aharoni" pitchFamily="2" charset="-79"/>
              </a:rPr>
              <a:t>Lifewide</a:t>
            </a:r>
            <a:r>
              <a:rPr lang="en-GB" sz="2400" b="1" dirty="0">
                <a:latin typeface="Aharoni" pitchFamily="2" charset="-79"/>
                <a:cs typeface="Aharoni" pitchFamily="2" charset="-79"/>
              </a:rPr>
              <a:t> Learning</a:t>
            </a:r>
          </a:p>
        </p:txBody>
      </p:sp>
    </p:spTree>
    <p:extLst>
      <p:ext uri="{BB962C8B-B14F-4D97-AF65-F5344CB8AC3E}">
        <p14:creationId xmlns:p14="http://schemas.microsoft.com/office/powerpoint/2010/main" val="3851817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829" y="35857"/>
            <a:ext cx="9007594" cy="646331"/>
          </a:xfrm>
          <a:prstGeom prst="rect">
            <a:avLst/>
          </a:prstGeom>
          <a:noFill/>
        </p:spPr>
        <p:txBody>
          <a:bodyPr wrap="none" rtlCol="0">
            <a:spAutoFit/>
          </a:bodyPr>
          <a:lstStyle/>
          <a:p>
            <a:r>
              <a:rPr lang="en-US" b="1" dirty="0"/>
              <a:t>Higher Education Achievement Report</a:t>
            </a:r>
            <a:r>
              <a:rPr lang="en-US" dirty="0"/>
              <a:t>: A universal record of achievement which </a:t>
            </a:r>
          </a:p>
          <a:p>
            <a:r>
              <a:rPr lang="en-US" dirty="0"/>
              <a:t>makes provision for learning gained through activity outside the academic curriculum</a:t>
            </a:r>
          </a:p>
        </p:txBody>
      </p:sp>
      <p:pic>
        <p:nvPicPr>
          <p:cNvPr id="4" name="Picture 3"/>
          <p:cNvPicPr/>
          <p:nvPr/>
        </p:nvPicPr>
        <p:blipFill>
          <a:blip r:embed="rId3" cstate="print"/>
          <a:srcRect/>
          <a:stretch>
            <a:fillRect/>
          </a:stretch>
        </p:blipFill>
        <p:spPr bwMode="auto">
          <a:xfrm>
            <a:off x="146001" y="803309"/>
            <a:ext cx="3350823" cy="2719910"/>
          </a:xfrm>
          <a:prstGeom prst="rect">
            <a:avLst/>
          </a:prstGeom>
          <a:noFill/>
          <a:ln w="9525">
            <a:noFill/>
            <a:miter lim="800000"/>
            <a:headEnd/>
            <a:tailEnd/>
          </a:ln>
        </p:spPr>
      </p:pic>
      <p:pic>
        <p:nvPicPr>
          <p:cNvPr id="5" name="Picture 4"/>
          <p:cNvPicPr/>
          <p:nvPr/>
        </p:nvPicPr>
        <p:blipFill>
          <a:blip r:embed="rId4" cstate="print"/>
          <a:srcRect/>
          <a:stretch>
            <a:fillRect/>
          </a:stretch>
        </p:blipFill>
        <p:spPr bwMode="auto">
          <a:xfrm>
            <a:off x="375547" y="3523219"/>
            <a:ext cx="3121278" cy="3193387"/>
          </a:xfrm>
          <a:prstGeom prst="rect">
            <a:avLst/>
          </a:prstGeom>
          <a:noFill/>
          <a:ln w="9525">
            <a:noFill/>
            <a:miter lim="800000"/>
            <a:headEnd/>
            <a:tailEnd/>
          </a:ln>
        </p:spPr>
      </p:pic>
      <p:pic>
        <p:nvPicPr>
          <p:cNvPr id="6" name="Picture 5"/>
          <p:cNvPicPr>
            <a:picLocks noChangeAspect="1"/>
          </p:cNvPicPr>
          <p:nvPr/>
        </p:nvPicPr>
        <p:blipFill>
          <a:blip r:embed="rId5"/>
          <a:stretch>
            <a:fillRect/>
          </a:stretch>
        </p:blipFill>
        <p:spPr>
          <a:xfrm>
            <a:off x="3569997" y="682188"/>
            <a:ext cx="5383084" cy="7728926"/>
          </a:xfrm>
          <a:prstGeom prst="rect">
            <a:avLst/>
          </a:prstGeom>
        </p:spPr>
      </p:pic>
    </p:spTree>
    <p:extLst>
      <p:ext uri="{BB962C8B-B14F-4D97-AF65-F5344CB8AC3E}">
        <p14:creationId xmlns:p14="http://schemas.microsoft.com/office/powerpoint/2010/main" val="2265044726"/>
      </p:ext>
    </p:extLst>
  </p:cSld>
  <p:clrMapOvr>
    <a:masterClrMapping/>
  </p:clrMapOvr>
  <p:transition>
    <p:dissolve/>
  </p:transition>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rgbClr val="040808"/>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20269</TotalTime>
  <Words>4613</Words>
  <Application>Microsoft Office PowerPoint</Application>
  <PresentationFormat>On-screen Show (4:3)</PresentationFormat>
  <Paragraphs>860</Paragraphs>
  <Slides>28</Slides>
  <Notes>24</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28</vt:i4>
      </vt:variant>
    </vt:vector>
  </HeadingPairs>
  <TitlesOfParts>
    <vt:vector size="42" baseType="lpstr">
      <vt:lpstr>MS PGothic</vt:lpstr>
      <vt:lpstr>MS PGothic</vt:lpstr>
      <vt:lpstr>宋体</vt:lpstr>
      <vt:lpstr>Adobe Heiti Std R</vt:lpstr>
      <vt:lpstr>Aharoni</vt:lpstr>
      <vt:lpstr>Arial</vt:lpstr>
      <vt:lpstr>Calibri</vt:lpstr>
      <vt:lpstr>Hobo Std</vt:lpstr>
      <vt:lpstr>Microsoft Sans Serif</vt:lpstr>
      <vt:lpstr>Times New Roman</vt:lpstr>
      <vt:lpstr>Wingdings</vt:lpstr>
      <vt:lpstr>Office Theme</vt:lpstr>
      <vt:lpstr>Default Design</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Norman Jackson</dc:creator>
  <cp:lastModifiedBy>norman jackson</cp:lastModifiedBy>
  <cp:revision>96</cp:revision>
  <dcterms:created xsi:type="dcterms:W3CDTF">2016-08-09T07:47:47Z</dcterms:created>
  <dcterms:modified xsi:type="dcterms:W3CDTF">2016-10-25T01:20:20Z</dcterms:modified>
</cp:coreProperties>
</file>