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35" r:id="rId3"/>
    <p:sldMasterId id="2147483747" r:id="rId4"/>
    <p:sldMasterId id="2147483760" r:id="rId5"/>
  </p:sldMasterIdLst>
  <p:notesMasterIdLst>
    <p:notesMasterId r:id="rId38"/>
  </p:notesMasterIdLst>
  <p:handoutMasterIdLst>
    <p:handoutMasterId r:id="rId39"/>
  </p:handoutMasterIdLst>
  <p:sldIdLst>
    <p:sldId id="1462" r:id="rId6"/>
    <p:sldId id="772" r:id="rId7"/>
    <p:sldId id="1512" r:id="rId8"/>
    <p:sldId id="1513" r:id="rId9"/>
    <p:sldId id="1496" r:id="rId10"/>
    <p:sldId id="1504" r:id="rId11"/>
    <p:sldId id="1470" r:id="rId12"/>
    <p:sldId id="1391" r:id="rId13"/>
    <p:sldId id="1478" r:id="rId14"/>
    <p:sldId id="1503" r:id="rId15"/>
    <p:sldId id="257" r:id="rId16"/>
    <p:sldId id="1501" r:id="rId17"/>
    <p:sldId id="1477" r:id="rId18"/>
    <p:sldId id="1378" r:id="rId19"/>
    <p:sldId id="1510" r:id="rId20"/>
    <p:sldId id="1522" r:id="rId21"/>
    <p:sldId id="294" r:id="rId22"/>
    <p:sldId id="1417" r:id="rId23"/>
    <p:sldId id="1418" r:id="rId24"/>
    <p:sldId id="1419" r:id="rId25"/>
    <p:sldId id="1519" r:id="rId26"/>
    <p:sldId id="1518" r:id="rId27"/>
    <p:sldId id="1505" r:id="rId28"/>
    <p:sldId id="1150" r:id="rId29"/>
    <p:sldId id="262" r:id="rId30"/>
    <p:sldId id="1425" r:id="rId31"/>
    <p:sldId id="258" r:id="rId32"/>
    <p:sldId id="1382" r:id="rId33"/>
    <p:sldId id="1520" r:id="rId34"/>
    <p:sldId id="964" r:id="rId35"/>
    <p:sldId id="1521" r:id="rId36"/>
    <p:sldId id="1397"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F80ED7"/>
    <a:srgbClr val="43F52B"/>
    <a:srgbClr val="FF99CC"/>
    <a:srgbClr val="31EFCB"/>
    <a:srgbClr val="28F89A"/>
    <a:srgbClr val="F3F3F3"/>
    <a:srgbClr val="F2F2F2"/>
    <a:srgbClr val="F9F9F9"/>
    <a:srgbClr val="2BF5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66" autoAdjust="0"/>
    <p:restoredTop sz="96517" autoAdjust="0"/>
  </p:normalViewPr>
  <p:slideViewPr>
    <p:cSldViewPr>
      <p:cViewPr>
        <p:scale>
          <a:sx n="75" d="100"/>
          <a:sy n="75" d="100"/>
        </p:scale>
        <p:origin x="1146" y="876"/>
      </p:cViewPr>
      <p:guideLst>
        <p:guide orient="horz" pos="2160"/>
        <p:guide pos="2880"/>
      </p:guideLst>
    </p:cSldViewPr>
  </p:slideViewPr>
  <p:outlineViewPr>
    <p:cViewPr>
      <p:scale>
        <a:sx n="33" d="100"/>
        <a:sy n="33" d="100"/>
      </p:scale>
      <p:origin x="0" y="-4314"/>
    </p:cViewPr>
  </p:outlin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3D43314-6733-4951-9792-BB8F5096A84A}" type="datetimeFigureOut">
              <a:rPr lang="en-GB" smtClean="0"/>
              <a:pPr/>
              <a:t>21/06/2019</a:t>
            </a:fld>
            <a:endParaRPr lang="en-GB"/>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62C0DFF-6BD5-489F-9C6F-F47ECC6E5A2D}" type="slidenum">
              <a:rPr lang="en-GB" smtClean="0"/>
              <a:pPr/>
              <a:t>‹#›</a:t>
            </a:fld>
            <a:endParaRPr lang="en-GB"/>
          </a:p>
        </p:txBody>
      </p:sp>
    </p:spTree>
    <p:extLst>
      <p:ext uri="{BB962C8B-B14F-4D97-AF65-F5344CB8AC3E}">
        <p14:creationId xmlns:p14="http://schemas.microsoft.com/office/powerpoint/2010/main" val="3677278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AA0A854-96D6-495B-8649-B3EECF9233DD}" type="datetimeFigureOut">
              <a:rPr lang="en-GB" smtClean="0"/>
              <a:pPr/>
              <a:t>21/06/2019</a:t>
            </a:fld>
            <a:endParaRPr lang="en-GB"/>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CCAF947-7A2E-4282-B4C6-39663672F056}" type="slidenum">
              <a:rPr lang="en-GB" smtClean="0"/>
              <a:pPr/>
              <a:t>‹#›</a:t>
            </a:fld>
            <a:endParaRPr lang="en-GB"/>
          </a:p>
        </p:txBody>
      </p:sp>
    </p:spTree>
    <p:extLst>
      <p:ext uri="{BB962C8B-B14F-4D97-AF65-F5344CB8AC3E}">
        <p14:creationId xmlns:p14="http://schemas.microsoft.com/office/powerpoint/2010/main" val="447678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7684FDC1-C6C7-434F-818F-C489EDDFBA78}"/>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16234686-570F-48DF-9AAF-38BD50454438}"/>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n-GB" altLang="en-US" sz="1000" dirty="0">
              <a:latin typeface="+mn-lt"/>
              <a:ea typeface="Times New Roman" panose="02020603050405020304" pitchFamily="18" charset="0"/>
              <a:cs typeface="Calibri" panose="020F0502020204030204" pitchFamily="34" charset="0"/>
            </a:endParaRPr>
          </a:p>
        </p:txBody>
      </p:sp>
      <p:sp>
        <p:nvSpPr>
          <p:cNvPr id="70660" name="Slide Number Placeholder 3">
            <a:extLst>
              <a:ext uri="{FF2B5EF4-FFF2-40B4-BE49-F238E27FC236}">
                <a16:creationId xmlns:a16="http://schemas.microsoft.com/office/drawing/2014/main" id="{EF53C128-575C-4459-A4CD-65FF3139BC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fld id="{D00C15D6-9C2B-4D37-B08B-79DB8FDF2A52}" type="slidenum">
              <a:rPr lang="en-GB" altLang="en-US" b="0" smtClean="0"/>
              <a:pPr/>
              <a:t>1</a:t>
            </a:fld>
            <a:endParaRPr lang="en-GB" altLang="en-US"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Calibri" panose="020F0502020204030204" pitchFamily="34" charset="0"/>
                <a:cs typeface="Calibri" panose="020F0502020204030204" pitchFamily="34" charset="0"/>
              </a:rPr>
              <a:t>Life is a complex process and we make up stories about ourselves to make sense of our experiences and ourselves often as part of a reflective process. These stories provide us with a type of knowledge from which we can learn.</a:t>
            </a:r>
          </a:p>
          <a:p>
            <a:endParaRPr lang="en-US" altLang="en-US" sz="1100" dirty="0">
              <a:latin typeface="Calibri" panose="020F0502020204030204" pitchFamily="34" charset="0"/>
              <a:cs typeface="Calibri" panose="020F0502020204030204" pitchFamily="34" charset="0"/>
            </a:endParaRPr>
          </a:p>
          <a:p>
            <a:r>
              <a:rPr lang="en-US" altLang="en-US" sz="1100" dirty="0">
                <a:latin typeface="Calibri" panose="020F0502020204030204" pitchFamily="34" charset="0"/>
                <a:cs typeface="Calibri" panose="020F0502020204030204" pitchFamily="34" charset="0"/>
              </a:rPr>
              <a:t>I the context of preparing young adult learners for a lifetime of learning higher education could play an important role in enabling learners to create their own life narratives and learn from the process. PDP for example offers an important pedagogical context for development. </a:t>
            </a:r>
          </a:p>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10</a:t>
            </a:fld>
            <a:endParaRPr lang="en-GB"/>
          </a:p>
        </p:txBody>
      </p:sp>
    </p:spTree>
    <p:extLst>
      <p:ext uri="{BB962C8B-B14F-4D97-AF65-F5344CB8AC3E}">
        <p14:creationId xmlns:p14="http://schemas.microsoft.com/office/powerpoint/2010/main" val="527803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11</a:t>
            </a:fld>
            <a:endParaRPr lang="en-GB"/>
          </a:p>
        </p:txBody>
      </p:sp>
    </p:spTree>
    <p:extLst>
      <p:ext uri="{BB962C8B-B14F-4D97-AF65-F5344CB8AC3E}">
        <p14:creationId xmlns:p14="http://schemas.microsoft.com/office/powerpoint/2010/main" val="1814616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What learning meant to </a:t>
            </a:r>
            <a:r>
              <a:rPr lang="en-US" sz="1100" dirty="0" err="1"/>
              <a:t>Xiujuan</a:t>
            </a:r>
            <a:r>
              <a:rPr lang="en-US" sz="1100" dirty="0"/>
              <a:t> in the first few weeks of arriving in a new city</a:t>
            </a:r>
          </a:p>
        </p:txBody>
      </p:sp>
      <p:sp>
        <p:nvSpPr>
          <p:cNvPr id="4" name="Slide Number Placeholder 3"/>
          <p:cNvSpPr>
            <a:spLocks noGrp="1"/>
          </p:cNvSpPr>
          <p:nvPr>
            <p:ph type="sldNum" sz="quarter" idx="5"/>
          </p:nvPr>
        </p:nvSpPr>
        <p:spPr/>
        <p:txBody>
          <a:bodyPr/>
          <a:lstStyle/>
          <a:p>
            <a:fld id="{FCCAF947-7A2E-4282-B4C6-39663672F056}" type="slidenum">
              <a:rPr lang="en-GB" smtClean="0"/>
              <a:pPr/>
              <a:t>12</a:t>
            </a:fld>
            <a:endParaRPr lang="en-GB"/>
          </a:p>
        </p:txBody>
      </p:sp>
    </p:spTree>
    <p:extLst>
      <p:ext uri="{BB962C8B-B14F-4D97-AF65-F5344CB8AC3E}">
        <p14:creationId xmlns:p14="http://schemas.microsoft.com/office/powerpoint/2010/main" val="3998775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DA8A5961-21D8-4288-9D67-8ECFB990C61E}"/>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9FB5657E-0183-4A8D-9647-0BE53A4B45E7}"/>
              </a:ext>
            </a:extLst>
          </p:cNvPr>
          <p:cNvSpPr>
            <a:spLocks noGrp="1"/>
          </p:cNvSpPr>
          <p:nvPr>
            <p:ph type="body" idx="1"/>
          </p:nvPr>
        </p:nvSpPr>
        <p:spPr/>
        <p:txBody>
          <a:bodyPr>
            <a:normAutofit/>
          </a:bodyPr>
          <a:lstStyle/>
          <a:p>
            <a:pPr>
              <a:defRPr/>
            </a:pPr>
            <a:endParaRPr lang="en-GB" dirty="0"/>
          </a:p>
          <a:p>
            <a:pPr>
              <a:defRPr/>
            </a:pPr>
            <a:endParaRPr lang="en-GB" dirty="0"/>
          </a:p>
          <a:p>
            <a:pPr>
              <a:defRPr/>
            </a:pPr>
            <a:endParaRPr lang="en-GB" dirty="0"/>
          </a:p>
        </p:txBody>
      </p:sp>
      <p:sp>
        <p:nvSpPr>
          <p:cNvPr id="104452" name="Slide Number Placeholder 3">
            <a:extLst>
              <a:ext uri="{FF2B5EF4-FFF2-40B4-BE49-F238E27FC236}">
                <a16:creationId xmlns:a16="http://schemas.microsoft.com/office/drawing/2014/main" id="{043D57B1-80B6-413C-ADF2-234814CEA291}"/>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55449" indent="-289562">
              <a:defRPr b="1">
                <a:solidFill>
                  <a:schemeClr val="tx1"/>
                </a:solidFill>
                <a:latin typeface="Arial" panose="020B0604020202020204" pitchFamily="34" charset="0"/>
                <a:ea typeface="MS PGothic" panose="020B0600070205080204" pitchFamily="34" charset="-128"/>
              </a:defRPr>
            </a:lvl2pPr>
            <a:lvl3pPr marL="1163100" indent="-231326">
              <a:defRPr b="1">
                <a:solidFill>
                  <a:schemeClr val="tx1"/>
                </a:solidFill>
                <a:latin typeface="Arial" panose="020B0604020202020204" pitchFamily="34" charset="0"/>
                <a:ea typeface="MS PGothic" panose="020B0600070205080204" pitchFamily="34" charset="-128"/>
              </a:defRPr>
            </a:lvl3pPr>
            <a:lvl4pPr marL="1628987" indent="-231326">
              <a:defRPr b="1">
                <a:solidFill>
                  <a:schemeClr val="tx1"/>
                </a:solidFill>
                <a:latin typeface="Arial" panose="020B0604020202020204" pitchFamily="34" charset="0"/>
                <a:ea typeface="MS PGothic" panose="020B0600070205080204" pitchFamily="34" charset="-128"/>
              </a:defRPr>
            </a:lvl4pPr>
            <a:lvl5pPr marL="2094873" indent="-231326">
              <a:defRPr b="1">
                <a:solidFill>
                  <a:schemeClr val="tx1"/>
                </a:solidFill>
                <a:latin typeface="Arial" panose="020B0604020202020204" pitchFamily="34" charset="0"/>
                <a:ea typeface="MS PGothic" panose="020B0600070205080204" pitchFamily="34" charset="-128"/>
              </a:defRPr>
            </a:lvl5pPr>
            <a:lvl6pPr marL="2560760" indent="-231326"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26647" indent="-231326"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92534" indent="-231326"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958421" indent="-231326"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defTabSz="931774" fontAlgn="base">
              <a:spcBef>
                <a:spcPct val="0"/>
              </a:spcBef>
              <a:spcAft>
                <a:spcPct val="0"/>
              </a:spcAft>
              <a:defRPr/>
            </a:pPr>
            <a:fld id="{E905B527-7910-40A1-A1CD-70D3513E6689}" type="slidenum">
              <a:rPr lang="en-GB" altLang="en-US" b="0">
                <a:solidFill>
                  <a:srgbClr val="000000"/>
                </a:solidFill>
              </a:rPr>
              <a:pPr defTabSz="931774" fontAlgn="base">
                <a:spcBef>
                  <a:spcPct val="0"/>
                </a:spcBef>
                <a:spcAft>
                  <a:spcPct val="0"/>
                </a:spcAft>
                <a:defRPr/>
              </a:pPr>
              <a:t>14</a:t>
            </a:fld>
            <a:endParaRPr lang="en-GB" altLang="en-US" b="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5A54BA68-68F7-47E8-BF3A-372DB9BC0573}"/>
              </a:ext>
            </a:extLst>
          </p:cNvPr>
          <p:cNvSpPr>
            <a:spLocks noGrp="1" noRot="1" noChangeAspect="1" noChangeArrowheads="1" noTextEdit="1"/>
          </p:cNvSpPr>
          <p:nvPr>
            <p:ph type="sldImg"/>
          </p:nvPr>
        </p:nvSpPr>
        <p:spPr>
          <a:ln/>
        </p:spPr>
      </p:sp>
      <p:sp>
        <p:nvSpPr>
          <p:cNvPr id="147459" name="Notes Placeholder 2">
            <a:extLst>
              <a:ext uri="{FF2B5EF4-FFF2-40B4-BE49-F238E27FC236}">
                <a16:creationId xmlns:a16="http://schemas.microsoft.com/office/drawing/2014/main" id="{D8EE7641-00CD-4390-87CE-9A728C8A73BE}"/>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7460" name="Slide Number Placeholder 3">
            <a:extLst>
              <a:ext uri="{FF2B5EF4-FFF2-40B4-BE49-F238E27FC236}">
                <a16:creationId xmlns:a16="http://schemas.microsoft.com/office/drawing/2014/main" id="{636CE5F8-D13F-4852-BCD1-26E02EB2717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57066" indent="-291179">
              <a:defRPr b="1">
                <a:solidFill>
                  <a:schemeClr val="tx1"/>
                </a:solidFill>
                <a:latin typeface="Arial" panose="020B0604020202020204" pitchFamily="34" charset="0"/>
                <a:ea typeface="MS PGothic" panose="020B0600070205080204" pitchFamily="34" charset="-128"/>
              </a:defRPr>
            </a:lvl2pPr>
            <a:lvl3pPr marL="1164717" indent="-232943">
              <a:defRPr b="1">
                <a:solidFill>
                  <a:schemeClr val="tx1"/>
                </a:solidFill>
                <a:latin typeface="Arial" panose="020B0604020202020204" pitchFamily="34" charset="0"/>
                <a:ea typeface="MS PGothic" panose="020B0600070205080204" pitchFamily="34" charset="-128"/>
              </a:defRPr>
            </a:lvl3pPr>
            <a:lvl4pPr marL="1630604" indent="-232943">
              <a:defRPr b="1">
                <a:solidFill>
                  <a:schemeClr val="tx1"/>
                </a:solidFill>
                <a:latin typeface="Arial" panose="020B0604020202020204" pitchFamily="34" charset="0"/>
                <a:ea typeface="MS PGothic" panose="020B0600070205080204" pitchFamily="34" charset="-128"/>
              </a:defRPr>
            </a:lvl4pPr>
            <a:lvl5pPr marL="2096491" indent="-232943">
              <a:defRPr b="1">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r" defTabSz="931774" rtl="0" eaLnBrk="1" fontAlgn="base" latinLnBrk="0" hangingPunct="1">
              <a:lnSpc>
                <a:spcPct val="100000"/>
              </a:lnSpc>
              <a:spcBef>
                <a:spcPct val="0"/>
              </a:spcBef>
              <a:spcAft>
                <a:spcPct val="0"/>
              </a:spcAft>
              <a:buClrTx/>
              <a:buSzTx/>
              <a:buFontTx/>
              <a:buNone/>
              <a:tabLst/>
              <a:defRPr/>
            </a:pPr>
            <a:fld id="{C4DBD6FB-C38D-48CE-8D22-D52489E12A0B}"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31774" rtl="0" eaLnBrk="1" fontAlgn="base" latinLnBrk="0" hangingPunct="1">
                <a:lnSpc>
                  <a:spcPct val="100000"/>
                </a:lnSpc>
                <a:spcBef>
                  <a:spcPct val="0"/>
                </a:spcBef>
                <a:spcAft>
                  <a:spcPct val="0"/>
                </a:spcAft>
                <a:buClrTx/>
                <a:buSzTx/>
                <a:buFontTx/>
                <a:buNone/>
                <a:tabLst/>
                <a:defRPr/>
              </a:pPr>
              <a:t>15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671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A94F8BB-3B16-48A2-842F-0929A4836ECF}"/>
              </a:ext>
            </a:extLst>
          </p:cNvPr>
          <p:cNvSpPr>
            <a:spLocks noGrp="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18</a:t>
            </a:fld>
            <a:endParaRPr lang="en-GB"/>
          </a:p>
        </p:txBody>
      </p:sp>
    </p:spTree>
    <p:extLst>
      <p:ext uri="{BB962C8B-B14F-4D97-AF65-F5344CB8AC3E}">
        <p14:creationId xmlns:p14="http://schemas.microsoft.com/office/powerpoint/2010/main" val="520267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19</a:t>
            </a:fld>
            <a:endParaRPr lang="en-GB"/>
          </a:p>
        </p:txBody>
      </p:sp>
    </p:spTree>
    <p:extLst>
      <p:ext uri="{BB962C8B-B14F-4D97-AF65-F5344CB8AC3E}">
        <p14:creationId xmlns:p14="http://schemas.microsoft.com/office/powerpoint/2010/main" val="3756703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E0C0F5C1-A1A2-4F5E-9AC6-924E4D748628}"/>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0722DA5C-0DF9-44D3-8D19-971EB6F15351}"/>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eaLnBrk="1" hangingPunct="1">
              <a:spcBef>
                <a:spcPct val="0"/>
              </a:spcBef>
            </a:pP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endParaRPr lang="en-GB" altLang="en-US"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1988" name="Slide Number Placeholder 3">
            <a:extLst>
              <a:ext uri="{FF2B5EF4-FFF2-40B4-BE49-F238E27FC236}">
                <a16:creationId xmlns:a16="http://schemas.microsoft.com/office/drawing/2014/main" id="{6E4CBF37-FBA3-4BDF-AEDB-B7C28D731A5B}"/>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57066" indent="-291179" eaLnBrk="0" hangingPunct="0">
              <a:defRPr b="1">
                <a:solidFill>
                  <a:schemeClr val="tx1"/>
                </a:solidFill>
                <a:latin typeface="Arial" panose="020B0604020202020204" pitchFamily="34" charset="0"/>
                <a:ea typeface="MS PGothic" panose="020B0600070205080204" pitchFamily="34" charset="-128"/>
              </a:defRPr>
            </a:lvl2pPr>
            <a:lvl3pPr marL="1164717" indent="-232943" eaLnBrk="0" hangingPunct="0">
              <a:defRPr b="1">
                <a:solidFill>
                  <a:schemeClr val="tx1"/>
                </a:solidFill>
                <a:latin typeface="Arial" panose="020B0604020202020204" pitchFamily="34" charset="0"/>
                <a:ea typeface="MS PGothic" panose="020B0600070205080204" pitchFamily="34" charset="-128"/>
              </a:defRPr>
            </a:lvl3pPr>
            <a:lvl4pPr marL="1630604" indent="-232943" eaLnBrk="0" hangingPunct="0">
              <a:defRPr b="1">
                <a:solidFill>
                  <a:schemeClr val="tx1"/>
                </a:solidFill>
                <a:latin typeface="Arial" panose="020B0604020202020204" pitchFamily="34" charset="0"/>
                <a:ea typeface="MS PGothic" panose="020B0600070205080204" pitchFamily="34" charset="-128"/>
              </a:defRPr>
            </a:lvl4pPr>
            <a:lvl5pPr marL="2096491" indent="-232943" eaLnBrk="0" hangingPunct="0">
              <a:defRPr b="1">
                <a:solidFill>
                  <a:schemeClr val="tx1"/>
                </a:solidFill>
                <a:latin typeface="Arial" panose="020B0604020202020204" pitchFamily="34" charset="0"/>
                <a:ea typeface="MS PGothic" panose="020B0600070205080204" pitchFamily="34" charset="-128"/>
              </a:defRPr>
            </a:lvl5pPr>
            <a:lvl6pPr marL="2562377"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28264"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94151"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960038"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fld id="{C7D893DC-C77D-4CBF-9FA7-DC2131251D61}" type="slidenum">
              <a:rPr lang="en-GB" altLang="en-US" b="0"/>
              <a:pPr eaLnBrk="1" hangingPunct="1"/>
              <a:t>2</a:t>
            </a:fld>
            <a:endParaRPr lang="en-GB" altLang="en-US" b="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B19F8B-E4C1-4706-8754-25B6BDC1ECE2}" type="slidenum">
              <a:rPr lang="en-US" smtClean="0"/>
              <a:t>24</a:t>
            </a:fld>
            <a:endParaRPr lang="en-US"/>
          </a:p>
        </p:txBody>
      </p:sp>
    </p:spTree>
    <p:extLst>
      <p:ext uri="{BB962C8B-B14F-4D97-AF65-F5344CB8AC3E}">
        <p14:creationId xmlns:p14="http://schemas.microsoft.com/office/powerpoint/2010/main" val="3773304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78A1EA4F-A57A-4AEE-A965-7D3811F42B4A}"/>
              </a:ext>
            </a:extLst>
          </p:cNvPr>
          <p:cNvSpPr>
            <a:spLocks noGrp="1" noRot="1" noChangeAspect="1" noChangeArrowheads="1" noTextEdit="1"/>
          </p:cNvSpPr>
          <p:nvPr>
            <p:ph type="sldImg"/>
          </p:nvPr>
        </p:nvSpPr>
        <p:spPr>
          <a:xfrm>
            <a:off x="1457325" y="1181100"/>
            <a:ext cx="4251325" cy="3189288"/>
          </a:xfrm>
          <a:ln/>
        </p:spPr>
      </p:sp>
      <p:sp>
        <p:nvSpPr>
          <p:cNvPr id="115715" name="Notes Placeholder 2">
            <a:extLst>
              <a:ext uri="{FF2B5EF4-FFF2-40B4-BE49-F238E27FC236}">
                <a16:creationId xmlns:a16="http://schemas.microsoft.com/office/drawing/2014/main" id="{10F34935-AC4C-443E-A1A2-F186D0E9F980}"/>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47500" lnSpcReduction="20000"/>
          </a:bodyPr>
          <a:lstStyle/>
          <a:p>
            <a:r>
              <a:rPr lang="en-GB" altLang="en-US" sz="1400" dirty="0">
                <a:latin typeface="Arial" panose="020B0604020202020204" pitchFamily="34" charset="0"/>
              </a:rPr>
              <a:t>Summary of the components of a learning ecology</a:t>
            </a:r>
          </a:p>
          <a:p>
            <a:endParaRPr lang="en-GB" altLang="en-US" sz="1400" dirty="0">
              <a:latin typeface="Arial" panose="020B0604020202020204" pitchFamily="34" charset="0"/>
            </a:endParaRPr>
          </a:p>
          <a:p>
            <a:r>
              <a:rPr lang="en-GB" altLang="en-US" sz="1400" dirty="0">
                <a:latin typeface="Arial" panose="020B0604020202020204" pitchFamily="34" charset="0"/>
              </a:rPr>
              <a:t>Learning ecologies (Jackson 2013a:14) 'the process(es) we create in a particular context for a particular purpose that provides us with opportunities, relationships and resources for learning, development and achievement'.   </a:t>
            </a:r>
          </a:p>
          <a:p>
            <a:endParaRPr lang="en-US" altLang="en-US" sz="1400" dirty="0">
              <a:latin typeface="Arial" panose="020B0604020202020204" pitchFamily="34" charset="0"/>
            </a:endParaRPr>
          </a:p>
          <a:p>
            <a:r>
              <a:rPr lang="en-US" altLang="en-US" sz="1400" dirty="0">
                <a:latin typeface="Arial" panose="020B0604020202020204" pitchFamily="34" charset="0"/>
              </a:rPr>
              <a:t>This definition represents the integration and interdependence of the elements of learning and achievement which include the contexts and spaces we inhabit, including our history, relationships and resources, (the most important being knowledge and tools to aid thinking), and our will and capability to create a learning process or learning ecology for a particular purpose.</a:t>
            </a:r>
          </a:p>
          <a:p>
            <a:endParaRPr lang="en-US" altLang="en-US" sz="1400" dirty="0">
              <a:latin typeface="Arial" panose="020B0604020202020204" pitchFamily="34" charset="0"/>
            </a:endParaRPr>
          </a:p>
          <a:p>
            <a:r>
              <a:rPr lang="en-US" altLang="en-US" sz="1400" dirty="0">
                <a:latin typeface="Arial" panose="020B0604020202020204" pitchFamily="34" charset="0"/>
              </a:rPr>
              <a:t>Such actions may be directed explicitly to learning or mastering something but more likely they will be primarily concerned with performing a task, resolving an issue, solving a problem, or making the most of a new opportunity. </a:t>
            </a:r>
          </a:p>
          <a:p>
            <a:endParaRPr lang="en-GB" altLang="en-US" sz="1400" dirty="0">
              <a:latin typeface="Arial" panose="020B0604020202020204" pitchFamily="34" charset="0"/>
            </a:endParaRPr>
          </a:p>
          <a:p>
            <a:r>
              <a:rPr lang="en-GB" altLang="en-US" sz="1400" dirty="0">
                <a:latin typeface="Arial" panose="020B0604020202020204" pitchFamily="34" charset="0"/>
              </a:rPr>
              <a:t>Learning ecologies have temporal dimensions as well as spatial and contextual dimensions: they have the capability to connect different spaces and contexts existing simultaneously across a person's life-course, as well as different spaces and contexts existing in different time periods throughout their life-course. </a:t>
            </a:r>
          </a:p>
          <a:p>
            <a:endParaRPr lang="en-GB" altLang="en-US" sz="1400" dirty="0">
              <a:latin typeface="Arial" panose="020B0604020202020204" pitchFamily="34" charset="0"/>
            </a:endParaRPr>
          </a:p>
          <a:p>
            <a:endParaRPr lang="en-GB" altLang="en-US" sz="1400" dirty="0">
              <a:latin typeface="Arial" panose="020B0604020202020204" pitchFamily="34" charset="0"/>
            </a:endParaRPr>
          </a:p>
          <a:p>
            <a:pPr algn="ctr"/>
            <a:r>
              <a:rPr lang="en-GB" altLang="en-US" sz="1400" dirty="0">
                <a:latin typeface="Arial" panose="020B0604020202020204" pitchFamily="34" charset="0"/>
              </a:rPr>
              <a:t>HYPOTHESIS : ECOLOGIES FOR ACHIEVING OUR PURPOSES </a:t>
            </a:r>
          </a:p>
          <a:p>
            <a:pPr algn="ctr"/>
            <a:r>
              <a:rPr lang="en-GB" altLang="en-US" sz="1400" dirty="0">
                <a:latin typeface="Arial" panose="020B0604020202020204" pitchFamily="34" charset="0"/>
              </a:rPr>
              <a:t>ARE OUR VEHICLES FOR DISCOVERING &amp; CREATING MEANING</a:t>
            </a:r>
          </a:p>
          <a:p>
            <a:endParaRPr lang="en-GB" altLang="en-US" sz="1400" dirty="0">
              <a:latin typeface="Arial" panose="020B0604020202020204" pitchFamily="34" charset="0"/>
            </a:endParaRPr>
          </a:p>
          <a:p>
            <a:r>
              <a:rPr lang="en-GB" altLang="en-US" sz="1400" dirty="0">
                <a:latin typeface="Arial" panose="020B0604020202020204" pitchFamily="34" charset="0"/>
              </a:rPr>
              <a:t>Our </a:t>
            </a:r>
            <a:r>
              <a:rPr lang="en-GB" altLang="en-US" sz="1400" dirty="0">
                <a:solidFill>
                  <a:srgbClr val="FF0000"/>
                </a:solidFill>
                <a:latin typeface="Arial" panose="020B0604020202020204" pitchFamily="34" charset="0"/>
              </a:rPr>
              <a:t>beliefs</a:t>
            </a:r>
            <a:r>
              <a:rPr lang="en-GB" altLang="en-US" sz="1400" dirty="0">
                <a:latin typeface="Arial" panose="020B0604020202020204" pitchFamily="34" charset="0"/>
              </a:rPr>
              <a:t> </a:t>
            </a:r>
            <a:r>
              <a:rPr lang="en-GB" altLang="en-US" sz="1400" dirty="0">
                <a:solidFill>
                  <a:srgbClr val="FF0000"/>
                </a:solidFill>
                <a:latin typeface="Arial" panose="020B0604020202020204" pitchFamily="34" charset="0"/>
              </a:rPr>
              <a:t>shape what we value </a:t>
            </a:r>
            <a:r>
              <a:rPr lang="en-GB" altLang="en-US" sz="1400" dirty="0">
                <a:latin typeface="Arial" panose="020B0604020202020204" pitchFamily="34" charset="0"/>
              </a:rPr>
              <a:t>and what we value shape our beliefs</a:t>
            </a:r>
          </a:p>
          <a:p>
            <a:endParaRPr lang="en-GB" altLang="en-US" sz="1400" dirty="0">
              <a:latin typeface="Arial" panose="020B0604020202020204" pitchFamily="34" charset="0"/>
            </a:endParaRPr>
          </a:p>
          <a:p>
            <a:r>
              <a:rPr lang="en-GB" altLang="en-US" sz="1400" dirty="0">
                <a:latin typeface="Arial" panose="020B0604020202020204" pitchFamily="34" charset="0"/>
              </a:rPr>
              <a:t>Our  </a:t>
            </a:r>
            <a:r>
              <a:rPr lang="en-GB" altLang="en-US" sz="1400" dirty="0">
                <a:solidFill>
                  <a:srgbClr val="FF0000"/>
                </a:solidFill>
                <a:latin typeface="Arial" panose="020B0604020202020204" pitchFamily="34" charset="0"/>
              </a:rPr>
              <a:t>beliefs &amp;</a:t>
            </a:r>
            <a:r>
              <a:rPr lang="en-GB" altLang="en-US" sz="1400" dirty="0">
                <a:latin typeface="Arial" panose="020B0604020202020204" pitchFamily="34" charset="0"/>
              </a:rPr>
              <a:t> </a:t>
            </a:r>
            <a:r>
              <a:rPr lang="en-GB" altLang="en-US" sz="1400" dirty="0">
                <a:solidFill>
                  <a:srgbClr val="FF0000"/>
                </a:solidFill>
                <a:latin typeface="Arial" panose="020B0604020202020204" pitchFamily="34" charset="0"/>
              </a:rPr>
              <a:t>values shape our purposes </a:t>
            </a:r>
            <a:r>
              <a:rPr lang="en-GB" altLang="en-US" sz="1400" dirty="0">
                <a:latin typeface="Arial" panose="020B0604020202020204" pitchFamily="34" charset="0"/>
              </a:rPr>
              <a:t>– purposes emerge from the circumstances of our life and what we value they give our life meaning</a:t>
            </a:r>
          </a:p>
          <a:p>
            <a:endParaRPr lang="en-GB" altLang="en-US" sz="1400" dirty="0">
              <a:solidFill>
                <a:srgbClr val="FF0000"/>
              </a:solidFill>
              <a:latin typeface="Arial" panose="020B0604020202020204" pitchFamily="34" charset="0"/>
            </a:endParaRPr>
          </a:p>
          <a:p>
            <a:r>
              <a:rPr lang="en-GB" altLang="en-US" sz="1400" dirty="0">
                <a:solidFill>
                  <a:srgbClr val="FF0000"/>
                </a:solidFill>
                <a:latin typeface="Arial" panose="020B0604020202020204" pitchFamily="34" charset="0"/>
              </a:rPr>
              <a:t>Purposes create intentions (will/desire/ambition)</a:t>
            </a:r>
            <a:r>
              <a:rPr lang="en-GB" altLang="en-US" sz="1400" dirty="0">
                <a:latin typeface="Arial" panose="020B0604020202020204" pitchFamily="34" charset="0"/>
              </a:rPr>
              <a:t> to act on purpose (to reinforce the meaning that is our life) eg the desire to make a positive contribution/to make a difference to create a better version of oneself and to create new value in the world we are attending</a:t>
            </a:r>
          </a:p>
          <a:p>
            <a:endParaRPr lang="en-GB" altLang="en-US" sz="1400" dirty="0">
              <a:latin typeface="Arial" panose="020B0604020202020204" pitchFamily="34" charset="0"/>
            </a:endParaRPr>
          </a:p>
          <a:p>
            <a:r>
              <a:rPr lang="en-GB" altLang="en-US" sz="1400" dirty="0">
                <a:solidFill>
                  <a:srgbClr val="FF0000"/>
                </a:solidFill>
                <a:latin typeface="Arial" panose="020B0604020202020204" pitchFamily="34" charset="0"/>
              </a:rPr>
              <a:t>Intentions cause us to search our life/world (contexts) for affordance </a:t>
            </a:r>
            <a:r>
              <a:rPr lang="en-GB" altLang="en-US" sz="1400" dirty="0">
                <a:latin typeface="Arial" panose="020B0604020202020204" pitchFamily="34" charset="0"/>
              </a:rPr>
              <a:t>(perceptions of possibility for action – eg to make a difference) </a:t>
            </a:r>
          </a:p>
          <a:p>
            <a:endParaRPr lang="en-GB" altLang="en-US" sz="1400" dirty="0">
              <a:latin typeface="Arial" panose="020B0604020202020204" pitchFamily="34" charset="0"/>
            </a:endParaRPr>
          </a:p>
          <a:p>
            <a:r>
              <a:rPr lang="en-GB" altLang="en-US" sz="1400" dirty="0">
                <a:solidFill>
                  <a:srgbClr val="FF0000"/>
                </a:solidFill>
                <a:latin typeface="Arial" panose="020B0604020202020204" pitchFamily="34" charset="0"/>
              </a:rPr>
              <a:t>Affordance enables us to formulate goals to drive specific actions and behaviours in the particular contexts and situations of our life/world</a:t>
            </a:r>
          </a:p>
          <a:p>
            <a:endParaRPr lang="en-GB" altLang="en-US" sz="1400" dirty="0">
              <a:latin typeface="Arial" panose="020B0604020202020204" pitchFamily="34" charset="0"/>
            </a:endParaRPr>
          </a:p>
          <a:p>
            <a:r>
              <a:rPr lang="en-GB" altLang="en-US" sz="1400" dirty="0">
                <a:solidFill>
                  <a:srgbClr val="FF0000"/>
                </a:solidFill>
                <a:latin typeface="Arial" panose="020B0604020202020204" pitchFamily="34" charset="0"/>
              </a:rPr>
              <a:t>These actions and behaviours result in an ‘ecology for achieving our goals’. </a:t>
            </a:r>
            <a:r>
              <a:rPr lang="en-GB" altLang="en-US" sz="1400" dirty="0">
                <a:latin typeface="Arial" panose="020B0604020202020204" pitchFamily="34" charset="0"/>
              </a:rPr>
              <a:t>Our ecology is the way we interpret, relate to, connect and interact with our world of which we are a part not a separate entity. Our ecology involves relationships, activities, experiences, use of resources (knowledge/tools and other artefacts) through which we learn and develop in order to accomplish something we value and create new and deeper meanings in the process.</a:t>
            </a:r>
          </a:p>
          <a:p>
            <a:endParaRPr lang="en-GB" altLang="en-US" sz="1400" dirty="0">
              <a:latin typeface="Arial" panose="020B0604020202020204" pitchFamily="34" charset="0"/>
            </a:endParaRPr>
          </a:p>
          <a:p>
            <a:r>
              <a:rPr lang="en-GB" altLang="en-US" sz="1400" dirty="0">
                <a:solidFill>
                  <a:srgbClr val="FF0000"/>
                </a:solidFill>
                <a:latin typeface="Arial" panose="020B0604020202020204" pitchFamily="34" charset="0"/>
              </a:rPr>
              <a:t>New meaning grows from the experiences and reflections on experience grown through our ecology when it is integrated with our previous understandings, values and beliefs. </a:t>
            </a:r>
            <a:r>
              <a:rPr lang="en-GB" altLang="en-US" sz="1400" dirty="0">
                <a:latin typeface="Arial" panose="020B0604020202020204" pitchFamily="34" charset="0"/>
              </a:rPr>
              <a:t>Our unfolding experiences contain things which are currently meaningful and also things that do not make sense to us. It is in striving to make sense or better sense of such things that new meaning grows in relation to all of the above. Its an ecological process.</a:t>
            </a:r>
          </a:p>
          <a:p>
            <a:endParaRPr lang="en-GB" altLang="en-US" dirty="0">
              <a:latin typeface="Arial" panose="020B0604020202020204" pitchFamily="34" charset="0"/>
            </a:endParaRPr>
          </a:p>
          <a:p>
            <a:endParaRPr lang="en-GB" altLang="en-US" dirty="0">
              <a:latin typeface="Arial" panose="020B0604020202020204" pitchFamily="34" charset="0"/>
            </a:endParaRPr>
          </a:p>
          <a:p>
            <a:endParaRPr lang="en-GB" altLang="en-US" dirty="0">
              <a:latin typeface="Arial" panose="020B0604020202020204" pitchFamily="34" charset="0"/>
            </a:endParaRPr>
          </a:p>
          <a:p>
            <a:endParaRPr lang="en-US" altLang="en-US" dirty="0">
              <a:latin typeface="Arial" panose="020B0604020202020204" pitchFamily="34" charset="0"/>
            </a:endParaRPr>
          </a:p>
        </p:txBody>
      </p:sp>
      <p:sp>
        <p:nvSpPr>
          <p:cNvPr id="115716" name="Slide Number Placeholder 3">
            <a:extLst>
              <a:ext uri="{FF2B5EF4-FFF2-40B4-BE49-F238E27FC236}">
                <a16:creationId xmlns:a16="http://schemas.microsoft.com/office/drawing/2014/main" id="{8391D13B-B24A-4820-999E-3E2D48D96740}"/>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71450" indent="-296711">
              <a:defRPr b="1">
                <a:solidFill>
                  <a:schemeClr val="tx1"/>
                </a:solidFill>
                <a:latin typeface="Arial" panose="020B0604020202020204" pitchFamily="34" charset="0"/>
                <a:ea typeface="MS PGothic" panose="020B0600070205080204" pitchFamily="34" charset="-128"/>
              </a:defRPr>
            </a:lvl2pPr>
            <a:lvl3pPr marL="1186847" indent="-237369">
              <a:defRPr b="1">
                <a:solidFill>
                  <a:schemeClr val="tx1"/>
                </a:solidFill>
                <a:latin typeface="Arial" panose="020B0604020202020204" pitchFamily="34" charset="0"/>
                <a:ea typeface="MS PGothic" panose="020B0600070205080204" pitchFamily="34" charset="-128"/>
              </a:defRPr>
            </a:lvl3pPr>
            <a:lvl4pPr marL="1661585" indent="-237369">
              <a:defRPr b="1">
                <a:solidFill>
                  <a:schemeClr val="tx1"/>
                </a:solidFill>
                <a:latin typeface="Arial" panose="020B0604020202020204" pitchFamily="34" charset="0"/>
                <a:ea typeface="MS PGothic" panose="020B0600070205080204" pitchFamily="34" charset="-128"/>
              </a:defRPr>
            </a:lvl4pPr>
            <a:lvl5pPr marL="2136324" indent="-237369">
              <a:defRPr b="1">
                <a:solidFill>
                  <a:schemeClr val="tx1"/>
                </a:solidFill>
                <a:latin typeface="Arial" panose="020B0604020202020204" pitchFamily="34" charset="0"/>
                <a:ea typeface="MS PGothic" panose="020B0600070205080204" pitchFamily="34" charset="-128"/>
              </a:defRPr>
            </a:lvl5pPr>
            <a:lvl6pPr marL="2611062"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85801"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560540"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4035279"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fld id="{E2EFB9DF-3BA9-4316-AFFC-D82FC24513C5}" type="slidenum">
              <a:rPr lang="en-GB" altLang="en-US" b="0">
                <a:solidFill>
                  <a:srgbClr val="000000"/>
                </a:solidFill>
              </a:rPr>
              <a:pPr/>
              <a:t>25</a:t>
            </a:fld>
            <a:endParaRPr lang="en-GB" altLang="en-US" b="0">
              <a:solidFill>
                <a:srgbClr val="000000"/>
              </a:solidFill>
            </a:endParaRPr>
          </a:p>
        </p:txBody>
      </p:sp>
    </p:spTree>
    <p:extLst>
      <p:ext uri="{BB962C8B-B14F-4D97-AF65-F5344CB8AC3E}">
        <p14:creationId xmlns:p14="http://schemas.microsoft.com/office/powerpoint/2010/main" val="2243802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26</a:t>
            </a:fld>
            <a:endParaRPr lang="en-GB"/>
          </a:p>
        </p:txBody>
      </p:sp>
    </p:spTree>
    <p:extLst>
      <p:ext uri="{BB962C8B-B14F-4D97-AF65-F5344CB8AC3E}">
        <p14:creationId xmlns:p14="http://schemas.microsoft.com/office/powerpoint/2010/main" val="973181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29</a:t>
            </a:fld>
            <a:endParaRPr lang="en-GB"/>
          </a:p>
        </p:txBody>
      </p:sp>
    </p:spTree>
    <p:extLst>
      <p:ext uri="{BB962C8B-B14F-4D97-AF65-F5344CB8AC3E}">
        <p14:creationId xmlns:p14="http://schemas.microsoft.com/office/powerpoint/2010/main" val="4055006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09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Inspired by Barbara Grant’s idea that we are all a university. The thought I will leave you with, is that we are all able to contribute to shaping the sort of education system we believe is right for the development of our students. Perhaps the place to start is for each of us to develop our own manifesto setting out the type of learning experiences we want to enable in order to make an enduring difference to the lives of our learners.</a:t>
            </a:r>
          </a:p>
        </p:txBody>
      </p:sp>
      <p:sp>
        <p:nvSpPr>
          <p:cNvPr id="4" name="Slide Number Placeholder 3"/>
          <p:cNvSpPr>
            <a:spLocks noGrp="1"/>
          </p:cNvSpPr>
          <p:nvPr>
            <p:ph type="sldNum" sz="quarter" idx="5"/>
          </p:nvPr>
        </p:nvSpPr>
        <p:spPr/>
        <p:txBody>
          <a:bodyPr/>
          <a:lstStyle/>
          <a:p>
            <a:fld id="{FCCAF947-7A2E-4282-B4C6-39663672F056}" type="slidenum">
              <a:rPr lang="en-GB" smtClean="0"/>
              <a:pPr/>
              <a:t>32</a:t>
            </a:fld>
            <a:endParaRPr lang="en-GB"/>
          </a:p>
        </p:txBody>
      </p:sp>
    </p:spTree>
    <p:extLst>
      <p:ext uri="{BB962C8B-B14F-4D97-AF65-F5344CB8AC3E}">
        <p14:creationId xmlns:p14="http://schemas.microsoft.com/office/powerpoint/2010/main" val="599425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3</a:t>
            </a:fld>
            <a:endParaRPr lang="en-GB"/>
          </a:p>
        </p:txBody>
      </p:sp>
    </p:spTree>
    <p:extLst>
      <p:ext uri="{BB962C8B-B14F-4D97-AF65-F5344CB8AC3E}">
        <p14:creationId xmlns:p14="http://schemas.microsoft.com/office/powerpoint/2010/main" val="1639111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4</a:t>
            </a:fld>
            <a:endParaRPr lang="en-GB"/>
          </a:p>
        </p:txBody>
      </p:sp>
    </p:spTree>
    <p:extLst>
      <p:ext uri="{BB962C8B-B14F-4D97-AF65-F5344CB8AC3E}">
        <p14:creationId xmlns:p14="http://schemas.microsoft.com/office/powerpoint/2010/main" val="14334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6</a:t>
            </a:fld>
            <a:endParaRPr lang="en-GB"/>
          </a:p>
        </p:txBody>
      </p:sp>
    </p:spTree>
    <p:extLst>
      <p:ext uri="{BB962C8B-B14F-4D97-AF65-F5344CB8AC3E}">
        <p14:creationId xmlns:p14="http://schemas.microsoft.com/office/powerpoint/2010/main" val="3628914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8B7A2B5-68C4-4E80-BBAA-F30B23B94E68}"/>
              </a:ext>
            </a:extLst>
          </p:cNvPr>
          <p:cNvSpPr>
            <a:spLocks noGrp="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21/06/2019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21/06/2019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21/06/2019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521882-5F3A-4E6A-AEBA-12865EE16388}"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70C101-3ACE-4153-930B-39D642766761}"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3BD1E5-D9D4-4928-89D3-88B3AF320B16}"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9CFCE0-350F-4D8C-A5EE-DC983C4D64B2}"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EA2EAF-868C-439D-A535-61392285ADB4}"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22165A-ADEB-4AE2-8B0C-1F01F4776528}"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A5B5E74-5861-4291-AE5A-83A89917A424}"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BCD787-560E-49BC-A447-4932873D1C8B}"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21/06/2019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447A6-4922-4BD5-9898-0D9D292492A1}"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D6985C-9A5D-412C-BCAB-D473DB7F7147}"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CE2B2D-1C2B-4596-893A-E3F02C22D976}"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2000D64-B012-47A9-B66E-95A89B12CDEA}"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8AC514-F9F5-42F9-B72B-6C7DCA35EC0E}"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604258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803333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7E71A6-6A34-47E0-A51B-014D7A10BC4F}"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364040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7E71A6-6A34-47E0-A51B-014D7A10BC4F}" type="datetimeFigureOut">
              <a:rPr lang="en-US" smtClean="0"/>
              <a:t>6/21/2019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2303522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7E71A6-6A34-47E0-A51B-014D7A10BC4F}" type="datetimeFigureOut">
              <a:rPr lang="en-US" smtClean="0"/>
              <a:t>6/21/2019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318267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2B6FC4-DD9E-46BB-B5EB-AE6255749981}" type="datetimeFigureOut">
              <a:rPr lang="en-GB" smtClean="0"/>
              <a:pPr/>
              <a:t>21/06/2019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7E71A6-6A34-47E0-A51B-014D7A10BC4F}" type="datetimeFigureOut">
              <a:rPr lang="en-US" smtClean="0"/>
              <a:t>6/21/2019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089577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7E71A6-6A34-47E0-A51B-014D7A10BC4F}" type="datetimeFigureOut">
              <a:rPr lang="en-US" smtClean="0"/>
              <a:t>6/21/2019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953442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7E71A6-6A34-47E0-A51B-014D7A10BC4F}" type="datetimeFigureOut">
              <a:rPr lang="en-US" smtClean="0"/>
              <a:t>6/21/2019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388078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7E71A6-6A34-47E0-A51B-014D7A10BC4F}" type="datetimeFigureOut">
              <a:rPr lang="en-US" smtClean="0"/>
              <a:t>6/21/2019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633998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3941670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6/21/2019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2271848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8EDD745-0CA3-4BC7-BC4B-AE977C02A00F}"/>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2B2D2C75-78D7-42DF-9DB5-0B4A54271421}" type="datetimeFigureOut">
              <a:rPr lang="en-GB"/>
              <a:pPr>
                <a:defRPr/>
              </a:pPr>
              <a:t>21/06/2019</a:t>
            </a:fld>
            <a:endParaRPr lang="en-GB"/>
          </a:p>
        </p:txBody>
      </p:sp>
      <p:sp>
        <p:nvSpPr>
          <p:cNvPr id="5" name="Footer Placeholder 4">
            <a:extLst>
              <a:ext uri="{FF2B5EF4-FFF2-40B4-BE49-F238E27FC236}">
                <a16:creationId xmlns:a16="http://schemas.microsoft.com/office/drawing/2014/main" id="{4A271025-2381-4F7D-9BE6-95B180AFE1A6}"/>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a:extLst>
              <a:ext uri="{FF2B5EF4-FFF2-40B4-BE49-F238E27FC236}">
                <a16:creationId xmlns:a16="http://schemas.microsoft.com/office/drawing/2014/main" id="{04E2F64F-4D7A-4C3B-94D7-391F9E076DFF}"/>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5BD78E14-C405-4C3A-A8C5-5A68800C1E0F}" type="slidenum">
              <a:rPr lang="en-GB" altLang="en-US"/>
              <a:pPr>
                <a:defRPr/>
              </a:pPr>
              <a:t>‹#›</a:t>
            </a:fld>
            <a:endParaRPr lang="en-GB" altLang="en-US"/>
          </a:p>
        </p:txBody>
      </p:sp>
    </p:spTree>
    <p:extLst>
      <p:ext uri="{BB962C8B-B14F-4D97-AF65-F5344CB8AC3E}">
        <p14:creationId xmlns:p14="http://schemas.microsoft.com/office/powerpoint/2010/main" val="3702438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4B741E-56F2-46B2-A114-4B8447CC152B}"/>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D80EE0C4-C03D-4C82-BBFC-8D681A455FAD}" type="datetimeFigureOut">
              <a:rPr lang="en-GB"/>
              <a:pPr>
                <a:defRPr/>
              </a:pPr>
              <a:t>21/06/2019</a:t>
            </a:fld>
            <a:endParaRPr lang="en-GB"/>
          </a:p>
        </p:txBody>
      </p:sp>
      <p:sp>
        <p:nvSpPr>
          <p:cNvPr id="5" name="Footer Placeholder 4">
            <a:extLst>
              <a:ext uri="{FF2B5EF4-FFF2-40B4-BE49-F238E27FC236}">
                <a16:creationId xmlns:a16="http://schemas.microsoft.com/office/drawing/2014/main" id="{25FDFB2B-3F1A-4BAA-A07E-012A780442CE}"/>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a:extLst>
              <a:ext uri="{FF2B5EF4-FFF2-40B4-BE49-F238E27FC236}">
                <a16:creationId xmlns:a16="http://schemas.microsoft.com/office/drawing/2014/main" id="{A736B03B-7900-4E7F-B7D0-14629A48B31D}"/>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6936FAC0-95A8-4CB0-954B-D5072CFCE816}" type="slidenum">
              <a:rPr lang="en-GB" altLang="en-US"/>
              <a:pPr>
                <a:defRPr/>
              </a:pPr>
              <a:t>‹#›</a:t>
            </a:fld>
            <a:endParaRPr lang="en-GB" altLang="en-US"/>
          </a:p>
        </p:txBody>
      </p:sp>
    </p:spTree>
    <p:extLst>
      <p:ext uri="{BB962C8B-B14F-4D97-AF65-F5344CB8AC3E}">
        <p14:creationId xmlns:p14="http://schemas.microsoft.com/office/powerpoint/2010/main" val="2197900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3E8A89-B114-4784-82EE-D2E07E759CC0}"/>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87622529-C66D-4FA9-8213-5CA5440803A0}" type="datetimeFigureOut">
              <a:rPr lang="en-GB"/>
              <a:pPr>
                <a:defRPr/>
              </a:pPr>
              <a:t>21/06/2019</a:t>
            </a:fld>
            <a:endParaRPr lang="en-GB"/>
          </a:p>
        </p:txBody>
      </p:sp>
      <p:sp>
        <p:nvSpPr>
          <p:cNvPr id="5" name="Footer Placeholder 4">
            <a:extLst>
              <a:ext uri="{FF2B5EF4-FFF2-40B4-BE49-F238E27FC236}">
                <a16:creationId xmlns:a16="http://schemas.microsoft.com/office/drawing/2014/main" id="{897E96C4-4B9F-4B63-AFAC-6981C805826F}"/>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a:extLst>
              <a:ext uri="{FF2B5EF4-FFF2-40B4-BE49-F238E27FC236}">
                <a16:creationId xmlns:a16="http://schemas.microsoft.com/office/drawing/2014/main" id="{ADF62554-CA85-4B55-8F7C-AD6F0BF5C3E3}"/>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63B42AED-CA65-4B05-966F-887BF702FA30}" type="slidenum">
              <a:rPr lang="en-GB" altLang="en-US"/>
              <a:pPr>
                <a:defRPr/>
              </a:pPr>
              <a:t>‹#›</a:t>
            </a:fld>
            <a:endParaRPr lang="en-GB" altLang="en-US"/>
          </a:p>
        </p:txBody>
      </p:sp>
    </p:spTree>
    <p:extLst>
      <p:ext uri="{BB962C8B-B14F-4D97-AF65-F5344CB8AC3E}">
        <p14:creationId xmlns:p14="http://schemas.microsoft.com/office/powerpoint/2010/main" val="2055066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121D84B-371C-45EB-B9AD-7506303CAACE}"/>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106D48AC-5749-485D-AD26-EC5972CA7D1C}" type="datetimeFigureOut">
              <a:rPr lang="en-GB"/>
              <a:pPr>
                <a:defRPr/>
              </a:pPr>
              <a:t>21/06/2019</a:t>
            </a:fld>
            <a:endParaRPr lang="en-GB"/>
          </a:p>
        </p:txBody>
      </p:sp>
      <p:sp>
        <p:nvSpPr>
          <p:cNvPr id="6" name="Footer Placeholder 5">
            <a:extLst>
              <a:ext uri="{FF2B5EF4-FFF2-40B4-BE49-F238E27FC236}">
                <a16:creationId xmlns:a16="http://schemas.microsoft.com/office/drawing/2014/main" id="{31C661C4-124D-4818-86A2-15D8A5625A30}"/>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7" name="Slide Number Placeholder 6">
            <a:extLst>
              <a:ext uri="{FF2B5EF4-FFF2-40B4-BE49-F238E27FC236}">
                <a16:creationId xmlns:a16="http://schemas.microsoft.com/office/drawing/2014/main" id="{9899BB58-619B-4FF5-8F7D-8BCF1AAD3344}"/>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47FD4302-E6C0-4FC5-BE73-5D953AF5A7FC}" type="slidenum">
              <a:rPr lang="en-GB" altLang="en-US"/>
              <a:pPr>
                <a:defRPr/>
              </a:pPr>
              <a:t>‹#›</a:t>
            </a:fld>
            <a:endParaRPr lang="en-GB" altLang="en-US"/>
          </a:p>
        </p:txBody>
      </p:sp>
    </p:spTree>
    <p:extLst>
      <p:ext uri="{BB962C8B-B14F-4D97-AF65-F5344CB8AC3E}">
        <p14:creationId xmlns:p14="http://schemas.microsoft.com/office/powerpoint/2010/main" val="1867010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2B6FC4-DD9E-46BB-B5EB-AE6255749981}" type="datetimeFigureOut">
              <a:rPr lang="en-GB" smtClean="0"/>
              <a:pPr/>
              <a:t>21/06/2019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768D5C-65C2-4386-929F-EF7BE52FC553}"/>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290D5748-B32F-4F91-88FE-1302A5B28FD3}" type="datetimeFigureOut">
              <a:rPr lang="en-GB"/>
              <a:pPr>
                <a:defRPr/>
              </a:pPr>
              <a:t>21/06/2019</a:t>
            </a:fld>
            <a:endParaRPr lang="en-GB"/>
          </a:p>
        </p:txBody>
      </p:sp>
      <p:sp>
        <p:nvSpPr>
          <p:cNvPr id="8" name="Footer Placeholder 7">
            <a:extLst>
              <a:ext uri="{FF2B5EF4-FFF2-40B4-BE49-F238E27FC236}">
                <a16:creationId xmlns:a16="http://schemas.microsoft.com/office/drawing/2014/main" id="{387484FB-D673-4941-BE2E-B451B5B7449F}"/>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9" name="Slide Number Placeholder 8">
            <a:extLst>
              <a:ext uri="{FF2B5EF4-FFF2-40B4-BE49-F238E27FC236}">
                <a16:creationId xmlns:a16="http://schemas.microsoft.com/office/drawing/2014/main" id="{17612B56-D3FD-4673-88B9-8A737A152444}"/>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B85BEA94-D1B0-43DA-95E2-C9FE14EEC4FF}" type="slidenum">
              <a:rPr lang="en-GB" altLang="en-US"/>
              <a:pPr>
                <a:defRPr/>
              </a:pPr>
              <a:t>‹#›</a:t>
            </a:fld>
            <a:endParaRPr lang="en-GB" altLang="en-US"/>
          </a:p>
        </p:txBody>
      </p:sp>
    </p:spTree>
    <p:extLst>
      <p:ext uri="{BB962C8B-B14F-4D97-AF65-F5344CB8AC3E}">
        <p14:creationId xmlns:p14="http://schemas.microsoft.com/office/powerpoint/2010/main" val="15824236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C23EB38-70F4-4231-BFFD-14735E851F50}"/>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932A650E-492F-4C94-84F9-D67B4A0C80C4}" type="datetimeFigureOut">
              <a:rPr lang="en-GB"/>
              <a:pPr>
                <a:defRPr/>
              </a:pPr>
              <a:t>21/06/2019</a:t>
            </a:fld>
            <a:endParaRPr lang="en-GB"/>
          </a:p>
        </p:txBody>
      </p:sp>
      <p:sp>
        <p:nvSpPr>
          <p:cNvPr id="4" name="Footer Placeholder 3">
            <a:extLst>
              <a:ext uri="{FF2B5EF4-FFF2-40B4-BE49-F238E27FC236}">
                <a16:creationId xmlns:a16="http://schemas.microsoft.com/office/drawing/2014/main" id="{490C61E2-B50E-4CA3-8E7D-00FF4914C4D7}"/>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5" name="Slide Number Placeholder 4">
            <a:extLst>
              <a:ext uri="{FF2B5EF4-FFF2-40B4-BE49-F238E27FC236}">
                <a16:creationId xmlns:a16="http://schemas.microsoft.com/office/drawing/2014/main" id="{EBF7BBE9-F484-4897-BC60-483818065BB2}"/>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AEB56AA3-83C6-4AA1-A7C6-FDE46592824C}" type="slidenum">
              <a:rPr lang="en-GB" altLang="en-US"/>
              <a:pPr>
                <a:defRPr/>
              </a:pPr>
              <a:t>‹#›</a:t>
            </a:fld>
            <a:endParaRPr lang="en-GB" altLang="en-US"/>
          </a:p>
        </p:txBody>
      </p:sp>
    </p:spTree>
    <p:extLst>
      <p:ext uri="{BB962C8B-B14F-4D97-AF65-F5344CB8AC3E}">
        <p14:creationId xmlns:p14="http://schemas.microsoft.com/office/powerpoint/2010/main" val="4104653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6F85C-BB42-45C4-A570-AE3CD9C6F3DC}"/>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A5743CFD-9FB8-49A1-B63E-08272EBBFAEA}" type="datetimeFigureOut">
              <a:rPr lang="en-GB"/>
              <a:pPr>
                <a:defRPr/>
              </a:pPr>
              <a:t>21/06/2019</a:t>
            </a:fld>
            <a:endParaRPr lang="en-GB"/>
          </a:p>
        </p:txBody>
      </p:sp>
      <p:sp>
        <p:nvSpPr>
          <p:cNvPr id="3" name="Footer Placeholder 2">
            <a:extLst>
              <a:ext uri="{FF2B5EF4-FFF2-40B4-BE49-F238E27FC236}">
                <a16:creationId xmlns:a16="http://schemas.microsoft.com/office/drawing/2014/main" id="{5BBCFB3F-65F8-42F4-B95C-B55C0984E552}"/>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4" name="Slide Number Placeholder 3">
            <a:extLst>
              <a:ext uri="{FF2B5EF4-FFF2-40B4-BE49-F238E27FC236}">
                <a16:creationId xmlns:a16="http://schemas.microsoft.com/office/drawing/2014/main" id="{CEA6E427-061A-4B64-B44C-5AD7514B34E4}"/>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D61561B5-E1B6-4253-8BDA-90B289C1B4F8}" type="slidenum">
              <a:rPr lang="en-GB" altLang="en-US"/>
              <a:pPr>
                <a:defRPr/>
              </a:pPr>
              <a:t>‹#›</a:t>
            </a:fld>
            <a:endParaRPr lang="en-GB" altLang="en-US"/>
          </a:p>
        </p:txBody>
      </p:sp>
    </p:spTree>
    <p:extLst>
      <p:ext uri="{BB962C8B-B14F-4D97-AF65-F5344CB8AC3E}">
        <p14:creationId xmlns:p14="http://schemas.microsoft.com/office/powerpoint/2010/main" val="3639906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AF2715A-2CBF-469C-B52B-0A4EBB2C5CDB}"/>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8B3AF356-2970-41BD-A29F-1B57E82BAB77}" type="datetimeFigureOut">
              <a:rPr lang="en-GB"/>
              <a:pPr>
                <a:defRPr/>
              </a:pPr>
              <a:t>21/06/2019</a:t>
            </a:fld>
            <a:endParaRPr lang="en-GB"/>
          </a:p>
        </p:txBody>
      </p:sp>
      <p:sp>
        <p:nvSpPr>
          <p:cNvPr id="6" name="Footer Placeholder 5">
            <a:extLst>
              <a:ext uri="{FF2B5EF4-FFF2-40B4-BE49-F238E27FC236}">
                <a16:creationId xmlns:a16="http://schemas.microsoft.com/office/drawing/2014/main" id="{15827008-0F26-4B9E-9A7B-D627549EF03C}"/>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7" name="Slide Number Placeholder 6">
            <a:extLst>
              <a:ext uri="{FF2B5EF4-FFF2-40B4-BE49-F238E27FC236}">
                <a16:creationId xmlns:a16="http://schemas.microsoft.com/office/drawing/2014/main" id="{11BFF7F0-DC55-4500-90AA-B691D8A36DAA}"/>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7A7642F8-93E3-497B-AF64-C97CA0A34208}" type="slidenum">
              <a:rPr lang="en-GB" altLang="en-US"/>
              <a:pPr>
                <a:defRPr/>
              </a:pPr>
              <a:t>‹#›</a:t>
            </a:fld>
            <a:endParaRPr lang="en-GB" altLang="en-US"/>
          </a:p>
        </p:txBody>
      </p:sp>
    </p:spTree>
    <p:extLst>
      <p:ext uri="{BB962C8B-B14F-4D97-AF65-F5344CB8AC3E}">
        <p14:creationId xmlns:p14="http://schemas.microsoft.com/office/powerpoint/2010/main" val="2761677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8A5797E-35B2-4051-AB81-D5041184D16F}"/>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3AD5FC78-3178-4C4F-A219-F82A1B5CC60F}" type="datetimeFigureOut">
              <a:rPr lang="en-GB"/>
              <a:pPr>
                <a:defRPr/>
              </a:pPr>
              <a:t>21/06/2019</a:t>
            </a:fld>
            <a:endParaRPr lang="en-GB"/>
          </a:p>
        </p:txBody>
      </p:sp>
      <p:sp>
        <p:nvSpPr>
          <p:cNvPr id="6" name="Footer Placeholder 5">
            <a:extLst>
              <a:ext uri="{FF2B5EF4-FFF2-40B4-BE49-F238E27FC236}">
                <a16:creationId xmlns:a16="http://schemas.microsoft.com/office/drawing/2014/main" id="{38E18D20-0395-4815-B614-27543077E562}"/>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7" name="Slide Number Placeholder 6">
            <a:extLst>
              <a:ext uri="{FF2B5EF4-FFF2-40B4-BE49-F238E27FC236}">
                <a16:creationId xmlns:a16="http://schemas.microsoft.com/office/drawing/2014/main" id="{C7164632-349A-4863-B8D1-E6DEE303CD7A}"/>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F404D215-9B4E-4F63-BC06-C8A310A69395}" type="slidenum">
              <a:rPr lang="en-GB" altLang="en-US"/>
              <a:pPr>
                <a:defRPr/>
              </a:pPr>
              <a:t>‹#›</a:t>
            </a:fld>
            <a:endParaRPr lang="en-GB" altLang="en-US"/>
          </a:p>
        </p:txBody>
      </p:sp>
    </p:spTree>
    <p:extLst>
      <p:ext uri="{BB962C8B-B14F-4D97-AF65-F5344CB8AC3E}">
        <p14:creationId xmlns:p14="http://schemas.microsoft.com/office/powerpoint/2010/main" val="3007178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C7CF46-3510-4F3E-B98B-42E186DABB4B}"/>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14D571BF-A10D-4652-A2D2-08583038CD2A}" type="datetimeFigureOut">
              <a:rPr lang="en-GB"/>
              <a:pPr>
                <a:defRPr/>
              </a:pPr>
              <a:t>21/06/2019</a:t>
            </a:fld>
            <a:endParaRPr lang="en-GB"/>
          </a:p>
        </p:txBody>
      </p:sp>
      <p:sp>
        <p:nvSpPr>
          <p:cNvPr id="5" name="Footer Placeholder 4">
            <a:extLst>
              <a:ext uri="{FF2B5EF4-FFF2-40B4-BE49-F238E27FC236}">
                <a16:creationId xmlns:a16="http://schemas.microsoft.com/office/drawing/2014/main" id="{D32060AC-430E-4BD4-854D-6D3BE5566DFE}"/>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a:extLst>
              <a:ext uri="{FF2B5EF4-FFF2-40B4-BE49-F238E27FC236}">
                <a16:creationId xmlns:a16="http://schemas.microsoft.com/office/drawing/2014/main" id="{AE1D1248-1E85-4195-BFCF-340E91118805}"/>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FBBEA865-1554-46A5-9502-59A96710D8D3}" type="slidenum">
              <a:rPr lang="en-GB" altLang="en-US"/>
              <a:pPr>
                <a:defRPr/>
              </a:pPr>
              <a:t>‹#›</a:t>
            </a:fld>
            <a:endParaRPr lang="en-GB" altLang="en-US"/>
          </a:p>
        </p:txBody>
      </p:sp>
    </p:spTree>
    <p:extLst>
      <p:ext uri="{BB962C8B-B14F-4D97-AF65-F5344CB8AC3E}">
        <p14:creationId xmlns:p14="http://schemas.microsoft.com/office/powerpoint/2010/main" val="3682053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AC0C9E-3723-4161-8280-C6C455D64AC2}"/>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8FAD984D-C1E5-444C-A79B-78FCBB6AF3FC}" type="datetimeFigureOut">
              <a:rPr lang="en-GB"/>
              <a:pPr>
                <a:defRPr/>
              </a:pPr>
              <a:t>21/06/2019</a:t>
            </a:fld>
            <a:endParaRPr lang="en-GB"/>
          </a:p>
        </p:txBody>
      </p:sp>
      <p:sp>
        <p:nvSpPr>
          <p:cNvPr id="5" name="Footer Placeholder 4">
            <a:extLst>
              <a:ext uri="{FF2B5EF4-FFF2-40B4-BE49-F238E27FC236}">
                <a16:creationId xmlns:a16="http://schemas.microsoft.com/office/drawing/2014/main" id="{B5DAB633-0624-4AB7-81AF-AAE4959586CA}"/>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a:extLst>
              <a:ext uri="{FF2B5EF4-FFF2-40B4-BE49-F238E27FC236}">
                <a16:creationId xmlns:a16="http://schemas.microsoft.com/office/drawing/2014/main" id="{7CD47A51-A9CD-4A68-8575-4EA06BE3DE70}"/>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F4B87A79-E7A8-4A8B-A84B-ECD091C1933B}" type="slidenum">
              <a:rPr lang="en-GB" altLang="en-US"/>
              <a:pPr>
                <a:defRPr/>
              </a:pPr>
              <a:t>‹#›</a:t>
            </a:fld>
            <a:endParaRPr lang="en-GB" altLang="en-US"/>
          </a:p>
        </p:txBody>
      </p:sp>
    </p:spTree>
    <p:extLst>
      <p:ext uri="{BB962C8B-B14F-4D97-AF65-F5344CB8AC3E}">
        <p14:creationId xmlns:p14="http://schemas.microsoft.com/office/powerpoint/2010/main" val="1121796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AF27625-D144-4C99-8EB2-411D62813A56}"/>
              </a:ext>
            </a:extLst>
          </p:cNvPr>
          <p:cNvSpPr>
            <a:spLocks noGrp="1" noChangeArrowheads="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5" name="Rectangle 5">
            <a:extLst>
              <a:ext uri="{FF2B5EF4-FFF2-40B4-BE49-F238E27FC236}">
                <a16:creationId xmlns:a16="http://schemas.microsoft.com/office/drawing/2014/main" id="{2D62E8E1-F004-427E-9A80-C39657FB6E9F}"/>
              </a:ext>
            </a:extLst>
          </p:cNvPr>
          <p:cNvSpPr>
            <a:spLocks noGrp="1" noChangeArrowheads="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Rectangle 6">
            <a:extLst>
              <a:ext uri="{FF2B5EF4-FFF2-40B4-BE49-F238E27FC236}">
                <a16:creationId xmlns:a16="http://schemas.microsoft.com/office/drawing/2014/main" id="{1D384C7B-9BC6-4EDC-A5D4-0448BD537AB6}"/>
              </a:ext>
            </a:extLst>
          </p:cNvPr>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pPr>
              <a:defRPr/>
            </a:pPr>
            <a:fld id="{97973E05-F85B-487F-B8DA-B5DB2EDDC52A}" type="slidenum">
              <a:rPr lang="en-GB" altLang="en-US"/>
              <a:pPr>
                <a:defRPr/>
              </a:pPr>
              <a:t>‹#›</a:t>
            </a:fld>
            <a:endParaRPr lang="en-GB" altLang="en-US"/>
          </a:p>
        </p:txBody>
      </p:sp>
    </p:spTree>
    <p:extLst>
      <p:ext uri="{BB962C8B-B14F-4D97-AF65-F5344CB8AC3E}">
        <p14:creationId xmlns:p14="http://schemas.microsoft.com/office/powerpoint/2010/main" val="1805504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a:extLst>
              <a:ext uri="{FF2B5EF4-FFF2-40B4-BE49-F238E27FC236}">
                <a16:creationId xmlns:a16="http://schemas.microsoft.com/office/drawing/2014/main" id="{211679EB-8D34-4646-ABED-58E3482EFA7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9EDF86C-47C9-4202-AC89-129FC9646C6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D998479-2AB7-416E-BA60-EF6ACDD22A40}"/>
              </a:ext>
            </a:extLst>
          </p:cNvPr>
          <p:cNvSpPr>
            <a:spLocks noGrp="1" noChangeArrowheads="1"/>
          </p:cNvSpPr>
          <p:nvPr>
            <p:ph type="sldNum" sz="quarter" idx="12"/>
          </p:nvPr>
        </p:nvSpPr>
        <p:spPr>
          <a:ln/>
        </p:spPr>
        <p:txBody>
          <a:bodyPr/>
          <a:lstStyle>
            <a:lvl1pPr>
              <a:defRPr/>
            </a:lvl1pPr>
          </a:lstStyle>
          <a:p>
            <a:pPr>
              <a:defRPr/>
            </a:pPr>
            <a:fld id="{169AED8E-1237-4975-87D1-FAFF15F8C7C2}" type="slidenum">
              <a:rPr lang="en-GB" altLang="en-US"/>
              <a:pPr>
                <a:defRPr/>
              </a:pPr>
              <a:t>‹#›</a:t>
            </a:fld>
            <a:endParaRPr lang="en-GB" altLang="en-US"/>
          </a:p>
        </p:txBody>
      </p:sp>
    </p:spTree>
    <p:extLst>
      <p:ext uri="{BB962C8B-B14F-4D97-AF65-F5344CB8AC3E}">
        <p14:creationId xmlns:p14="http://schemas.microsoft.com/office/powerpoint/2010/main" val="3139248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9C4D5F97-01C3-438A-9B9E-F30003EEE62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47ADA7D-F7FC-41BF-B07A-6483905B223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4E632B8-CC85-425C-B8B0-77729846A913}"/>
              </a:ext>
            </a:extLst>
          </p:cNvPr>
          <p:cNvSpPr>
            <a:spLocks noGrp="1" noChangeArrowheads="1"/>
          </p:cNvSpPr>
          <p:nvPr>
            <p:ph type="sldNum" sz="quarter" idx="12"/>
          </p:nvPr>
        </p:nvSpPr>
        <p:spPr>
          <a:ln/>
        </p:spPr>
        <p:txBody>
          <a:bodyPr/>
          <a:lstStyle>
            <a:lvl1pPr>
              <a:defRPr/>
            </a:lvl1pPr>
          </a:lstStyle>
          <a:p>
            <a:pPr>
              <a:defRPr/>
            </a:pPr>
            <a:fld id="{40E7675F-9DF2-47EE-B29A-7745CE27B5FC}" type="slidenum">
              <a:rPr lang="en-GB" altLang="en-US"/>
              <a:pPr>
                <a:defRPr/>
              </a:pPr>
              <a:t>‹#›</a:t>
            </a:fld>
            <a:endParaRPr lang="en-GB" altLang="en-US"/>
          </a:p>
        </p:txBody>
      </p:sp>
    </p:spTree>
    <p:extLst>
      <p:ext uri="{BB962C8B-B14F-4D97-AF65-F5344CB8AC3E}">
        <p14:creationId xmlns:p14="http://schemas.microsoft.com/office/powerpoint/2010/main" val="3413238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12B6FC4-DD9E-46BB-B5EB-AE6255749981}" type="datetimeFigureOut">
              <a:rPr lang="en-GB" smtClean="0"/>
              <a:pPr/>
              <a:t>21/06/2019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a:extLst>
              <a:ext uri="{FF2B5EF4-FFF2-40B4-BE49-F238E27FC236}">
                <a16:creationId xmlns:a16="http://schemas.microsoft.com/office/drawing/2014/main" id="{C2CD88CD-1CCB-4E45-8574-D42E1F4FA4D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6572EFB-AD37-4744-ACB3-6ECD233A2B8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2F09F79-3B3C-4675-BD2C-F4A528F7FE51}"/>
              </a:ext>
            </a:extLst>
          </p:cNvPr>
          <p:cNvSpPr>
            <a:spLocks noGrp="1" noChangeArrowheads="1"/>
          </p:cNvSpPr>
          <p:nvPr>
            <p:ph type="sldNum" sz="quarter" idx="12"/>
          </p:nvPr>
        </p:nvSpPr>
        <p:spPr>
          <a:ln/>
        </p:spPr>
        <p:txBody>
          <a:bodyPr/>
          <a:lstStyle>
            <a:lvl1pPr>
              <a:defRPr/>
            </a:lvl1pPr>
          </a:lstStyle>
          <a:p>
            <a:pPr>
              <a:defRPr/>
            </a:pPr>
            <a:fld id="{AC54C947-D375-408F-AADC-4E089DE2C917}" type="slidenum">
              <a:rPr lang="en-GB" altLang="en-US"/>
              <a:pPr>
                <a:defRPr/>
              </a:pPr>
              <a:t>‹#›</a:t>
            </a:fld>
            <a:endParaRPr lang="en-GB" altLang="en-US"/>
          </a:p>
        </p:txBody>
      </p:sp>
    </p:spTree>
    <p:extLst>
      <p:ext uri="{BB962C8B-B14F-4D97-AF65-F5344CB8AC3E}">
        <p14:creationId xmlns:p14="http://schemas.microsoft.com/office/powerpoint/2010/main" val="988449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67A93758-F8EF-4722-97E1-D9F539B5F6A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9E04C5F-A529-4843-B6EB-97AAAE570FF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09A79345-7CC6-47C9-982C-7BBB1FBE5FE2}"/>
              </a:ext>
            </a:extLst>
          </p:cNvPr>
          <p:cNvSpPr>
            <a:spLocks noGrp="1" noChangeArrowheads="1"/>
          </p:cNvSpPr>
          <p:nvPr>
            <p:ph type="sldNum" sz="quarter" idx="12"/>
          </p:nvPr>
        </p:nvSpPr>
        <p:spPr>
          <a:ln/>
        </p:spPr>
        <p:txBody>
          <a:bodyPr/>
          <a:lstStyle>
            <a:lvl1pPr>
              <a:defRPr/>
            </a:lvl1pPr>
          </a:lstStyle>
          <a:p>
            <a:pPr>
              <a:defRPr/>
            </a:pPr>
            <a:fld id="{DF6ECFF0-297C-4DDC-B195-73314AFD5257}" type="slidenum">
              <a:rPr lang="en-GB" altLang="en-US"/>
              <a:pPr>
                <a:defRPr/>
              </a:pPr>
              <a:t>‹#›</a:t>
            </a:fld>
            <a:endParaRPr lang="en-GB" altLang="en-US"/>
          </a:p>
        </p:txBody>
      </p:sp>
    </p:spTree>
    <p:extLst>
      <p:ext uri="{BB962C8B-B14F-4D97-AF65-F5344CB8AC3E}">
        <p14:creationId xmlns:p14="http://schemas.microsoft.com/office/powerpoint/2010/main" val="269536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a:extLst>
              <a:ext uri="{FF2B5EF4-FFF2-40B4-BE49-F238E27FC236}">
                <a16:creationId xmlns:a16="http://schemas.microsoft.com/office/drawing/2014/main" id="{AF5311DE-F1FF-45B6-824D-AFAD566CF8A5}"/>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FA81478F-C509-442E-9D92-CE317E464CE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4E1334B0-1EC1-4AA0-9BD5-7D8F46B4ED83}"/>
              </a:ext>
            </a:extLst>
          </p:cNvPr>
          <p:cNvSpPr>
            <a:spLocks noGrp="1" noChangeArrowheads="1"/>
          </p:cNvSpPr>
          <p:nvPr>
            <p:ph type="sldNum" sz="quarter" idx="12"/>
          </p:nvPr>
        </p:nvSpPr>
        <p:spPr>
          <a:ln/>
        </p:spPr>
        <p:txBody>
          <a:bodyPr/>
          <a:lstStyle>
            <a:lvl1pPr>
              <a:defRPr/>
            </a:lvl1pPr>
          </a:lstStyle>
          <a:p>
            <a:pPr>
              <a:defRPr/>
            </a:pPr>
            <a:fld id="{3D6C9511-D95F-4B1C-B374-1D6E80481A3C}" type="slidenum">
              <a:rPr lang="en-GB" altLang="en-US"/>
              <a:pPr>
                <a:defRPr/>
              </a:pPr>
              <a:t>‹#›</a:t>
            </a:fld>
            <a:endParaRPr lang="en-GB" altLang="en-US"/>
          </a:p>
        </p:txBody>
      </p:sp>
    </p:spTree>
    <p:extLst>
      <p:ext uri="{BB962C8B-B14F-4D97-AF65-F5344CB8AC3E}">
        <p14:creationId xmlns:p14="http://schemas.microsoft.com/office/powerpoint/2010/main" val="1451300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a:extLst>
              <a:ext uri="{FF2B5EF4-FFF2-40B4-BE49-F238E27FC236}">
                <a16:creationId xmlns:a16="http://schemas.microsoft.com/office/drawing/2014/main" id="{C951C556-784B-48DC-B4E1-269F282C1595}"/>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F275C579-CE2C-4D81-A835-6E8C06475D1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8F1C90CB-FA32-448F-8A8F-89B215912450}"/>
              </a:ext>
            </a:extLst>
          </p:cNvPr>
          <p:cNvSpPr>
            <a:spLocks noGrp="1" noChangeArrowheads="1"/>
          </p:cNvSpPr>
          <p:nvPr>
            <p:ph type="sldNum" sz="quarter" idx="12"/>
          </p:nvPr>
        </p:nvSpPr>
        <p:spPr>
          <a:ln/>
        </p:spPr>
        <p:txBody>
          <a:bodyPr/>
          <a:lstStyle>
            <a:lvl1pPr>
              <a:defRPr/>
            </a:lvl1pPr>
          </a:lstStyle>
          <a:p>
            <a:pPr>
              <a:defRPr/>
            </a:pPr>
            <a:fld id="{C06FCE6A-A3C3-4598-9569-0EDA728BFB67}" type="slidenum">
              <a:rPr lang="en-GB" altLang="en-US"/>
              <a:pPr>
                <a:defRPr/>
              </a:pPr>
              <a:t>‹#›</a:t>
            </a:fld>
            <a:endParaRPr lang="en-GB" altLang="en-US"/>
          </a:p>
        </p:txBody>
      </p:sp>
    </p:spTree>
    <p:extLst>
      <p:ext uri="{BB962C8B-B14F-4D97-AF65-F5344CB8AC3E}">
        <p14:creationId xmlns:p14="http://schemas.microsoft.com/office/powerpoint/2010/main" val="37852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7F7722-1555-4C72-8EEC-AF0F9F594C9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1EEF11F8-ECDF-4E8D-819C-03567A8123C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927FA8F9-6D1A-4F61-9D9C-52EC3C83E619}"/>
              </a:ext>
            </a:extLst>
          </p:cNvPr>
          <p:cNvSpPr>
            <a:spLocks noGrp="1" noChangeArrowheads="1"/>
          </p:cNvSpPr>
          <p:nvPr>
            <p:ph type="sldNum" sz="quarter" idx="12"/>
          </p:nvPr>
        </p:nvSpPr>
        <p:spPr>
          <a:ln/>
        </p:spPr>
        <p:txBody>
          <a:bodyPr/>
          <a:lstStyle>
            <a:lvl1pPr>
              <a:defRPr/>
            </a:lvl1pPr>
          </a:lstStyle>
          <a:p>
            <a:pPr>
              <a:defRPr/>
            </a:pPr>
            <a:fld id="{3C3343B6-324F-47D5-A7A6-FC914FF7054F}" type="slidenum">
              <a:rPr lang="en-GB" altLang="en-US"/>
              <a:pPr>
                <a:defRPr/>
              </a:pPr>
              <a:t>‹#›</a:t>
            </a:fld>
            <a:endParaRPr lang="en-GB" altLang="en-US"/>
          </a:p>
        </p:txBody>
      </p:sp>
    </p:spTree>
    <p:extLst>
      <p:ext uri="{BB962C8B-B14F-4D97-AF65-F5344CB8AC3E}">
        <p14:creationId xmlns:p14="http://schemas.microsoft.com/office/powerpoint/2010/main" val="225021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a:extLst>
              <a:ext uri="{FF2B5EF4-FFF2-40B4-BE49-F238E27FC236}">
                <a16:creationId xmlns:a16="http://schemas.microsoft.com/office/drawing/2014/main" id="{820BCDBF-01FC-4AA5-AA08-48723708B58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2BA2F93-8448-4DF7-BAA5-8F1401D64D4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C06EAB71-DD31-460F-ABE0-1F7774AD829A}"/>
              </a:ext>
            </a:extLst>
          </p:cNvPr>
          <p:cNvSpPr>
            <a:spLocks noGrp="1" noChangeArrowheads="1"/>
          </p:cNvSpPr>
          <p:nvPr>
            <p:ph type="sldNum" sz="quarter" idx="12"/>
          </p:nvPr>
        </p:nvSpPr>
        <p:spPr>
          <a:ln/>
        </p:spPr>
        <p:txBody>
          <a:bodyPr/>
          <a:lstStyle>
            <a:lvl1pPr>
              <a:defRPr/>
            </a:lvl1pPr>
          </a:lstStyle>
          <a:p>
            <a:pPr>
              <a:defRPr/>
            </a:pPr>
            <a:fld id="{4F1959A3-7F69-4D80-A316-65BD1CF5C084}" type="slidenum">
              <a:rPr lang="en-GB" altLang="en-US"/>
              <a:pPr>
                <a:defRPr/>
              </a:pPr>
              <a:t>‹#›</a:t>
            </a:fld>
            <a:endParaRPr lang="en-GB" altLang="en-US"/>
          </a:p>
        </p:txBody>
      </p:sp>
    </p:spTree>
    <p:extLst>
      <p:ext uri="{BB962C8B-B14F-4D97-AF65-F5344CB8AC3E}">
        <p14:creationId xmlns:p14="http://schemas.microsoft.com/office/powerpoint/2010/main" val="1686942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a:extLst>
              <a:ext uri="{FF2B5EF4-FFF2-40B4-BE49-F238E27FC236}">
                <a16:creationId xmlns:a16="http://schemas.microsoft.com/office/drawing/2014/main" id="{5C5AE5AC-6154-4833-9027-DD748378BDB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49AF3E5-CD44-4367-8B67-B2D3B9AFD72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75E38D2C-7710-4A25-8FF6-A368AA586217}"/>
              </a:ext>
            </a:extLst>
          </p:cNvPr>
          <p:cNvSpPr>
            <a:spLocks noGrp="1" noChangeArrowheads="1"/>
          </p:cNvSpPr>
          <p:nvPr>
            <p:ph type="sldNum" sz="quarter" idx="12"/>
          </p:nvPr>
        </p:nvSpPr>
        <p:spPr>
          <a:ln/>
        </p:spPr>
        <p:txBody>
          <a:bodyPr/>
          <a:lstStyle>
            <a:lvl1pPr>
              <a:defRPr/>
            </a:lvl1pPr>
          </a:lstStyle>
          <a:p>
            <a:pPr>
              <a:defRPr/>
            </a:pPr>
            <a:fld id="{DFC78F3D-2942-49EF-84C6-2BCB41032E14}" type="slidenum">
              <a:rPr lang="en-GB" altLang="en-US"/>
              <a:pPr>
                <a:defRPr/>
              </a:pPr>
              <a:t>‹#›</a:t>
            </a:fld>
            <a:endParaRPr lang="en-GB" altLang="en-US"/>
          </a:p>
        </p:txBody>
      </p:sp>
    </p:spTree>
    <p:extLst>
      <p:ext uri="{BB962C8B-B14F-4D97-AF65-F5344CB8AC3E}">
        <p14:creationId xmlns:p14="http://schemas.microsoft.com/office/powerpoint/2010/main" val="3929943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7AB45A8C-8F7D-4731-BAA7-80E9AC49067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1832B65-80F8-4116-9DDE-48CD07F40AD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AB879A4-4A8B-4057-A856-A065BA9F2307}"/>
              </a:ext>
            </a:extLst>
          </p:cNvPr>
          <p:cNvSpPr>
            <a:spLocks noGrp="1" noChangeArrowheads="1"/>
          </p:cNvSpPr>
          <p:nvPr>
            <p:ph type="sldNum" sz="quarter" idx="12"/>
          </p:nvPr>
        </p:nvSpPr>
        <p:spPr>
          <a:ln/>
        </p:spPr>
        <p:txBody>
          <a:bodyPr/>
          <a:lstStyle>
            <a:lvl1pPr>
              <a:defRPr/>
            </a:lvl1pPr>
          </a:lstStyle>
          <a:p>
            <a:pPr>
              <a:defRPr/>
            </a:pPr>
            <a:fld id="{BD535C50-8268-4C86-8F5B-1ECAB4001E57}" type="slidenum">
              <a:rPr lang="en-GB" altLang="en-US"/>
              <a:pPr>
                <a:defRPr/>
              </a:pPr>
              <a:t>‹#›</a:t>
            </a:fld>
            <a:endParaRPr lang="en-GB" altLang="en-US"/>
          </a:p>
        </p:txBody>
      </p:sp>
    </p:spTree>
    <p:extLst>
      <p:ext uri="{BB962C8B-B14F-4D97-AF65-F5344CB8AC3E}">
        <p14:creationId xmlns:p14="http://schemas.microsoft.com/office/powerpoint/2010/main" val="1957539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832D1E0A-948A-4730-BCC5-D14619D6512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5BA6F17-9190-40CE-814E-F0D893B9840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50DA613B-D4DD-443E-9A3E-AD508B919F7A}"/>
              </a:ext>
            </a:extLst>
          </p:cNvPr>
          <p:cNvSpPr>
            <a:spLocks noGrp="1" noChangeArrowheads="1"/>
          </p:cNvSpPr>
          <p:nvPr>
            <p:ph type="sldNum" sz="quarter" idx="12"/>
          </p:nvPr>
        </p:nvSpPr>
        <p:spPr>
          <a:ln/>
        </p:spPr>
        <p:txBody>
          <a:bodyPr/>
          <a:lstStyle>
            <a:lvl1pPr>
              <a:defRPr/>
            </a:lvl1pPr>
          </a:lstStyle>
          <a:p>
            <a:pPr>
              <a:defRPr/>
            </a:pPr>
            <a:fld id="{EDD4B0F9-29BB-4581-A430-3648FA6BEB4E}" type="slidenum">
              <a:rPr lang="en-GB" altLang="en-US"/>
              <a:pPr>
                <a:defRPr/>
              </a:pPr>
              <a:t>‹#›</a:t>
            </a:fld>
            <a:endParaRPr lang="en-GB" altLang="en-US"/>
          </a:p>
        </p:txBody>
      </p:sp>
    </p:spTree>
    <p:extLst>
      <p:ext uri="{BB962C8B-B14F-4D97-AF65-F5344CB8AC3E}">
        <p14:creationId xmlns:p14="http://schemas.microsoft.com/office/powerpoint/2010/main" val="1222028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414FF514-E79F-4BFC-AEBF-12C85E9D51A1}"/>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B1DD9890-7221-4100-981A-3CDBFC61FB7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084E2A4E-3978-4D83-9238-7BAB6DAB78FE}"/>
              </a:ext>
            </a:extLst>
          </p:cNvPr>
          <p:cNvSpPr>
            <a:spLocks noGrp="1" noChangeArrowheads="1"/>
          </p:cNvSpPr>
          <p:nvPr>
            <p:ph type="sldNum" sz="quarter" idx="12"/>
          </p:nvPr>
        </p:nvSpPr>
        <p:spPr>
          <a:ln/>
        </p:spPr>
        <p:txBody>
          <a:bodyPr/>
          <a:lstStyle>
            <a:lvl1pPr>
              <a:defRPr/>
            </a:lvl1pPr>
          </a:lstStyle>
          <a:p>
            <a:pPr>
              <a:defRPr/>
            </a:pPr>
            <a:fld id="{8ABE2F97-0EA6-4D5A-9210-20BD07039AF8}" type="slidenum">
              <a:rPr lang="en-GB" altLang="en-US"/>
              <a:pPr>
                <a:defRPr/>
              </a:pPr>
              <a:t>‹#›</a:t>
            </a:fld>
            <a:endParaRPr lang="en-GB" altLang="en-US"/>
          </a:p>
        </p:txBody>
      </p:sp>
    </p:spTree>
    <p:extLst>
      <p:ext uri="{BB962C8B-B14F-4D97-AF65-F5344CB8AC3E}">
        <p14:creationId xmlns:p14="http://schemas.microsoft.com/office/powerpoint/2010/main" val="1386617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12B6FC4-DD9E-46BB-B5EB-AE6255749981}" type="datetimeFigureOut">
              <a:rPr lang="en-GB" smtClean="0"/>
              <a:pPr/>
              <a:t>21/06/2019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A856293-AAC8-4078-88A1-52DE457068A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37A57552-1BB6-4BAD-9154-9E24985E852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96B2257-1FA2-449C-BA0C-5EFABCDE8E9C}"/>
              </a:ext>
            </a:extLst>
          </p:cNvPr>
          <p:cNvSpPr>
            <a:spLocks noGrp="1" noChangeArrowheads="1"/>
          </p:cNvSpPr>
          <p:nvPr>
            <p:ph type="sldNum" sz="quarter" idx="12"/>
          </p:nvPr>
        </p:nvSpPr>
        <p:spPr>
          <a:ln/>
        </p:spPr>
        <p:txBody>
          <a:bodyPr/>
          <a:lstStyle>
            <a:lvl1pPr>
              <a:defRPr/>
            </a:lvl1pPr>
          </a:lstStyle>
          <a:p>
            <a:pPr>
              <a:defRPr/>
            </a:pPr>
            <a:fld id="{06DA21C0-304D-40C9-88E2-9BC00E18CB8A}" type="slidenum">
              <a:rPr lang="en-GB" altLang="en-US"/>
              <a:pPr>
                <a:defRPr/>
              </a:pPr>
              <a:t>‹#›</a:t>
            </a:fld>
            <a:endParaRPr lang="en-GB" altLang="en-US"/>
          </a:p>
        </p:txBody>
      </p:sp>
    </p:spTree>
    <p:extLst>
      <p:ext uri="{BB962C8B-B14F-4D97-AF65-F5344CB8AC3E}">
        <p14:creationId xmlns:p14="http://schemas.microsoft.com/office/powerpoint/2010/main" val="4030923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B6FC4-DD9E-46BB-B5EB-AE6255749981}" type="datetimeFigureOut">
              <a:rPr lang="en-GB" smtClean="0"/>
              <a:pPr/>
              <a:t>21/06/2019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B6FC4-DD9E-46BB-B5EB-AE6255749981}" type="datetimeFigureOut">
              <a:rPr lang="en-GB" smtClean="0"/>
              <a:pPr/>
              <a:t>21/06/2019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B6FC4-DD9E-46BB-B5EB-AE6255749981}" type="datetimeFigureOut">
              <a:rPr lang="en-GB" smtClean="0"/>
              <a:pPr/>
              <a:t>21/06/2019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B6FC4-DD9E-46BB-B5EB-AE6255749981}" type="datetimeFigureOut">
              <a:rPr lang="en-GB" smtClean="0"/>
              <a:pPr/>
              <a:t>21/06/2019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60A58-B9D7-4E75-B269-5304BE8E4B5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charset="0"/>
              </a:defRPr>
            </a:lvl1pPr>
          </a:lstStyle>
          <a:p>
            <a:pPr fontAlgn="base">
              <a:spcBef>
                <a:spcPct val="0"/>
              </a:spcBef>
              <a:spcAft>
                <a:spcPct val="0"/>
              </a:spcAft>
              <a:defRPr/>
            </a:pPr>
            <a:fld id="{10EDB86D-1CBC-4C9F-A5B0-3393679B695B}" type="slidenum">
              <a:rPr lang="en-GB" altLang="en-US">
                <a:solidFill>
                  <a:srgbClr val="000000"/>
                </a:solidFill>
                <a:ea typeface="MS PGothic" pitchFamily="34" charset="-128"/>
              </a:rPr>
              <a:pPr fontAlgn="base">
                <a:spcBef>
                  <a:spcPct val="0"/>
                </a:spcBef>
                <a:spcAft>
                  <a:spcPct val="0"/>
                </a:spcAft>
                <a:defRPr/>
              </a:pPr>
              <a:t>‹#›</a:t>
            </a:fld>
            <a:endParaRPr lang="en-GB" altLang="en-US">
              <a:solidFill>
                <a:srgbClr val="000000"/>
              </a:solidFill>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7E71A6-6A34-47E0-A51B-014D7A10BC4F}" type="datetimeFigureOut">
              <a:rPr lang="en-US" smtClean="0"/>
              <a:t>6/21/2019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3AE7-E20B-4B0A-964C-0AEEE9696BDB}" type="slidenum">
              <a:rPr lang="en-US" smtClean="0"/>
              <a:t>‹#›</a:t>
            </a:fld>
            <a:endParaRPr lang="en-US"/>
          </a:p>
        </p:txBody>
      </p:sp>
    </p:spTree>
    <p:extLst>
      <p:ext uri="{BB962C8B-B14F-4D97-AF65-F5344CB8AC3E}">
        <p14:creationId xmlns:p14="http://schemas.microsoft.com/office/powerpoint/2010/main" val="113429738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2CF09ACC-7579-4198-B3AD-48D7A807CA4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075" name="Text Placeholder 2">
            <a:extLst>
              <a:ext uri="{FF2B5EF4-FFF2-40B4-BE49-F238E27FC236}">
                <a16:creationId xmlns:a16="http://schemas.microsoft.com/office/drawing/2014/main" id="{86BB7D8B-B17C-4F04-B3C9-DB0E1C72C62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702CC25B-CFC6-4A73-9AA3-893A410F1D3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ea typeface="+mn-ea"/>
              </a:defRPr>
            </a:lvl1pPr>
          </a:lstStyle>
          <a:p>
            <a:pPr>
              <a:defRPr/>
            </a:pPr>
            <a:fld id="{08823C2E-C209-4AEA-BA8D-5814A4761498}" type="datetimeFigureOut">
              <a:rPr lang="en-GB"/>
              <a:pPr>
                <a:defRPr/>
              </a:pPr>
              <a:t>21/06/2019</a:t>
            </a:fld>
            <a:endParaRPr lang="en-GB"/>
          </a:p>
        </p:txBody>
      </p:sp>
      <p:sp>
        <p:nvSpPr>
          <p:cNvPr id="5" name="Footer Placeholder 4">
            <a:extLst>
              <a:ext uri="{FF2B5EF4-FFF2-40B4-BE49-F238E27FC236}">
                <a16:creationId xmlns:a16="http://schemas.microsoft.com/office/drawing/2014/main" id="{727D8455-ACE3-4BDB-B20A-14E58F428D3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ea typeface="+mn-ea"/>
              </a:defRPr>
            </a:lvl1pPr>
          </a:lstStyle>
          <a:p>
            <a:pPr>
              <a:defRPr/>
            </a:pPr>
            <a:endParaRPr lang="en-GB"/>
          </a:p>
        </p:txBody>
      </p:sp>
      <p:sp>
        <p:nvSpPr>
          <p:cNvPr id="6" name="Slide Number Placeholder 5">
            <a:extLst>
              <a:ext uri="{FF2B5EF4-FFF2-40B4-BE49-F238E27FC236}">
                <a16:creationId xmlns:a16="http://schemas.microsoft.com/office/drawing/2014/main" id="{38D78292-C3F5-4A4E-9432-A2D2A7FB5F0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a:defRPr/>
            </a:pPr>
            <a:fld id="{C3690E0F-40FF-42B0-9BC1-AB179D53F00B}" type="slidenum">
              <a:rPr lang="en-GB" altLang="en-US"/>
              <a:pPr>
                <a:defRPr/>
              </a:pPr>
              <a:t>‹#›</a:t>
            </a:fld>
            <a:endParaRPr lang="en-GB" altLang="en-US"/>
          </a:p>
        </p:txBody>
      </p:sp>
    </p:spTree>
    <p:extLst>
      <p:ext uri="{BB962C8B-B14F-4D97-AF65-F5344CB8AC3E}">
        <p14:creationId xmlns:p14="http://schemas.microsoft.com/office/powerpoint/2010/main" val="235697498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397816-9EE5-4B83-BE42-AB8FF52B1B5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152B5DAE-8302-4DF6-AA11-573F58D42F6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EC0C3FE2-613E-4BA6-88E3-8407BAE20E5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Arial" charset="0"/>
                <a:ea typeface="+mn-ea"/>
                <a:cs typeface="+mn-cs"/>
              </a:defRPr>
            </a:lvl1pPr>
          </a:lstStyle>
          <a:p>
            <a:pPr>
              <a:defRPr/>
            </a:pPr>
            <a:endParaRPr lang="en-GB"/>
          </a:p>
        </p:txBody>
      </p:sp>
      <p:sp>
        <p:nvSpPr>
          <p:cNvPr id="1029" name="Rectangle 5">
            <a:extLst>
              <a:ext uri="{FF2B5EF4-FFF2-40B4-BE49-F238E27FC236}">
                <a16:creationId xmlns:a16="http://schemas.microsoft.com/office/drawing/2014/main" id="{E71BDCF7-B70F-44C0-8711-0132AC79561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mn-ea"/>
                <a:cs typeface="+mn-cs"/>
              </a:defRPr>
            </a:lvl1pPr>
          </a:lstStyle>
          <a:p>
            <a:pPr>
              <a:defRPr/>
            </a:pPr>
            <a:endParaRPr lang="en-GB"/>
          </a:p>
        </p:txBody>
      </p:sp>
      <p:sp>
        <p:nvSpPr>
          <p:cNvPr id="1030" name="Rectangle 6">
            <a:extLst>
              <a:ext uri="{FF2B5EF4-FFF2-40B4-BE49-F238E27FC236}">
                <a16:creationId xmlns:a16="http://schemas.microsoft.com/office/drawing/2014/main" id="{C9687F33-884F-42C8-B9B9-04879306EB5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A5ED1C17-1AF9-4075-A2C5-14734BE8D8C9}" type="slidenum">
              <a:rPr lang="en-GB" altLang="en-US"/>
              <a:pPr>
                <a:defRPr/>
              </a:pPr>
              <a:t>‹#›</a:t>
            </a:fld>
            <a:endParaRPr lang="en-GB" altLang="en-US"/>
          </a:p>
        </p:txBody>
      </p:sp>
    </p:spTree>
    <p:extLst>
      <p:ext uri="{BB962C8B-B14F-4D97-AF65-F5344CB8AC3E}">
        <p14:creationId xmlns:p14="http://schemas.microsoft.com/office/powerpoint/2010/main" val="356230232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normanjackson.co.uk/ntu.html"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image" Target="../media/image70.jpeg"/></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26" Type="http://schemas.openxmlformats.org/officeDocument/2006/relationships/image" Target="../media/image97.png"/><Relationship Id="rId3" Type="http://schemas.openxmlformats.org/officeDocument/2006/relationships/image" Target="../media/image74.jpeg"/><Relationship Id="rId21" Type="http://schemas.openxmlformats.org/officeDocument/2006/relationships/image" Target="../media/image92.png"/><Relationship Id="rId7" Type="http://schemas.openxmlformats.org/officeDocument/2006/relationships/image" Target="../media/image78.jpeg"/><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6.jpeg"/><Relationship Id="rId33" Type="http://schemas.openxmlformats.org/officeDocument/2006/relationships/image" Target="../media/image104.png"/><Relationship Id="rId2" Type="http://schemas.openxmlformats.org/officeDocument/2006/relationships/notesSlide" Target="../notesSlides/notesSlide14.xml"/><Relationship Id="rId16" Type="http://schemas.openxmlformats.org/officeDocument/2006/relationships/image" Target="../media/image87.png"/><Relationship Id="rId20" Type="http://schemas.openxmlformats.org/officeDocument/2006/relationships/image" Target="../media/image91.png"/><Relationship Id="rId29" Type="http://schemas.openxmlformats.org/officeDocument/2006/relationships/image" Target="../media/image100.png"/><Relationship Id="rId1" Type="http://schemas.openxmlformats.org/officeDocument/2006/relationships/slideLayout" Target="../slideLayouts/slideLayout42.xml"/><Relationship Id="rId6" Type="http://schemas.openxmlformats.org/officeDocument/2006/relationships/image" Target="../media/image77.jpeg"/><Relationship Id="rId11" Type="http://schemas.openxmlformats.org/officeDocument/2006/relationships/image" Target="../media/image82.png"/><Relationship Id="rId24" Type="http://schemas.openxmlformats.org/officeDocument/2006/relationships/image" Target="../media/image95.png"/><Relationship Id="rId32" Type="http://schemas.openxmlformats.org/officeDocument/2006/relationships/image" Target="../media/image103.png"/><Relationship Id="rId5" Type="http://schemas.openxmlformats.org/officeDocument/2006/relationships/image" Target="../media/image76.jpeg"/><Relationship Id="rId15" Type="http://schemas.openxmlformats.org/officeDocument/2006/relationships/image" Target="../media/image86.png"/><Relationship Id="rId23" Type="http://schemas.openxmlformats.org/officeDocument/2006/relationships/image" Target="../media/image94.png"/><Relationship Id="rId28" Type="http://schemas.openxmlformats.org/officeDocument/2006/relationships/image" Target="../media/image99.jpeg"/><Relationship Id="rId10" Type="http://schemas.openxmlformats.org/officeDocument/2006/relationships/image" Target="../media/image81.png"/><Relationship Id="rId19" Type="http://schemas.openxmlformats.org/officeDocument/2006/relationships/image" Target="../media/image90.png"/><Relationship Id="rId31" Type="http://schemas.openxmlformats.org/officeDocument/2006/relationships/image" Target="../media/image102.png"/><Relationship Id="rId4" Type="http://schemas.openxmlformats.org/officeDocument/2006/relationships/image" Target="../media/image75.jpeg"/><Relationship Id="rId9" Type="http://schemas.openxmlformats.org/officeDocument/2006/relationships/image" Target="../media/image80.png"/><Relationship Id="rId14" Type="http://schemas.openxmlformats.org/officeDocument/2006/relationships/image" Target="../media/image85.jpeg"/><Relationship Id="rId22" Type="http://schemas.openxmlformats.org/officeDocument/2006/relationships/image" Target="../media/image93.png"/><Relationship Id="rId27" Type="http://schemas.openxmlformats.org/officeDocument/2006/relationships/image" Target="../media/image98.png"/><Relationship Id="rId30" Type="http://schemas.openxmlformats.org/officeDocument/2006/relationships/image" Target="../media/image101.png"/></Relationships>
</file>

<file path=ppt/slides/_rels/slide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54.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6.jpeg"/><Relationship Id="rId11" Type="http://schemas.openxmlformats.org/officeDocument/2006/relationships/image" Target="../media/image121.png"/><Relationship Id="rId5" Type="http://schemas.openxmlformats.org/officeDocument/2006/relationships/image" Target="../media/image115.jpeg"/><Relationship Id="rId10" Type="http://schemas.openxmlformats.org/officeDocument/2006/relationships/image" Target="../media/image120.png"/><Relationship Id="rId4" Type="http://schemas.openxmlformats.org/officeDocument/2006/relationships/image" Target="../media/image114.jpeg"/><Relationship Id="rId9" Type="http://schemas.openxmlformats.org/officeDocument/2006/relationships/image" Target="../media/image119.png"/></Relationships>
</file>

<file path=ppt/slides/_rels/slide1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image" Target="../media/image123.png"/></Relationships>
</file>

<file path=ppt/slides/_rels/slide1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JPG"/><Relationship Id="rId7" Type="http://schemas.openxmlformats.org/officeDocument/2006/relationships/image" Target="../media/image127.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28.png"/><Relationship Id="rId2" Type="http://schemas.openxmlformats.org/officeDocument/2006/relationships/image" Target="../media/image129.png"/><Relationship Id="rId1" Type="http://schemas.openxmlformats.org/officeDocument/2006/relationships/slideLayout" Target="../slideLayouts/slideLayout18.xml"/><Relationship Id="rId6" Type="http://schemas.openxmlformats.org/officeDocument/2006/relationships/image" Target="../media/image127.png"/><Relationship Id="rId5" Type="http://schemas.openxmlformats.org/officeDocument/2006/relationships/image" Target="../media/image132.png"/><Relationship Id="rId4" Type="http://schemas.openxmlformats.org/officeDocument/2006/relationships/image" Target="../media/image131.png"/></Relationships>
</file>

<file path=ppt/slides/_rels/slide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8.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2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8.xml"/><Relationship Id="rId5" Type="http://schemas.openxmlformats.org/officeDocument/2006/relationships/image" Target="../media/image141.png"/><Relationship Id="rId4" Type="http://schemas.openxmlformats.org/officeDocument/2006/relationships/image" Target="../media/image140.png"/></Relationships>
</file>

<file path=ppt/slides/_rels/slide23.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png"/><Relationship Id="rId2" Type="http://schemas.openxmlformats.org/officeDocument/2006/relationships/image" Target="../media/image142.png"/><Relationship Id="rId1" Type="http://schemas.openxmlformats.org/officeDocument/2006/relationships/slideLayout" Target="../slideLayouts/slideLayout31.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s>
</file>

<file path=ppt/slides/_rels/slide24.xml.rels><?xml version="1.0" encoding="UTF-8" standalone="yes"?>
<Relationships xmlns="http://schemas.openxmlformats.org/package/2006/relationships"><Relationship Id="rId3" Type="http://schemas.openxmlformats.org/officeDocument/2006/relationships/image" Target="../media/image155.JPG"/><Relationship Id="rId7" Type="http://schemas.openxmlformats.org/officeDocument/2006/relationships/image" Target="../media/image159.pn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2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2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2.xml"/><Relationship Id="rId1" Type="http://schemas.openxmlformats.org/officeDocument/2006/relationships/slideLayout" Target="../slideLayouts/slideLayout31.xml"/><Relationship Id="rId5" Type="http://schemas.openxmlformats.org/officeDocument/2006/relationships/image" Target="../media/image166.png"/><Relationship Id="rId4" Type="http://schemas.openxmlformats.org/officeDocument/2006/relationships/image" Target="../media/image165.png"/></Relationships>
</file>

<file path=ppt/slides/_rels/slide27.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12" Type="http://schemas.openxmlformats.org/officeDocument/2006/relationships/image" Target="../media/image177.png"/><Relationship Id="rId2" Type="http://schemas.openxmlformats.org/officeDocument/2006/relationships/image" Target="../media/image167.jpeg"/><Relationship Id="rId1" Type="http://schemas.openxmlformats.org/officeDocument/2006/relationships/slideLayout" Target="../slideLayouts/slideLayout7.xml"/><Relationship Id="rId6" Type="http://schemas.openxmlformats.org/officeDocument/2006/relationships/image" Target="../media/image171.jpeg"/><Relationship Id="rId11" Type="http://schemas.openxmlformats.org/officeDocument/2006/relationships/image" Target="../media/image176.png"/><Relationship Id="rId5" Type="http://schemas.openxmlformats.org/officeDocument/2006/relationships/image" Target="../media/image170.jpeg"/><Relationship Id="rId10" Type="http://schemas.openxmlformats.org/officeDocument/2006/relationships/image" Target="../media/image175.png"/><Relationship Id="rId4" Type="http://schemas.openxmlformats.org/officeDocument/2006/relationships/image" Target="../media/image169.jpeg"/><Relationship Id="rId9" Type="http://schemas.openxmlformats.org/officeDocument/2006/relationships/image" Target="../media/image174.png"/></Relationships>
</file>

<file path=ppt/slides/_rels/slide28.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180.jpeg"/><Relationship Id="rId10" Type="http://schemas.openxmlformats.org/officeDocument/2006/relationships/image" Target="../media/image185.png"/><Relationship Id="rId4" Type="http://schemas.openxmlformats.org/officeDocument/2006/relationships/image" Target="../media/image179.jpeg"/><Relationship Id="rId9" Type="http://schemas.openxmlformats.org/officeDocument/2006/relationships/image" Target="../media/image184.png"/></Relationships>
</file>

<file path=ppt/slides/_rels/slide2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jpeg"/><Relationship Id="rId7" Type="http://schemas.openxmlformats.org/officeDocument/2006/relationships/image" Target="../media/image19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31.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jpeg"/><Relationship Id="rId7" Type="http://schemas.openxmlformats.org/officeDocument/2006/relationships/image" Target="../media/image19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32.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www.normanjackson.co.uk/ntu.htm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9.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jpeg"/><Relationship Id="rId25" Type="http://schemas.openxmlformats.org/officeDocument/2006/relationships/image" Target="../media/image40.png"/><Relationship Id="rId2" Type="http://schemas.openxmlformats.org/officeDocument/2006/relationships/notesSlide" Target="../notesSlides/notesSlide5.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8.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a:extLst>
              <a:ext uri="{FF2B5EF4-FFF2-40B4-BE49-F238E27FC236}">
                <a16:creationId xmlns:a16="http://schemas.microsoft.com/office/drawing/2014/main" id="{08163BC0-951A-4940-830D-5C9162FA9BB4}"/>
              </a:ext>
            </a:extLst>
          </p:cNvPr>
          <p:cNvSpPr>
            <a:spLocks noChangeArrowheads="1"/>
          </p:cNvSpPr>
          <p:nvPr/>
        </p:nvSpPr>
        <p:spPr bwMode="auto">
          <a:xfrm>
            <a:off x="1071861" y="3220130"/>
            <a:ext cx="7299944" cy="343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lnSpc>
                <a:spcPct val="107000"/>
              </a:lnSpc>
              <a:spcBef>
                <a:spcPct val="0"/>
              </a:spcBef>
              <a:buFontTx/>
              <a:buNone/>
            </a:pPr>
            <a:r>
              <a:rPr lang="en-US" altLang="en-US" sz="3600" b="1" dirty="0">
                <a:latin typeface="AR CENA" panose="02000000000000000000" pitchFamily="2" charset="0"/>
                <a:cs typeface="Calibri" panose="020F0502020204030204" pitchFamily="34" charset="0"/>
              </a:rPr>
              <a:t>Lifewide &amp; Ecological Perspectives </a:t>
            </a:r>
          </a:p>
          <a:p>
            <a:pPr algn="ctr">
              <a:lnSpc>
                <a:spcPct val="107000"/>
              </a:lnSpc>
              <a:spcBef>
                <a:spcPct val="0"/>
              </a:spcBef>
              <a:buFontTx/>
              <a:buNone/>
            </a:pPr>
            <a:r>
              <a:rPr lang="en-US" altLang="en-US" sz="3600" b="1" dirty="0">
                <a:latin typeface="AR CENA" panose="02000000000000000000" pitchFamily="2" charset="0"/>
                <a:cs typeface="Calibri" panose="020F0502020204030204" pitchFamily="34" charset="0"/>
              </a:rPr>
              <a:t>on Learning, Education &amp; Practice</a:t>
            </a:r>
          </a:p>
          <a:p>
            <a:pPr algn="ctr">
              <a:lnSpc>
                <a:spcPct val="107000"/>
              </a:lnSpc>
              <a:spcBef>
                <a:spcPct val="0"/>
              </a:spcBef>
              <a:buFontTx/>
              <a:buNone/>
            </a:pPr>
            <a:endParaRPr lang="en-US" altLang="en-US" sz="3600" b="0" dirty="0">
              <a:cs typeface="Calibri" panose="020F0502020204030204" pitchFamily="34" charset="0"/>
            </a:endParaRPr>
          </a:p>
          <a:p>
            <a:pPr algn="ctr">
              <a:lnSpc>
                <a:spcPct val="107000"/>
              </a:lnSpc>
              <a:spcBef>
                <a:spcPct val="0"/>
              </a:spcBef>
              <a:buFontTx/>
              <a:buNone/>
            </a:pPr>
            <a:r>
              <a:rPr lang="en-US" altLang="en-US" sz="3600" b="0" dirty="0">
                <a:latin typeface="AR CENA" panose="02000000000000000000" pitchFamily="2" charset="0"/>
                <a:cs typeface="Calibri" panose="020F0502020204030204" pitchFamily="34" charset="0"/>
              </a:rPr>
              <a:t>Norman Jackson</a:t>
            </a:r>
          </a:p>
          <a:p>
            <a:pPr algn="ctr">
              <a:lnSpc>
                <a:spcPct val="107000"/>
              </a:lnSpc>
              <a:spcBef>
                <a:spcPct val="0"/>
              </a:spcBef>
              <a:buFontTx/>
              <a:buNone/>
            </a:pPr>
            <a:endParaRPr lang="en-US" altLang="en-US" sz="3600" b="0" dirty="0">
              <a:cs typeface="Calibri" panose="020F0502020204030204" pitchFamily="34" charset="0"/>
            </a:endParaRPr>
          </a:p>
          <a:p>
            <a:pPr algn="ctr">
              <a:lnSpc>
                <a:spcPct val="107000"/>
              </a:lnSpc>
              <a:spcBef>
                <a:spcPct val="0"/>
              </a:spcBef>
              <a:buFontTx/>
              <a:buNone/>
            </a:pPr>
            <a:r>
              <a:rPr lang="en-US" altLang="en-US" sz="2400" b="0" dirty="0">
                <a:solidFill>
                  <a:srgbClr val="0000FF"/>
                </a:solidFill>
                <a:latin typeface="AR CENA" panose="02000000000000000000" pitchFamily="2" charset="0"/>
                <a:cs typeface="Calibri" panose="020F0502020204030204" pitchFamily="34" charset="0"/>
              </a:rPr>
              <a:t>slides &amp; narrative at </a:t>
            </a:r>
            <a:r>
              <a:rPr lang="en-US" altLang="en-US" sz="2400" b="0" dirty="0">
                <a:solidFill>
                  <a:srgbClr val="0000FF"/>
                </a:solidFill>
                <a:latin typeface="AR CENA" panose="02000000000000000000" pitchFamily="2" charset="0"/>
                <a:cs typeface="Calibri" panose="020F0502020204030204" pitchFamily="34" charset="0"/>
                <a:hlinkClick r:id="rId3"/>
              </a:rPr>
              <a:t>http://www.normanjackson.co.uk/ntu.html</a:t>
            </a:r>
            <a:endParaRPr lang="en-US" altLang="en-US" sz="2400" b="0" dirty="0">
              <a:solidFill>
                <a:srgbClr val="0000FF"/>
              </a:solidFill>
              <a:latin typeface="AR CENA" panose="02000000000000000000" pitchFamily="2" charset="0"/>
              <a:cs typeface="Calibri" panose="020F0502020204030204" pitchFamily="34" charset="0"/>
            </a:endParaRPr>
          </a:p>
        </p:txBody>
      </p:sp>
      <p:pic>
        <p:nvPicPr>
          <p:cNvPr id="69635" name="Picture 3">
            <a:extLst>
              <a:ext uri="{FF2B5EF4-FFF2-40B4-BE49-F238E27FC236}">
                <a16:creationId xmlns:a16="http://schemas.microsoft.com/office/drawing/2014/main" id="{FAAF824B-4655-43AD-BC49-1B2AE18C62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504" y="220057"/>
            <a:ext cx="756981" cy="83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9" descr="C:\Users\norman\Pictures\LIFEWIDE EDUCATION\LWE Abstract Logo Final B&amp;G.jpg">
            <a:extLst>
              <a:ext uri="{FF2B5EF4-FFF2-40B4-BE49-F238E27FC236}">
                <a16:creationId xmlns:a16="http://schemas.microsoft.com/office/drawing/2014/main" id="{4AB581DD-CA90-430F-98A0-3D7D09589A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290931"/>
            <a:ext cx="1362026" cy="54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2" descr="C:\Users\norman\Pictures\creative academic\LOGO\Creative Academic Abstract Logo B&amp;G.png">
            <a:extLst>
              <a:ext uri="{FF2B5EF4-FFF2-40B4-BE49-F238E27FC236}">
                <a16:creationId xmlns:a16="http://schemas.microsoft.com/office/drawing/2014/main" id="{12631920-DAE0-45E2-924D-D61586805B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1574" y="276648"/>
            <a:ext cx="1381713" cy="54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88CFF11-5D15-4827-8BF1-E03AB104614F}"/>
              </a:ext>
            </a:extLst>
          </p:cNvPr>
          <p:cNvSpPr/>
          <p:nvPr/>
        </p:nvSpPr>
        <p:spPr>
          <a:xfrm>
            <a:off x="1029381" y="349318"/>
            <a:ext cx="3178114" cy="400110"/>
          </a:xfrm>
          <a:prstGeom prst="rect">
            <a:avLst/>
          </a:prstGeom>
        </p:spPr>
        <p:txBody>
          <a:bodyPr wrap="none">
            <a:spAutoFit/>
          </a:bodyPr>
          <a:lstStyle/>
          <a:p>
            <a:r>
              <a:rPr lang="en-US" sz="2000" b="1" dirty="0">
                <a:solidFill>
                  <a:srgbClr val="333333"/>
                </a:solidFill>
                <a:latin typeface="Arial Narrow" panose="020B0606020202030204" pitchFamily="34" charset="0"/>
              </a:rPr>
              <a:t>TILT Festival of Learning 2019</a:t>
            </a:r>
            <a:endParaRPr lang="en-US" sz="2000" b="1" i="0" dirty="0">
              <a:solidFill>
                <a:srgbClr val="333333"/>
              </a:solidFill>
              <a:effectLst/>
              <a:latin typeface="Arial Narrow" panose="020B0606020202030204" pitchFamily="34" charset="0"/>
            </a:endParaRPr>
          </a:p>
        </p:txBody>
      </p:sp>
      <p:pic>
        <p:nvPicPr>
          <p:cNvPr id="3" name="Picture 2">
            <a:extLst>
              <a:ext uri="{FF2B5EF4-FFF2-40B4-BE49-F238E27FC236}">
                <a16:creationId xmlns:a16="http://schemas.microsoft.com/office/drawing/2014/main" id="{39DA9009-DFD5-4998-A4ED-95F0CDADD321}"/>
              </a:ext>
            </a:extLst>
          </p:cNvPr>
          <p:cNvPicPr>
            <a:picLocks noChangeAspect="1"/>
          </p:cNvPicPr>
          <p:nvPr/>
        </p:nvPicPr>
        <p:blipFill>
          <a:blip r:embed="rId7"/>
          <a:stretch>
            <a:fillRect/>
          </a:stretch>
        </p:blipFill>
        <p:spPr>
          <a:xfrm>
            <a:off x="1214016" y="1587757"/>
            <a:ext cx="6304186" cy="427652"/>
          </a:xfrm>
          <a:prstGeom prst="rect">
            <a:avLst/>
          </a:prstGeom>
        </p:spPr>
      </p:pic>
      <p:pic>
        <p:nvPicPr>
          <p:cNvPr id="4" name="Picture 3">
            <a:extLst>
              <a:ext uri="{FF2B5EF4-FFF2-40B4-BE49-F238E27FC236}">
                <a16:creationId xmlns:a16="http://schemas.microsoft.com/office/drawing/2014/main" id="{09D41B04-3F09-4207-9DCE-A068CE414A12}"/>
              </a:ext>
            </a:extLst>
          </p:cNvPr>
          <p:cNvPicPr>
            <a:picLocks noChangeAspect="1"/>
          </p:cNvPicPr>
          <p:nvPr/>
        </p:nvPicPr>
        <p:blipFill>
          <a:blip r:embed="rId8"/>
          <a:stretch>
            <a:fillRect/>
          </a:stretch>
        </p:blipFill>
        <p:spPr>
          <a:xfrm>
            <a:off x="566935" y="2257457"/>
            <a:ext cx="5445225" cy="369921"/>
          </a:xfrm>
          <a:prstGeom prst="rect">
            <a:avLst/>
          </a:prstGeom>
        </p:spPr>
      </p:pic>
      <p:pic>
        <p:nvPicPr>
          <p:cNvPr id="5" name="Picture 4">
            <a:extLst>
              <a:ext uri="{FF2B5EF4-FFF2-40B4-BE49-F238E27FC236}">
                <a16:creationId xmlns:a16="http://schemas.microsoft.com/office/drawing/2014/main" id="{4E2BFF7F-4061-4E25-81DA-965ED1DA2B1A}"/>
              </a:ext>
            </a:extLst>
          </p:cNvPr>
          <p:cNvPicPr>
            <a:picLocks noChangeAspect="1"/>
          </p:cNvPicPr>
          <p:nvPr/>
        </p:nvPicPr>
        <p:blipFill>
          <a:blip r:embed="rId9"/>
          <a:stretch>
            <a:fillRect/>
          </a:stretch>
        </p:blipFill>
        <p:spPr>
          <a:xfrm>
            <a:off x="6012160" y="2221811"/>
            <a:ext cx="2578596" cy="4082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983E14-C51E-4A13-9A8F-B399EA6C3C4E}"/>
              </a:ext>
            </a:extLst>
          </p:cNvPr>
          <p:cNvPicPr>
            <a:picLocks noChangeAspect="1"/>
          </p:cNvPicPr>
          <p:nvPr/>
        </p:nvPicPr>
        <p:blipFill>
          <a:blip r:embed="rId3"/>
          <a:stretch>
            <a:fillRect/>
          </a:stretch>
        </p:blipFill>
        <p:spPr>
          <a:xfrm>
            <a:off x="102469" y="134412"/>
            <a:ext cx="4880595" cy="385310"/>
          </a:xfrm>
          <a:prstGeom prst="rect">
            <a:avLst/>
          </a:prstGeom>
        </p:spPr>
      </p:pic>
      <p:pic>
        <p:nvPicPr>
          <p:cNvPr id="3" name="Picture 2">
            <a:extLst>
              <a:ext uri="{FF2B5EF4-FFF2-40B4-BE49-F238E27FC236}">
                <a16:creationId xmlns:a16="http://schemas.microsoft.com/office/drawing/2014/main" id="{CB7CE2AA-CB14-4017-A085-0A9D3BD084FF}"/>
              </a:ext>
            </a:extLst>
          </p:cNvPr>
          <p:cNvPicPr>
            <a:picLocks noChangeAspect="1"/>
          </p:cNvPicPr>
          <p:nvPr/>
        </p:nvPicPr>
        <p:blipFill>
          <a:blip r:embed="rId4"/>
          <a:stretch>
            <a:fillRect/>
          </a:stretch>
        </p:blipFill>
        <p:spPr>
          <a:xfrm>
            <a:off x="5076056" y="158556"/>
            <a:ext cx="1507731" cy="337022"/>
          </a:xfrm>
          <a:prstGeom prst="rect">
            <a:avLst/>
          </a:prstGeom>
        </p:spPr>
      </p:pic>
      <p:sp>
        <p:nvSpPr>
          <p:cNvPr id="4" name="Rectangle 1">
            <a:extLst>
              <a:ext uri="{FF2B5EF4-FFF2-40B4-BE49-F238E27FC236}">
                <a16:creationId xmlns:a16="http://schemas.microsoft.com/office/drawing/2014/main" id="{8DE6643E-6DB6-4164-9635-2F130AC83AA4}"/>
              </a:ext>
            </a:extLst>
          </p:cNvPr>
          <p:cNvSpPr>
            <a:spLocks noChangeArrowheads="1"/>
          </p:cNvSpPr>
          <p:nvPr/>
        </p:nvSpPr>
        <p:spPr bwMode="auto">
          <a:xfrm>
            <a:off x="102469" y="514992"/>
            <a:ext cx="8833888"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800" b="1" dirty="0">
                <a:latin typeface="Arial Narrow" panose="020B0606020202030204" pitchFamily="34" charset="0"/>
              </a:rPr>
              <a:t>Learning Lives Project 2010-13</a:t>
            </a:r>
          </a:p>
          <a:p>
            <a:pPr>
              <a:spcBef>
                <a:spcPct val="0"/>
              </a:spcBef>
              <a:buFontTx/>
              <a:buNone/>
            </a:pPr>
            <a:r>
              <a:rPr lang="en-GB" altLang="en-US" sz="2000" b="1" dirty="0">
                <a:latin typeface="Arial Narrow" panose="020B0606020202030204" pitchFamily="34" charset="0"/>
              </a:rPr>
              <a:t>What learning means and does in the lives of adults</a:t>
            </a:r>
          </a:p>
          <a:p>
            <a:pPr>
              <a:spcBef>
                <a:spcPct val="0"/>
              </a:spcBef>
              <a:buFontTx/>
              <a:buNone/>
            </a:pPr>
            <a:r>
              <a:rPr lang="en-GB" altLang="en-US" sz="2000" b="0" dirty="0">
                <a:latin typeface="Arial Narrow" panose="020B0606020202030204" pitchFamily="34" charset="0"/>
              </a:rPr>
              <a:t>117 adults 25-84 years old </a:t>
            </a:r>
          </a:p>
          <a:p>
            <a:pPr>
              <a:spcBef>
                <a:spcPct val="0"/>
              </a:spcBef>
              <a:buNone/>
            </a:pPr>
            <a:r>
              <a:rPr lang="en-GB" altLang="en-US" sz="2000" dirty="0">
                <a:latin typeface="Arial Narrow" panose="020B0606020202030204" pitchFamily="34" charset="0"/>
              </a:rPr>
              <a:t>Biographical approach</a:t>
            </a:r>
            <a:endParaRPr lang="en-GB" altLang="en-US" sz="2000" b="0" dirty="0">
              <a:latin typeface="Arial Narrow" panose="020B0606020202030204" pitchFamily="34" charset="0"/>
            </a:endParaRPr>
          </a:p>
          <a:p>
            <a:pPr>
              <a:spcBef>
                <a:spcPct val="0"/>
              </a:spcBef>
              <a:buFontTx/>
              <a:buNone/>
            </a:pPr>
            <a:r>
              <a:rPr lang="en-GB" altLang="en-US" sz="2000" b="0" dirty="0">
                <a:latin typeface="Arial Narrow" panose="020B0606020202030204" pitchFamily="34" charset="0"/>
              </a:rPr>
              <a:t>528 interviews 4-5 x 2hr interviews per person 36 months</a:t>
            </a:r>
          </a:p>
          <a:p>
            <a:pPr>
              <a:spcBef>
                <a:spcPct val="0"/>
              </a:spcBef>
              <a:buFontTx/>
              <a:buNone/>
            </a:pPr>
            <a:endParaRPr lang="en-GB" altLang="en-US" sz="2000" dirty="0">
              <a:latin typeface="Arial Narrow" panose="020B0606020202030204" pitchFamily="34" charset="0"/>
            </a:endParaRPr>
          </a:p>
          <a:p>
            <a:pPr>
              <a:spcBef>
                <a:spcPct val="0"/>
              </a:spcBef>
              <a:buFontTx/>
              <a:buNone/>
            </a:pPr>
            <a:r>
              <a:rPr lang="en-GB" altLang="en-US" sz="2000" b="1" dirty="0">
                <a:latin typeface="Arial Narrow" panose="020B0606020202030204" pitchFamily="34" charset="0"/>
              </a:rPr>
              <a:t>Learning of some sort ubiquitous in people’s lives </a:t>
            </a:r>
          </a:p>
          <a:p>
            <a:pPr>
              <a:spcBef>
                <a:spcPct val="0"/>
              </a:spcBef>
              <a:buFontTx/>
              <a:buNone/>
            </a:pPr>
            <a:r>
              <a:rPr lang="en-GB" altLang="en-US" sz="2000" b="1" dirty="0">
                <a:latin typeface="Arial Narrow" panose="020B0606020202030204" pitchFamily="34" charset="0"/>
              </a:rPr>
              <a:t>Much learning tacit and routinised; often goes unrecognised </a:t>
            </a:r>
          </a:p>
          <a:p>
            <a:pPr>
              <a:spcBef>
                <a:spcPct val="0"/>
              </a:spcBef>
              <a:buFontTx/>
              <a:buNone/>
            </a:pPr>
            <a:r>
              <a:rPr lang="en-GB" altLang="en-US" sz="2000" b="1" dirty="0">
                <a:latin typeface="Arial Narrow" panose="020B0606020202030204" pitchFamily="34" charset="0"/>
              </a:rPr>
              <a:t>Everyone has a unique learning trajectory</a:t>
            </a:r>
          </a:p>
          <a:p>
            <a:pPr>
              <a:spcBef>
                <a:spcPct val="0"/>
              </a:spcBef>
              <a:buFontTx/>
              <a:buNone/>
            </a:pPr>
            <a:r>
              <a:rPr lang="en-GB" altLang="en-US" sz="2000" b="1" dirty="0">
                <a:latin typeface="Arial Narrow" panose="020B0606020202030204" pitchFamily="34" charset="0"/>
              </a:rPr>
              <a:t>Major life changes / transitions trigger need for learning </a:t>
            </a:r>
          </a:p>
          <a:p>
            <a:pPr>
              <a:spcBef>
                <a:spcPct val="0"/>
              </a:spcBef>
              <a:buFontTx/>
              <a:buNone/>
            </a:pPr>
            <a:r>
              <a:rPr lang="en-GB" altLang="en-US" sz="2000" b="1" dirty="0">
                <a:latin typeface="Arial Narrow" panose="020B0606020202030204" pitchFamily="34" charset="0"/>
              </a:rPr>
              <a:t>Adults have wildly different dispositions towards learning.</a:t>
            </a:r>
          </a:p>
          <a:p>
            <a:pPr>
              <a:spcBef>
                <a:spcPct val="0"/>
              </a:spcBef>
              <a:buFontTx/>
              <a:buNone/>
            </a:pPr>
            <a:endParaRPr lang="en-GB" altLang="en-US" sz="2000" b="0" dirty="0">
              <a:latin typeface="Arial Narrow" panose="020B0606020202030204" pitchFamily="34" charset="0"/>
            </a:endParaRPr>
          </a:p>
          <a:p>
            <a:pPr marL="342900" indent="-342900">
              <a:spcBef>
                <a:spcPct val="0"/>
              </a:spcBef>
            </a:pPr>
            <a:r>
              <a:rPr lang="en-GB" altLang="en-US" sz="2000" b="1" dirty="0">
                <a:latin typeface="Arial Narrow" panose="020B0606020202030204" pitchFamily="34" charset="0"/>
              </a:rPr>
              <a:t>For most people learning is a fact of life – continually striving to deal with problems rather than learning for itself – learning is a biproduct of doing stuff</a:t>
            </a:r>
          </a:p>
          <a:p>
            <a:pPr marL="342900" indent="-342900">
              <a:spcBef>
                <a:spcPct val="0"/>
              </a:spcBef>
            </a:pPr>
            <a:r>
              <a:rPr lang="en-GB" altLang="en-US" sz="2000" b="1" dirty="0">
                <a:latin typeface="Arial Narrow" panose="020B0606020202030204" pitchFamily="34" charset="0"/>
              </a:rPr>
              <a:t>For a minority sense of being a learner is part of their identity such people have a strong orientation towards learning in all aspects of life, expressing and constructing themselves and being aware of how and why they are learning</a:t>
            </a:r>
            <a:endParaRPr lang="en-GB" altLang="en-US" sz="2400" b="0" dirty="0">
              <a:latin typeface="Arial Narrow" panose="020B0606020202030204" pitchFamily="34" charset="0"/>
            </a:endParaRPr>
          </a:p>
          <a:p>
            <a:pPr>
              <a:spcBef>
                <a:spcPct val="0"/>
              </a:spcBef>
              <a:buFontTx/>
              <a:buNone/>
            </a:pPr>
            <a:endParaRPr lang="en-GB" altLang="en-US" sz="1200" b="1" i="1" dirty="0">
              <a:latin typeface="Arial Narrow" panose="020B0606020202030204" pitchFamily="34" charset="0"/>
            </a:endParaRPr>
          </a:p>
          <a:p>
            <a:pPr>
              <a:spcBef>
                <a:spcPct val="0"/>
              </a:spcBef>
              <a:buFontTx/>
              <a:buNone/>
            </a:pPr>
            <a:r>
              <a:rPr lang="en-GB" altLang="en-US" sz="2400" b="1" i="1" dirty="0">
                <a:latin typeface="Arial Narrow" panose="020B0606020202030204" pitchFamily="34" charset="0"/>
              </a:rPr>
              <a:t>Surely one of the goals of a higher education is to enable learners to develop their identity as a learner and their sense of authoring their life</a:t>
            </a:r>
          </a:p>
        </p:txBody>
      </p:sp>
      <p:pic>
        <p:nvPicPr>
          <p:cNvPr id="5" name="Picture 4">
            <a:extLst>
              <a:ext uri="{FF2B5EF4-FFF2-40B4-BE49-F238E27FC236}">
                <a16:creationId xmlns:a16="http://schemas.microsoft.com/office/drawing/2014/main" id="{9F5BE9D7-5192-47C1-834D-E2560F7291C0}"/>
              </a:ext>
            </a:extLst>
          </p:cNvPr>
          <p:cNvPicPr>
            <a:picLocks noChangeAspect="1"/>
          </p:cNvPicPr>
          <p:nvPr/>
        </p:nvPicPr>
        <p:blipFill>
          <a:blip r:embed="rId5"/>
          <a:stretch>
            <a:fillRect/>
          </a:stretch>
        </p:blipFill>
        <p:spPr>
          <a:xfrm>
            <a:off x="6985794" y="116632"/>
            <a:ext cx="1955608" cy="2623980"/>
          </a:xfrm>
          <a:prstGeom prst="rect">
            <a:avLst/>
          </a:prstGeom>
        </p:spPr>
      </p:pic>
    </p:spTree>
    <p:extLst>
      <p:ext uri="{BB962C8B-B14F-4D97-AF65-F5344CB8AC3E}">
        <p14:creationId xmlns:p14="http://schemas.microsoft.com/office/powerpoint/2010/main" val="1115454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6FB87-6800-4A5F-B0F5-A75A26233BDD}"/>
              </a:ext>
            </a:extLst>
          </p:cNvPr>
          <p:cNvPicPr>
            <a:picLocks noChangeAspect="1"/>
          </p:cNvPicPr>
          <p:nvPr/>
        </p:nvPicPr>
        <p:blipFill>
          <a:blip r:embed="rId3"/>
          <a:stretch>
            <a:fillRect/>
          </a:stretch>
        </p:blipFill>
        <p:spPr>
          <a:xfrm>
            <a:off x="249889" y="640791"/>
            <a:ext cx="6842392" cy="2788209"/>
          </a:xfrm>
          <a:prstGeom prst="rect">
            <a:avLst/>
          </a:prstGeom>
        </p:spPr>
      </p:pic>
      <p:pic>
        <p:nvPicPr>
          <p:cNvPr id="5" name="Picture 4">
            <a:extLst>
              <a:ext uri="{FF2B5EF4-FFF2-40B4-BE49-F238E27FC236}">
                <a16:creationId xmlns:a16="http://schemas.microsoft.com/office/drawing/2014/main" id="{9EFC2B62-9E0F-4F20-BEEB-B8F092A634F8}"/>
              </a:ext>
            </a:extLst>
          </p:cNvPr>
          <p:cNvPicPr>
            <a:picLocks noChangeAspect="1"/>
          </p:cNvPicPr>
          <p:nvPr/>
        </p:nvPicPr>
        <p:blipFill>
          <a:blip r:embed="rId4"/>
          <a:stretch>
            <a:fillRect/>
          </a:stretch>
        </p:blipFill>
        <p:spPr>
          <a:xfrm>
            <a:off x="7325683" y="615038"/>
            <a:ext cx="1480109" cy="1631454"/>
          </a:xfrm>
          <a:prstGeom prst="rect">
            <a:avLst/>
          </a:prstGeom>
        </p:spPr>
      </p:pic>
      <p:sp>
        <p:nvSpPr>
          <p:cNvPr id="6" name="TextBox 5">
            <a:extLst>
              <a:ext uri="{FF2B5EF4-FFF2-40B4-BE49-F238E27FC236}">
                <a16:creationId xmlns:a16="http://schemas.microsoft.com/office/drawing/2014/main" id="{8882E765-39BD-4779-8B39-F5F5F9B878F0}"/>
              </a:ext>
            </a:extLst>
          </p:cNvPr>
          <p:cNvSpPr txBox="1"/>
          <p:nvPr/>
        </p:nvSpPr>
        <p:spPr>
          <a:xfrm>
            <a:off x="7354645" y="2376277"/>
            <a:ext cx="1422184" cy="461665"/>
          </a:xfrm>
          <a:prstGeom prst="rect">
            <a:avLst/>
          </a:prstGeom>
          <a:noFill/>
        </p:spPr>
        <p:txBody>
          <a:bodyPr wrap="none" rtlCol="0">
            <a:spAutoFit/>
          </a:bodyPr>
          <a:lstStyle/>
          <a:p>
            <a:r>
              <a:rPr lang="en-US" sz="2400" b="1" dirty="0">
                <a:latin typeface="Arial Narrow" panose="020B0606020202030204" pitchFamily="34" charset="0"/>
              </a:rPr>
              <a:t>Keri Facer</a:t>
            </a:r>
          </a:p>
        </p:txBody>
      </p:sp>
      <p:sp>
        <p:nvSpPr>
          <p:cNvPr id="7" name="Rectangle 6">
            <a:extLst>
              <a:ext uri="{FF2B5EF4-FFF2-40B4-BE49-F238E27FC236}">
                <a16:creationId xmlns:a16="http://schemas.microsoft.com/office/drawing/2014/main" id="{C3F62326-3F43-4432-A1AA-B84FA8333B32}"/>
              </a:ext>
            </a:extLst>
          </p:cNvPr>
          <p:cNvSpPr/>
          <p:nvPr/>
        </p:nvSpPr>
        <p:spPr>
          <a:xfrm>
            <a:off x="123065" y="4097628"/>
            <a:ext cx="8897870" cy="3046988"/>
          </a:xfrm>
          <a:prstGeom prst="rect">
            <a:avLst/>
          </a:prstGeom>
        </p:spPr>
        <p:txBody>
          <a:bodyPr wrap="square">
            <a:spAutoFit/>
          </a:bodyPr>
          <a:lstStyle/>
          <a:p>
            <a:r>
              <a:rPr lang="en-US" sz="2400" b="1" i="1" dirty="0">
                <a:latin typeface="Arial Narrow" panose="020B0606020202030204" pitchFamily="34" charset="0"/>
                <a:ea typeface="Cambria" panose="02040503050406030204" pitchFamily="18" charset="0"/>
                <a:cs typeface="Times New Roman" panose="02020603050405020304" pitchFamily="18" charset="0"/>
              </a:rPr>
              <a:t>How does a city learn?  How does it encourage and support the learning of its inhabitants?</a:t>
            </a:r>
          </a:p>
          <a:p>
            <a:endParaRPr lang="en-US" sz="2400" dirty="0">
              <a:latin typeface="Arial Narrow" panose="020B0606020202030204" pitchFamily="34" charset="0"/>
              <a:ea typeface="Cambria" panose="02040503050406030204" pitchFamily="18" charset="0"/>
              <a:cs typeface="Times New Roman" panose="02020603050405020304" pitchFamily="18" charset="0"/>
            </a:endParaRPr>
          </a:p>
          <a:p>
            <a:r>
              <a:rPr lang="en-US" sz="2400" b="1" dirty="0">
                <a:latin typeface="Arial Narrow" panose="020B0606020202030204" pitchFamily="34" charset="0"/>
                <a:ea typeface="Cambria" panose="02040503050406030204" pitchFamily="18" charset="0"/>
                <a:cs typeface="Times New Roman" panose="02020603050405020304" pitchFamily="18" charset="0"/>
              </a:rPr>
              <a:t>Two year ethnographic study in the city of Bristol </a:t>
            </a:r>
            <a:r>
              <a:rPr lang="en-US" sz="2400" dirty="0">
                <a:latin typeface="Arial Narrow" panose="020B0606020202030204" pitchFamily="34" charset="0"/>
                <a:ea typeface="Cambria" panose="02040503050406030204" pitchFamily="18" charset="0"/>
                <a:cs typeface="Times New Roman" panose="02020603050405020304" pitchFamily="18" charset="0"/>
              </a:rPr>
              <a:t>with organisers of adult learning, conveners of protests, leaders of elite city institutions, refugees, longstanding inhabitants, artists, medics, city farmers, older people’s groups, parents, carers and social activists (amongst others)</a:t>
            </a:r>
          </a:p>
          <a:p>
            <a:endParaRPr lang="en-US" sz="2400" dirty="0">
              <a:latin typeface="Arial Narrow" panose="020B0606020202030204" pitchFamily="34"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5644300-99AD-4CAE-A99B-3629883D39A6}"/>
              </a:ext>
            </a:extLst>
          </p:cNvPr>
          <p:cNvPicPr>
            <a:picLocks noChangeAspect="1"/>
          </p:cNvPicPr>
          <p:nvPr/>
        </p:nvPicPr>
        <p:blipFill>
          <a:blip r:embed="rId5"/>
          <a:stretch>
            <a:fillRect/>
          </a:stretch>
        </p:blipFill>
        <p:spPr>
          <a:xfrm>
            <a:off x="241885" y="133090"/>
            <a:ext cx="4786928" cy="377915"/>
          </a:xfrm>
          <a:prstGeom prst="rect">
            <a:avLst/>
          </a:prstGeom>
        </p:spPr>
      </p:pic>
      <p:pic>
        <p:nvPicPr>
          <p:cNvPr id="9" name="Picture 8">
            <a:extLst>
              <a:ext uri="{FF2B5EF4-FFF2-40B4-BE49-F238E27FC236}">
                <a16:creationId xmlns:a16="http://schemas.microsoft.com/office/drawing/2014/main" id="{61EBB6A7-F2E1-442E-9C67-533EEFC52AB6}"/>
              </a:ext>
            </a:extLst>
          </p:cNvPr>
          <p:cNvPicPr>
            <a:picLocks noChangeAspect="1"/>
          </p:cNvPicPr>
          <p:nvPr/>
        </p:nvPicPr>
        <p:blipFill>
          <a:blip r:embed="rId6"/>
          <a:stretch>
            <a:fillRect/>
          </a:stretch>
        </p:blipFill>
        <p:spPr>
          <a:xfrm>
            <a:off x="5076056" y="145450"/>
            <a:ext cx="1635378" cy="365555"/>
          </a:xfrm>
          <a:prstGeom prst="rect">
            <a:avLst/>
          </a:prstGeom>
        </p:spPr>
      </p:pic>
      <p:pic>
        <p:nvPicPr>
          <p:cNvPr id="10" name="Picture 9">
            <a:extLst>
              <a:ext uri="{FF2B5EF4-FFF2-40B4-BE49-F238E27FC236}">
                <a16:creationId xmlns:a16="http://schemas.microsoft.com/office/drawing/2014/main" id="{D970175F-59B7-451E-A78F-238E12882427}"/>
              </a:ext>
            </a:extLst>
          </p:cNvPr>
          <p:cNvPicPr>
            <a:picLocks noChangeAspect="1"/>
          </p:cNvPicPr>
          <p:nvPr/>
        </p:nvPicPr>
        <p:blipFill>
          <a:blip r:embed="rId7"/>
          <a:stretch>
            <a:fillRect/>
          </a:stretch>
        </p:blipFill>
        <p:spPr>
          <a:xfrm>
            <a:off x="241885" y="3630207"/>
            <a:ext cx="4418831" cy="317167"/>
          </a:xfrm>
          <a:prstGeom prst="rect">
            <a:avLst/>
          </a:prstGeom>
        </p:spPr>
      </p:pic>
      <p:pic>
        <p:nvPicPr>
          <p:cNvPr id="11" name="Picture 10">
            <a:extLst>
              <a:ext uri="{FF2B5EF4-FFF2-40B4-BE49-F238E27FC236}">
                <a16:creationId xmlns:a16="http://schemas.microsoft.com/office/drawing/2014/main" id="{2E156AFA-F39A-4798-95F3-095A1B7CCE0C}"/>
              </a:ext>
            </a:extLst>
          </p:cNvPr>
          <p:cNvPicPr>
            <a:picLocks noChangeAspect="1"/>
          </p:cNvPicPr>
          <p:nvPr/>
        </p:nvPicPr>
        <p:blipFill>
          <a:blip r:embed="rId8"/>
          <a:stretch>
            <a:fillRect/>
          </a:stretch>
        </p:blipFill>
        <p:spPr>
          <a:xfrm>
            <a:off x="4724692" y="3630207"/>
            <a:ext cx="4211868" cy="337636"/>
          </a:xfrm>
          <a:prstGeom prst="rect">
            <a:avLst/>
          </a:prstGeom>
        </p:spPr>
      </p:pic>
    </p:spTree>
    <p:extLst>
      <p:ext uri="{BB962C8B-B14F-4D97-AF65-F5344CB8AC3E}">
        <p14:creationId xmlns:p14="http://schemas.microsoft.com/office/powerpoint/2010/main" val="41843126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EFBAF3B-7FC2-4897-B1A0-A831AFCB02C6}"/>
              </a:ext>
            </a:extLst>
          </p:cNvPr>
          <p:cNvGraphicFramePr>
            <a:graphicFrameLocks noGrp="1"/>
          </p:cNvGraphicFramePr>
          <p:nvPr>
            <p:extLst>
              <p:ext uri="{D42A27DB-BD31-4B8C-83A1-F6EECF244321}">
                <p14:modId xmlns:p14="http://schemas.microsoft.com/office/powerpoint/2010/main" val="3247156201"/>
              </p:ext>
            </p:extLst>
          </p:nvPr>
        </p:nvGraphicFramePr>
        <p:xfrm>
          <a:off x="143508" y="823181"/>
          <a:ext cx="8856984" cy="5896356"/>
        </p:xfrm>
        <a:graphic>
          <a:graphicData uri="http://schemas.openxmlformats.org/drawingml/2006/table">
            <a:tbl>
              <a:tblPr firstRow="1" firstCol="1" bandRow="1">
                <a:tableStyleId>{5C22544A-7EE6-4342-B048-85BDC9FD1C3A}</a:tableStyleId>
              </a:tblPr>
              <a:tblGrid>
                <a:gridCol w="1944216">
                  <a:extLst>
                    <a:ext uri="{9D8B030D-6E8A-4147-A177-3AD203B41FA5}">
                      <a16:colId xmlns:a16="http://schemas.microsoft.com/office/drawing/2014/main" val="3291796044"/>
                    </a:ext>
                  </a:extLst>
                </a:gridCol>
                <a:gridCol w="2376264">
                  <a:extLst>
                    <a:ext uri="{9D8B030D-6E8A-4147-A177-3AD203B41FA5}">
                      <a16:colId xmlns:a16="http://schemas.microsoft.com/office/drawing/2014/main" val="2139995869"/>
                    </a:ext>
                  </a:extLst>
                </a:gridCol>
                <a:gridCol w="2088232">
                  <a:extLst>
                    <a:ext uri="{9D8B030D-6E8A-4147-A177-3AD203B41FA5}">
                      <a16:colId xmlns:a16="http://schemas.microsoft.com/office/drawing/2014/main" val="3074693633"/>
                    </a:ext>
                  </a:extLst>
                </a:gridCol>
                <a:gridCol w="2448272">
                  <a:extLst>
                    <a:ext uri="{9D8B030D-6E8A-4147-A177-3AD203B41FA5}">
                      <a16:colId xmlns:a16="http://schemas.microsoft.com/office/drawing/2014/main" val="560029473"/>
                    </a:ext>
                  </a:extLst>
                </a:gridCol>
              </a:tblGrid>
              <a:tr h="458288">
                <a:tc>
                  <a:txBody>
                    <a:bodyPr/>
                    <a:lstStyle/>
                    <a:p>
                      <a:pPr marL="0" marR="0">
                        <a:lnSpc>
                          <a:spcPct val="115000"/>
                        </a:lnSpc>
                        <a:spcBef>
                          <a:spcPts val="0"/>
                        </a:spcBef>
                        <a:spcAft>
                          <a:spcPts val="0"/>
                        </a:spcAft>
                      </a:pPr>
                      <a:r>
                        <a:rPr lang="en-US" sz="2000">
                          <a:effectLst/>
                          <a:latin typeface="Arial Narrow" panose="020B0606020202030204" pitchFamily="34" charset="0"/>
                        </a:rPr>
                        <a:t>What have I learnt? </a:t>
                      </a:r>
                    </a:p>
                    <a:p>
                      <a:pPr marL="0" marR="0">
                        <a:lnSpc>
                          <a:spcPct val="115000"/>
                        </a:lnSpc>
                        <a:spcBef>
                          <a:spcPts val="0"/>
                        </a:spcBef>
                        <a:spcAft>
                          <a:spcPts val="0"/>
                        </a:spcAft>
                      </a:pPr>
                      <a:r>
                        <a:rPr lang="en-US" sz="2000">
                          <a:effectLst/>
                          <a:latin typeface="Arial Narrow" panose="020B0606020202030204" pitchFamily="34" charset="0"/>
                        </a:rPr>
                        <a:t> </a:t>
                      </a:r>
                      <a:endParaRPr lang="en-US" sz="2000">
                        <a:effectLst/>
                        <a:latin typeface="Arial Narrow" panose="020B0606020202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2000">
                          <a:effectLst/>
                          <a:latin typeface="Arial Narrow" panose="020B0606020202030204" pitchFamily="34" charset="0"/>
                        </a:rPr>
                        <a:t>Where did my learning happen? </a:t>
                      </a:r>
                      <a:endParaRPr lang="en-US" sz="2000">
                        <a:effectLst/>
                        <a:latin typeface="Arial Narrow" panose="020B0606020202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2000">
                          <a:effectLst/>
                          <a:latin typeface="Arial Narrow" panose="020B0606020202030204" pitchFamily="34" charset="0"/>
                        </a:rPr>
                        <a:t>What resources did I use? </a:t>
                      </a:r>
                      <a:endParaRPr lang="en-US" sz="2000">
                        <a:effectLst/>
                        <a:latin typeface="Arial Narrow" panose="020B0606020202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2000" dirty="0">
                          <a:effectLst/>
                          <a:latin typeface="Arial Narrow" panose="020B0606020202030204" pitchFamily="34" charset="0"/>
                        </a:rPr>
                        <a:t>What were the main methods I used?</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573789206"/>
                  </a:ext>
                </a:extLst>
              </a:tr>
              <a:tr h="4237531">
                <a:tc>
                  <a:txBody>
                    <a:bodyPr/>
                    <a:lstStyle/>
                    <a:p>
                      <a:pPr marL="0" marR="0">
                        <a:lnSpc>
                          <a:spcPct val="115000"/>
                        </a:lnSpc>
                        <a:spcBef>
                          <a:spcPts val="0"/>
                        </a:spcBef>
                        <a:spcAft>
                          <a:spcPts val="0"/>
                        </a:spcAft>
                      </a:pPr>
                      <a:r>
                        <a:rPr lang="en-US" sz="2000" dirty="0">
                          <a:effectLst/>
                          <a:latin typeface="Arial Narrow" panose="020B0606020202030204" pitchFamily="34" charset="0"/>
                        </a:rPr>
                        <a:t>About the UK</a:t>
                      </a:r>
                    </a:p>
                    <a:p>
                      <a:pPr marL="0" marR="0">
                        <a:lnSpc>
                          <a:spcPct val="115000"/>
                        </a:lnSpc>
                        <a:spcBef>
                          <a:spcPts val="0"/>
                        </a:spcBef>
                        <a:spcAft>
                          <a:spcPts val="0"/>
                        </a:spcAft>
                      </a:pPr>
                      <a:r>
                        <a:rPr lang="en-US" sz="2000" dirty="0">
                          <a:effectLst/>
                          <a:latin typeface="Arial Narrow" panose="020B0606020202030204" pitchFamily="34" charset="0"/>
                        </a:rPr>
                        <a:t>English Language Skills</a:t>
                      </a:r>
                    </a:p>
                    <a:p>
                      <a:pPr marL="0" marR="0">
                        <a:lnSpc>
                          <a:spcPct val="115000"/>
                        </a:lnSpc>
                        <a:spcBef>
                          <a:spcPts val="0"/>
                        </a:spcBef>
                        <a:spcAft>
                          <a:spcPts val="0"/>
                        </a:spcAft>
                      </a:pPr>
                      <a:r>
                        <a:rPr lang="en-US" sz="2000" dirty="0">
                          <a:effectLst/>
                          <a:latin typeface="Arial Narrow" panose="020B0606020202030204" pitchFamily="34" charset="0"/>
                        </a:rPr>
                        <a:t>Research and Learning Skills</a:t>
                      </a:r>
                    </a:p>
                    <a:p>
                      <a:pPr marL="0" marR="0">
                        <a:lnSpc>
                          <a:spcPct val="115000"/>
                        </a:lnSpc>
                        <a:spcBef>
                          <a:spcPts val="0"/>
                        </a:spcBef>
                        <a:spcAft>
                          <a:spcPts val="0"/>
                        </a:spcAft>
                      </a:pPr>
                      <a:r>
                        <a:rPr lang="en-US" sz="2000" dirty="0">
                          <a:effectLst/>
                          <a:latin typeface="Arial Narrow" panose="020B0606020202030204" pitchFamily="34" charset="0"/>
                        </a:rPr>
                        <a:t>Work Related Skills</a:t>
                      </a:r>
                    </a:p>
                    <a:p>
                      <a:pPr marL="0" marR="0">
                        <a:lnSpc>
                          <a:spcPct val="115000"/>
                        </a:lnSpc>
                        <a:spcBef>
                          <a:spcPts val="0"/>
                        </a:spcBef>
                        <a:spcAft>
                          <a:spcPts val="0"/>
                        </a:spcAft>
                      </a:pPr>
                      <a:r>
                        <a:rPr lang="en-US" sz="2000" dirty="0">
                          <a:effectLst/>
                          <a:latin typeface="Arial Narrow" panose="020B0606020202030204" pitchFamily="34" charset="0"/>
                        </a:rPr>
                        <a:t>Food and Cooking</a:t>
                      </a:r>
                    </a:p>
                    <a:p>
                      <a:pPr marL="0" marR="0">
                        <a:lnSpc>
                          <a:spcPct val="115000"/>
                        </a:lnSpc>
                        <a:spcBef>
                          <a:spcPts val="0"/>
                        </a:spcBef>
                        <a:spcAft>
                          <a:spcPts val="0"/>
                        </a:spcAft>
                      </a:pPr>
                      <a:r>
                        <a:rPr lang="en-US" sz="2000" dirty="0">
                          <a:effectLst/>
                          <a:latin typeface="Arial Narrow" panose="020B0606020202030204" pitchFamily="34" charset="0"/>
                        </a:rPr>
                        <a:t>Driving</a:t>
                      </a:r>
                    </a:p>
                    <a:p>
                      <a:pPr marL="0" marR="0">
                        <a:lnSpc>
                          <a:spcPct val="115000"/>
                        </a:lnSpc>
                        <a:spcBef>
                          <a:spcPts val="0"/>
                        </a:spcBef>
                        <a:spcAft>
                          <a:spcPts val="0"/>
                        </a:spcAft>
                      </a:pPr>
                      <a:r>
                        <a:rPr lang="en-US" sz="2000" dirty="0">
                          <a:effectLst/>
                          <a:latin typeface="Arial Narrow" panose="020B0606020202030204" pitchFamily="34" charset="0"/>
                        </a:rPr>
                        <a:t>Yoga</a:t>
                      </a:r>
                    </a:p>
                    <a:p>
                      <a:pPr marL="0" marR="0">
                        <a:lnSpc>
                          <a:spcPct val="115000"/>
                        </a:lnSpc>
                        <a:spcBef>
                          <a:spcPts val="0"/>
                        </a:spcBef>
                        <a:spcAft>
                          <a:spcPts val="0"/>
                        </a:spcAft>
                      </a:pPr>
                      <a:r>
                        <a:rPr lang="en-US" sz="2000" dirty="0">
                          <a:effectLst/>
                          <a:latin typeface="Arial Narrow" panose="020B0606020202030204" pitchFamily="34" charset="0"/>
                        </a:rPr>
                        <a:t>Art</a:t>
                      </a:r>
                    </a:p>
                    <a:p>
                      <a:pPr marL="0" marR="0">
                        <a:lnSpc>
                          <a:spcPct val="115000"/>
                        </a:lnSpc>
                        <a:spcBef>
                          <a:spcPts val="0"/>
                        </a:spcBef>
                        <a:spcAft>
                          <a:spcPts val="0"/>
                        </a:spcAft>
                      </a:pPr>
                      <a:r>
                        <a:rPr lang="en-US" sz="2000" dirty="0">
                          <a:effectLst/>
                          <a:latin typeface="Arial Narrow" panose="020B0606020202030204" pitchFamily="34" charset="0"/>
                        </a:rPr>
                        <a:t> </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2000">
                          <a:effectLst/>
                          <a:latin typeface="Arial Narrow" panose="020B0606020202030204" pitchFamily="34" charset="0"/>
                        </a:rPr>
                        <a:t>At home</a:t>
                      </a:r>
                    </a:p>
                    <a:p>
                      <a:pPr marL="0" marR="0">
                        <a:lnSpc>
                          <a:spcPct val="115000"/>
                        </a:lnSpc>
                        <a:spcBef>
                          <a:spcPts val="0"/>
                        </a:spcBef>
                        <a:spcAft>
                          <a:spcPts val="0"/>
                        </a:spcAft>
                      </a:pPr>
                      <a:r>
                        <a:rPr lang="en-US" sz="2000">
                          <a:effectLst/>
                          <a:latin typeface="Arial Narrow" panose="020B0606020202030204" pitchFamily="34" charset="0"/>
                        </a:rPr>
                        <a:t>At work</a:t>
                      </a:r>
                    </a:p>
                    <a:p>
                      <a:pPr marL="0" marR="0">
                        <a:lnSpc>
                          <a:spcPct val="115000"/>
                        </a:lnSpc>
                        <a:spcBef>
                          <a:spcPts val="0"/>
                        </a:spcBef>
                        <a:spcAft>
                          <a:spcPts val="0"/>
                        </a:spcAft>
                      </a:pPr>
                      <a:r>
                        <a:rPr lang="en-US" sz="2000">
                          <a:effectLst/>
                          <a:latin typeface="Arial Narrow" panose="020B0606020202030204" pitchFamily="34" charset="0"/>
                        </a:rPr>
                        <a:t>In the library</a:t>
                      </a:r>
                    </a:p>
                    <a:p>
                      <a:pPr marL="0" marR="0">
                        <a:lnSpc>
                          <a:spcPct val="115000"/>
                        </a:lnSpc>
                        <a:spcBef>
                          <a:spcPts val="0"/>
                        </a:spcBef>
                        <a:spcAft>
                          <a:spcPts val="0"/>
                        </a:spcAft>
                      </a:pPr>
                      <a:r>
                        <a:rPr lang="en-US" sz="2000">
                          <a:effectLst/>
                          <a:latin typeface="Arial Narrow" panose="020B0606020202030204" pitchFamily="34" charset="0"/>
                        </a:rPr>
                        <a:t>In training/workshop rooms</a:t>
                      </a:r>
                    </a:p>
                    <a:p>
                      <a:pPr marL="0" marR="0">
                        <a:lnSpc>
                          <a:spcPct val="115000"/>
                        </a:lnSpc>
                        <a:spcBef>
                          <a:spcPts val="0"/>
                        </a:spcBef>
                        <a:spcAft>
                          <a:spcPts val="0"/>
                        </a:spcAft>
                      </a:pPr>
                      <a:r>
                        <a:rPr lang="en-US" sz="2000">
                          <a:effectLst/>
                          <a:latin typeface="Arial Narrow" panose="020B0606020202030204" pitchFamily="34" charset="0"/>
                        </a:rPr>
                        <a:t>In the yoga Studio</a:t>
                      </a:r>
                    </a:p>
                    <a:p>
                      <a:pPr marL="0" marR="0">
                        <a:lnSpc>
                          <a:spcPct val="115000"/>
                        </a:lnSpc>
                        <a:spcBef>
                          <a:spcPts val="0"/>
                        </a:spcBef>
                        <a:spcAft>
                          <a:spcPts val="0"/>
                        </a:spcAft>
                      </a:pPr>
                      <a:r>
                        <a:rPr lang="en-US" sz="2000">
                          <a:effectLst/>
                          <a:latin typeface="Arial Narrow" panose="020B0606020202030204" pitchFamily="34" charset="0"/>
                        </a:rPr>
                        <a:t>In museums</a:t>
                      </a:r>
                    </a:p>
                    <a:p>
                      <a:pPr marL="0" marR="0">
                        <a:lnSpc>
                          <a:spcPct val="115000"/>
                        </a:lnSpc>
                        <a:spcBef>
                          <a:spcPts val="0"/>
                        </a:spcBef>
                        <a:spcAft>
                          <a:spcPts val="0"/>
                        </a:spcAft>
                      </a:pPr>
                      <a:r>
                        <a:rPr lang="en-US" sz="2000">
                          <a:effectLst/>
                          <a:latin typeface="Arial Narrow" panose="020B0606020202030204" pitchFamily="34" charset="0"/>
                        </a:rPr>
                        <a:t>In parks</a:t>
                      </a:r>
                    </a:p>
                    <a:p>
                      <a:pPr marL="0" marR="0">
                        <a:lnSpc>
                          <a:spcPct val="115000"/>
                        </a:lnSpc>
                        <a:spcBef>
                          <a:spcPts val="0"/>
                        </a:spcBef>
                        <a:spcAft>
                          <a:spcPts val="0"/>
                        </a:spcAft>
                      </a:pPr>
                      <a:r>
                        <a:rPr lang="en-US" sz="2000">
                          <a:effectLst/>
                          <a:latin typeface="Arial Narrow" panose="020B0606020202030204" pitchFamily="34" charset="0"/>
                        </a:rPr>
                        <a:t>In shops</a:t>
                      </a:r>
                    </a:p>
                    <a:p>
                      <a:pPr marL="0" marR="0">
                        <a:lnSpc>
                          <a:spcPct val="115000"/>
                        </a:lnSpc>
                        <a:spcBef>
                          <a:spcPts val="0"/>
                        </a:spcBef>
                        <a:spcAft>
                          <a:spcPts val="0"/>
                        </a:spcAft>
                      </a:pPr>
                      <a:r>
                        <a:rPr lang="en-US" sz="2000">
                          <a:effectLst/>
                          <a:latin typeface="Arial Narrow" panose="020B0606020202030204" pitchFamily="34" charset="0"/>
                        </a:rPr>
                        <a:t>On the Streets</a:t>
                      </a:r>
                    </a:p>
                    <a:p>
                      <a:pPr marL="0" marR="0">
                        <a:lnSpc>
                          <a:spcPct val="115000"/>
                        </a:lnSpc>
                        <a:spcBef>
                          <a:spcPts val="0"/>
                        </a:spcBef>
                        <a:spcAft>
                          <a:spcPts val="0"/>
                        </a:spcAft>
                      </a:pPr>
                      <a:r>
                        <a:rPr lang="en-US" sz="2000">
                          <a:effectLst/>
                          <a:latin typeface="Arial Narrow" panose="020B0606020202030204" pitchFamily="34" charset="0"/>
                        </a:rPr>
                        <a:t>On the road</a:t>
                      </a:r>
                    </a:p>
                    <a:p>
                      <a:pPr marL="0" marR="0">
                        <a:lnSpc>
                          <a:spcPct val="115000"/>
                        </a:lnSpc>
                        <a:spcBef>
                          <a:spcPts val="0"/>
                        </a:spcBef>
                        <a:spcAft>
                          <a:spcPts val="0"/>
                        </a:spcAft>
                      </a:pPr>
                      <a:r>
                        <a:rPr lang="en-US" sz="2000">
                          <a:effectLst/>
                          <a:latin typeface="Arial Narrow" panose="020B0606020202030204" pitchFamily="34" charset="0"/>
                        </a:rPr>
                        <a:t>Other places</a:t>
                      </a:r>
                    </a:p>
                    <a:p>
                      <a:pPr marL="0" marR="0">
                        <a:lnSpc>
                          <a:spcPct val="115000"/>
                        </a:lnSpc>
                        <a:spcBef>
                          <a:spcPts val="0"/>
                        </a:spcBef>
                        <a:spcAft>
                          <a:spcPts val="0"/>
                        </a:spcAft>
                      </a:pPr>
                      <a:r>
                        <a:rPr lang="en-US" sz="2000">
                          <a:effectLst/>
                          <a:latin typeface="Arial Narrow" panose="020B0606020202030204" pitchFamily="34" charset="0"/>
                        </a:rPr>
                        <a:t> </a:t>
                      </a:r>
                      <a:endParaRPr lang="en-US" sz="2000">
                        <a:effectLst/>
                        <a:latin typeface="Arial Narrow" panose="020B0606020202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2000" dirty="0">
                          <a:effectLst/>
                          <a:latin typeface="Arial Narrow" panose="020B0606020202030204" pitchFamily="34" charset="0"/>
                        </a:rPr>
                        <a:t>Computer and Internet</a:t>
                      </a:r>
                    </a:p>
                    <a:p>
                      <a:pPr marL="0" marR="0">
                        <a:lnSpc>
                          <a:spcPct val="115000"/>
                        </a:lnSpc>
                        <a:spcBef>
                          <a:spcPts val="0"/>
                        </a:spcBef>
                        <a:spcAft>
                          <a:spcPts val="0"/>
                        </a:spcAft>
                      </a:pPr>
                      <a:r>
                        <a:rPr lang="en-US" sz="2000" dirty="0" err="1">
                          <a:effectLst/>
                          <a:latin typeface="Arial Narrow" panose="020B0606020202030204" pitchFamily="34" charset="0"/>
                        </a:rPr>
                        <a:t>Ipad</a:t>
                      </a:r>
                      <a:r>
                        <a:rPr lang="en-US" sz="2000" dirty="0">
                          <a:effectLst/>
                          <a:latin typeface="Arial Narrow" panose="020B0606020202030204" pitchFamily="34" charset="0"/>
                        </a:rPr>
                        <a:t> and </a:t>
                      </a:r>
                      <a:r>
                        <a:rPr lang="en-US" sz="2000" dirty="0" err="1">
                          <a:effectLst/>
                          <a:latin typeface="Arial Narrow" panose="020B0606020202030204" pitchFamily="34" charset="0"/>
                        </a:rPr>
                        <a:t>Iphone</a:t>
                      </a:r>
                      <a:endParaRPr lang="en-US" sz="2000" dirty="0">
                        <a:effectLst/>
                        <a:latin typeface="Arial Narrow" panose="020B0606020202030204" pitchFamily="34" charset="0"/>
                      </a:endParaRPr>
                    </a:p>
                    <a:p>
                      <a:pPr marL="0" marR="0">
                        <a:lnSpc>
                          <a:spcPct val="115000"/>
                        </a:lnSpc>
                        <a:spcBef>
                          <a:spcPts val="0"/>
                        </a:spcBef>
                        <a:spcAft>
                          <a:spcPts val="0"/>
                        </a:spcAft>
                      </a:pPr>
                      <a:r>
                        <a:rPr lang="en-US" sz="2000" dirty="0">
                          <a:effectLst/>
                          <a:latin typeface="Arial Narrow" panose="020B0606020202030204" pitchFamily="34" charset="0"/>
                        </a:rPr>
                        <a:t>TV</a:t>
                      </a:r>
                    </a:p>
                    <a:p>
                      <a:pPr marL="0" marR="0">
                        <a:lnSpc>
                          <a:spcPct val="115000"/>
                        </a:lnSpc>
                        <a:spcBef>
                          <a:spcPts val="0"/>
                        </a:spcBef>
                        <a:spcAft>
                          <a:spcPts val="0"/>
                        </a:spcAft>
                      </a:pPr>
                      <a:r>
                        <a:rPr lang="en-US" sz="2000" dirty="0">
                          <a:effectLst/>
                          <a:latin typeface="Arial Narrow" panose="020B0606020202030204" pitchFamily="34" charset="0"/>
                        </a:rPr>
                        <a:t>Books</a:t>
                      </a:r>
                    </a:p>
                    <a:p>
                      <a:pPr marL="0" marR="0">
                        <a:lnSpc>
                          <a:spcPct val="115000"/>
                        </a:lnSpc>
                        <a:spcBef>
                          <a:spcPts val="0"/>
                        </a:spcBef>
                        <a:spcAft>
                          <a:spcPts val="0"/>
                        </a:spcAft>
                      </a:pPr>
                      <a:r>
                        <a:rPr lang="en-US" sz="2000" dirty="0">
                          <a:effectLst/>
                          <a:latin typeface="Arial Narrow" panose="020B0606020202030204" pitchFamily="34" charset="0"/>
                        </a:rPr>
                        <a:t>Magazines</a:t>
                      </a:r>
                    </a:p>
                    <a:p>
                      <a:pPr marL="0" marR="0">
                        <a:lnSpc>
                          <a:spcPct val="115000"/>
                        </a:lnSpc>
                        <a:spcBef>
                          <a:spcPts val="0"/>
                        </a:spcBef>
                        <a:spcAft>
                          <a:spcPts val="0"/>
                        </a:spcAft>
                      </a:pPr>
                      <a:r>
                        <a:rPr lang="en-US" sz="2000" dirty="0">
                          <a:effectLst/>
                          <a:latin typeface="Arial Narrow" panose="020B0606020202030204" pitchFamily="34" charset="0"/>
                        </a:rPr>
                        <a:t>Newspapers</a:t>
                      </a:r>
                    </a:p>
                    <a:p>
                      <a:pPr marL="0" marR="0">
                        <a:lnSpc>
                          <a:spcPct val="115000"/>
                        </a:lnSpc>
                        <a:spcBef>
                          <a:spcPts val="0"/>
                        </a:spcBef>
                        <a:spcAft>
                          <a:spcPts val="0"/>
                        </a:spcAft>
                      </a:pPr>
                      <a:r>
                        <a:rPr lang="en-US" sz="2000" dirty="0">
                          <a:effectLst/>
                          <a:latin typeface="Arial Narrow" panose="020B0606020202030204" pitchFamily="34" charset="0"/>
                        </a:rPr>
                        <a:t>Training workshops, events</a:t>
                      </a:r>
                    </a:p>
                    <a:p>
                      <a:pPr marL="0" marR="0">
                        <a:lnSpc>
                          <a:spcPct val="115000"/>
                        </a:lnSpc>
                        <a:spcBef>
                          <a:spcPts val="0"/>
                        </a:spcBef>
                        <a:spcAft>
                          <a:spcPts val="0"/>
                        </a:spcAft>
                      </a:pPr>
                      <a:r>
                        <a:rPr lang="en-US" sz="2000" dirty="0">
                          <a:effectLst/>
                          <a:latin typeface="Arial Narrow" panose="020B0606020202030204" pitchFamily="34" charset="0"/>
                        </a:rPr>
                        <a:t>Resources in parks, museums</a:t>
                      </a:r>
                    </a:p>
                    <a:p>
                      <a:pPr marL="0" marR="0">
                        <a:lnSpc>
                          <a:spcPct val="115000"/>
                        </a:lnSpc>
                        <a:spcBef>
                          <a:spcPts val="0"/>
                        </a:spcBef>
                        <a:spcAft>
                          <a:spcPts val="0"/>
                        </a:spcAft>
                      </a:pPr>
                      <a:r>
                        <a:rPr lang="en-US" sz="2000" dirty="0">
                          <a:effectLst/>
                          <a:latin typeface="Arial Narrow" panose="020B0606020202030204" pitchFamily="34" charset="0"/>
                        </a:rPr>
                        <a:t>Others (advent calendar) </a:t>
                      </a:r>
                    </a:p>
                    <a:p>
                      <a:pPr marL="0" marR="0">
                        <a:lnSpc>
                          <a:spcPct val="115000"/>
                        </a:lnSpc>
                        <a:spcBef>
                          <a:spcPts val="0"/>
                        </a:spcBef>
                        <a:spcAft>
                          <a:spcPts val="0"/>
                        </a:spcAft>
                      </a:pPr>
                      <a:r>
                        <a:rPr lang="en-US" sz="2000" dirty="0">
                          <a:effectLst/>
                          <a:latin typeface="Arial Narrow" panose="020B0606020202030204" pitchFamily="34" charset="0"/>
                        </a:rPr>
                        <a:t> </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2000" dirty="0">
                          <a:effectLst/>
                          <a:latin typeface="Arial Narrow" panose="020B0606020202030204" pitchFamily="34" charset="0"/>
                        </a:rPr>
                        <a:t>Online courses</a:t>
                      </a:r>
                    </a:p>
                    <a:p>
                      <a:pPr marL="0" marR="0">
                        <a:lnSpc>
                          <a:spcPct val="115000"/>
                        </a:lnSpc>
                        <a:spcBef>
                          <a:spcPts val="0"/>
                        </a:spcBef>
                        <a:spcAft>
                          <a:spcPts val="0"/>
                        </a:spcAft>
                      </a:pPr>
                      <a:r>
                        <a:rPr lang="en-US" sz="2000" dirty="0">
                          <a:effectLst/>
                          <a:latin typeface="Arial Narrow" panose="020B0606020202030204" pitchFamily="34" charset="0"/>
                        </a:rPr>
                        <a:t>Website and online videos</a:t>
                      </a:r>
                    </a:p>
                    <a:p>
                      <a:pPr marL="0" marR="0">
                        <a:lnSpc>
                          <a:spcPct val="115000"/>
                        </a:lnSpc>
                        <a:spcBef>
                          <a:spcPts val="0"/>
                        </a:spcBef>
                        <a:spcAft>
                          <a:spcPts val="0"/>
                        </a:spcAft>
                      </a:pPr>
                      <a:r>
                        <a:rPr lang="en-US" sz="2000" dirty="0">
                          <a:effectLst/>
                          <a:latin typeface="Arial Narrow" panose="020B0606020202030204" pitchFamily="34" charset="0"/>
                        </a:rPr>
                        <a:t>Talking to people</a:t>
                      </a:r>
                    </a:p>
                    <a:p>
                      <a:pPr marL="0" marR="0">
                        <a:lnSpc>
                          <a:spcPct val="115000"/>
                        </a:lnSpc>
                        <a:spcBef>
                          <a:spcPts val="0"/>
                        </a:spcBef>
                        <a:spcAft>
                          <a:spcPts val="0"/>
                        </a:spcAft>
                      </a:pPr>
                      <a:r>
                        <a:rPr lang="en-US" sz="2000" dirty="0">
                          <a:effectLst/>
                          <a:latin typeface="Arial Narrow" panose="020B0606020202030204" pitchFamily="34" charset="0"/>
                        </a:rPr>
                        <a:t>Attending events</a:t>
                      </a:r>
                    </a:p>
                    <a:p>
                      <a:pPr marL="0" marR="0">
                        <a:lnSpc>
                          <a:spcPct val="115000"/>
                        </a:lnSpc>
                        <a:spcBef>
                          <a:spcPts val="0"/>
                        </a:spcBef>
                        <a:spcAft>
                          <a:spcPts val="0"/>
                        </a:spcAft>
                      </a:pPr>
                      <a:r>
                        <a:rPr lang="en-US" sz="2000" dirty="0">
                          <a:effectLst/>
                          <a:latin typeface="Arial Narrow" panose="020B0606020202030204" pitchFamily="34" charset="0"/>
                        </a:rPr>
                        <a:t>Participating in Workshops</a:t>
                      </a:r>
                    </a:p>
                    <a:p>
                      <a:pPr marL="0" marR="0">
                        <a:lnSpc>
                          <a:spcPct val="115000"/>
                        </a:lnSpc>
                        <a:spcBef>
                          <a:spcPts val="0"/>
                        </a:spcBef>
                        <a:spcAft>
                          <a:spcPts val="0"/>
                        </a:spcAft>
                      </a:pPr>
                      <a:r>
                        <a:rPr lang="en-US" sz="2000" dirty="0">
                          <a:effectLst/>
                          <a:latin typeface="Arial Narrow" panose="020B0606020202030204" pitchFamily="34" charset="0"/>
                        </a:rPr>
                        <a:t>Playing and making things</a:t>
                      </a:r>
                    </a:p>
                    <a:p>
                      <a:pPr marL="0" marR="0">
                        <a:lnSpc>
                          <a:spcPct val="115000"/>
                        </a:lnSpc>
                        <a:spcBef>
                          <a:spcPts val="0"/>
                        </a:spcBef>
                        <a:spcAft>
                          <a:spcPts val="0"/>
                        </a:spcAft>
                      </a:pPr>
                      <a:r>
                        <a:rPr lang="en-US" sz="2000" dirty="0">
                          <a:effectLst/>
                          <a:latin typeface="Arial Narrow" panose="020B0606020202030204" pitchFamily="34" charset="0"/>
                        </a:rPr>
                        <a:t>Practising and taking part in activities (driving) </a:t>
                      </a:r>
                    </a:p>
                    <a:p>
                      <a:pPr marL="0" marR="0">
                        <a:lnSpc>
                          <a:spcPct val="115000"/>
                        </a:lnSpc>
                        <a:spcBef>
                          <a:spcPts val="0"/>
                        </a:spcBef>
                        <a:spcAft>
                          <a:spcPts val="0"/>
                        </a:spcAft>
                      </a:pPr>
                      <a:r>
                        <a:rPr lang="en-US" sz="2000" dirty="0">
                          <a:effectLst/>
                          <a:latin typeface="Arial Narrow" panose="020B0606020202030204" pitchFamily="34" charset="0"/>
                        </a:rPr>
                        <a:t>Spending time with Tom </a:t>
                      </a:r>
                    </a:p>
                    <a:p>
                      <a:pPr marL="0" marR="0">
                        <a:lnSpc>
                          <a:spcPct val="115000"/>
                        </a:lnSpc>
                        <a:spcBef>
                          <a:spcPts val="0"/>
                        </a:spcBef>
                        <a:spcAft>
                          <a:spcPts val="0"/>
                        </a:spcAft>
                      </a:pPr>
                      <a:r>
                        <a:rPr lang="en-US" sz="2000" dirty="0">
                          <a:effectLst/>
                          <a:latin typeface="Arial Narrow" panose="020B0606020202030204" pitchFamily="34" charset="0"/>
                        </a:rPr>
                        <a:t>Learning journey notes and photos</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635652267"/>
                  </a:ext>
                </a:extLst>
              </a:tr>
            </a:tbl>
          </a:graphicData>
        </a:graphic>
      </p:graphicFrame>
      <p:pic>
        <p:nvPicPr>
          <p:cNvPr id="4" name="Picture 3">
            <a:extLst>
              <a:ext uri="{FF2B5EF4-FFF2-40B4-BE49-F238E27FC236}">
                <a16:creationId xmlns:a16="http://schemas.microsoft.com/office/drawing/2014/main" id="{B462A46B-F2F2-4CA6-9C96-46C684C6F3F8}"/>
              </a:ext>
            </a:extLst>
          </p:cNvPr>
          <p:cNvPicPr>
            <a:picLocks noChangeAspect="1"/>
          </p:cNvPicPr>
          <p:nvPr/>
        </p:nvPicPr>
        <p:blipFill>
          <a:blip r:embed="rId3"/>
          <a:stretch>
            <a:fillRect/>
          </a:stretch>
        </p:blipFill>
        <p:spPr>
          <a:xfrm>
            <a:off x="1889132" y="99476"/>
            <a:ext cx="3749806" cy="238504"/>
          </a:xfrm>
          <a:prstGeom prst="rect">
            <a:avLst/>
          </a:prstGeom>
        </p:spPr>
      </p:pic>
      <p:pic>
        <p:nvPicPr>
          <p:cNvPr id="5" name="Picture 4">
            <a:extLst>
              <a:ext uri="{FF2B5EF4-FFF2-40B4-BE49-F238E27FC236}">
                <a16:creationId xmlns:a16="http://schemas.microsoft.com/office/drawing/2014/main" id="{7DE43CF1-61AE-4111-80B2-32CDB0EA44BE}"/>
              </a:ext>
            </a:extLst>
          </p:cNvPr>
          <p:cNvPicPr>
            <a:picLocks noChangeAspect="1"/>
          </p:cNvPicPr>
          <p:nvPr/>
        </p:nvPicPr>
        <p:blipFill>
          <a:blip r:embed="rId4"/>
          <a:stretch>
            <a:fillRect/>
          </a:stretch>
        </p:blipFill>
        <p:spPr>
          <a:xfrm>
            <a:off x="5724128" y="99476"/>
            <a:ext cx="1536439" cy="244285"/>
          </a:xfrm>
          <a:prstGeom prst="rect">
            <a:avLst/>
          </a:prstGeom>
        </p:spPr>
      </p:pic>
      <p:pic>
        <p:nvPicPr>
          <p:cNvPr id="2" name="Picture 1">
            <a:extLst>
              <a:ext uri="{FF2B5EF4-FFF2-40B4-BE49-F238E27FC236}">
                <a16:creationId xmlns:a16="http://schemas.microsoft.com/office/drawing/2014/main" id="{5F3F44FE-00C3-4D34-A60D-E1E65360ADE8}"/>
              </a:ext>
            </a:extLst>
          </p:cNvPr>
          <p:cNvPicPr>
            <a:picLocks noChangeAspect="1"/>
          </p:cNvPicPr>
          <p:nvPr/>
        </p:nvPicPr>
        <p:blipFill>
          <a:blip r:embed="rId5"/>
          <a:stretch>
            <a:fillRect/>
          </a:stretch>
        </p:blipFill>
        <p:spPr>
          <a:xfrm>
            <a:off x="2466971" y="430501"/>
            <a:ext cx="4210058" cy="252413"/>
          </a:xfrm>
          <a:prstGeom prst="rect">
            <a:avLst/>
          </a:prstGeom>
        </p:spPr>
      </p:pic>
    </p:spTree>
    <p:extLst>
      <p:ext uri="{BB962C8B-B14F-4D97-AF65-F5344CB8AC3E}">
        <p14:creationId xmlns:p14="http://schemas.microsoft.com/office/powerpoint/2010/main" val="2252069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0">
            <a:extLst>
              <a:ext uri="{FF2B5EF4-FFF2-40B4-BE49-F238E27FC236}">
                <a16:creationId xmlns:a16="http://schemas.microsoft.com/office/drawing/2014/main" id="{9C1E16B9-C9BD-4B9B-BDA1-945B37A8AE26}"/>
              </a:ext>
            </a:extLst>
          </p:cNvPr>
          <p:cNvSpPr/>
          <p:nvPr/>
        </p:nvSpPr>
        <p:spPr>
          <a:xfrm>
            <a:off x="795409" y="1951534"/>
            <a:ext cx="7473370" cy="4094162"/>
          </a:xfrm>
          <a:custGeom>
            <a:avLst/>
            <a:gdLst>
              <a:gd name="connsiteX0" fmla="*/ 358775 w 7283450"/>
              <a:gd name="connsiteY0" fmla="*/ 3832225 h 3917950"/>
              <a:gd name="connsiteX1" fmla="*/ 3635375 w 7283450"/>
              <a:gd name="connsiteY1" fmla="*/ 3908425 h 3917950"/>
              <a:gd name="connsiteX2" fmla="*/ 5921375 w 7283450"/>
              <a:gd name="connsiteY2" fmla="*/ 3794125 h 3917950"/>
              <a:gd name="connsiteX3" fmla="*/ 7064375 w 7283450"/>
              <a:gd name="connsiteY3" fmla="*/ 3165475 h 3917950"/>
              <a:gd name="connsiteX4" fmla="*/ 6969125 w 7283450"/>
              <a:gd name="connsiteY4" fmla="*/ 2003425 h 3917950"/>
              <a:gd name="connsiteX5" fmla="*/ 5178425 w 7283450"/>
              <a:gd name="connsiteY5" fmla="*/ 1851025 h 3917950"/>
              <a:gd name="connsiteX6" fmla="*/ 1806575 w 7283450"/>
              <a:gd name="connsiteY6" fmla="*/ 1641475 h 3917950"/>
              <a:gd name="connsiteX7" fmla="*/ 492125 w 7283450"/>
              <a:gd name="connsiteY7" fmla="*/ 1241425 h 3917950"/>
              <a:gd name="connsiteX8" fmla="*/ 358775 w 7283450"/>
              <a:gd name="connsiteY8" fmla="*/ 307975 h 3917950"/>
              <a:gd name="connsiteX9" fmla="*/ 2644775 w 7283450"/>
              <a:gd name="connsiteY9" fmla="*/ 41275 h 3917950"/>
              <a:gd name="connsiteX10" fmla="*/ 6550025 w 7283450"/>
              <a:gd name="connsiteY10" fmla="*/ 60325 h 3917950"/>
              <a:gd name="connsiteX11" fmla="*/ 6550025 w 7283450"/>
              <a:gd name="connsiteY11" fmla="*/ 60325 h 391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83450" h="3917950">
                <a:moveTo>
                  <a:pt x="358775" y="3832225"/>
                </a:moveTo>
                <a:cubicBezTo>
                  <a:pt x="1533525" y="3873500"/>
                  <a:pt x="2708275" y="3914775"/>
                  <a:pt x="3635375" y="3908425"/>
                </a:cubicBezTo>
                <a:cubicBezTo>
                  <a:pt x="4562475" y="3902075"/>
                  <a:pt x="5349875" y="3917950"/>
                  <a:pt x="5921375" y="3794125"/>
                </a:cubicBezTo>
                <a:cubicBezTo>
                  <a:pt x="6492875" y="3670300"/>
                  <a:pt x="6889750" y="3463925"/>
                  <a:pt x="7064375" y="3165475"/>
                </a:cubicBezTo>
                <a:cubicBezTo>
                  <a:pt x="7239000" y="2867025"/>
                  <a:pt x="7283450" y="2222500"/>
                  <a:pt x="6969125" y="2003425"/>
                </a:cubicBezTo>
                <a:cubicBezTo>
                  <a:pt x="6654800" y="1784350"/>
                  <a:pt x="5178425" y="1851025"/>
                  <a:pt x="5178425" y="1851025"/>
                </a:cubicBezTo>
                <a:cubicBezTo>
                  <a:pt x="4318000" y="1790700"/>
                  <a:pt x="2587625" y="1743075"/>
                  <a:pt x="1806575" y="1641475"/>
                </a:cubicBezTo>
                <a:cubicBezTo>
                  <a:pt x="1025525" y="1539875"/>
                  <a:pt x="733425" y="1463675"/>
                  <a:pt x="492125" y="1241425"/>
                </a:cubicBezTo>
                <a:cubicBezTo>
                  <a:pt x="250825" y="1019175"/>
                  <a:pt x="0" y="508000"/>
                  <a:pt x="358775" y="307975"/>
                </a:cubicBezTo>
                <a:cubicBezTo>
                  <a:pt x="717550" y="107950"/>
                  <a:pt x="1612900" y="82550"/>
                  <a:pt x="2644775" y="41275"/>
                </a:cubicBezTo>
                <a:cubicBezTo>
                  <a:pt x="3676650" y="0"/>
                  <a:pt x="6550025" y="60325"/>
                  <a:pt x="6550025" y="60325"/>
                </a:cubicBezTo>
                <a:lnTo>
                  <a:pt x="6550025" y="60325"/>
                </a:lnTo>
              </a:path>
            </a:pathLst>
          </a:custGeom>
          <a:ln w="63500">
            <a:solidFill>
              <a:srgbClr val="FF00FF"/>
            </a:solidFill>
            <a:tailEnd type="triangl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9" name="Freeform 50">
            <a:extLst>
              <a:ext uri="{FF2B5EF4-FFF2-40B4-BE49-F238E27FC236}">
                <a16:creationId xmlns:a16="http://schemas.microsoft.com/office/drawing/2014/main" id="{FD52C803-6937-4B08-8C4C-545D1BD06ED1}"/>
              </a:ext>
            </a:extLst>
          </p:cNvPr>
          <p:cNvSpPr/>
          <p:nvPr/>
        </p:nvSpPr>
        <p:spPr>
          <a:xfrm>
            <a:off x="786544" y="2290088"/>
            <a:ext cx="7570911" cy="4094162"/>
          </a:xfrm>
          <a:custGeom>
            <a:avLst/>
            <a:gdLst>
              <a:gd name="connsiteX0" fmla="*/ 358775 w 7283450"/>
              <a:gd name="connsiteY0" fmla="*/ 3832225 h 3917950"/>
              <a:gd name="connsiteX1" fmla="*/ 3635375 w 7283450"/>
              <a:gd name="connsiteY1" fmla="*/ 3908425 h 3917950"/>
              <a:gd name="connsiteX2" fmla="*/ 5921375 w 7283450"/>
              <a:gd name="connsiteY2" fmla="*/ 3794125 h 3917950"/>
              <a:gd name="connsiteX3" fmla="*/ 7064375 w 7283450"/>
              <a:gd name="connsiteY3" fmla="*/ 3165475 h 3917950"/>
              <a:gd name="connsiteX4" fmla="*/ 6969125 w 7283450"/>
              <a:gd name="connsiteY4" fmla="*/ 2003425 h 3917950"/>
              <a:gd name="connsiteX5" fmla="*/ 5178425 w 7283450"/>
              <a:gd name="connsiteY5" fmla="*/ 1851025 h 3917950"/>
              <a:gd name="connsiteX6" fmla="*/ 1806575 w 7283450"/>
              <a:gd name="connsiteY6" fmla="*/ 1641475 h 3917950"/>
              <a:gd name="connsiteX7" fmla="*/ 492125 w 7283450"/>
              <a:gd name="connsiteY7" fmla="*/ 1241425 h 3917950"/>
              <a:gd name="connsiteX8" fmla="*/ 358775 w 7283450"/>
              <a:gd name="connsiteY8" fmla="*/ 307975 h 3917950"/>
              <a:gd name="connsiteX9" fmla="*/ 2644775 w 7283450"/>
              <a:gd name="connsiteY9" fmla="*/ 41275 h 3917950"/>
              <a:gd name="connsiteX10" fmla="*/ 6550025 w 7283450"/>
              <a:gd name="connsiteY10" fmla="*/ 60325 h 3917950"/>
              <a:gd name="connsiteX11" fmla="*/ 6550025 w 7283450"/>
              <a:gd name="connsiteY11" fmla="*/ 60325 h 391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83450" h="3917950">
                <a:moveTo>
                  <a:pt x="358775" y="3832225"/>
                </a:moveTo>
                <a:cubicBezTo>
                  <a:pt x="1533525" y="3873500"/>
                  <a:pt x="2708275" y="3914775"/>
                  <a:pt x="3635375" y="3908425"/>
                </a:cubicBezTo>
                <a:cubicBezTo>
                  <a:pt x="4562475" y="3902075"/>
                  <a:pt x="5349875" y="3917950"/>
                  <a:pt x="5921375" y="3794125"/>
                </a:cubicBezTo>
                <a:cubicBezTo>
                  <a:pt x="6492875" y="3670300"/>
                  <a:pt x="6889750" y="3463925"/>
                  <a:pt x="7064375" y="3165475"/>
                </a:cubicBezTo>
                <a:cubicBezTo>
                  <a:pt x="7239000" y="2867025"/>
                  <a:pt x="7283450" y="2222500"/>
                  <a:pt x="6969125" y="2003425"/>
                </a:cubicBezTo>
                <a:cubicBezTo>
                  <a:pt x="6654800" y="1784350"/>
                  <a:pt x="5178425" y="1851025"/>
                  <a:pt x="5178425" y="1851025"/>
                </a:cubicBezTo>
                <a:cubicBezTo>
                  <a:pt x="4318000" y="1790700"/>
                  <a:pt x="2587625" y="1743075"/>
                  <a:pt x="1806575" y="1641475"/>
                </a:cubicBezTo>
                <a:cubicBezTo>
                  <a:pt x="1025525" y="1539875"/>
                  <a:pt x="733425" y="1463675"/>
                  <a:pt x="492125" y="1241425"/>
                </a:cubicBezTo>
                <a:cubicBezTo>
                  <a:pt x="250825" y="1019175"/>
                  <a:pt x="0" y="508000"/>
                  <a:pt x="358775" y="307975"/>
                </a:cubicBezTo>
                <a:cubicBezTo>
                  <a:pt x="717550" y="107950"/>
                  <a:pt x="1612900" y="82550"/>
                  <a:pt x="2644775" y="41275"/>
                </a:cubicBezTo>
                <a:cubicBezTo>
                  <a:pt x="3676650" y="0"/>
                  <a:pt x="6550025" y="60325"/>
                  <a:pt x="6550025" y="60325"/>
                </a:cubicBezTo>
                <a:lnTo>
                  <a:pt x="6550025" y="60325"/>
                </a:lnTo>
              </a:path>
            </a:pathLst>
          </a:custGeom>
          <a:ln w="63500">
            <a:solidFill>
              <a:srgbClr val="66FF33"/>
            </a:solidFill>
            <a:prstDash val="dash"/>
            <a:tailEnd type="triangl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8" name="TextBox 7">
            <a:extLst>
              <a:ext uri="{FF2B5EF4-FFF2-40B4-BE49-F238E27FC236}">
                <a16:creationId xmlns:a16="http://schemas.microsoft.com/office/drawing/2014/main" id="{044D702E-170D-4D59-8818-B09F355B9F6E}"/>
              </a:ext>
            </a:extLst>
          </p:cNvPr>
          <p:cNvSpPr txBox="1"/>
          <p:nvPr/>
        </p:nvSpPr>
        <p:spPr>
          <a:xfrm>
            <a:off x="1923432" y="5793851"/>
            <a:ext cx="998991" cy="307777"/>
          </a:xfrm>
          <a:prstGeom prst="rect">
            <a:avLst/>
          </a:prstGeom>
          <a:solidFill>
            <a:schemeClr val="bg1"/>
          </a:solidFill>
        </p:spPr>
        <p:txBody>
          <a:bodyPr wrap="none" rtlCol="0">
            <a:spAutoFit/>
          </a:bodyPr>
          <a:lstStyle/>
          <a:p>
            <a:r>
              <a:rPr lang="en-US" sz="1400" b="1" dirty="0"/>
              <a:t>School(s)</a:t>
            </a:r>
          </a:p>
        </p:txBody>
      </p:sp>
      <p:sp>
        <p:nvSpPr>
          <p:cNvPr id="10" name="TextBox 9">
            <a:extLst>
              <a:ext uri="{FF2B5EF4-FFF2-40B4-BE49-F238E27FC236}">
                <a16:creationId xmlns:a16="http://schemas.microsoft.com/office/drawing/2014/main" id="{BBC787C5-7238-41FA-96D7-23FB91EF5CD4}"/>
              </a:ext>
            </a:extLst>
          </p:cNvPr>
          <p:cNvSpPr txBox="1"/>
          <p:nvPr/>
        </p:nvSpPr>
        <p:spPr>
          <a:xfrm>
            <a:off x="1307713" y="6206822"/>
            <a:ext cx="2119491" cy="523220"/>
          </a:xfrm>
          <a:prstGeom prst="rect">
            <a:avLst/>
          </a:prstGeom>
          <a:solidFill>
            <a:schemeClr val="bg1"/>
          </a:solidFill>
        </p:spPr>
        <p:txBody>
          <a:bodyPr wrap="none" rtlCol="0">
            <a:spAutoFit/>
          </a:bodyPr>
          <a:lstStyle/>
          <a:p>
            <a:r>
              <a:rPr lang="en-US" sz="1400" b="1" dirty="0"/>
              <a:t>out of school activities</a:t>
            </a:r>
          </a:p>
          <a:p>
            <a:r>
              <a:rPr lang="en-US" sz="1400" b="1" dirty="0"/>
              <a:t>          part time jobs</a:t>
            </a:r>
          </a:p>
        </p:txBody>
      </p:sp>
      <p:pic>
        <p:nvPicPr>
          <p:cNvPr id="11" name="Picture 10">
            <a:extLst>
              <a:ext uri="{FF2B5EF4-FFF2-40B4-BE49-F238E27FC236}">
                <a16:creationId xmlns:a16="http://schemas.microsoft.com/office/drawing/2014/main" id="{398F6A40-0BAB-43B4-A95D-AC7F2D78FC72}"/>
              </a:ext>
            </a:extLst>
          </p:cNvPr>
          <p:cNvPicPr>
            <a:picLocks noChangeAspect="1"/>
          </p:cNvPicPr>
          <p:nvPr/>
        </p:nvPicPr>
        <p:blipFill>
          <a:blip r:embed="rId3"/>
          <a:stretch>
            <a:fillRect/>
          </a:stretch>
        </p:blipFill>
        <p:spPr>
          <a:xfrm>
            <a:off x="4717168" y="540064"/>
            <a:ext cx="1949022" cy="316436"/>
          </a:xfrm>
          <a:prstGeom prst="rect">
            <a:avLst/>
          </a:prstGeom>
        </p:spPr>
      </p:pic>
      <p:pic>
        <p:nvPicPr>
          <p:cNvPr id="13" name="Picture 2" descr="C:\Users\norman\Pictures\JACKSON FAMILY\DSC00218.JPG">
            <a:extLst>
              <a:ext uri="{FF2B5EF4-FFF2-40B4-BE49-F238E27FC236}">
                <a16:creationId xmlns:a16="http://schemas.microsoft.com/office/drawing/2014/main" id="{97554811-6B28-4839-B209-D1E67E2EC1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713" y="5335371"/>
            <a:ext cx="720411" cy="97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22738B33-7266-4712-9E71-6EE74AA7180C}"/>
              </a:ext>
            </a:extLst>
          </p:cNvPr>
          <p:cNvSpPr txBox="1"/>
          <p:nvPr/>
        </p:nvSpPr>
        <p:spPr>
          <a:xfrm>
            <a:off x="3476121" y="5606919"/>
            <a:ext cx="1268296" cy="523220"/>
          </a:xfrm>
          <a:prstGeom prst="rect">
            <a:avLst/>
          </a:prstGeom>
          <a:solidFill>
            <a:schemeClr val="bg1"/>
          </a:solidFill>
        </p:spPr>
        <p:txBody>
          <a:bodyPr wrap="none" rtlCol="0">
            <a:spAutoFit/>
          </a:bodyPr>
          <a:lstStyle/>
          <a:p>
            <a:r>
              <a:rPr lang="en-US" sz="1400" b="1" dirty="0"/>
              <a:t>  University</a:t>
            </a:r>
          </a:p>
          <a:p>
            <a:r>
              <a:rPr lang="en-US" sz="1400" b="1" dirty="0"/>
              <a:t>BSc geology</a:t>
            </a:r>
          </a:p>
        </p:txBody>
      </p:sp>
      <p:sp>
        <p:nvSpPr>
          <p:cNvPr id="15" name="TextBox 14">
            <a:extLst>
              <a:ext uri="{FF2B5EF4-FFF2-40B4-BE49-F238E27FC236}">
                <a16:creationId xmlns:a16="http://schemas.microsoft.com/office/drawing/2014/main" id="{953F11AE-5698-4AD4-B669-D89379CB501F}"/>
              </a:ext>
            </a:extLst>
          </p:cNvPr>
          <p:cNvSpPr txBox="1"/>
          <p:nvPr/>
        </p:nvSpPr>
        <p:spPr>
          <a:xfrm>
            <a:off x="5370886" y="6224791"/>
            <a:ext cx="1051891" cy="338554"/>
          </a:xfrm>
          <a:prstGeom prst="rect">
            <a:avLst/>
          </a:prstGeom>
          <a:solidFill>
            <a:schemeClr val="bg1"/>
          </a:solidFill>
        </p:spPr>
        <p:txBody>
          <a:bodyPr wrap="none" rtlCol="0">
            <a:spAutoFit/>
          </a:bodyPr>
          <a:lstStyle/>
          <a:p>
            <a:r>
              <a:rPr lang="en-US" sz="1600" b="1" dirty="0"/>
              <a:t>marriage</a:t>
            </a:r>
          </a:p>
        </p:txBody>
      </p:sp>
      <p:sp>
        <p:nvSpPr>
          <p:cNvPr id="6" name="TextBox 5">
            <a:extLst>
              <a:ext uri="{FF2B5EF4-FFF2-40B4-BE49-F238E27FC236}">
                <a16:creationId xmlns:a16="http://schemas.microsoft.com/office/drawing/2014/main" id="{3203BA95-F662-4CB0-A17F-FD4A83B1E69A}"/>
              </a:ext>
            </a:extLst>
          </p:cNvPr>
          <p:cNvSpPr txBox="1"/>
          <p:nvPr/>
        </p:nvSpPr>
        <p:spPr>
          <a:xfrm>
            <a:off x="333890" y="6348623"/>
            <a:ext cx="694116" cy="369332"/>
          </a:xfrm>
          <a:prstGeom prst="rect">
            <a:avLst/>
          </a:prstGeom>
          <a:noFill/>
        </p:spPr>
        <p:txBody>
          <a:bodyPr wrap="square" rtlCol="0">
            <a:spAutoFit/>
          </a:bodyPr>
          <a:lstStyle/>
          <a:p>
            <a:r>
              <a:rPr lang="en-US" b="1" dirty="0">
                <a:solidFill>
                  <a:srgbClr val="FF0000"/>
                </a:solidFill>
              </a:rPr>
              <a:t>1960</a:t>
            </a:r>
          </a:p>
        </p:txBody>
      </p:sp>
      <p:sp>
        <p:nvSpPr>
          <p:cNvPr id="16" name="TextBox 15">
            <a:extLst>
              <a:ext uri="{FF2B5EF4-FFF2-40B4-BE49-F238E27FC236}">
                <a16:creationId xmlns:a16="http://schemas.microsoft.com/office/drawing/2014/main" id="{9D001287-8615-4085-8B35-B5F9979BB1F6}"/>
              </a:ext>
            </a:extLst>
          </p:cNvPr>
          <p:cNvSpPr txBox="1"/>
          <p:nvPr/>
        </p:nvSpPr>
        <p:spPr>
          <a:xfrm>
            <a:off x="3520063" y="6234286"/>
            <a:ext cx="1268295" cy="523220"/>
          </a:xfrm>
          <a:prstGeom prst="rect">
            <a:avLst/>
          </a:prstGeom>
          <a:solidFill>
            <a:schemeClr val="bg1"/>
          </a:solidFill>
        </p:spPr>
        <p:txBody>
          <a:bodyPr wrap="square" rtlCol="0">
            <a:spAutoFit/>
          </a:bodyPr>
          <a:lstStyle/>
          <a:p>
            <a:pPr algn="ctr"/>
            <a:r>
              <a:rPr lang="en-US" sz="1400" b="1" dirty="0"/>
              <a:t> looking</a:t>
            </a:r>
          </a:p>
          <a:p>
            <a:pPr algn="ctr"/>
            <a:r>
              <a:rPr lang="en-US" sz="1400" b="1" dirty="0"/>
              <a:t> after myself</a:t>
            </a:r>
          </a:p>
        </p:txBody>
      </p:sp>
      <p:sp>
        <p:nvSpPr>
          <p:cNvPr id="17" name="TextBox 16">
            <a:extLst>
              <a:ext uri="{FF2B5EF4-FFF2-40B4-BE49-F238E27FC236}">
                <a16:creationId xmlns:a16="http://schemas.microsoft.com/office/drawing/2014/main" id="{40806CE0-A9C3-4848-9F83-C98A07331552}"/>
              </a:ext>
            </a:extLst>
          </p:cNvPr>
          <p:cNvSpPr txBox="1"/>
          <p:nvPr/>
        </p:nvSpPr>
        <p:spPr>
          <a:xfrm rot="21365786">
            <a:off x="5339605" y="5661234"/>
            <a:ext cx="1277914" cy="523220"/>
          </a:xfrm>
          <a:prstGeom prst="rect">
            <a:avLst/>
          </a:prstGeom>
          <a:solidFill>
            <a:schemeClr val="bg1"/>
          </a:solidFill>
        </p:spPr>
        <p:txBody>
          <a:bodyPr wrap="none" rtlCol="0">
            <a:spAutoFit/>
          </a:bodyPr>
          <a:lstStyle/>
          <a:p>
            <a:r>
              <a:rPr lang="en-US" sz="1400" b="1" dirty="0"/>
              <a:t>  University</a:t>
            </a:r>
          </a:p>
          <a:p>
            <a:r>
              <a:rPr lang="en-US" sz="1400" b="1" dirty="0"/>
              <a:t>PhD geology</a:t>
            </a:r>
          </a:p>
        </p:txBody>
      </p:sp>
      <p:sp>
        <p:nvSpPr>
          <p:cNvPr id="18" name="TextBox 17">
            <a:extLst>
              <a:ext uri="{FF2B5EF4-FFF2-40B4-BE49-F238E27FC236}">
                <a16:creationId xmlns:a16="http://schemas.microsoft.com/office/drawing/2014/main" id="{3757737B-8663-4D78-85BE-18309B08496D}"/>
              </a:ext>
            </a:extLst>
          </p:cNvPr>
          <p:cNvSpPr txBox="1"/>
          <p:nvPr/>
        </p:nvSpPr>
        <p:spPr>
          <a:xfrm>
            <a:off x="4537300" y="5332991"/>
            <a:ext cx="1268295" cy="523220"/>
          </a:xfrm>
          <a:prstGeom prst="rect">
            <a:avLst/>
          </a:prstGeom>
          <a:noFill/>
        </p:spPr>
        <p:txBody>
          <a:bodyPr wrap="square" rtlCol="0">
            <a:spAutoFit/>
          </a:bodyPr>
          <a:lstStyle/>
          <a:p>
            <a:r>
              <a:rPr lang="en-US" sz="1400" b="1" dirty="0"/>
              <a:t>geologist </a:t>
            </a:r>
          </a:p>
          <a:p>
            <a:r>
              <a:rPr lang="en-US" sz="1400" b="1" dirty="0"/>
              <a:t>in tin mine</a:t>
            </a:r>
          </a:p>
        </p:txBody>
      </p:sp>
      <p:sp>
        <p:nvSpPr>
          <p:cNvPr id="21" name="TextBox 20">
            <a:extLst>
              <a:ext uri="{FF2B5EF4-FFF2-40B4-BE49-F238E27FC236}">
                <a16:creationId xmlns:a16="http://schemas.microsoft.com/office/drawing/2014/main" id="{594D22E8-5A39-4A21-8FC2-D84A012B2981}"/>
              </a:ext>
            </a:extLst>
          </p:cNvPr>
          <p:cNvSpPr txBox="1"/>
          <p:nvPr/>
        </p:nvSpPr>
        <p:spPr>
          <a:xfrm>
            <a:off x="6721468" y="5089646"/>
            <a:ext cx="1384197" cy="523220"/>
          </a:xfrm>
          <a:prstGeom prst="rect">
            <a:avLst/>
          </a:prstGeom>
          <a:solidFill>
            <a:schemeClr val="bg1"/>
          </a:solidFill>
        </p:spPr>
        <p:txBody>
          <a:bodyPr wrap="square" rtlCol="0">
            <a:spAutoFit/>
          </a:bodyPr>
          <a:lstStyle/>
          <a:p>
            <a:pPr algn="ctr"/>
            <a:r>
              <a:rPr lang="en-US" sz="1400" b="1" dirty="0"/>
              <a:t>Uni lecturer </a:t>
            </a:r>
          </a:p>
          <a:p>
            <a:pPr algn="ctr"/>
            <a:r>
              <a:rPr lang="en-US" sz="1400" b="1" dirty="0"/>
              <a:t>Saudi Arabia</a:t>
            </a:r>
          </a:p>
        </p:txBody>
      </p:sp>
      <p:sp>
        <p:nvSpPr>
          <p:cNvPr id="22" name="TextBox 21">
            <a:extLst>
              <a:ext uri="{FF2B5EF4-FFF2-40B4-BE49-F238E27FC236}">
                <a16:creationId xmlns:a16="http://schemas.microsoft.com/office/drawing/2014/main" id="{C1BF5432-B941-45D4-BEA4-C1EFF70A0D49}"/>
              </a:ext>
            </a:extLst>
          </p:cNvPr>
          <p:cNvSpPr txBox="1"/>
          <p:nvPr/>
        </p:nvSpPr>
        <p:spPr>
          <a:xfrm>
            <a:off x="7372845" y="6146865"/>
            <a:ext cx="1496639" cy="307777"/>
          </a:xfrm>
          <a:prstGeom prst="rect">
            <a:avLst/>
          </a:prstGeom>
          <a:solidFill>
            <a:schemeClr val="bg1"/>
          </a:solidFill>
        </p:spPr>
        <p:txBody>
          <a:bodyPr wrap="square" rtlCol="0">
            <a:spAutoFit/>
          </a:bodyPr>
          <a:lstStyle/>
          <a:p>
            <a:r>
              <a:rPr lang="en-US" sz="1400" b="1" dirty="0"/>
              <a:t> living in Saudi</a:t>
            </a:r>
          </a:p>
        </p:txBody>
      </p:sp>
      <p:sp>
        <p:nvSpPr>
          <p:cNvPr id="23" name="TextBox 22">
            <a:extLst>
              <a:ext uri="{FF2B5EF4-FFF2-40B4-BE49-F238E27FC236}">
                <a16:creationId xmlns:a16="http://schemas.microsoft.com/office/drawing/2014/main" id="{2EA8E843-F3D8-454B-93D8-B3CD59DF3E31}"/>
              </a:ext>
            </a:extLst>
          </p:cNvPr>
          <p:cNvSpPr txBox="1"/>
          <p:nvPr/>
        </p:nvSpPr>
        <p:spPr>
          <a:xfrm>
            <a:off x="8032153" y="5725794"/>
            <a:ext cx="1173052" cy="307777"/>
          </a:xfrm>
          <a:prstGeom prst="rect">
            <a:avLst/>
          </a:prstGeom>
          <a:solidFill>
            <a:schemeClr val="bg1"/>
          </a:solidFill>
        </p:spPr>
        <p:txBody>
          <a:bodyPr wrap="square" rtlCol="0">
            <a:spAutoFit/>
          </a:bodyPr>
          <a:lstStyle/>
          <a:p>
            <a:r>
              <a:rPr lang="en-US" sz="1400" b="1" dirty="0"/>
              <a:t>parenthood</a:t>
            </a:r>
          </a:p>
        </p:txBody>
      </p:sp>
      <p:sp>
        <p:nvSpPr>
          <p:cNvPr id="24" name="TextBox 23">
            <a:extLst>
              <a:ext uri="{FF2B5EF4-FFF2-40B4-BE49-F238E27FC236}">
                <a16:creationId xmlns:a16="http://schemas.microsoft.com/office/drawing/2014/main" id="{A9B84327-B9C8-4B9B-AB68-E92D2AD22143}"/>
              </a:ext>
            </a:extLst>
          </p:cNvPr>
          <p:cNvSpPr txBox="1"/>
          <p:nvPr/>
        </p:nvSpPr>
        <p:spPr>
          <a:xfrm>
            <a:off x="7326521" y="4368730"/>
            <a:ext cx="1502067" cy="523220"/>
          </a:xfrm>
          <a:prstGeom prst="rect">
            <a:avLst/>
          </a:prstGeom>
          <a:solidFill>
            <a:schemeClr val="bg1"/>
          </a:solidFill>
        </p:spPr>
        <p:txBody>
          <a:bodyPr wrap="square" rtlCol="0">
            <a:spAutoFit/>
          </a:bodyPr>
          <a:lstStyle/>
          <a:p>
            <a:pPr algn="ctr"/>
            <a:r>
              <a:rPr lang="en-US" sz="1400" b="1" dirty="0"/>
              <a:t>Field Geologist </a:t>
            </a:r>
          </a:p>
          <a:p>
            <a:pPr algn="ctr"/>
            <a:r>
              <a:rPr lang="en-US" sz="1400" b="1" dirty="0"/>
              <a:t>Saudi Arabia</a:t>
            </a:r>
          </a:p>
        </p:txBody>
      </p:sp>
      <p:sp>
        <p:nvSpPr>
          <p:cNvPr id="25" name="Lightning Bolt 24">
            <a:extLst>
              <a:ext uri="{FF2B5EF4-FFF2-40B4-BE49-F238E27FC236}">
                <a16:creationId xmlns:a16="http://schemas.microsoft.com/office/drawing/2014/main" id="{04EA4E8A-0F66-4804-92AC-0F23FAB5ED74}"/>
              </a:ext>
            </a:extLst>
          </p:cNvPr>
          <p:cNvSpPr/>
          <p:nvPr/>
        </p:nvSpPr>
        <p:spPr>
          <a:xfrm rot="6916115">
            <a:off x="7675338" y="4125235"/>
            <a:ext cx="504825"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26" name="Lightning Bolt 25">
            <a:extLst>
              <a:ext uri="{FF2B5EF4-FFF2-40B4-BE49-F238E27FC236}">
                <a16:creationId xmlns:a16="http://schemas.microsoft.com/office/drawing/2014/main" id="{515A0637-C2C2-43ED-98D7-117673BC6C07}"/>
              </a:ext>
            </a:extLst>
          </p:cNvPr>
          <p:cNvSpPr/>
          <p:nvPr/>
        </p:nvSpPr>
        <p:spPr>
          <a:xfrm rot="10020593">
            <a:off x="6779451" y="5115229"/>
            <a:ext cx="504825"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cxnSp>
        <p:nvCxnSpPr>
          <p:cNvPr id="28" name="Straight Arrow Connector 27">
            <a:extLst>
              <a:ext uri="{FF2B5EF4-FFF2-40B4-BE49-F238E27FC236}">
                <a16:creationId xmlns:a16="http://schemas.microsoft.com/office/drawing/2014/main" id="{14ADE9A8-691F-4A2F-9230-ED8F6CB53479}"/>
              </a:ext>
            </a:extLst>
          </p:cNvPr>
          <p:cNvCxnSpPr>
            <a:cxnSpLocks/>
          </p:cNvCxnSpPr>
          <p:nvPr/>
        </p:nvCxnSpPr>
        <p:spPr>
          <a:xfrm>
            <a:off x="4913136" y="5837432"/>
            <a:ext cx="8093" cy="193979"/>
          </a:xfrm>
          <a:prstGeom prst="straightConnector1">
            <a:avLst/>
          </a:prstGeom>
          <a:ln>
            <a:solidFill>
              <a:srgbClr val="040808"/>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AAB96D52-DB84-4FB8-B42D-AA2F38C73FCF}"/>
              </a:ext>
            </a:extLst>
          </p:cNvPr>
          <p:cNvSpPr txBox="1"/>
          <p:nvPr/>
        </p:nvSpPr>
        <p:spPr>
          <a:xfrm>
            <a:off x="6566880" y="3588110"/>
            <a:ext cx="1384197" cy="523220"/>
          </a:xfrm>
          <a:prstGeom prst="rect">
            <a:avLst/>
          </a:prstGeom>
          <a:solidFill>
            <a:schemeClr val="bg1"/>
          </a:solidFill>
        </p:spPr>
        <p:txBody>
          <a:bodyPr wrap="square" rtlCol="0">
            <a:spAutoFit/>
          </a:bodyPr>
          <a:lstStyle/>
          <a:p>
            <a:pPr algn="ctr"/>
            <a:r>
              <a:rPr lang="en-US" sz="1400" b="1" dirty="0"/>
              <a:t>Polytechnic</a:t>
            </a:r>
          </a:p>
          <a:p>
            <a:pPr algn="ctr"/>
            <a:r>
              <a:rPr lang="en-US" sz="1400" b="1" dirty="0"/>
              <a:t>lecturer UK</a:t>
            </a:r>
          </a:p>
        </p:txBody>
      </p:sp>
      <p:sp>
        <p:nvSpPr>
          <p:cNvPr id="31" name="Lightning Bolt 30">
            <a:extLst>
              <a:ext uri="{FF2B5EF4-FFF2-40B4-BE49-F238E27FC236}">
                <a16:creationId xmlns:a16="http://schemas.microsoft.com/office/drawing/2014/main" id="{1ED7834C-20A0-4947-AE62-FE830792D04B}"/>
              </a:ext>
            </a:extLst>
          </p:cNvPr>
          <p:cNvSpPr/>
          <p:nvPr/>
        </p:nvSpPr>
        <p:spPr>
          <a:xfrm rot="4384678">
            <a:off x="7462522" y="3301703"/>
            <a:ext cx="504825"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32" name="TextBox 31">
            <a:extLst>
              <a:ext uri="{FF2B5EF4-FFF2-40B4-BE49-F238E27FC236}">
                <a16:creationId xmlns:a16="http://schemas.microsoft.com/office/drawing/2014/main" id="{BE35F267-3EFA-4588-AA87-21E8C547A29C}"/>
              </a:ext>
            </a:extLst>
          </p:cNvPr>
          <p:cNvSpPr txBox="1"/>
          <p:nvPr/>
        </p:nvSpPr>
        <p:spPr>
          <a:xfrm>
            <a:off x="6126715" y="4368730"/>
            <a:ext cx="1173052" cy="307777"/>
          </a:xfrm>
          <a:prstGeom prst="rect">
            <a:avLst/>
          </a:prstGeom>
          <a:solidFill>
            <a:schemeClr val="bg1"/>
          </a:solidFill>
        </p:spPr>
        <p:txBody>
          <a:bodyPr wrap="square" rtlCol="0">
            <a:spAutoFit/>
          </a:bodyPr>
          <a:lstStyle/>
          <a:p>
            <a:r>
              <a:rPr lang="en-US" sz="1400" b="1" dirty="0"/>
              <a:t>parenthood</a:t>
            </a:r>
          </a:p>
        </p:txBody>
      </p:sp>
      <p:sp>
        <p:nvSpPr>
          <p:cNvPr id="33" name="Lightning Bolt 32">
            <a:extLst>
              <a:ext uri="{FF2B5EF4-FFF2-40B4-BE49-F238E27FC236}">
                <a16:creationId xmlns:a16="http://schemas.microsoft.com/office/drawing/2014/main" id="{F0AA850A-D448-4E93-A718-C5CCC47362E3}"/>
              </a:ext>
            </a:extLst>
          </p:cNvPr>
          <p:cNvSpPr/>
          <p:nvPr/>
        </p:nvSpPr>
        <p:spPr>
          <a:xfrm rot="2411090">
            <a:off x="5884694" y="3233665"/>
            <a:ext cx="813362"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34" name="TextBox 33">
            <a:extLst>
              <a:ext uri="{FF2B5EF4-FFF2-40B4-BE49-F238E27FC236}">
                <a16:creationId xmlns:a16="http://schemas.microsoft.com/office/drawing/2014/main" id="{39FE7063-6388-46CE-BD65-D5979051E251}"/>
              </a:ext>
            </a:extLst>
          </p:cNvPr>
          <p:cNvSpPr txBox="1"/>
          <p:nvPr/>
        </p:nvSpPr>
        <p:spPr>
          <a:xfrm>
            <a:off x="5498241" y="3644586"/>
            <a:ext cx="689006" cy="307777"/>
          </a:xfrm>
          <a:prstGeom prst="rect">
            <a:avLst/>
          </a:prstGeom>
          <a:solidFill>
            <a:schemeClr val="bg1"/>
          </a:solidFill>
        </p:spPr>
        <p:txBody>
          <a:bodyPr wrap="square" rtlCol="0">
            <a:spAutoFit/>
          </a:bodyPr>
          <a:lstStyle/>
          <a:p>
            <a:pPr algn="ctr"/>
            <a:r>
              <a:rPr lang="en-US" sz="1400" b="1" dirty="0"/>
              <a:t>HMI</a:t>
            </a:r>
          </a:p>
        </p:txBody>
      </p:sp>
      <p:sp>
        <p:nvSpPr>
          <p:cNvPr id="35" name="Lightning Bolt 34">
            <a:extLst>
              <a:ext uri="{FF2B5EF4-FFF2-40B4-BE49-F238E27FC236}">
                <a16:creationId xmlns:a16="http://schemas.microsoft.com/office/drawing/2014/main" id="{09F3A161-7C78-428F-8618-6B48ED749FE4}"/>
              </a:ext>
            </a:extLst>
          </p:cNvPr>
          <p:cNvSpPr/>
          <p:nvPr/>
        </p:nvSpPr>
        <p:spPr>
          <a:xfrm rot="503460">
            <a:off x="5333229" y="3198573"/>
            <a:ext cx="485690"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36" name="TextBox 35">
            <a:extLst>
              <a:ext uri="{FF2B5EF4-FFF2-40B4-BE49-F238E27FC236}">
                <a16:creationId xmlns:a16="http://schemas.microsoft.com/office/drawing/2014/main" id="{1FD416E4-739F-4700-BB53-9C68CE30B347}"/>
              </a:ext>
            </a:extLst>
          </p:cNvPr>
          <p:cNvSpPr txBox="1"/>
          <p:nvPr/>
        </p:nvSpPr>
        <p:spPr>
          <a:xfrm>
            <a:off x="6277269" y="3010632"/>
            <a:ext cx="694116" cy="369332"/>
          </a:xfrm>
          <a:prstGeom prst="rect">
            <a:avLst/>
          </a:prstGeom>
          <a:noFill/>
        </p:spPr>
        <p:txBody>
          <a:bodyPr wrap="square" rtlCol="0">
            <a:spAutoFit/>
          </a:bodyPr>
          <a:lstStyle/>
          <a:p>
            <a:r>
              <a:rPr lang="en-US" b="1" dirty="0">
                <a:solidFill>
                  <a:srgbClr val="FF0000"/>
                </a:solidFill>
              </a:rPr>
              <a:t>1990</a:t>
            </a:r>
          </a:p>
        </p:txBody>
      </p:sp>
      <p:sp>
        <p:nvSpPr>
          <p:cNvPr id="37" name="TextBox 36">
            <a:extLst>
              <a:ext uri="{FF2B5EF4-FFF2-40B4-BE49-F238E27FC236}">
                <a16:creationId xmlns:a16="http://schemas.microsoft.com/office/drawing/2014/main" id="{337EC5EF-4781-456C-B86A-F8A2E0ADD0DB}"/>
              </a:ext>
            </a:extLst>
          </p:cNvPr>
          <p:cNvSpPr txBox="1"/>
          <p:nvPr/>
        </p:nvSpPr>
        <p:spPr>
          <a:xfrm>
            <a:off x="3668082" y="5335371"/>
            <a:ext cx="694116" cy="369332"/>
          </a:xfrm>
          <a:prstGeom prst="rect">
            <a:avLst/>
          </a:prstGeom>
          <a:noFill/>
        </p:spPr>
        <p:txBody>
          <a:bodyPr wrap="square" rtlCol="0">
            <a:spAutoFit/>
          </a:bodyPr>
          <a:lstStyle/>
          <a:p>
            <a:r>
              <a:rPr lang="en-US" b="1" dirty="0">
                <a:solidFill>
                  <a:srgbClr val="FF0000"/>
                </a:solidFill>
              </a:rPr>
              <a:t>1970</a:t>
            </a:r>
          </a:p>
        </p:txBody>
      </p:sp>
      <p:sp>
        <p:nvSpPr>
          <p:cNvPr id="38" name="TextBox 37">
            <a:extLst>
              <a:ext uri="{FF2B5EF4-FFF2-40B4-BE49-F238E27FC236}">
                <a16:creationId xmlns:a16="http://schemas.microsoft.com/office/drawing/2014/main" id="{B761F6FB-47CE-4426-93CB-2C3CF22F3DDB}"/>
              </a:ext>
            </a:extLst>
          </p:cNvPr>
          <p:cNvSpPr txBox="1"/>
          <p:nvPr/>
        </p:nvSpPr>
        <p:spPr>
          <a:xfrm>
            <a:off x="4500248" y="3558092"/>
            <a:ext cx="1014643" cy="523220"/>
          </a:xfrm>
          <a:prstGeom prst="rect">
            <a:avLst/>
          </a:prstGeom>
          <a:solidFill>
            <a:schemeClr val="bg1"/>
          </a:solidFill>
        </p:spPr>
        <p:txBody>
          <a:bodyPr wrap="square" rtlCol="0">
            <a:spAutoFit/>
          </a:bodyPr>
          <a:lstStyle/>
          <a:p>
            <a:pPr algn="ctr"/>
            <a:r>
              <a:rPr lang="en-US" sz="1400" b="1" dirty="0"/>
              <a:t>QA Uni Plymouth</a:t>
            </a:r>
          </a:p>
        </p:txBody>
      </p:sp>
      <p:sp>
        <p:nvSpPr>
          <p:cNvPr id="40" name="TextBox 39">
            <a:extLst>
              <a:ext uri="{FF2B5EF4-FFF2-40B4-BE49-F238E27FC236}">
                <a16:creationId xmlns:a16="http://schemas.microsoft.com/office/drawing/2014/main" id="{452CFBE0-67C0-48FF-A6C0-1000F2705D83}"/>
              </a:ext>
            </a:extLst>
          </p:cNvPr>
          <p:cNvSpPr txBox="1"/>
          <p:nvPr/>
        </p:nvSpPr>
        <p:spPr>
          <a:xfrm>
            <a:off x="3355304" y="3483540"/>
            <a:ext cx="1014642" cy="532730"/>
          </a:xfrm>
          <a:prstGeom prst="rect">
            <a:avLst/>
          </a:prstGeom>
          <a:solidFill>
            <a:schemeClr val="bg1"/>
          </a:solidFill>
        </p:spPr>
        <p:txBody>
          <a:bodyPr wrap="square" rtlCol="0">
            <a:spAutoFit/>
          </a:bodyPr>
          <a:lstStyle/>
          <a:p>
            <a:pPr algn="ctr"/>
            <a:r>
              <a:rPr lang="en-US" sz="1400" b="1" dirty="0"/>
              <a:t>HEQC</a:t>
            </a:r>
          </a:p>
          <a:p>
            <a:pPr algn="ctr"/>
            <a:r>
              <a:rPr lang="en-US" sz="1400" b="1" dirty="0"/>
              <a:t>London</a:t>
            </a:r>
          </a:p>
        </p:txBody>
      </p:sp>
      <p:sp>
        <p:nvSpPr>
          <p:cNvPr id="41" name="TextBox 40">
            <a:extLst>
              <a:ext uri="{FF2B5EF4-FFF2-40B4-BE49-F238E27FC236}">
                <a16:creationId xmlns:a16="http://schemas.microsoft.com/office/drawing/2014/main" id="{49C2D8AB-B7BD-455D-B72D-B284FF86C509}"/>
              </a:ext>
            </a:extLst>
          </p:cNvPr>
          <p:cNvSpPr txBox="1"/>
          <p:nvPr/>
        </p:nvSpPr>
        <p:spPr>
          <a:xfrm>
            <a:off x="4362690" y="4281993"/>
            <a:ext cx="1152201" cy="523220"/>
          </a:xfrm>
          <a:prstGeom prst="rect">
            <a:avLst/>
          </a:prstGeom>
          <a:solidFill>
            <a:schemeClr val="bg1"/>
          </a:solidFill>
        </p:spPr>
        <p:txBody>
          <a:bodyPr wrap="square" rtlCol="0">
            <a:spAutoFit/>
          </a:bodyPr>
          <a:lstStyle/>
          <a:p>
            <a:pPr algn="ctr"/>
            <a:r>
              <a:rPr lang="en-US" sz="1400" b="1" dirty="0"/>
              <a:t>living away from home</a:t>
            </a:r>
          </a:p>
        </p:txBody>
      </p:sp>
      <p:sp>
        <p:nvSpPr>
          <p:cNvPr id="42" name="TextBox 41">
            <a:extLst>
              <a:ext uri="{FF2B5EF4-FFF2-40B4-BE49-F238E27FC236}">
                <a16:creationId xmlns:a16="http://schemas.microsoft.com/office/drawing/2014/main" id="{B1829195-3C44-4F41-A35F-3C8142AEA9F4}"/>
              </a:ext>
            </a:extLst>
          </p:cNvPr>
          <p:cNvSpPr txBox="1"/>
          <p:nvPr/>
        </p:nvSpPr>
        <p:spPr>
          <a:xfrm>
            <a:off x="2346277" y="3527799"/>
            <a:ext cx="586850" cy="307777"/>
          </a:xfrm>
          <a:prstGeom prst="rect">
            <a:avLst/>
          </a:prstGeom>
          <a:solidFill>
            <a:schemeClr val="bg1"/>
          </a:solidFill>
        </p:spPr>
        <p:txBody>
          <a:bodyPr wrap="square" rtlCol="0">
            <a:spAutoFit/>
          </a:bodyPr>
          <a:lstStyle/>
          <a:p>
            <a:pPr algn="ctr"/>
            <a:r>
              <a:rPr lang="en-US" sz="1400" b="1" dirty="0"/>
              <a:t>QAA</a:t>
            </a:r>
          </a:p>
        </p:txBody>
      </p:sp>
      <p:sp>
        <p:nvSpPr>
          <p:cNvPr id="45" name="TextBox 44">
            <a:extLst>
              <a:ext uri="{FF2B5EF4-FFF2-40B4-BE49-F238E27FC236}">
                <a16:creationId xmlns:a16="http://schemas.microsoft.com/office/drawing/2014/main" id="{38C2963C-DB7B-4440-95A4-F896E61A8474}"/>
              </a:ext>
            </a:extLst>
          </p:cNvPr>
          <p:cNvSpPr txBox="1"/>
          <p:nvPr/>
        </p:nvSpPr>
        <p:spPr>
          <a:xfrm>
            <a:off x="1862938" y="4031650"/>
            <a:ext cx="949489" cy="738664"/>
          </a:xfrm>
          <a:prstGeom prst="rect">
            <a:avLst/>
          </a:prstGeom>
          <a:solidFill>
            <a:schemeClr val="bg1"/>
          </a:solidFill>
        </p:spPr>
        <p:txBody>
          <a:bodyPr wrap="square" rtlCol="0">
            <a:spAutoFit/>
          </a:bodyPr>
          <a:lstStyle/>
          <a:p>
            <a:pPr algn="ctr"/>
            <a:r>
              <a:rPr lang="en-US" sz="1400" b="1" dirty="0"/>
              <a:t>wife’s illness</a:t>
            </a:r>
          </a:p>
          <a:p>
            <a:pPr algn="ctr"/>
            <a:r>
              <a:rPr lang="en-US" sz="1400" b="1" dirty="0"/>
              <a:t>&amp; death</a:t>
            </a:r>
          </a:p>
        </p:txBody>
      </p:sp>
      <p:sp>
        <p:nvSpPr>
          <p:cNvPr id="46" name="Lightning Bolt 45">
            <a:extLst>
              <a:ext uri="{FF2B5EF4-FFF2-40B4-BE49-F238E27FC236}">
                <a16:creationId xmlns:a16="http://schemas.microsoft.com/office/drawing/2014/main" id="{8E963C3D-F16D-4D55-8CF3-3201BBE9228F}"/>
              </a:ext>
            </a:extLst>
          </p:cNvPr>
          <p:cNvSpPr/>
          <p:nvPr/>
        </p:nvSpPr>
        <p:spPr>
          <a:xfrm rot="1499849">
            <a:off x="1767254" y="2940495"/>
            <a:ext cx="485690"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dirty="0"/>
          </a:p>
        </p:txBody>
      </p:sp>
      <p:sp>
        <p:nvSpPr>
          <p:cNvPr id="47" name="Lightning Bolt 46">
            <a:extLst>
              <a:ext uri="{FF2B5EF4-FFF2-40B4-BE49-F238E27FC236}">
                <a16:creationId xmlns:a16="http://schemas.microsoft.com/office/drawing/2014/main" id="{F75FC7BF-0974-44E0-8ADA-78361A3AD10B}"/>
              </a:ext>
            </a:extLst>
          </p:cNvPr>
          <p:cNvSpPr/>
          <p:nvPr/>
        </p:nvSpPr>
        <p:spPr>
          <a:xfrm rot="1061848">
            <a:off x="2869812" y="3120646"/>
            <a:ext cx="485690"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49" name="TextBox 48">
            <a:extLst>
              <a:ext uri="{FF2B5EF4-FFF2-40B4-BE49-F238E27FC236}">
                <a16:creationId xmlns:a16="http://schemas.microsoft.com/office/drawing/2014/main" id="{5CC4EF7B-20BE-4C6C-8FC2-E110573F8DF5}"/>
              </a:ext>
            </a:extLst>
          </p:cNvPr>
          <p:cNvSpPr txBox="1"/>
          <p:nvPr/>
        </p:nvSpPr>
        <p:spPr>
          <a:xfrm>
            <a:off x="8175368" y="5397291"/>
            <a:ext cx="694116" cy="369332"/>
          </a:xfrm>
          <a:prstGeom prst="rect">
            <a:avLst/>
          </a:prstGeom>
          <a:noFill/>
        </p:spPr>
        <p:txBody>
          <a:bodyPr wrap="square" rtlCol="0">
            <a:spAutoFit/>
          </a:bodyPr>
          <a:lstStyle/>
          <a:p>
            <a:r>
              <a:rPr lang="en-US" b="1" dirty="0">
                <a:solidFill>
                  <a:srgbClr val="FF0000"/>
                </a:solidFill>
              </a:rPr>
              <a:t>1980</a:t>
            </a:r>
          </a:p>
        </p:txBody>
      </p:sp>
      <p:sp>
        <p:nvSpPr>
          <p:cNvPr id="50" name="TextBox 49">
            <a:extLst>
              <a:ext uri="{FF2B5EF4-FFF2-40B4-BE49-F238E27FC236}">
                <a16:creationId xmlns:a16="http://schemas.microsoft.com/office/drawing/2014/main" id="{C73461AC-F96E-4F00-B508-87A6F8C9E4EE}"/>
              </a:ext>
            </a:extLst>
          </p:cNvPr>
          <p:cNvSpPr txBox="1"/>
          <p:nvPr/>
        </p:nvSpPr>
        <p:spPr>
          <a:xfrm>
            <a:off x="2364438" y="3097410"/>
            <a:ext cx="694116" cy="369332"/>
          </a:xfrm>
          <a:prstGeom prst="rect">
            <a:avLst/>
          </a:prstGeom>
          <a:noFill/>
        </p:spPr>
        <p:txBody>
          <a:bodyPr wrap="square" rtlCol="0">
            <a:spAutoFit/>
          </a:bodyPr>
          <a:lstStyle/>
          <a:p>
            <a:r>
              <a:rPr lang="en-US" b="1" dirty="0">
                <a:solidFill>
                  <a:srgbClr val="FF0000"/>
                </a:solidFill>
              </a:rPr>
              <a:t>2000</a:t>
            </a:r>
          </a:p>
        </p:txBody>
      </p:sp>
      <p:sp>
        <p:nvSpPr>
          <p:cNvPr id="51" name="TextBox 50">
            <a:extLst>
              <a:ext uri="{FF2B5EF4-FFF2-40B4-BE49-F238E27FC236}">
                <a16:creationId xmlns:a16="http://schemas.microsoft.com/office/drawing/2014/main" id="{5CBE8216-61BD-4418-8321-75B9B962723F}"/>
              </a:ext>
            </a:extLst>
          </p:cNvPr>
          <p:cNvSpPr txBox="1"/>
          <p:nvPr/>
        </p:nvSpPr>
        <p:spPr>
          <a:xfrm>
            <a:off x="3135098" y="4226637"/>
            <a:ext cx="1173052" cy="307777"/>
          </a:xfrm>
          <a:prstGeom prst="rect">
            <a:avLst/>
          </a:prstGeom>
          <a:solidFill>
            <a:schemeClr val="bg1"/>
          </a:solidFill>
        </p:spPr>
        <p:txBody>
          <a:bodyPr wrap="square" rtlCol="0">
            <a:spAutoFit/>
          </a:bodyPr>
          <a:lstStyle/>
          <a:p>
            <a:r>
              <a:rPr lang="en-US" sz="1400" b="1" dirty="0"/>
              <a:t>parenthood</a:t>
            </a:r>
          </a:p>
        </p:txBody>
      </p:sp>
      <p:sp>
        <p:nvSpPr>
          <p:cNvPr id="52" name="TextBox 51">
            <a:extLst>
              <a:ext uri="{FF2B5EF4-FFF2-40B4-BE49-F238E27FC236}">
                <a16:creationId xmlns:a16="http://schemas.microsoft.com/office/drawing/2014/main" id="{CA5FCF2B-6C30-47C7-913E-FCB641D0E593}"/>
              </a:ext>
            </a:extLst>
          </p:cNvPr>
          <p:cNvSpPr txBox="1"/>
          <p:nvPr/>
        </p:nvSpPr>
        <p:spPr>
          <a:xfrm>
            <a:off x="4441300" y="2362360"/>
            <a:ext cx="694116" cy="369332"/>
          </a:xfrm>
          <a:prstGeom prst="rect">
            <a:avLst/>
          </a:prstGeom>
          <a:noFill/>
        </p:spPr>
        <p:txBody>
          <a:bodyPr wrap="square" rtlCol="0">
            <a:spAutoFit/>
          </a:bodyPr>
          <a:lstStyle/>
          <a:p>
            <a:r>
              <a:rPr lang="en-US" b="1" dirty="0">
                <a:solidFill>
                  <a:srgbClr val="FF0000"/>
                </a:solidFill>
              </a:rPr>
              <a:t>2010</a:t>
            </a:r>
          </a:p>
        </p:txBody>
      </p:sp>
      <p:sp>
        <p:nvSpPr>
          <p:cNvPr id="54" name="Lightning Bolt 53">
            <a:extLst>
              <a:ext uri="{FF2B5EF4-FFF2-40B4-BE49-F238E27FC236}">
                <a16:creationId xmlns:a16="http://schemas.microsoft.com/office/drawing/2014/main" id="{7481F3A0-C1C3-464B-AE41-DA94D4ADCFE4}"/>
              </a:ext>
            </a:extLst>
          </p:cNvPr>
          <p:cNvSpPr/>
          <p:nvPr/>
        </p:nvSpPr>
        <p:spPr>
          <a:xfrm rot="503460">
            <a:off x="4073939" y="3159381"/>
            <a:ext cx="485690"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55" name="TextBox 54">
            <a:extLst>
              <a:ext uri="{FF2B5EF4-FFF2-40B4-BE49-F238E27FC236}">
                <a16:creationId xmlns:a16="http://schemas.microsoft.com/office/drawing/2014/main" id="{F6241CD5-6A55-4BC7-9B48-56E3D5F6E291}"/>
              </a:ext>
            </a:extLst>
          </p:cNvPr>
          <p:cNvSpPr txBox="1"/>
          <p:nvPr/>
        </p:nvSpPr>
        <p:spPr>
          <a:xfrm>
            <a:off x="3017914" y="1697594"/>
            <a:ext cx="1201814" cy="523220"/>
          </a:xfrm>
          <a:prstGeom prst="rect">
            <a:avLst/>
          </a:prstGeom>
          <a:solidFill>
            <a:schemeClr val="bg1"/>
          </a:solidFill>
        </p:spPr>
        <p:txBody>
          <a:bodyPr wrap="square" rtlCol="0">
            <a:spAutoFit/>
          </a:bodyPr>
          <a:lstStyle/>
          <a:p>
            <a:pPr algn="ctr"/>
            <a:r>
              <a:rPr lang="en-US" sz="1400" b="1" dirty="0" err="1"/>
              <a:t>SCEPTrE</a:t>
            </a:r>
            <a:endParaRPr lang="en-US" sz="1400" b="1" dirty="0"/>
          </a:p>
          <a:p>
            <a:pPr algn="ctr"/>
            <a:r>
              <a:rPr lang="en-US" sz="1400" b="1" dirty="0"/>
              <a:t>Uni Surrey</a:t>
            </a:r>
          </a:p>
        </p:txBody>
      </p:sp>
      <p:sp>
        <p:nvSpPr>
          <p:cNvPr id="56" name="Lightning Bolt 55">
            <a:extLst>
              <a:ext uri="{FF2B5EF4-FFF2-40B4-BE49-F238E27FC236}">
                <a16:creationId xmlns:a16="http://schemas.microsoft.com/office/drawing/2014/main" id="{13AA4D42-C0A6-48FC-98C9-743AEA760E7C}"/>
              </a:ext>
            </a:extLst>
          </p:cNvPr>
          <p:cNvSpPr/>
          <p:nvPr/>
        </p:nvSpPr>
        <p:spPr>
          <a:xfrm rot="503460">
            <a:off x="4989242" y="1308433"/>
            <a:ext cx="485690"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58" name="TextBox 57">
            <a:extLst>
              <a:ext uri="{FF2B5EF4-FFF2-40B4-BE49-F238E27FC236}">
                <a16:creationId xmlns:a16="http://schemas.microsoft.com/office/drawing/2014/main" id="{9ABF76D3-4CD8-4EE5-AFBD-3A1E23E4E947}"/>
              </a:ext>
            </a:extLst>
          </p:cNvPr>
          <p:cNvSpPr txBox="1"/>
          <p:nvPr/>
        </p:nvSpPr>
        <p:spPr>
          <a:xfrm>
            <a:off x="1172169" y="3057900"/>
            <a:ext cx="693348" cy="307777"/>
          </a:xfrm>
          <a:prstGeom prst="rect">
            <a:avLst/>
          </a:prstGeom>
          <a:solidFill>
            <a:schemeClr val="bg1"/>
          </a:solidFill>
        </p:spPr>
        <p:txBody>
          <a:bodyPr wrap="square" rtlCol="0">
            <a:spAutoFit/>
          </a:bodyPr>
          <a:lstStyle/>
          <a:p>
            <a:pPr algn="ctr"/>
            <a:r>
              <a:rPr lang="en-US" sz="1400" b="1" dirty="0"/>
              <a:t>LTSN</a:t>
            </a:r>
          </a:p>
        </p:txBody>
      </p:sp>
      <p:sp>
        <p:nvSpPr>
          <p:cNvPr id="59" name="TextBox 58">
            <a:extLst>
              <a:ext uri="{FF2B5EF4-FFF2-40B4-BE49-F238E27FC236}">
                <a16:creationId xmlns:a16="http://schemas.microsoft.com/office/drawing/2014/main" id="{C7E676D6-2160-42CF-A7A6-A11DF0D43B01}"/>
              </a:ext>
            </a:extLst>
          </p:cNvPr>
          <p:cNvSpPr txBox="1"/>
          <p:nvPr/>
        </p:nvSpPr>
        <p:spPr>
          <a:xfrm>
            <a:off x="795409" y="1930227"/>
            <a:ext cx="1338257" cy="307777"/>
          </a:xfrm>
          <a:prstGeom prst="rect">
            <a:avLst/>
          </a:prstGeom>
          <a:solidFill>
            <a:schemeClr val="bg1"/>
          </a:solidFill>
        </p:spPr>
        <p:txBody>
          <a:bodyPr wrap="square" rtlCol="0">
            <a:spAutoFit/>
          </a:bodyPr>
          <a:lstStyle/>
          <a:p>
            <a:pPr algn="ctr"/>
            <a:r>
              <a:rPr lang="en-US" sz="1400" b="1" dirty="0"/>
              <a:t>HE Academy</a:t>
            </a:r>
          </a:p>
        </p:txBody>
      </p:sp>
      <p:sp>
        <p:nvSpPr>
          <p:cNvPr id="60" name="Lightning Bolt 59">
            <a:extLst>
              <a:ext uri="{FF2B5EF4-FFF2-40B4-BE49-F238E27FC236}">
                <a16:creationId xmlns:a16="http://schemas.microsoft.com/office/drawing/2014/main" id="{75C3C160-D3D5-47E1-8E4E-8CDEF4C6B03B}"/>
              </a:ext>
            </a:extLst>
          </p:cNvPr>
          <p:cNvSpPr/>
          <p:nvPr/>
        </p:nvSpPr>
        <p:spPr>
          <a:xfrm rot="21213871">
            <a:off x="2165916" y="1157438"/>
            <a:ext cx="485690"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61" name="TextBox 60">
            <a:extLst>
              <a:ext uri="{FF2B5EF4-FFF2-40B4-BE49-F238E27FC236}">
                <a16:creationId xmlns:a16="http://schemas.microsoft.com/office/drawing/2014/main" id="{B024E961-DD7A-487D-AB40-D5E479705124}"/>
              </a:ext>
            </a:extLst>
          </p:cNvPr>
          <p:cNvSpPr txBox="1"/>
          <p:nvPr/>
        </p:nvSpPr>
        <p:spPr>
          <a:xfrm>
            <a:off x="1139022" y="2551395"/>
            <a:ext cx="1332416" cy="338554"/>
          </a:xfrm>
          <a:prstGeom prst="rect">
            <a:avLst/>
          </a:prstGeom>
          <a:solidFill>
            <a:schemeClr val="bg1"/>
          </a:solidFill>
        </p:spPr>
        <p:txBody>
          <a:bodyPr wrap="none" rtlCol="0">
            <a:spAutoFit/>
          </a:bodyPr>
          <a:lstStyle/>
          <a:p>
            <a:r>
              <a:rPr lang="en-US" sz="1600" b="1" dirty="0"/>
              <a:t>2</a:t>
            </a:r>
            <a:r>
              <a:rPr lang="en-US" sz="1600" b="1" baseline="30000" dirty="0"/>
              <a:t>nd</a:t>
            </a:r>
            <a:r>
              <a:rPr lang="en-US" sz="1600" b="1" dirty="0"/>
              <a:t>marriage</a:t>
            </a:r>
          </a:p>
        </p:txBody>
      </p:sp>
      <p:sp>
        <p:nvSpPr>
          <p:cNvPr id="62" name="TextBox 61">
            <a:extLst>
              <a:ext uri="{FF2B5EF4-FFF2-40B4-BE49-F238E27FC236}">
                <a16:creationId xmlns:a16="http://schemas.microsoft.com/office/drawing/2014/main" id="{B4E9C7BB-DAE6-4695-BF2A-C3C1CEE9A3CD}"/>
              </a:ext>
            </a:extLst>
          </p:cNvPr>
          <p:cNvSpPr txBox="1"/>
          <p:nvPr/>
        </p:nvSpPr>
        <p:spPr>
          <a:xfrm>
            <a:off x="249727" y="3893074"/>
            <a:ext cx="1449436" cy="338554"/>
          </a:xfrm>
          <a:prstGeom prst="rect">
            <a:avLst/>
          </a:prstGeom>
          <a:solidFill>
            <a:schemeClr val="bg1"/>
          </a:solidFill>
        </p:spPr>
        <p:txBody>
          <a:bodyPr wrap="none" rtlCol="0">
            <a:spAutoFit/>
          </a:bodyPr>
          <a:lstStyle/>
          <a:p>
            <a:r>
              <a:rPr lang="en-US" sz="1600" b="1" dirty="0"/>
              <a:t>bereavement</a:t>
            </a:r>
          </a:p>
        </p:txBody>
      </p:sp>
      <p:sp>
        <p:nvSpPr>
          <p:cNvPr id="63" name="TextBox 62">
            <a:extLst>
              <a:ext uri="{FF2B5EF4-FFF2-40B4-BE49-F238E27FC236}">
                <a16:creationId xmlns:a16="http://schemas.microsoft.com/office/drawing/2014/main" id="{369D2ACB-C1BB-43BE-9FDF-AAB6F7BC311B}"/>
              </a:ext>
            </a:extLst>
          </p:cNvPr>
          <p:cNvSpPr txBox="1"/>
          <p:nvPr/>
        </p:nvSpPr>
        <p:spPr>
          <a:xfrm>
            <a:off x="2947867" y="2431181"/>
            <a:ext cx="1173052" cy="307777"/>
          </a:xfrm>
          <a:prstGeom prst="rect">
            <a:avLst/>
          </a:prstGeom>
          <a:solidFill>
            <a:schemeClr val="bg1"/>
          </a:solidFill>
        </p:spPr>
        <p:txBody>
          <a:bodyPr wrap="square" rtlCol="0">
            <a:spAutoFit/>
          </a:bodyPr>
          <a:lstStyle/>
          <a:p>
            <a:r>
              <a:rPr lang="en-US" sz="1400" b="1" dirty="0"/>
              <a:t>parenthood</a:t>
            </a:r>
          </a:p>
        </p:txBody>
      </p:sp>
      <p:pic>
        <p:nvPicPr>
          <p:cNvPr id="5" name="Picture 4">
            <a:extLst>
              <a:ext uri="{FF2B5EF4-FFF2-40B4-BE49-F238E27FC236}">
                <a16:creationId xmlns:a16="http://schemas.microsoft.com/office/drawing/2014/main" id="{E830E6F8-F424-40FA-8C64-656E7C9A7CBB}"/>
              </a:ext>
            </a:extLst>
          </p:cNvPr>
          <p:cNvPicPr>
            <a:picLocks noChangeAspect="1"/>
          </p:cNvPicPr>
          <p:nvPr/>
        </p:nvPicPr>
        <p:blipFill>
          <a:blip r:embed="rId5"/>
          <a:stretch>
            <a:fillRect/>
          </a:stretch>
        </p:blipFill>
        <p:spPr>
          <a:xfrm>
            <a:off x="782134" y="523437"/>
            <a:ext cx="3816154" cy="357206"/>
          </a:xfrm>
          <a:prstGeom prst="rect">
            <a:avLst/>
          </a:prstGeom>
        </p:spPr>
      </p:pic>
      <p:sp>
        <p:nvSpPr>
          <p:cNvPr id="19" name="TextBox 18">
            <a:extLst>
              <a:ext uri="{FF2B5EF4-FFF2-40B4-BE49-F238E27FC236}">
                <a16:creationId xmlns:a16="http://schemas.microsoft.com/office/drawing/2014/main" id="{C3D3AD4D-8DC7-4E06-AF44-56A9CBEC369D}"/>
              </a:ext>
            </a:extLst>
          </p:cNvPr>
          <p:cNvSpPr txBox="1"/>
          <p:nvPr/>
        </p:nvSpPr>
        <p:spPr>
          <a:xfrm>
            <a:off x="7777878" y="1828424"/>
            <a:ext cx="434734" cy="584775"/>
          </a:xfrm>
          <a:prstGeom prst="rect">
            <a:avLst/>
          </a:prstGeom>
          <a:noFill/>
        </p:spPr>
        <p:txBody>
          <a:bodyPr wrap="none" rtlCol="0">
            <a:spAutoFit/>
          </a:bodyPr>
          <a:lstStyle/>
          <a:p>
            <a:r>
              <a:rPr lang="en-US" sz="3200" b="1" dirty="0"/>
              <a:t>?</a:t>
            </a:r>
          </a:p>
        </p:txBody>
      </p:sp>
      <p:pic>
        <p:nvPicPr>
          <p:cNvPr id="27" name="Picture 26" descr="A person wearing a white shirt&#10;&#10;Description automatically generated">
            <a:extLst>
              <a:ext uri="{FF2B5EF4-FFF2-40B4-BE49-F238E27FC236}">
                <a16:creationId xmlns:a16="http://schemas.microsoft.com/office/drawing/2014/main" id="{D5C55092-8A1A-41B7-80BF-DBAFF28E46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6337" y="276928"/>
            <a:ext cx="1324166" cy="1630468"/>
          </a:xfrm>
          <a:prstGeom prst="rect">
            <a:avLst/>
          </a:prstGeom>
        </p:spPr>
      </p:pic>
      <p:sp>
        <p:nvSpPr>
          <p:cNvPr id="57" name="TextBox 56">
            <a:extLst>
              <a:ext uri="{FF2B5EF4-FFF2-40B4-BE49-F238E27FC236}">
                <a16:creationId xmlns:a16="http://schemas.microsoft.com/office/drawing/2014/main" id="{F751CEC1-1F6A-4F27-86A4-0EFF6FD9FB7B}"/>
              </a:ext>
            </a:extLst>
          </p:cNvPr>
          <p:cNvSpPr txBox="1"/>
          <p:nvPr/>
        </p:nvSpPr>
        <p:spPr>
          <a:xfrm>
            <a:off x="5387646" y="1620615"/>
            <a:ext cx="1949023" cy="523220"/>
          </a:xfrm>
          <a:prstGeom prst="rect">
            <a:avLst/>
          </a:prstGeom>
          <a:solidFill>
            <a:schemeClr val="bg1"/>
          </a:solidFill>
        </p:spPr>
        <p:txBody>
          <a:bodyPr wrap="square" rtlCol="0">
            <a:spAutoFit/>
          </a:bodyPr>
          <a:lstStyle/>
          <a:p>
            <a:r>
              <a:rPr lang="en-US" sz="1400" b="1" dirty="0"/>
              <a:t>Lifewide Education</a:t>
            </a:r>
          </a:p>
          <a:p>
            <a:r>
              <a:rPr lang="en-US" sz="1400" b="1" dirty="0"/>
              <a:t>&amp; Creative Academic</a:t>
            </a:r>
          </a:p>
        </p:txBody>
      </p:sp>
      <p:sp>
        <p:nvSpPr>
          <p:cNvPr id="64" name="TextBox 63">
            <a:extLst>
              <a:ext uri="{FF2B5EF4-FFF2-40B4-BE49-F238E27FC236}">
                <a16:creationId xmlns:a16="http://schemas.microsoft.com/office/drawing/2014/main" id="{3D354F5F-BE14-4A76-ABA7-0BAC9BE574AB}"/>
              </a:ext>
            </a:extLst>
          </p:cNvPr>
          <p:cNvSpPr txBox="1"/>
          <p:nvPr/>
        </p:nvSpPr>
        <p:spPr>
          <a:xfrm>
            <a:off x="5568250" y="2203733"/>
            <a:ext cx="1543766" cy="523220"/>
          </a:xfrm>
          <a:prstGeom prst="rect">
            <a:avLst/>
          </a:prstGeom>
          <a:solidFill>
            <a:schemeClr val="bg1"/>
          </a:solidFill>
        </p:spPr>
        <p:txBody>
          <a:bodyPr wrap="square" rtlCol="0">
            <a:spAutoFit/>
          </a:bodyPr>
          <a:lstStyle/>
          <a:p>
            <a:r>
              <a:rPr lang="en-US" sz="1400" b="1" dirty="0"/>
              <a:t>    parent /grandparent</a:t>
            </a:r>
          </a:p>
        </p:txBody>
      </p:sp>
      <p:pic>
        <p:nvPicPr>
          <p:cNvPr id="65" name="Picture 64">
            <a:extLst>
              <a:ext uri="{FF2B5EF4-FFF2-40B4-BE49-F238E27FC236}">
                <a16:creationId xmlns:a16="http://schemas.microsoft.com/office/drawing/2014/main" id="{EB68B183-9BED-4E3B-B135-1FE656209F54}"/>
              </a:ext>
            </a:extLst>
          </p:cNvPr>
          <p:cNvPicPr>
            <a:picLocks noChangeAspect="1"/>
          </p:cNvPicPr>
          <p:nvPr/>
        </p:nvPicPr>
        <p:blipFill>
          <a:blip r:embed="rId7"/>
          <a:stretch>
            <a:fillRect/>
          </a:stretch>
        </p:blipFill>
        <p:spPr>
          <a:xfrm>
            <a:off x="5435544" y="1386495"/>
            <a:ext cx="1853225" cy="1421628"/>
          </a:xfrm>
          <a:prstGeom prst="rect">
            <a:avLst/>
          </a:prstGeom>
        </p:spPr>
      </p:pic>
    </p:spTree>
    <p:extLst>
      <p:ext uri="{BB962C8B-B14F-4D97-AF65-F5344CB8AC3E}">
        <p14:creationId xmlns:p14="http://schemas.microsoft.com/office/powerpoint/2010/main" val="2950020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0">
            <a:extLst>
              <a:ext uri="{FF2B5EF4-FFF2-40B4-BE49-F238E27FC236}">
                <a16:creationId xmlns:a16="http://schemas.microsoft.com/office/drawing/2014/main" id="{A102FCED-0363-473B-A484-F1604E9B74F7}"/>
              </a:ext>
            </a:extLst>
          </p:cNvPr>
          <p:cNvSpPr>
            <a:spLocks noChangeArrowheads="1"/>
          </p:cNvSpPr>
          <p:nvPr/>
        </p:nvSpPr>
        <p:spPr bwMode="auto">
          <a:xfrm>
            <a:off x="5883575" y="895784"/>
            <a:ext cx="2592387" cy="4803598"/>
          </a:xfrm>
          <a:prstGeom prst="roundRect">
            <a:avLst>
              <a:gd name="adj" fmla="val 16667"/>
            </a:avLst>
          </a:prstGeom>
          <a:gradFill rotWithShape="1">
            <a:gsLst>
              <a:gs pos="73000">
                <a:srgbClr val="FBA3F7"/>
              </a:gs>
              <a:gs pos="100000">
                <a:schemeClr val="bg1"/>
              </a:gs>
            </a:gsLst>
            <a:lin ang="5400000" scaled="1"/>
          </a:gradFill>
          <a:ln w="254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S PGothic" panose="020B0600070205080204" pitchFamily="34" charset="-128"/>
              <a:cs typeface="+mn-cs"/>
            </a:endParaRPr>
          </a:p>
        </p:txBody>
      </p:sp>
      <p:sp>
        <p:nvSpPr>
          <p:cNvPr id="63491" name="AutoShape 22">
            <a:extLst>
              <a:ext uri="{FF2B5EF4-FFF2-40B4-BE49-F238E27FC236}">
                <a16:creationId xmlns:a16="http://schemas.microsoft.com/office/drawing/2014/main" id="{51A2D53E-7662-43E4-B327-0D5AEB7ABBF5}"/>
              </a:ext>
            </a:extLst>
          </p:cNvPr>
          <p:cNvSpPr>
            <a:spLocks noChangeArrowheads="1"/>
          </p:cNvSpPr>
          <p:nvPr/>
        </p:nvSpPr>
        <p:spPr bwMode="auto">
          <a:xfrm>
            <a:off x="480524" y="884614"/>
            <a:ext cx="2623688" cy="5352401"/>
          </a:xfrm>
          <a:prstGeom prst="roundRect">
            <a:avLst>
              <a:gd name="adj" fmla="val 16667"/>
            </a:avLst>
          </a:prstGeom>
          <a:solidFill>
            <a:srgbClr val="43F52B">
              <a:alpha val="42000"/>
            </a:srgbClr>
          </a:solidFill>
          <a:ln w="381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2D050"/>
                </a:solidFill>
                <a:effectLst/>
                <a:uLnTx/>
                <a:uFillTx/>
                <a:latin typeface="Calibri"/>
                <a:ea typeface="MS PGothic" panose="020B0600070205080204" pitchFamily="34" charset="-128"/>
                <a:cs typeface="+mn-cs"/>
              </a:rPr>
              <a:t> </a:t>
            </a:r>
          </a:p>
        </p:txBody>
      </p:sp>
      <p:sp>
        <p:nvSpPr>
          <p:cNvPr id="63492" name="AutoShape 24">
            <a:extLst>
              <a:ext uri="{FF2B5EF4-FFF2-40B4-BE49-F238E27FC236}">
                <a16:creationId xmlns:a16="http://schemas.microsoft.com/office/drawing/2014/main" id="{4479D124-8D1F-4467-88D1-C5C14DB6C004}"/>
              </a:ext>
            </a:extLst>
          </p:cNvPr>
          <p:cNvSpPr>
            <a:spLocks noChangeArrowheads="1"/>
          </p:cNvSpPr>
          <p:nvPr/>
        </p:nvSpPr>
        <p:spPr bwMode="auto">
          <a:xfrm>
            <a:off x="3012246" y="2571159"/>
            <a:ext cx="3139654" cy="2337514"/>
          </a:xfrm>
          <a:prstGeom prst="roundRect">
            <a:avLst>
              <a:gd name="adj" fmla="val 16667"/>
            </a:avLst>
          </a:prstGeom>
          <a:gradFill rotWithShape="1">
            <a:gsLst>
              <a:gs pos="0">
                <a:srgbClr val="FFFF00"/>
              </a:gs>
              <a:gs pos="100000">
                <a:schemeClr val="bg1"/>
              </a:gs>
            </a:gsLst>
            <a:lin ang="5400000" scaled="1"/>
          </a:gradFill>
          <a:ln w="254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S PGothic" panose="020B0600070205080204" pitchFamily="34" charset="-128"/>
              <a:cs typeface="+mn-cs"/>
            </a:endParaRPr>
          </a:p>
        </p:txBody>
      </p:sp>
      <p:sp>
        <p:nvSpPr>
          <p:cNvPr id="63493" name="Text Box 26">
            <a:extLst>
              <a:ext uri="{FF2B5EF4-FFF2-40B4-BE49-F238E27FC236}">
                <a16:creationId xmlns:a16="http://schemas.microsoft.com/office/drawing/2014/main" id="{35B75B31-A5B7-435C-8A30-498DE99F689E}"/>
              </a:ext>
            </a:extLst>
          </p:cNvPr>
          <p:cNvSpPr txBox="1">
            <a:spLocks noChangeArrowheads="1"/>
          </p:cNvSpPr>
          <p:nvPr/>
        </p:nvSpPr>
        <p:spPr bwMode="auto">
          <a:xfrm>
            <a:off x="6330987" y="4476558"/>
            <a:ext cx="1830388" cy="36933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rPr>
              <a:t>   work/research</a:t>
            </a:r>
          </a:p>
        </p:txBody>
      </p:sp>
      <p:sp>
        <p:nvSpPr>
          <p:cNvPr id="63494" name="Text Box 27">
            <a:extLst>
              <a:ext uri="{FF2B5EF4-FFF2-40B4-BE49-F238E27FC236}">
                <a16:creationId xmlns:a16="http://schemas.microsoft.com/office/drawing/2014/main" id="{E13C01F5-F221-4899-9AD5-23C297A6A3EA}"/>
              </a:ext>
            </a:extLst>
          </p:cNvPr>
          <p:cNvSpPr txBox="1">
            <a:spLocks noChangeArrowheads="1"/>
          </p:cNvSpPr>
          <p:nvPr/>
        </p:nvSpPr>
        <p:spPr bwMode="auto">
          <a:xfrm>
            <a:off x="1036048" y="920624"/>
            <a:ext cx="1714502" cy="36988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rPr>
              <a:t>family &amp; home</a:t>
            </a:r>
          </a:p>
        </p:txBody>
      </p:sp>
      <p:sp>
        <p:nvSpPr>
          <p:cNvPr id="63495" name="Text Box 28">
            <a:extLst>
              <a:ext uri="{FF2B5EF4-FFF2-40B4-BE49-F238E27FC236}">
                <a16:creationId xmlns:a16="http://schemas.microsoft.com/office/drawing/2014/main" id="{11C82A6E-9064-46F6-BEBB-120F03D0FF14}"/>
              </a:ext>
            </a:extLst>
          </p:cNvPr>
          <p:cNvSpPr txBox="1">
            <a:spLocks noChangeArrowheads="1"/>
          </p:cNvSpPr>
          <p:nvPr/>
        </p:nvSpPr>
        <p:spPr bwMode="auto">
          <a:xfrm>
            <a:off x="3623409" y="2770953"/>
            <a:ext cx="941283"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hobbies</a:t>
            </a:r>
          </a:p>
        </p:txBody>
      </p:sp>
      <p:sp>
        <p:nvSpPr>
          <p:cNvPr id="63498" name="Text Box 10">
            <a:extLst>
              <a:ext uri="{FF2B5EF4-FFF2-40B4-BE49-F238E27FC236}">
                <a16:creationId xmlns:a16="http://schemas.microsoft.com/office/drawing/2014/main" id="{78F481E4-5FEE-455E-9CD2-1B73F3FB49B9}"/>
              </a:ext>
            </a:extLst>
          </p:cNvPr>
          <p:cNvSpPr txBox="1">
            <a:spLocks noChangeArrowheads="1"/>
          </p:cNvSpPr>
          <p:nvPr/>
        </p:nvSpPr>
        <p:spPr bwMode="auto">
          <a:xfrm>
            <a:off x="-223208" y="424957"/>
            <a:ext cx="9575800" cy="46166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icrosoft Sans Serif" pitchFamily="34" charset="0"/>
              </a:rPr>
              <a:t>CREATING MEANING EVERY DAY: </a:t>
            </a:r>
            <a:r>
              <a:rPr lang="en-GB" sz="2400" b="1" dirty="0">
                <a:solidFill>
                  <a:prstClr val="black"/>
                </a:solidFill>
                <a:latin typeface="Arial Narrow" panose="020B0606020202030204" pitchFamily="34" charset="0"/>
                <a:ea typeface="MS PGothic" panose="020B0600070205080204" pitchFamily="34" charset="-128"/>
                <a:cs typeface="Microsoft Sans Serif" pitchFamily="34" charset="0"/>
              </a:rPr>
              <a:t>A</a:t>
            </a:r>
            <a:r>
              <a:rPr kumimoji="0" lang="en-GB" sz="2400" b="1"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icrosoft Sans Serif" pitchFamily="34" charset="0"/>
              </a:rPr>
              <a:t>CROSS THE WHOLE OF OUR LIVES</a:t>
            </a:r>
          </a:p>
        </p:txBody>
      </p:sp>
      <p:pic>
        <p:nvPicPr>
          <p:cNvPr id="103441" name="Picture 1" descr="E:\DCIM\104_PANA\P1040835.JPG">
            <a:extLst>
              <a:ext uri="{FF2B5EF4-FFF2-40B4-BE49-F238E27FC236}">
                <a16:creationId xmlns:a16="http://schemas.microsoft.com/office/drawing/2014/main" id="{A5297740-FBE4-4891-A8FC-FCD894089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593" y="931255"/>
            <a:ext cx="1324076" cy="814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42" name="Picture 25" descr="NORMAN6">
            <a:extLst>
              <a:ext uri="{FF2B5EF4-FFF2-40B4-BE49-F238E27FC236}">
                <a16:creationId xmlns:a16="http://schemas.microsoft.com/office/drawing/2014/main" id="{346A2214-D7D8-424B-8705-4DE515233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5484" y="2759846"/>
            <a:ext cx="1454470" cy="89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44" name="Picture 2" descr="C:\Users\norman\Pictures\LIFEWIDE EDUCATION\LWE Abstract Logo Final B&amp;G.jpg">
            <a:extLst>
              <a:ext uri="{FF2B5EF4-FFF2-40B4-BE49-F238E27FC236}">
                <a16:creationId xmlns:a16="http://schemas.microsoft.com/office/drawing/2014/main" id="{61ABE646-0460-46CD-9916-BAAAA9636E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3146" y="1923289"/>
            <a:ext cx="672728" cy="361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10" name="AutoShape 20">
            <a:extLst>
              <a:ext uri="{FF2B5EF4-FFF2-40B4-BE49-F238E27FC236}">
                <a16:creationId xmlns:a16="http://schemas.microsoft.com/office/drawing/2014/main" id="{018B3619-8E6C-4FB7-B7CE-ADA5E86093CB}"/>
              </a:ext>
            </a:extLst>
          </p:cNvPr>
          <p:cNvSpPr>
            <a:spLocks noChangeArrowheads="1"/>
          </p:cNvSpPr>
          <p:nvPr/>
        </p:nvSpPr>
        <p:spPr bwMode="auto">
          <a:xfrm>
            <a:off x="3044594" y="856263"/>
            <a:ext cx="3782809" cy="1933815"/>
          </a:xfrm>
          <a:prstGeom prst="roundRect">
            <a:avLst>
              <a:gd name="adj" fmla="val 16667"/>
            </a:avLst>
          </a:prstGeom>
          <a:gradFill rotWithShape="1">
            <a:gsLst>
              <a:gs pos="0">
                <a:srgbClr val="00B0F0">
                  <a:alpha val="16000"/>
                </a:srgbClr>
              </a:gs>
              <a:gs pos="100000">
                <a:schemeClr val="bg1"/>
              </a:gs>
            </a:gsLst>
            <a:lin ang="5400000" scaled="1"/>
          </a:gradFill>
          <a:ln w="254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S PGothic" panose="020B0600070205080204" pitchFamily="34" charset="-128"/>
              <a:cs typeface="+mn-cs"/>
            </a:endParaRPr>
          </a:p>
        </p:txBody>
      </p:sp>
      <p:sp>
        <p:nvSpPr>
          <p:cNvPr id="63514" name="AutoShape 20">
            <a:extLst>
              <a:ext uri="{FF2B5EF4-FFF2-40B4-BE49-F238E27FC236}">
                <a16:creationId xmlns:a16="http://schemas.microsoft.com/office/drawing/2014/main" id="{D657B204-B3AA-44D7-8A08-3EC8A834D29E}"/>
              </a:ext>
            </a:extLst>
          </p:cNvPr>
          <p:cNvSpPr>
            <a:spLocks noChangeArrowheads="1"/>
          </p:cNvSpPr>
          <p:nvPr/>
        </p:nvSpPr>
        <p:spPr bwMode="auto">
          <a:xfrm>
            <a:off x="3044594" y="4906541"/>
            <a:ext cx="5431369" cy="1320831"/>
          </a:xfrm>
          <a:prstGeom prst="roundRect">
            <a:avLst>
              <a:gd name="adj" fmla="val 16667"/>
            </a:avLst>
          </a:prstGeom>
          <a:gradFill rotWithShape="1">
            <a:gsLst>
              <a:gs pos="0">
                <a:srgbClr val="FFC000">
                  <a:alpha val="59000"/>
                </a:srgbClr>
              </a:gs>
              <a:gs pos="100000">
                <a:schemeClr val="bg1"/>
              </a:gs>
            </a:gsLst>
            <a:lin ang="5400000" scaled="1"/>
          </a:gradFill>
          <a:ln w="254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S PGothic" panose="020B0600070205080204" pitchFamily="34" charset="-128"/>
              <a:cs typeface="+mn-cs"/>
            </a:endParaRPr>
          </a:p>
        </p:txBody>
      </p:sp>
      <p:sp>
        <p:nvSpPr>
          <p:cNvPr id="63515" name="Text Box 28">
            <a:extLst>
              <a:ext uri="{FF2B5EF4-FFF2-40B4-BE49-F238E27FC236}">
                <a16:creationId xmlns:a16="http://schemas.microsoft.com/office/drawing/2014/main" id="{3D0095D5-5F49-4167-B9C1-8A6F56BAB921}"/>
              </a:ext>
            </a:extLst>
          </p:cNvPr>
          <p:cNvSpPr txBox="1">
            <a:spLocks noChangeArrowheads="1"/>
          </p:cNvSpPr>
          <p:nvPr/>
        </p:nvSpPr>
        <p:spPr bwMode="auto">
          <a:xfrm>
            <a:off x="5821855" y="4914076"/>
            <a:ext cx="753732"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rPr>
              <a:t>virtual</a:t>
            </a:r>
          </a:p>
        </p:txBody>
      </p:sp>
      <p:pic>
        <p:nvPicPr>
          <p:cNvPr id="103457" name="Picture 38" descr="C:\Users\norman\Documents\CHINA 2014\TALKS\LIFEWIDE LEARNING AND LEARNING ECOLOGIES\TRAVEL.jpg">
            <a:extLst>
              <a:ext uri="{FF2B5EF4-FFF2-40B4-BE49-F238E27FC236}">
                <a16:creationId xmlns:a16="http://schemas.microsoft.com/office/drawing/2014/main" id="{7F88842F-CDF4-41F7-8C86-C8D186BD7C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2980" y="1217426"/>
            <a:ext cx="2329730" cy="1464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59" name="Picture 1" descr="F:\DCIM\101D5100\DSC_1011.JPG">
            <a:extLst>
              <a:ext uri="{FF2B5EF4-FFF2-40B4-BE49-F238E27FC236}">
                <a16:creationId xmlns:a16="http://schemas.microsoft.com/office/drawing/2014/main" id="{337E85B0-9B9F-4DC7-BFBE-E89C450549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6155" y="3791924"/>
            <a:ext cx="1300795" cy="729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60" name="Picture 2" descr="C:\Users\norman\Pictures\creative academic\LOGO\logo final.png">
            <a:extLst>
              <a:ext uri="{FF2B5EF4-FFF2-40B4-BE49-F238E27FC236}">
                <a16:creationId xmlns:a16="http://schemas.microsoft.com/office/drawing/2014/main" id="{C08B8AEF-3FAB-421F-A42D-31BD7038878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86821" y="4028760"/>
            <a:ext cx="875144" cy="357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61" name="Picture 40" descr="C:\Users\norman\Pictures\FREEWORLD\band.png">
            <a:extLst>
              <a:ext uri="{FF2B5EF4-FFF2-40B4-BE49-F238E27FC236}">
                <a16:creationId xmlns:a16="http://schemas.microsoft.com/office/drawing/2014/main" id="{A6D47AB2-4FD3-45E9-9A04-64AAE0BCEB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8971" y="3067247"/>
            <a:ext cx="2012381" cy="95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Text Box 28">
            <a:extLst>
              <a:ext uri="{FF2B5EF4-FFF2-40B4-BE49-F238E27FC236}">
                <a16:creationId xmlns:a16="http://schemas.microsoft.com/office/drawing/2014/main" id="{2A0D1966-18EB-45F5-ACD6-E2CC1B48ECF3}"/>
              </a:ext>
            </a:extLst>
          </p:cNvPr>
          <p:cNvSpPr txBox="1">
            <a:spLocks noChangeArrowheads="1"/>
          </p:cNvSpPr>
          <p:nvPr/>
        </p:nvSpPr>
        <p:spPr bwMode="auto">
          <a:xfrm>
            <a:off x="3347864" y="836712"/>
            <a:ext cx="3583729" cy="36933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Arial Narrow" panose="020B0606020202030204" pitchFamily="34" charset="0"/>
                <a:ea typeface="MS PGothic" panose="020B0600070205080204" pitchFamily="34" charset="-128"/>
              </a:rPr>
              <a:t>t</a:t>
            </a:r>
            <a:r>
              <a:rPr kumimoji="0" lang="en-GB" sz="1800" b="1"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rPr>
              <a:t>ravel – encountering other cultures</a:t>
            </a:r>
          </a:p>
        </p:txBody>
      </p:sp>
      <p:pic>
        <p:nvPicPr>
          <p:cNvPr id="103471" name="Picture 16">
            <a:extLst>
              <a:ext uri="{FF2B5EF4-FFF2-40B4-BE49-F238E27FC236}">
                <a16:creationId xmlns:a16="http://schemas.microsoft.com/office/drawing/2014/main" id="{7ACA3939-6E01-4FE4-97BB-ED5238D9EA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09868" y="4044121"/>
            <a:ext cx="1359618" cy="77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a:extLst>
              <a:ext uri="{FF2B5EF4-FFF2-40B4-BE49-F238E27FC236}">
                <a16:creationId xmlns:a16="http://schemas.microsoft.com/office/drawing/2014/main" id="{AE49691A-97EA-4935-AB2B-7939F41FBAA0}"/>
              </a:ext>
            </a:extLst>
          </p:cNvPr>
          <p:cNvPicPr>
            <a:picLocks noChangeAspect="1"/>
          </p:cNvPicPr>
          <p:nvPr/>
        </p:nvPicPr>
        <p:blipFill>
          <a:blip r:embed="rId11"/>
          <a:stretch>
            <a:fillRect/>
          </a:stretch>
        </p:blipFill>
        <p:spPr>
          <a:xfrm>
            <a:off x="522134" y="1367356"/>
            <a:ext cx="2448776" cy="1626960"/>
          </a:xfrm>
          <a:prstGeom prst="rect">
            <a:avLst/>
          </a:prstGeom>
        </p:spPr>
      </p:pic>
      <p:pic>
        <p:nvPicPr>
          <p:cNvPr id="4" name="Picture 3">
            <a:extLst>
              <a:ext uri="{FF2B5EF4-FFF2-40B4-BE49-F238E27FC236}">
                <a16:creationId xmlns:a16="http://schemas.microsoft.com/office/drawing/2014/main" id="{9B47BEB0-9BA2-4544-B5CB-8F6C53C5982F}"/>
              </a:ext>
            </a:extLst>
          </p:cNvPr>
          <p:cNvPicPr>
            <a:picLocks noChangeAspect="1"/>
          </p:cNvPicPr>
          <p:nvPr/>
        </p:nvPicPr>
        <p:blipFill>
          <a:blip r:embed="rId12"/>
          <a:stretch>
            <a:fillRect/>
          </a:stretch>
        </p:blipFill>
        <p:spPr>
          <a:xfrm>
            <a:off x="7422506" y="5007178"/>
            <a:ext cx="1018786" cy="1178248"/>
          </a:xfrm>
          <a:prstGeom prst="rect">
            <a:avLst/>
          </a:prstGeom>
        </p:spPr>
      </p:pic>
      <p:pic>
        <p:nvPicPr>
          <p:cNvPr id="5" name="Picture 4">
            <a:extLst>
              <a:ext uri="{FF2B5EF4-FFF2-40B4-BE49-F238E27FC236}">
                <a16:creationId xmlns:a16="http://schemas.microsoft.com/office/drawing/2014/main" id="{741A8F7E-7E71-47BF-9E01-5D4F0FCB8017}"/>
              </a:ext>
            </a:extLst>
          </p:cNvPr>
          <p:cNvPicPr>
            <a:picLocks noChangeAspect="1"/>
          </p:cNvPicPr>
          <p:nvPr/>
        </p:nvPicPr>
        <p:blipFill>
          <a:blip r:embed="rId13"/>
          <a:stretch>
            <a:fillRect/>
          </a:stretch>
        </p:blipFill>
        <p:spPr>
          <a:xfrm>
            <a:off x="4427877" y="5144901"/>
            <a:ext cx="1202311" cy="1077401"/>
          </a:xfrm>
          <a:prstGeom prst="rect">
            <a:avLst/>
          </a:prstGeom>
        </p:spPr>
      </p:pic>
      <p:pic>
        <p:nvPicPr>
          <p:cNvPr id="51" name="Picture 60" descr="https://encrypted-tbn0.gstatic.com/images?q=tbn:ANd9GcQdXBDXRWo6DFs5IcQwV_5CUPpWSAWNoEC8D0azSY5kvQdebSGlpA">
            <a:extLst>
              <a:ext uri="{FF2B5EF4-FFF2-40B4-BE49-F238E27FC236}">
                <a16:creationId xmlns:a16="http://schemas.microsoft.com/office/drawing/2014/main" id="{E92BBC10-5401-47C3-9FE7-7669555219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145800">
            <a:off x="8045326" y="5011904"/>
            <a:ext cx="328613"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785DC983-E967-41BE-8FC2-6BCFD605F67E}"/>
              </a:ext>
            </a:extLst>
          </p:cNvPr>
          <p:cNvPicPr>
            <a:picLocks noChangeAspect="1"/>
          </p:cNvPicPr>
          <p:nvPr/>
        </p:nvPicPr>
        <p:blipFill>
          <a:blip r:embed="rId15"/>
          <a:stretch>
            <a:fillRect/>
          </a:stretch>
        </p:blipFill>
        <p:spPr>
          <a:xfrm>
            <a:off x="5711960" y="5305718"/>
            <a:ext cx="1615647" cy="795203"/>
          </a:xfrm>
          <a:prstGeom prst="rect">
            <a:avLst/>
          </a:prstGeom>
        </p:spPr>
      </p:pic>
      <p:pic>
        <p:nvPicPr>
          <p:cNvPr id="53" name="Picture 6" descr="Facebook">
            <a:extLst>
              <a:ext uri="{FF2B5EF4-FFF2-40B4-BE49-F238E27FC236}">
                <a16:creationId xmlns:a16="http://schemas.microsoft.com/office/drawing/2014/main" id="{980C903E-AD2A-4B3E-9F5B-94685F7261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834386">
            <a:off x="6868389" y="5059481"/>
            <a:ext cx="458238" cy="374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Picture 62" descr="YouTube Teachers">
            <a:extLst>
              <a:ext uri="{FF2B5EF4-FFF2-40B4-BE49-F238E27FC236}">
                <a16:creationId xmlns:a16="http://schemas.microsoft.com/office/drawing/2014/main" id="{2D07F55D-C965-46CE-95C7-70B65A3EFB3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430087">
            <a:off x="5113872" y="5117228"/>
            <a:ext cx="473685" cy="33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10" descr="Twitter">
            <a:extLst>
              <a:ext uri="{FF2B5EF4-FFF2-40B4-BE49-F238E27FC236}">
                <a16:creationId xmlns:a16="http://schemas.microsoft.com/office/drawing/2014/main" id="{8D78DFD3-7EF5-4D48-9AF1-A12A097FFBC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65821" y="5881566"/>
            <a:ext cx="271553" cy="295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8401E4C2-364D-4F0D-B54E-009E380612D1}"/>
              </a:ext>
            </a:extLst>
          </p:cNvPr>
          <p:cNvPicPr>
            <a:picLocks noChangeAspect="1"/>
          </p:cNvPicPr>
          <p:nvPr/>
        </p:nvPicPr>
        <p:blipFill>
          <a:blip r:embed="rId19"/>
          <a:stretch>
            <a:fillRect/>
          </a:stretch>
        </p:blipFill>
        <p:spPr>
          <a:xfrm>
            <a:off x="3250865" y="5092946"/>
            <a:ext cx="1116162" cy="1077401"/>
          </a:xfrm>
          <a:prstGeom prst="rect">
            <a:avLst/>
          </a:prstGeom>
        </p:spPr>
      </p:pic>
      <p:sp>
        <p:nvSpPr>
          <p:cNvPr id="57" name="Text Box 2">
            <a:extLst>
              <a:ext uri="{FF2B5EF4-FFF2-40B4-BE49-F238E27FC236}">
                <a16:creationId xmlns:a16="http://schemas.microsoft.com/office/drawing/2014/main" id="{8B3AA582-026D-41C2-B918-02B05913AA9D}"/>
              </a:ext>
            </a:extLst>
          </p:cNvPr>
          <p:cNvSpPr txBox="1">
            <a:spLocks noChangeArrowheads="1"/>
          </p:cNvSpPr>
          <p:nvPr/>
        </p:nvSpPr>
        <p:spPr bwMode="auto">
          <a:xfrm>
            <a:off x="3420914" y="4914076"/>
            <a:ext cx="680085" cy="4991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endParaRPr lang="en-GB" sz="1200">
              <a:effectLst/>
              <a:latin typeface="Times New Roman" panose="02020603050405020304" pitchFamily="18" charset="0"/>
              <a:ea typeface="Times New Roman" panose="02020603050405020304" pitchFamily="18" charset="0"/>
            </a:endParaRPr>
          </a:p>
        </p:txBody>
      </p:sp>
      <p:pic>
        <p:nvPicPr>
          <p:cNvPr id="58" name="Picture 57">
            <a:extLst>
              <a:ext uri="{FF2B5EF4-FFF2-40B4-BE49-F238E27FC236}">
                <a16:creationId xmlns:a16="http://schemas.microsoft.com/office/drawing/2014/main" id="{ED5CA8F2-BA4D-4D73-88AB-6DDC305625B1}"/>
              </a:ext>
            </a:extLst>
          </p:cNvPr>
          <p:cNvPicPr/>
          <p:nvPr/>
        </p:nvPicPr>
        <p:blipFill>
          <a:blip r:embed="rId20"/>
          <a:stretch>
            <a:fillRect/>
          </a:stretch>
        </p:blipFill>
        <p:spPr>
          <a:xfrm>
            <a:off x="3181015" y="5090389"/>
            <a:ext cx="388659" cy="359527"/>
          </a:xfrm>
          <a:prstGeom prst="rect">
            <a:avLst/>
          </a:prstGeom>
        </p:spPr>
      </p:pic>
      <p:pic>
        <p:nvPicPr>
          <p:cNvPr id="59" name="Picture 4" descr="LinkedIn">
            <a:extLst>
              <a:ext uri="{FF2B5EF4-FFF2-40B4-BE49-F238E27FC236}">
                <a16:creationId xmlns:a16="http://schemas.microsoft.com/office/drawing/2014/main" id="{E5BA3E52-C283-4BB1-9285-E88BECBB0AC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1006354">
            <a:off x="6861266" y="5931581"/>
            <a:ext cx="275559" cy="275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 name="Picture 6">
            <a:extLst>
              <a:ext uri="{FF2B5EF4-FFF2-40B4-BE49-F238E27FC236}">
                <a16:creationId xmlns:a16="http://schemas.microsoft.com/office/drawing/2014/main" id="{F73F25A9-1AC9-487A-99B0-D6D9F2C8361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82150" y="4045340"/>
            <a:ext cx="2106960" cy="1060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a:extLst>
              <a:ext uri="{FF2B5EF4-FFF2-40B4-BE49-F238E27FC236}">
                <a16:creationId xmlns:a16="http://schemas.microsoft.com/office/drawing/2014/main" id="{8BD02C7A-1F0C-4C48-9578-875DCCA4BAC3}"/>
              </a:ext>
            </a:extLst>
          </p:cNvPr>
          <p:cNvPicPr>
            <a:picLocks noChangeAspect="1"/>
          </p:cNvPicPr>
          <p:nvPr/>
        </p:nvPicPr>
        <p:blipFill>
          <a:blip r:embed="rId23"/>
          <a:stretch>
            <a:fillRect/>
          </a:stretch>
        </p:blipFill>
        <p:spPr>
          <a:xfrm>
            <a:off x="7698078" y="2721392"/>
            <a:ext cx="697367" cy="1018524"/>
          </a:xfrm>
          <a:prstGeom prst="rect">
            <a:avLst/>
          </a:prstGeom>
          <a:ln w="19050">
            <a:solidFill>
              <a:schemeClr val="tx1"/>
            </a:solidFill>
          </a:ln>
        </p:spPr>
      </p:pic>
      <p:pic>
        <p:nvPicPr>
          <p:cNvPr id="10" name="Picture 9">
            <a:extLst>
              <a:ext uri="{FF2B5EF4-FFF2-40B4-BE49-F238E27FC236}">
                <a16:creationId xmlns:a16="http://schemas.microsoft.com/office/drawing/2014/main" id="{8357A0CC-CCCA-4596-9DF2-49E4463AD4D2}"/>
              </a:ext>
            </a:extLst>
          </p:cNvPr>
          <p:cNvPicPr>
            <a:picLocks noChangeAspect="1"/>
          </p:cNvPicPr>
          <p:nvPr/>
        </p:nvPicPr>
        <p:blipFill>
          <a:blip r:embed="rId24"/>
          <a:stretch>
            <a:fillRect/>
          </a:stretch>
        </p:blipFill>
        <p:spPr>
          <a:xfrm>
            <a:off x="5637301" y="1193648"/>
            <a:ext cx="1222449" cy="802653"/>
          </a:xfrm>
          <a:prstGeom prst="rect">
            <a:avLst/>
          </a:prstGeom>
        </p:spPr>
      </p:pic>
      <p:pic>
        <p:nvPicPr>
          <p:cNvPr id="64" name="Picture 3" descr="C:\Users\norman\Pictures\FREEWORLD\CD LABEL - Copy.jpg">
            <a:extLst>
              <a:ext uri="{FF2B5EF4-FFF2-40B4-BE49-F238E27FC236}">
                <a16:creationId xmlns:a16="http://schemas.microsoft.com/office/drawing/2014/main" id="{4E02A3DB-F64A-4E13-9C14-8CB647EDA5AF}"/>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595464" y="2799870"/>
            <a:ext cx="527649" cy="478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FD075DAD-499F-4891-897C-547654DA566C}"/>
              </a:ext>
            </a:extLst>
          </p:cNvPr>
          <p:cNvPicPr>
            <a:picLocks noChangeAspect="1"/>
          </p:cNvPicPr>
          <p:nvPr/>
        </p:nvPicPr>
        <p:blipFill>
          <a:blip r:embed="rId26"/>
          <a:stretch>
            <a:fillRect/>
          </a:stretch>
        </p:blipFill>
        <p:spPr>
          <a:xfrm>
            <a:off x="2841492" y="4077094"/>
            <a:ext cx="1778385" cy="892508"/>
          </a:xfrm>
          <a:prstGeom prst="rect">
            <a:avLst/>
          </a:prstGeom>
        </p:spPr>
      </p:pic>
      <p:pic>
        <p:nvPicPr>
          <p:cNvPr id="12" name="Picture 11">
            <a:extLst>
              <a:ext uri="{FF2B5EF4-FFF2-40B4-BE49-F238E27FC236}">
                <a16:creationId xmlns:a16="http://schemas.microsoft.com/office/drawing/2014/main" id="{299B0646-6662-4C97-8D48-720233FF4EDE}"/>
              </a:ext>
            </a:extLst>
          </p:cNvPr>
          <p:cNvPicPr>
            <a:picLocks noChangeAspect="1"/>
          </p:cNvPicPr>
          <p:nvPr/>
        </p:nvPicPr>
        <p:blipFill>
          <a:blip r:embed="rId27"/>
          <a:stretch>
            <a:fillRect/>
          </a:stretch>
        </p:blipFill>
        <p:spPr>
          <a:xfrm>
            <a:off x="7670064" y="1572831"/>
            <a:ext cx="707548" cy="1035379"/>
          </a:xfrm>
          <a:prstGeom prst="rect">
            <a:avLst/>
          </a:prstGeom>
          <a:ln w="22225">
            <a:solidFill>
              <a:schemeClr val="tx1"/>
            </a:solidFill>
          </a:ln>
        </p:spPr>
      </p:pic>
      <p:pic>
        <p:nvPicPr>
          <p:cNvPr id="67" name="Picture 37">
            <a:extLst>
              <a:ext uri="{FF2B5EF4-FFF2-40B4-BE49-F238E27FC236}">
                <a16:creationId xmlns:a16="http://schemas.microsoft.com/office/drawing/2014/main" id="{3AA7EA27-14D6-4670-B859-CD19268600A8}"/>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412212" y="3303408"/>
            <a:ext cx="731377" cy="495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Straight Arrow Connector 13">
            <a:extLst>
              <a:ext uri="{FF2B5EF4-FFF2-40B4-BE49-F238E27FC236}">
                <a16:creationId xmlns:a16="http://schemas.microsoft.com/office/drawing/2014/main" id="{ECA8E6E8-E14D-45D6-BB18-223224675C18}"/>
              </a:ext>
            </a:extLst>
          </p:cNvPr>
          <p:cNvCxnSpPr>
            <a:cxnSpLocks/>
          </p:cNvCxnSpPr>
          <p:nvPr/>
        </p:nvCxnSpPr>
        <p:spPr>
          <a:xfrm>
            <a:off x="416263" y="6597352"/>
            <a:ext cx="8188078"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A44D345-FE60-42AD-A3F2-63547DF67627}"/>
              </a:ext>
            </a:extLst>
          </p:cNvPr>
          <p:cNvSpPr txBox="1"/>
          <p:nvPr/>
        </p:nvSpPr>
        <p:spPr>
          <a:xfrm>
            <a:off x="3631825" y="6310122"/>
            <a:ext cx="1592103" cy="523220"/>
          </a:xfrm>
          <a:prstGeom prst="rect">
            <a:avLst/>
          </a:prstGeom>
          <a:solidFill>
            <a:schemeClr val="bg1"/>
          </a:solidFill>
        </p:spPr>
        <p:txBody>
          <a:bodyPr wrap="none" rtlCol="0">
            <a:spAutoFit/>
          </a:bodyPr>
          <a:lstStyle/>
          <a:p>
            <a:r>
              <a:rPr lang="en-US" sz="2800" b="1" dirty="0">
                <a:latin typeface="Arial Narrow" panose="020B0606020202030204" pitchFamily="34" charset="0"/>
              </a:rPr>
              <a:t>LIFEWIDE</a:t>
            </a:r>
          </a:p>
        </p:txBody>
      </p:sp>
      <p:pic>
        <p:nvPicPr>
          <p:cNvPr id="17" name="Picture 16">
            <a:extLst>
              <a:ext uri="{FF2B5EF4-FFF2-40B4-BE49-F238E27FC236}">
                <a16:creationId xmlns:a16="http://schemas.microsoft.com/office/drawing/2014/main" id="{E90EC348-6943-4AC3-9656-9B53C0A81B7F}"/>
              </a:ext>
            </a:extLst>
          </p:cNvPr>
          <p:cNvPicPr>
            <a:picLocks noChangeAspect="1"/>
          </p:cNvPicPr>
          <p:nvPr/>
        </p:nvPicPr>
        <p:blipFill>
          <a:blip r:embed="rId29"/>
          <a:stretch>
            <a:fillRect/>
          </a:stretch>
        </p:blipFill>
        <p:spPr>
          <a:xfrm flipH="1">
            <a:off x="530792" y="2993005"/>
            <a:ext cx="917540" cy="2112724"/>
          </a:xfrm>
          <a:prstGeom prst="rect">
            <a:avLst/>
          </a:prstGeom>
        </p:spPr>
      </p:pic>
      <p:pic>
        <p:nvPicPr>
          <p:cNvPr id="18" name="Picture 17">
            <a:extLst>
              <a:ext uri="{FF2B5EF4-FFF2-40B4-BE49-F238E27FC236}">
                <a16:creationId xmlns:a16="http://schemas.microsoft.com/office/drawing/2014/main" id="{EAD79848-483A-486A-8519-95550B03C253}"/>
              </a:ext>
            </a:extLst>
          </p:cNvPr>
          <p:cNvPicPr>
            <a:picLocks noChangeAspect="1"/>
          </p:cNvPicPr>
          <p:nvPr/>
        </p:nvPicPr>
        <p:blipFill>
          <a:blip r:embed="rId30"/>
          <a:stretch>
            <a:fillRect/>
          </a:stretch>
        </p:blipFill>
        <p:spPr>
          <a:xfrm>
            <a:off x="1448332" y="2993005"/>
            <a:ext cx="1515635" cy="1096032"/>
          </a:xfrm>
          <a:prstGeom prst="rect">
            <a:avLst/>
          </a:prstGeom>
        </p:spPr>
      </p:pic>
      <p:pic>
        <p:nvPicPr>
          <p:cNvPr id="19" name="Picture 18">
            <a:extLst>
              <a:ext uri="{FF2B5EF4-FFF2-40B4-BE49-F238E27FC236}">
                <a16:creationId xmlns:a16="http://schemas.microsoft.com/office/drawing/2014/main" id="{B393E261-073C-4F79-A5E3-D422D973DDB0}"/>
              </a:ext>
            </a:extLst>
          </p:cNvPr>
          <p:cNvPicPr>
            <a:picLocks noChangeAspect="1"/>
          </p:cNvPicPr>
          <p:nvPr/>
        </p:nvPicPr>
        <p:blipFill>
          <a:blip r:embed="rId31"/>
          <a:stretch>
            <a:fillRect/>
          </a:stretch>
        </p:blipFill>
        <p:spPr>
          <a:xfrm>
            <a:off x="5648905" y="1971672"/>
            <a:ext cx="1066793" cy="755741"/>
          </a:xfrm>
          <a:prstGeom prst="rect">
            <a:avLst/>
          </a:prstGeom>
        </p:spPr>
      </p:pic>
      <p:pic>
        <p:nvPicPr>
          <p:cNvPr id="20" name="Picture 19">
            <a:extLst>
              <a:ext uri="{FF2B5EF4-FFF2-40B4-BE49-F238E27FC236}">
                <a16:creationId xmlns:a16="http://schemas.microsoft.com/office/drawing/2014/main" id="{EDD5F59E-31EE-44A6-B667-D11B66992E72}"/>
              </a:ext>
            </a:extLst>
          </p:cNvPr>
          <p:cNvPicPr>
            <a:picLocks noChangeAspect="1"/>
          </p:cNvPicPr>
          <p:nvPr/>
        </p:nvPicPr>
        <p:blipFill>
          <a:blip r:embed="rId32"/>
          <a:stretch>
            <a:fillRect/>
          </a:stretch>
        </p:blipFill>
        <p:spPr>
          <a:xfrm>
            <a:off x="1234968" y="5088152"/>
            <a:ext cx="1738086" cy="865751"/>
          </a:xfrm>
          <a:prstGeom prst="rect">
            <a:avLst/>
          </a:prstGeom>
        </p:spPr>
      </p:pic>
      <p:pic>
        <p:nvPicPr>
          <p:cNvPr id="46" name="Picture 45">
            <a:extLst>
              <a:ext uri="{FF2B5EF4-FFF2-40B4-BE49-F238E27FC236}">
                <a16:creationId xmlns:a16="http://schemas.microsoft.com/office/drawing/2014/main" id="{19DB40C5-5DE2-4025-A5E6-1BF9D060CAD3}"/>
              </a:ext>
            </a:extLst>
          </p:cNvPr>
          <p:cNvPicPr>
            <a:picLocks noChangeAspect="1"/>
          </p:cNvPicPr>
          <p:nvPr/>
        </p:nvPicPr>
        <p:blipFill>
          <a:blip r:embed="rId33"/>
          <a:stretch>
            <a:fillRect/>
          </a:stretch>
        </p:blipFill>
        <p:spPr>
          <a:xfrm>
            <a:off x="2054224" y="61163"/>
            <a:ext cx="5203825" cy="3645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05AE1D7A-6DDC-4DD3-B261-99881D9F0558}"/>
              </a:ext>
            </a:extLst>
          </p:cNvPr>
          <p:cNvSpPr/>
          <p:nvPr/>
        </p:nvSpPr>
        <p:spPr>
          <a:xfrm>
            <a:off x="112712" y="1484784"/>
            <a:ext cx="8918575" cy="516676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46435" name="Rectangle 21">
            <a:extLst>
              <a:ext uri="{FF2B5EF4-FFF2-40B4-BE49-F238E27FC236}">
                <a16:creationId xmlns:a16="http://schemas.microsoft.com/office/drawing/2014/main" id="{37AADB57-5F78-4CB8-89C0-28A26E2302B1}"/>
              </a:ext>
            </a:extLst>
          </p:cNvPr>
          <p:cNvSpPr>
            <a:spLocks noChangeArrowheads="1"/>
          </p:cNvSpPr>
          <p:nvPr/>
        </p:nvSpPr>
        <p:spPr bwMode="auto">
          <a:xfrm>
            <a:off x="175224" y="1653001"/>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36" name="Rectangle 22">
            <a:extLst>
              <a:ext uri="{FF2B5EF4-FFF2-40B4-BE49-F238E27FC236}">
                <a16:creationId xmlns:a16="http://schemas.microsoft.com/office/drawing/2014/main" id="{9E96A6C3-33A3-48CF-8102-D2CB1E914BF2}"/>
              </a:ext>
            </a:extLst>
          </p:cNvPr>
          <p:cNvSpPr>
            <a:spLocks noChangeArrowheads="1"/>
          </p:cNvSpPr>
          <p:nvPr/>
        </p:nvSpPr>
        <p:spPr bwMode="auto">
          <a:xfrm>
            <a:off x="186336" y="3078576"/>
            <a:ext cx="29051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  </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37" name="Text Box 32">
            <a:extLst>
              <a:ext uri="{FF2B5EF4-FFF2-40B4-BE49-F238E27FC236}">
                <a16:creationId xmlns:a16="http://schemas.microsoft.com/office/drawing/2014/main" id="{9C5C69BF-A459-4DFE-8941-E44808210235}"/>
              </a:ext>
            </a:extLst>
          </p:cNvPr>
          <p:cNvSpPr txBox="1">
            <a:spLocks noChangeArrowheads="1"/>
          </p:cNvSpPr>
          <p:nvPr/>
        </p:nvSpPr>
        <p:spPr bwMode="auto">
          <a:xfrm>
            <a:off x="1415061" y="4991513"/>
            <a:ext cx="110013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 name="AutoShape 16">
            <a:extLst>
              <a:ext uri="{FF2B5EF4-FFF2-40B4-BE49-F238E27FC236}">
                <a16:creationId xmlns:a16="http://schemas.microsoft.com/office/drawing/2014/main" id="{83B8E0FF-378E-41D6-9E69-94DEE92EFB14}"/>
              </a:ext>
            </a:extLst>
          </p:cNvPr>
          <p:cNvSpPr>
            <a:spLocks noChangeArrowheads="1"/>
          </p:cNvSpPr>
          <p:nvPr/>
        </p:nvSpPr>
        <p:spPr bwMode="auto">
          <a:xfrm>
            <a:off x="1875436" y="2429288"/>
            <a:ext cx="1503363" cy="3076575"/>
          </a:xfrm>
          <a:prstGeom prst="roundRect">
            <a:avLst>
              <a:gd name="adj" fmla="val 16667"/>
            </a:avLst>
          </a:prstGeom>
          <a:solidFill>
            <a:srgbClr val="F80ED7">
              <a:alpha val="68000"/>
            </a:srgbClr>
          </a:solidFill>
          <a:ln w="38100">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92D050"/>
              </a:solidFill>
              <a:effectLst/>
              <a:uLnTx/>
              <a:uFillTx/>
              <a:latin typeface="Arial" panose="020B0604020202020204" pitchFamily="34" charset="0"/>
              <a:ea typeface="MS PGothic" panose="020B0600070205080204" pitchFamily="34" charset="-128"/>
              <a:cs typeface="+mn-cs"/>
            </a:endParaRPr>
          </a:p>
        </p:txBody>
      </p:sp>
      <p:sp>
        <p:nvSpPr>
          <p:cNvPr id="146439" name="TextBox 34">
            <a:extLst>
              <a:ext uri="{FF2B5EF4-FFF2-40B4-BE49-F238E27FC236}">
                <a16:creationId xmlns:a16="http://schemas.microsoft.com/office/drawing/2014/main" id="{177FF524-A60C-4E9B-99FD-0CA0FCE2C133}"/>
              </a:ext>
            </a:extLst>
          </p:cNvPr>
          <p:cNvSpPr txBox="1">
            <a:spLocks noChangeArrowheads="1"/>
          </p:cNvSpPr>
          <p:nvPr/>
        </p:nvSpPr>
        <p:spPr bwMode="auto">
          <a:xfrm>
            <a:off x="2069111" y="2529301"/>
            <a:ext cx="12096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Academic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curriculum</a:t>
            </a:r>
          </a:p>
        </p:txBody>
      </p:sp>
      <p:sp>
        <p:nvSpPr>
          <p:cNvPr id="146440" name="AutoShape 20">
            <a:extLst>
              <a:ext uri="{FF2B5EF4-FFF2-40B4-BE49-F238E27FC236}">
                <a16:creationId xmlns:a16="http://schemas.microsoft.com/office/drawing/2014/main" id="{7BF22530-6D4C-4E2C-B87B-5F3DCF2E8AB2}"/>
              </a:ext>
            </a:extLst>
          </p:cNvPr>
          <p:cNvSpPr>
            <a:spLocks noChangeArrowheads="1"/>
          </p:cNvSpPr>
          <p:nvPr/>
        </p:nvSpPr>
        <p:spPr bwMode="auto">
          <a:xfrm>
            <a:off x="380011" y="3275426"/>
            <a:ext cx="1382713" cy="1423987"/>
          </a:xfrm>
          <a:prstGeom prst="roundRect">
            <a:avLst>
              <a:gd name="adj" fmla="val 16667"/>
            </a:avLst>
          </a:prstGeom>
          <a:solidFill>
            <a:srgbClr val="FFFF00"/>
          </a:solidFill>
          <a:ln w="254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endParaRPr>
          </a:p>
        </p:txBody>
      </p:sp>
      <p:sp>
        <p:nvSpPr>
          <p:cNvPr id="146441" name="Text Box 5" descr="Wide upward diagonal">
            <a:extLst>
              <a:ext uri="{FF2B5EF4-FFF2-40B4-BE49-F238E27FC236}">
                <a16:creationId xmlns:a16="http://schemas.microsoft.com/office/drawing/2014/main" id="{1268AD3B-8C70-4ED8-BFCF-103CC04C02D9}"/>
              </a:ext>
            </a:extLst>
          </p:cNvPr>
          <p:cNvSpPr txBox="1">
            <a:spLocks noChangeArrowheads="1"/>
          </p:cNvSpPr>
          <p:nvPr/>
        </p:nvSpPr>
        <p:spPr bwMode="auto">
          <a:xfrm>
            <a:off x="400649" y="3477038"/>
            <a:ext cx="1343025" cy="113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Work-related  curriculum</a:t>
            </a:r>
            <a:endPar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 Placement Internship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Apprenticeship</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42" name="AutoShape 24">
            <a:extLst>
              <a:ext uri="{FF2B5EF4-FFF2-40B4-BE49-F238E27FC236}">
                <a16:creationId xmlns:a16="http://schemas.microsoft.com/office/drawing/2014/main" id="{2D425165-0FD0-4CAC-987C-F1828A17C662}"/>
              </a:ext>
            </a:extLst>
          </p:cNvPr>
          <p:cNvSpPr>
            <a:spLocks noChangeArrowheads="1"/>
          </p:cNvSpPr>
          <p:nvPr/>
        </p:nvSpPr>
        <p:spPr bwMode="auto">
          <a:xfrm>
            <a:off x="3415991" y="3148426"/>
            <a:ext cx="1947863" cy="2303462"/>
          </a:xfrm>
          <a:prstGeom prst="roundRect">
            <a:avLst>
              <a:gd name="adj" fmla="val 16667"/>
            </a:avLst>
          </a:prstGeom>
          <a:solidFill>
            <a:srgbClr val="FF9933"/>
          </a:solidFill>
          <a:ln w="19050">
            <a:solidFill>
              <a:schemeClr val="tx1"/>
            </a:solidFill>
            <a:prstDash val="dash"/>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Co-curriculum</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Organised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learning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outside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formal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curriculum</a:t>
            </a:r>
            <a:endParaRPr kumimoji="0" lang="en-US" altLang="en-US" sz="1400" b="1" i="0" u="none" strike="noStrike" kern="1200" cap="none" spc="0" normalizeH="0" baseline="0" noProof="0">
              <a:ln>
                <a:noFill/>
              </a:ln>
              <a:solidFill>
                <a:srgbClr val="92D050"/>
              </a:solidFill>
              <a:effectLst/>
              <a:uLnTx/>
              <a:uFillTx/>
              <a:latin typeface="Arial" panose="020B0604020202020204" pitchFamily="34" charset="0"/>
              <a:ea typeface="MS PGothic" panose="020B0600070205080204" pitchFamily="34" charset="-128"/>
              <a:cs typeface="Times New Roman" panose="02020603050405020304" pitchFamily="18" charset="0"/>
            </a:endParaRPr>
          </a:p>
        </p:txBody>
      </p:sp>
      <p:sp>
        <p:nvSpPr>
          <p:cNvPr id="146443" name="Rectangle 23">
            <a:extLst>
              <a:ext uri="{FF2B5EF4-FFF2-40B4-BE49-F238E27FC236}">
                <a16:creationId xmlns:a16="http://schemas.microsoft.com/office/drawing/2014/main" id="{BCA7F588-157D-4776-866E-CE3E7628305C}"/>
              </a:ext>
            </a:extLst>
          </p:cNvPr>
          <p:cNvSpPr>
            <a:spLocks noChangeArrowheads="1"/>
          </p:cNvSpPr>
          <p:nvPr/>
        </p:nvSpPr>
        <p:spPr bwMode="auto">
          <a:xfrm>
            <a:off x="1846861" y="3177001"/>
            <a:ext cx="14541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Study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programme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Flowchart: Alternate Process 17">
            <a:extLst>
              <a:ext uri="{FF2B5EF4-FFF2-40B4-BE49-F238E27FC236}">
                <a16:creationId xmlns:a16="http://schemas.microsoft.com/office/drawing/2014/main" id="{23CB0FF3-CB4B-45F0-9C73-C7895BF9A23F}"/>
              </a:ext>
            </a:extLst>
          </p:cNvPr>
          <p:cNvSpPr/>
          <p:nvPr/>
        </p:nvSpPr>
        <p:spPr>
          <a:xfrm>
            <a:off x="5437786" y="2395951"/>
            <a:ext cx="3208338" cy="3268662"/>
          </a:xfrm>
          <a:prstGeom prst="flowChartAlternateProcess">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46445" name="Text Box 23">
            <a:extLst>
              <a:ext uri="{FF2B5EF4-FFF2-40B4-BE49-F238E27FC236}">
                <a16:creationId xmlns:a16="http://schemas.microsoft.com/office/drawing/2014/main" id="{B1ADBA3E-BF09-42B0-9C26-680D9DFD864B}"/>
              </a:ext>
            </a:extLst>
          </p:cNvPr>
          <p:cNvSpPr txBox="1">
            <a:spLocks noChangeArrowheads="1"/>
          </p:cNvSpPr>
          <p:nvPr/>
        </p:nvSpPr>
        <p:spPr bwMode="auto">
          <a:xfrm>
            <a:off x="6252174" y="2429288"/>
            <a:ext cx="18748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 Extra-curriculum </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446" name="Text Box 14">
            <a:extLst>
              <a:ext uri="{FF2B5EF4-FFF2-40B4-BE49-F238E27FC236}">
                <a16:creationId xmlns:a16="http://schemas.microsoft.com/office/drawing/2014/main" id="{CBD5E43C-D39E-4229-BDB2-E7B2726869AC}"/>
              </a:ext>
            </a:extLst>
          </p:cNvPr>
          <p:cNvSpPr txBox="1">
            <a:spLocks noChangeArrowheads="1"/>
          </p:cNvSpPr>
          <p:nvPr/>
        </p:nvSpPr>
        <p:spPr bwMode="auto">
          <a:xfrm>
            <a:off x="5072661" y="2810288"/>
            <a:ext cx="2376488"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Part-time work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and internships</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47" name="Text Box 13">
            <a:extLst>
              <a:ext uri="{FF2B5EF4-FFF2-40B4-BE49-F238E27FC236}">
                <a16:creationId xmlns:a16="http://schemas.microsoft.com/office/drawing/2014/main" id="{11895E10-3139-4EA9-AAD1-DD4B21A519C1}"/>
              </a:ext>
            </a:extLst>
          </p:cNvPr>
          <p:cNvSpPr txBox="1">
            <a:spLocks noChangeArrowheads="1"/>
          </p:cNvSpPr>
          <p:nvPr/>
        </p:nvSpPr>
        <p:spPr bwMode="auto">
          <a:xfrm>
            <a:off x="6758586" y="3142076"/>
            <a:ext cx="1944688"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Caring for others</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48" name="Text Box 9">
            <a:extLst>
              <a:ext uri="{FF2B5EF4-FFF2-40B4-BE49-F238E27FC236}">
                <a16:creationId xmlns:a16="http://schemas.microsoft.com/office/drawing/2014/main" id="{4156E0D9-C335-4CD1-8C5E-A3CBE4B8E296}"/>
              </a:ext>
            </a:extLst>
          </p:cNvPr>
          <p:cNvSpPr txBox="1">
            <a:spLocks noChangeArrowheads="1"/>
          </p:cNvSpPr>
          <p:nvPr/>
        </p:nvSpPr>
        <p:spPr bwMode="auto">
          <a:xfrm>
            <a:off x="6598249" y="5128038"/>
            <a:ext cx="2112962"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AN MORE!!!</a:t>
            </a:r>
          </a:p>
        </p:txBody>
      </p:sp>
      <p:sp>
        <p:nvSpPr>
          <p:cNvPr id="146449" name="Text Box 11">
            <a:extLst>
              <a:ext uri="{FF2B5EF4-FFF2-40B4-BE49-F238E27FC236}">
                <a16:creationId xmlns:a16="http://schemas.microsoft.com/office/drawing/2014/main" id="{8CF9D49D-4B9E-45C0-A2CF-2312A4211354}"/>
              </a:ext>
            </a:extLst>
          </p:cNvPr>
          <p:cNvSpPr txBox="1">
            <a:spLocks noChangeArrowheads="1"/>
          </p:cNvSpPr>
          <p:nvPr/>
        </p:nvSpPr>
        <p:spPr bwMode="auto">
          <a:xfrm>
            <a:off x="7153874" y="4150138"/>
            <a:ext cx="863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Travel </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0" name="Text Box 11">
            <a:extLst>
              <a:ext uri="{FF2B5EF4-FFF2-40B4-BE49-F238E27FC236}">
                <a16:creationId xmlns:a16="http://schemas.microsoft.com/office/drawing/2014/main" id="{4F9D14B9-AD14-4744-8972-0A97A661942B}"/>
              </a:ext>
            </a:extLst>
          </p:cNvPr>
          <p:cNvSpPr txBox="1">
            <a:spLocks noChangeArrowheads="1"/>
          </p:cNvSpPr>
          <p:nvPr/>
        </p:nvSpPr>
        <p:spPr bwMode="auto">
          <a:xfrm>
            <a:off x="6860186" y="2821401"/>
            <a:ext cx="18653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Managing own life </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1" name="Text Box 11">
            <a:extLst>
              <a:ext uri="{FF2B5EF4-FFF2-40B4-BE49-F238E27FC236}">
                <a16:creationId xmlns:a16="http://schemas.microsoft.com/office/drawing/2014/main" id="{ADA6CEC7-7A27-4391-A488-7D3B1C7F8F16}"/>
              </a:ext>
            </a:extLst>
          </p:cNvPr>
          <p:cNvSpPr txBox="1">
            <a:spLocks noChangeArrowheads="1"/>
          </p:cNvSpPr>
          <p:nvPr/>
        </p:nvSpPr>
        <p:spPr bwMode="auto">
          <a:xfrm>
            <a:off x="6955436" y="3540538"/>
            <a:ext cx="14271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Participating in Sport </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2" name="Text Box 10">
            <a:extLst>
              <a:ext uri="{FF2B5EF4-FFF2-40B4-BE49-F238E27FC236}">
                <a16:creationId xmlns:a16="http://schemas.microsoft.com/office/drawing/2014/main" id="{92CEF1D7-BCB0-4F02-9B8B-EA4837C824AC}"/>
              </a:ext>
            </a:extLst>
          </p:cNvPr>
          <p:cNvSpPr txBox="1">
            <a:spLocks noChangeArrowheads="1"/>
          </p:cNvSpPr>
          <p:nvPr/>
        </p:nvSpPr>
        <p:spPr bwMode="auto">
          <a:xfrm>
            <a:off x="5434611" y="4659726"/>
            <a:ext cx="1727200"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Student Representation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&amp; Societies </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3" name="Text Box 9">
            <a:extLst>
              <a:ext uri="{FF2B5EF4-FFF2-40B4-BE49-F238E27FC236}">
                <a16:creationId xmlns:a16="http://schemas.microsoft.com/office/drawing/2014/main" id="{81767313-FABB-4251-A6B6-20014E0FCCA6}"/>
              </a:ext>
            </a:extLst>
          </p:cNvPr>
          <p:cNvSpPr txBox="1">
            <a:spLocks noChangeArrowheads="1"/>
          </p:cNvSpPr>
          <p:nvPr/>
        </p:nvSpPr>
        <p:spPr bwMode="auto">
          <a:xfrm>
            <a:off x="6730011" y="4453351"/>
            <a:ext cx="211296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Creative activity </a:t>
            </a:r>
          </a:p>
        </p:txBody>
      </p:sp>
      <p:sp>
        <p:nvSpPr>
          <p:cNvPr id="146454" name="Text Box 12">
            <a:extLst>
              <a:ext uri="{FF2B5EF4-FFF2-40B4-BE49-F238E27FC236}">
                <a16:creationId xmlns:a16="http://schemas.microsoft.com/office/drawing/2014/main" id="{C6D224F1-A60D-4718-B88C-F52BA8FD875C}"/>
              </a:ext>
            </a:extLst>
          </p:cNvPr>
          <p:cNvSpPr txBox="1">
            <a:spLocks noChangeArrowheads="1"/>
          </p:cNvSpPr>
          <p:nvPr/>
        </p:nvSpPr>
        <p:spPr bwMode="auto">
          <a:xfrm>
            <a:off x="5502874" y="3296063"/>
            <a:ext cx="1511300"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Running own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business</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5" name="Text Box 8">
            <a:extLst>
              <a:ext uri="{FF2B5EF4-FFF2-40B4-BE49-F238E27FC236}">
                <a16:creationId xmlns:a16="http://schemas.microsoft.com/office/drawing/2014/main" id="{E64A23B9-86D7-4EDB-88C6-BBAB03A16802}"/>
              </a:ext>
            </a:extLst>
          </p:cNvPr>
          <p:cNvSpPr txBox="1">
            <a:spLocks noChangeArrowheads="1"/>
          </p:cNvSpPr>
          <p:nvPr/>
        </p:nvSpPr>
        <p:spPr bwMode="auto">
          <a:xfrm>
            <a:off x="5120286" y="3804063"/>
            <a:ext cx="223202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Volunteering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social enterprise</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6" name="Text Box 15">
            <a:extLst>
              <a:ext uri="{FF2B5EF4-FFF2-40B4-BE49-F238E27FC236}">
                <a16:creationId xmlns:a16="http://schemas.microsoft.com/office/drawing/2014/main" id="{E4114488-714F-4B22-A01B-63657F2A88C2}"/>
              </a:ext>
            </a:extLst>
          </p:cNvPr>
          <p:cNvSpPr txBox="1">
            <a:spLocks noChangeArrowheads="1"/>
          </p:cNvSpPr>
          <p:nvPr/>
        </p:nvSpPr>
        <p:spPr bwMode="auto">
          <a:xfrm>
            <a:off x="5591774" y="4353338"/>
            <a:ext cx="1216025" cy="38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Mentoring</a:t>
            </a:r>
            <a:endParaRPr kumimoji="0" lang="en-GB"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7" name="Text Box 12">
            <a:extLst>
              <a:ext uri="{FF2B5EF4-FFF2-40B4-BE49-F238E27FC236}">
                <a16:creationId xmlns:a16="http://schemas.microsoft.com/office/drawing/2014/main" id="{B68E12CC-1A36-4699-8EC2-3CB21BBFA5E7}"/>
              </a:ext>
            </a:extLst>
          </p:cNvPr>
          <p:cNvSpPr txBox="1">
            <a:spLocks noChangeArrowheads="1"/>
          </p:cNvSpPr>
          <p:nvPr/>
        </p:nvSpPr>
        <p:spPr bwMode="auto">
          <a:xfrm>
            <a:off x="7049099" y="4807363"/>
            <a:ext cx="15113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Study abroad</a:t>
            </a:r>
          </a:p>
        </p:txBody>
      </p:sp>
      <p:sp>
        <p:nvSpPr>
          <p:cNvPr id="32" name="Rectangle 31">
            <a:extLst>
              <a:ext uri="{FF2B5EF4-FFF2-40B4-BE49-F238E27FC236}">
                <a16:creationId xmlns:a16="http://schemas.microsoft.com/office/drawing/2014/main" id="{D5798469-29AD-479D-93E0-0783D4993738}"/>
              </a:ext>
            </a:extLst>
          </p:cNvPr>
          <p:cNvSpPr/>
          <p:nvPr/>
        </p:nvSpPr>
        <p:spPr>
          <a:xfrm>
            <a:off x="1778599" y="2343563"/>
            <a:ext cx="3335337" cy="3321050"/>
          </a:xfrm>
          <a:prstGeom prst="rect">
            <a:avLst/>
          </a:prstGeom>
          <a:noFill/>
          <a:ln w="444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46459" name="Text Box 23">
            <a:extLst>
              <a:ext uri="{FF2B5EF4-FFF2-40B4-BE49-F238E27FC236}">
                <a16:creationId xmlns:a16="http://schemas.microsoft.com/office/drawing/2014/main" id="{DD976990-BCC6-4DBA-AF42-9AA74AAFBB99}"/>
              </a:ext>
            </a:extLst>
          </p:cNvPr>
          <p:cNvSpPr txBox="1">
            <a:spLocks noChangeArrowheads="1"/>
          </p:cNvSpPr>
          <p:nvPr/>
        </p:nvSpPr>
        <p:spPr bwMode="auto">
          <a:xfrm>
            <a:off x="3454999" y="2473738"/>
            <a:ext cx="1714500"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UNIVERSITY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ECOSYSTEM</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460" name="TextBox 33">
            <a:extLst>
              <a:ext uri="{FF2B5EF4-FFF2-40B4-BE49-F238E27FC236}">
                <a16:creationId xmlns:a16="http://schemas.microsoft.com/office/drawing/2014/main" id="{5297A96C-1FE0-414C-8DEC-6232FC41311F}"/>
              </a:ext>
            </a:extLst>
          </p:cNvPr>
          <p:cNvSpPr txBox="1">
            <a:spLocks noChangeArrowheads="1"/>
          </p:cNvSpPr>
          <p:nvPr/>
        </p:nvSpPr>
        <p:spPr bwMode="auto">
          <a:xfrm>
            <a:off x="1958110" y="4068167"/>
            <a:ext cx="1346200" cy="1384300"/>
          </a:xfrm>
          <a:prstGeom prst="rect">
            <a:avLst/>
          </a:prstGeom>
          <a:solidFill>
            <a:srgbClr val="FF99CC"/>
          </a:solidFill>
          <a:ln>
            <a:noFill/>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May include fieldwork,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projects 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real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study abroad, community projects</a:t>
            </a:r>
          </a:p>
        </p:txBody>
      </p:sp>
      <p:sp>
        <p:nvSpPr>
          <p:cNvPr id="146461" name="Rectangle 34">
            <a:extLst>
              <a:ext uri="{FF2B5EF4-FFF2-40B4-BE49-F238E27FC236}">
                <a16:creationId xmlns:a16="http://schemas.microsoft.com/office/drawing/2014/main" id="{5E667348-457C-485E-A10F-2C910DC4F1DD}"/>
              </a:ext>
            </a:extLst>
          </p:cNvPr>
          <p:cNvSpPr>
            <a:spLocks noChangeArrowheads="1"/>
          </p:cNvSpPr>
          <p:nvPr/>
        </p:nvSpPr>
        <p:spPr bwMode="auto">
          <a:xfrm>
            <a:off x="1965130" y="5790653"/>
            <a:ext cx="51624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Calibri" panose="020F0502020204030204" pitchFamily="34" charset="0"/>
              </a:rPr>
              <a:t>World of infinite possibilities for learning </a:t>
            </a:r>
          </a:p>
        </p:txBody>
      </p:sp>
      <p:pic>
        <p:nvPicPr>
          <p:cNvPr id="4" name="Picture 3" descr="A picture containing clipart&#10;&#10;Description automatically generated">
            <a:extLst>
              <a:ext uri="{FF2B5EF4-FFF2-40B4-BE49-F238E27FC236}">
                <a16:creationId xmlns:a16="http://schemas.microsoft.com/office/drawing/2014/main" id="{D4E65BDF-F977-4F7D-8234-9A9D7647A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72" y="1774444"/>
            <a:ext cx="4076700" cy="390525"/>
          </a:xfrm>
          <a:prstGeom prst="rect">
            <a:avLst/>
          </a:prstGeom>
        </p:spPr>
      </p:pic>
      <p:pic>
        <p:nvPicPr>
          <p:cNvPr id="33" name="Picture 17" descr="C:\Users\norman\Pictures\LIFEWIDE EDUCATION BOOK COVER FINAL.jpg">
            <a:extLst>
              <a:ext uri="{FF2B5EF4-FFF2-40B4-BE49-F238E27FC236}">
                <a16:creationId xmlns:a16="http://schemas.microsoft.com/office/drawing/2014/main" id="{1BDBAF89-8D1C-480F-B658-973BC8017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981" y="664644"/>
            <a:ext cx="1248455" cy="176464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E33BB5B-69B3-4F32-AC93-B47A7D8A0EDF}"/>
              </a:ext>
            </a:extLst>
          </p:cNvPr>
          <p:cNvPicPr>
            <a:picLocks noChangeAspect="1"/>
          </p:cNvPicPr>
          <p:nvPr/>
        </p:nvPicPr>
        <p:blipFill>
          <a:blip r:embed="rId5"/>
          <a:stretch>
            <a:fillRect/>
          </a:stretch>
        </p:blipFill>
        <p:spPr>
          <a:xfrm>
            <a:off x="4522616" y="209110"/>
            <a:ext cx="3811311" cy="337782"/>
          </a:xfrm>
          <a:prstGeom prst="rect">
            <a:avLst/>
          </a:prstGeom>
        </p:spPr>
      </p:pic>
      <p:pic>
        <p:nvPicPr>
          <p:cNvPr id="2" name="Picture 1">
            <a:extLst>
              <a:ext uri="{FF2B5EF4-FFF2-40B4-BE49-F238E27FC236}">
                <a16:creationId xmlns:a16="http://schemas.microsoft.com/office/drawing/2014/main" id="{24B2AFB7-3132-42D5-B7D9-4E0D7C222E82}"/>
              </a:ext>
            </a:extLst>
          </p:cNvPr>
          <p:cNvPicPr>
            <a:picLocks noChangeAspect="1"/>
          </p:cNvPicPr>
          <p:nvPr/>
        </p:nvPicPr>
        <p:blipFill>
          <a:blip r:embed="rId6"/>
          <a:stretch>
            <a:fillRect/>
          </a:stretch>
        </p:blipFill>
        <p:spPr>
          <a:xfrm>
            <a:off x="595272" y="226264"/>
            <a:ext cx="3839854" cy="289598"/>
          </a:xfrm>
          <a:prstGeom prst="rect">
            <a:avLst/>
          </a:prstGeom>
        </p:spPr>
      </p:pic>
      <p:sp>
        <p:nvSpPr>
          <p:cNvPr id="7" name="Rectangle 6">
            <a:extLst>
              <a:ext uri="{FF2B5EF4-FFF2-40B4-BE49-F238E27FC236}">
                <a16:creationId xmlns:a16="http://schemas.microsoft.com/office/drawing/2014/main" id="{5EF7B758-506E-4C27-88C8-1CD4AA40464E}"/>
              </a:ext>
            </a:extLst>
          </p:cNvPr>
          <p:cNvSpPr/>
          <p:nvPr/>
        </p:nvSpPr>
        <p:spPr>
          <a:xfrm>
            <a:off x="1666662" y="670246"/>
            <a:ext cx="7332357" cy="707886"/>
          </a:xfrm>
          <a:prstGeom prst="rect">
            <a:avLst/>
          </a:prstGeom>
        </p:spPr>
        <p:txBody>
          <a:bodyPr wrap="square">
            <a:spAutoFit/>
          </a:bodyPr>
          <a:lstStyle/>
          <a:p>
            <a:pPr>
              <a:spcBef>
                <a:spcPct val="0"/>
              </a:spcBef>
              <a:buFontTx/>
              <a:buNone/>
            </a:pPr>
            <a:r>
              <a:rPr lang="en-US" altLang="en-US" sz="2000" b="1" dirty="0">
                <a:latin typeface="Arial Narrow" panose="020B0606020202030204" pitchFamily="34" charset="0"/>
              </a:rPr>
              <a:t>The whole of life is learning therefore education can have no endings </a:t>
            </a:r>
          </a:p>
          <a:p>
            <a:pPr>
              <a:spcBef>
                <a:spcPct val="0"/>
              </a:spcBef>
              <a:buFontTx/>
              <a:buNone/>
            </a:pPr>
            <a:r>
              <a:rPr lang="en-US" altLang="en-US" sz="2000" b="1" i="1" dirty="0">
                <a:latin typeface="Arial Narrow" panose="020B0606020202030204" pitchFamily="34" charset="0"/>
              </a:rPr>
              <a:t>Eduard Lindeman</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5">
            <a:extLst>
              <a:ext uri="{FF2B5EF4-FFF2-40B4-BE49-F238E27FC236}">
                <a16:creationId xmlns:a16="http://schemas.microsoft.com/office/drawing/2014/main" id="{285AC82B-F0BF-4CA5-A159-A58A14D56AD9}"/>
              </a:ext>
            </a:extLst>
          </p:cNvPr>
          <p:cNvSpPr txBox="1">
            <a:spLocks noChangeArrowheads="1"/>
          </p:cNvSpPr>
          <p:nvPr/>
        </p:nvSpPr>
        <p:spPr bwMode="auto">
          <a:xfrm>
            <a:off x="468313" y="1019175"/>
            <a:ext cx="4606925" cy="107721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GB" altLang="en-US" sz="1600" dirty="0">
                <a:solidFill>
                  <a:srgbClr val="000000"/>
                </a:solidFill>
              </a:rPr>
              <a:t>BSc Study Programme  : </a:t>
            </a:r>
            <a:r>
              <a:rPr lang="en-GB" altLang="en-US" sz="1600" i="1" dirty="0">
                <a:solidFill>
                  <a:srgbClr val="000000"/>
                </a:solidFill>
              </a:rPr>
              <a:t>I am studying biosciences. I have classes for about 20h per week and learn through lectures, lab </a:t>
            </a:r>
            <a:r>
              <a:rPr lang="en-GB" altLang="en-US" sz="1600" i="1" dirty="0" err="1">
                <a:solidFill>
                  <a:srgbClr val="000000"/>
                </a:solidFill>
              </a:rPr>
              <a:t>practicals</a:t>
            </a:r>
            <a:r>
              <a:rPr lang="en-GB" altLang="en-US" sz="1600" i="1" dirty="0">
                <a:solidFill>
                  <a:srgbClr val="000000"/>
                </a:solidFill>
              </a:rPr>
              <a:t>, books/papers and discussions with friends </a:t>
            </a:r>
          </a:p>
        </p:txBody>
      </p:sp>
      <p:sp>
        <p:nvSpPr>
          <p:cNvPr id="113667" name="Text Box 6">
            <a:extLst>
              <a:ext uri="{FF2B5EF4-FFF2-40B4-BE49-F238E27FC236}">
                <a16:creationId xmlns:a16="http://schemas.microsoft.com/office/drawing/2014/main" id="{B885A6CC-35F4-42E1-9027-FE1AC8F0CC6B}"/>
              </a:ext>
            </a:extLst>
          </p:cNvPr>
          <p:cNvSpPr txBox="1">
            <a:spLocks noChangeArrowheads="1"/>
          </p:cNvSpPr>
          <p:nvPr/>
        </p:nvSpPr>
        <p:spPr bwMode="auto">
          <a:xfrm>
            <a:off x="5238750" y="995363"/>
            <a:ext cx="3565525" cy="14779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GB" altLang="en-US" sz="1600">
                <a:solidFill>
                  <a:srgbClr val="000000"/>
                </a:solidFill>
              </a:rPr>
              <a:t>Friends: </a:t>
            </a:r>
            <a:r>
              <a:rPr lang="en-GB" altLang="en-US" sz="1400">
                <a:solidFill>
                  <a:srgbClr val="000000"/>
                </a:solidFill>
              </a:rPr>
              <a:t>As an international student it is difficult to be away from my home &amp; family. Friends, become a kind of family</a:t>
            </a:r>
            <a:endParaRPr lang="en-GB" altLang="en-US" sz="1400" i="1">
              <a:solidFill>
                <a:srgbClr val="000000"/>
              </a:solidFill>
            </a:endParaRPr>
          </a:p>
          <a:p>
            <a:pPr algn="ctr" eaLnBrk="1" hangingPunct="1">
              <a:spcBef>
                <a:spcPct val="0"/>
              </a:spcBef>
              <a:buFontTx/>
              <a:buNone/>
            </a:pPr>
            <a:endParaRPr lang="en-GB" altLang="en-US" sz="1400" b="0" i="1">
              <a:solidFill>
                <a:srgbClr val="000000"/>
              </a:solidFill>
            </a:endParaRPr>
          </a:p>
          <a:p>
            <a:pPr algn="ctr" eaLnBrk="1" hangingPunct="1">
              <a:spcBef>
                <a:spcPct val="0"/>
              </a:spcBef>
              <a:buFontTx/>
              <a:buNone/>
            </a:pPr>
            <a:endParaRPr lang="en-GB" altLang="en-US" sz="1600" b="0">
              <a:solidFill>
                <a:srgbClr val="000000"/>
              </a:solidFill>
            </a:endParaRPr>
          </a:p>
          <a:p>
            <a:pPr algn="ctr" eaLnBrk="1" hangingPunct="1">
              <a:spcBef>
                <a:spcPct val="0"/>
              </a:spcBef>
              <a:buFontTx/>
              <a:buNone/>
            </a:pPr>
            <a:endParaRPr lang="en-GB" altLang="en-US" sz="1600" b="0">
              <a:solidFill>
                <a:srgbClr val="000000"/>
              </a:solidFill>
            </a:endParaRPr>
          </a:p>
        </p:txBody>
      </p:sp>
      <p:sp>
        <p:nvSpPr>
          <p:cNvPr id="113668" name="Text Box 7">
            <a:extLst>
              <a:ext uri="{FF2B5EF4-FFF2-40B4-BE49-F238E27FC236}">
                <a16:creationId xmlns:a16="http://schemas.microsoft.com/office/drawing/2014/main" id="{801C7CF9-FA54-4989-8698-E869E966E9EC}"/>
              </a:ext>
            </a:extLst>
          </p:cNvPr>
          <p:cNvSpPr txBox="1">
            <a:spLocks noChangeArrowheads="1"/>
          </p:cNvSpPr>
          <p:nvPr/>
        </p:nvSpPr>
        <p:spPr bwMode="auto">
          <a:xfrm>
            <a:off x="5192713" y="2593975"/>
            <a:ext cx="3671887" cy="2057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GB" altLang="en-US" sz="1600">
                <a:solidFill>
                  <a:srgbClr val="000000"/>
                </a:solidFill>
              </a:rPr>
              <a:t>Sport – uni netball team</a:t>
            </a:r>
          </a:p>
          <a:p>
            <a:pPr algn="ctr" eaLnBrk="1" hangingPunct="1">
              <a:spcBef>
                <a:spcPct val="0"/>
              </a:spcBef>
              <a:buFontTx/>
              <a:buNone/>
            </a:pPr>
            <a:r>
              <a:rPr lang="en-GB" altLang="en-US" sz="1400" i="1">
                <a:solidFill>
                  <a:srgbClr val="000000"/>
                </a:solidFill>
              </a:rPr>
              <a:t>Playing as a part of a team allows me to develop my inter-personal and communication skills, and always gives me a feeling of satisfaction. It lends a sense of unity and strength- when we put on our match uniforms, we know that we are no longer individuals, but part of something that is bigger than ourselves.</a:t>
            </a:r>
            <a:endParaRPr lang="en-GB" altLang="en-US" sz="1600" i="1">
              <a:solidFill>
                <a:srgbClr val="000000"/>
              </a:solidFill>
            </a:endParaRPr>
          </a:p>
        </p:txBody>
      </p:sp>
      <p:sp>
        <p:nvSpPr>
          <p:cNvPr id="113669" name="Text Box 9">
            <a:extLst>
              <a:ext uri="{FF2B5EF4-FFF2-40B4-BE49-F238E27FC236}">
                <a16:creationId xmlns:a16="http://schemas.microsoft.com/office/drawing/2014/main" id="{E7B3C1B1-19B4-4729-A28C-7F81149F7653}"/>
              </a:ext>
            </a:extLst>
          </p:cNvPr>
          <p:cNvSpPr txBox="1">
            <a:spLocks noChangeArrowheads="1"/>
          </p:cNvSpPr>
          <p:nvPr/>
        </p:nvSpPr>
        <p:spPr bwMode="auto">
          <a:xfrm>
            <a:off x="7286625" y="1736437"/>
            <a:ext cx="1517650" cy="749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GB" altLang="en-US" sz="1400">
                <a:solidFill>
                  <a:srgbClr val="000000"/>
                </a:solidFill>
              </a:rPr>
              <a:t>Entertainment</a:t>
            </a:r>
          </a:p>
          <a:p>
            <a:pPr algn="ctr" eaLnBrk="1" hangingPunct="1">
              <a:spcBef>
                <a:spcPct val="0"/>
              </a:spcBef>
              <a:buFontTx/>
              <a:buNone/>
            </a:pPr>
            <a:r>
              <a:rPr lang="en-GB" altLang="en-US" sz="1400" b="0">
                <a:solidFill>
                  <a:srgbClr val="000000"/>
                </a:solidFill>
              </a:rPr>
              <a:t>music, cinema, meeting friends</a:t>
            </a:r>
          </a:p>
        </p:txBody>
      </p:sp>
      <p:sp>
        <p:nvSpPr>
          <p:cNvPr id="113670" name="Text Box 10">
            <a:extLst>
              <a:ext uri="{FF2B5EF4-FFF2-40B4-BE49-F238E27FC236}">
                <a16:creationId xmlns:a16="http://schemas.microsoft.com/office/drawing/2014/main" id="{1380F95D-CCB4-4745-AF5D-317ED424A97A}"/>
              </a:ext>
            </a:extLst>
          </p:cNvPr>
          <p:cNvSpPr txBox="1">
            <a:spLocks noChangeArrowheads="1"/>
          </p:cNvSpPr>
          <p:nvPr/>
        </p:nvSpPr>
        <p:spPr bwMode="auto">
          <a:xfrm>
            <a:off x="5254625" y="1736725"/>
            <a:ext cx="2016125" cy="739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GB" altLang="en-US" sz="1400">
                <a:solidFill>
                  <a:srgbClr val="000000"/>
                </a:solidFill>
              </a:rPr>
              <a:t>Looking after myself</a:t>
            </a:r>
          </a:p>
          <a:p>
            <a:pPr algn="ctr" eaLnBrk="1" hangingPunct="1">
              <a:spcBef>
                <a:spcPct val="0"/>
              </a:spcBef>
              <a:buFontTx/>
              <a:buNone/>
            </a:pPr>
            <a:r>
              <a:rPr lang="en-GB" altLang="en-US" sz="1400">
                <a:solidFill>
                  <a:srgbClr val="000000"/>
                </a:solidFill>
              </a:rPr>
              <a:t>Domestic chores</a:t>
            </a:r>
          </a:p>
          <a:p>
            <a:pPr algn="ctr" eaLnBrk="1" hangingPunct="1">
              <a:spcBef>
                <a:spcPct val="0"/>
              </a:spcBef>
              <a:buFontTx/>
              <a:buNone/>
            </a:pPr>
            <a:r>
              <a:rPr lang="en-GB" altLang="en-US" sz="1400">
                <a:solidFill>
                  <a:srgbClr val="000000"/>
                </a:solidFill>
              </a:rPr>
              <a:t>Shopping</a:t>
            </a:r>
          </a:p>
        </p:txBody>
      </p:sp>
      <p:sp>
        <p:nvSpPr>
          <p:cNvPr id="113671" name="Text Box 13">
            <a:extLst>
              <a:ext uri="{FF2B5EF4-FFF2-40B4-BE49-F238E27FC236}">
                <a16:creationId xmlns:a16="http://schemas.microsoft.com/office/drawing/2014/main" id="{F4723C3E-CDC2-4C07-91E2-DCD82F033A87}"/>
              </a:ext>
            </a:extLst>
          </p:cNvPr>
          <p:cNvSpPr txBox="1">
            <a:spLocks noChangeArrowheads="1"/>
          </p:cNvSpPr>
          <p:nvPr/>
        </p:nvSpPr>
        <p:spPr bwMode="auto">
          <a:xfrm>
            <a:off x="3419475" y="4797425"/>
            <a:ext cx="5489575" cy="16319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GB" altLang="en-US" sz="1600">
                <a:solidFill>
                  <a:srgbClr val="000000"/>
                </a:solidFill>
              </a:rPr>
              <a:t>Volunteer - St John</a:t>
            </a:r>
            <a:r>
              <a:rPr lang="ja-JP" altLang="en-GB" sz="1600">
                <a:solidFill>
                  <a:srgbClr val="000000"/>
                </a:solidFill>
              </a:rPr>
              <a:t>’</a:t>
            </a:r>
            <a:r>
              <a:rPr lang="en-GB" altLang="ja-JP" sz="1600">
                <a:solidFill>
                  <a:srgbClr val="000000"/>
                </a:solidFill>
              </a:rPr>
              <a:t>s Ambulance service</a:t>
            </a:r>
          </a:p>
          <a:p>
            <a:pPr algn="ctr" eaLnBrk="1" hangingPunct="1">
              <a:spcBef>
                <a:spcPct val="0"/>
              </a:spcBef>
              <a:buFontTx/>
              <a:buNone/>
            </a:pPr>
            <a:r>
              <a:rPr lang="en-GB" altLang="en-US" sz="1400" i="1">
                <a:solidFill>
                  <a:srgbClr val="000000"/>
                </a:solidFill>
              </a:rPr>
              <a:t>I joined St Johns</a:t>
            </a:r>
            <a:r>
              <a:rPr lang="ja-JP" altLang="en-GB" sz="1400" i="1">
                <a:solidFill>
                  <a:srgbClr val="000000"/>
                </a:solidFill>
              </a:rPr>
              <a:t>’</a:t>
            </a:r>
            <a:r>
              <a:rPr lang="en-GB" altLang="ja-JP" sz="1400" i="1">
                <a:solidFill>
                  <a:srgbClr val="000000"/>
                </a:solidFill>
              </a:rPr>
              <a:t> Ambulance, to learn first aid and general safety measures. I think this is an essential part of not just University life but life in general. Taking part in that course allowed me to feel more secure in my ability to deal with emergencies. As I hope to study Medicine as a Postgraduate degree, I found the course interesting and engaging.</a:t>
            </a:r>
            <a:endParaRPr lang="en-GB" altLang="en-US" sz="1800" b="0">
              <a:solidFill>
                <a:srgbClr val="000000"/>
              </a:solidFill>
            </a:endParaRPr>
          </a:p>
        </p:txBody>
      </p:sp>
      <p:sp>
        <p:nvSpPr>
          <p:cNvPr id="113672" name="Text Box 15">
            <a:extLst>
              <a:ext uri="{FF2B5EF4-FFF2-40B4-BE49-F238E27FC236}">
                <a16:creationId xmlns:a16="http://schemas.microsoft.com/office/drawing/2014/main" id="{75CF93F1-0301-4D9D-AB86-A423A06751F9}"/>
              </a:ext>
            </a:extLst>
          </p:cNvPr>
          <p:cNvSpPr txBox="1">
            <a:spLocks noChangeArrowheads="1"/>
          </p:cNvSpPr>
          <p:nvPr/>
        </p:nvSpPr>
        <p:spPr bwMode="auto">
          <a:xfrm>
            <a:off x="468313" y="2471738"/>
            <a:ext cx="2808287" cy="23018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GB" altLang="en-US" sz="1600">
                <a:solidFill>
                  <a:srgbClr val="000000"/>
                </a:solidFill>
              </a:rPr>
              <a:t>University Tutoring </a:t>
            </a:r>
          </a:p>
          <a:p>
            <a:pPr algn="ctr" eaLnBrk="1" hangingPunct="1">
              <a:spcBef>
                <a:spcPct val="0"/>
              </a:spcBef>
              <a:buFontTx/>
              <a:buNone/>
            </a:pPr>
            <a:r>
              <a:rPr lang="en-GB" altLang="en-US" sz="1600">
                <a:solidFill>
                  <a:srgbClr val="000000"/>
                </a:solidFill>
              </a:rPr>
              <a:t>and Mentoring </a:t>
            </a:r>
          </a:p>
          <a:p>
            <a:pPr algn="ctr" eaLnBrk="1" hangingPunct="1">
              <a:spcBef>
                <a:spcPct val="0"/>
              </a:spcBef>
              <a:buFontTx/>
              <a:buNone/>
            </a:pPr>
            <a:r>
              <a:rPr lang="en-GB" altLang="en-US" sz="1400" i="1">
                <a:solidFill>
                  <a:srgbClr val="000000"/>
                </a:solidFill>
              </a:rPr>
              <a:t>I work at a Combined Learning Centre for students with learning disabilities and/or behavioural problems. I worked one-on-one with three different students, one of whom had Aspergers Syndrome</a:t>
            </a:r>
          </a:p>
        </p:txBody>
      </p:sp>
      <p:sp>
        <p:nvSpPr>
          <p:cNvPr id="113673" name="Text Box 16">
            <a:extLst>
              <a:ext uri="{FF2B5EF4-FFF2-40B4-BE49-F238E27FC236}">
                <a16:creationId xmlns:a16="http://schemas.microsoft.com/office/drawing/2014/main" id="{815EF89F-0743-46EC-8D37-62F4E771A293}"/>
              </a:ext>
            </a:extLst>
          </p:cNvPr>
          <p:cNvSpPr txBox="1">
            <a:spLocks noChangeArrowheads="1"/>
          </p:cNvSpPr>
          <p:nvPr/>
        </p:nvSpPr>
        <p:spPr bwMode="auto">
          <a:xfrm>
            <a:off x="358775" y="185738"/>
            <a:ext cx="77057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GB" altLang="en-US" sz="2400" dirty="0">
              <a:solidFill>
                <a:srgbClr val="000000"/>
              </a:solidFill>
            </a:endParaRPr>
          </a:p>
          <a:p>
            <a:pPr eaLnBrk="1" hangingPunct="1">
              <a:spcBef>
                <a:spcPct val="0"/>
              </a:spcBef>
              <a:buFontTx/>
              <a:buNone/>
            </a:pPr>
            <a:r>
              <a:rPr lang="en-GB" altLang="en-US" sz="2000" dirty="0">
                <a:solidFill>
                  <a:srgbClr val="000000"/>
                </a:solidFill>
              </a:rPr>
              <a:t>Level 1 international student University of Surrey (2009)</a:t>
            </a:r>
          </a:p>
        </p:txBody>
      </p:sp>
      <p:sp>
        <p:nvSpPr>
          <p:cNvPr id="113674" name="Text Box 17">
            <a:extLst>
              <a:ext uri="{FF2B5EF4-FFF2-40B4-BE49-F238E27FC236}">
                <a16:creationId xmlns:a16="http://schemas.microsoft.com/office/drawing/2014/main" id="{651E5900-1A79-4FE2-AD82-B527A3C5B453}"/>
              </a:ext>
            </a:extLst>
          </p:cNvPr>
          <p:cNvSpPr txBox="1">
            <a:spLocks noChangeArrowheads="1"/>
          </p:cNvSpPr>
          <p:nvPr/>
        </p:nvSpPr>
        <p:spPr bwMode="auto">
          <a:xfrm>
            <a:off x="539750" y="4941888"/>
            <a:ext cx="2663825" cy="1477962"/>
          </a:xfrm>
          <a:prstGeom prst="rect">
            <a:avLst/>
          </a:prstGeom>
          <a:noFill/>
          <a:ln w="38100">
            <a:solidFill>
              <a:srgbClr val="DA221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GB" altLang="en-US" sz="1800" i="1">
                <a:solidFill>
                  <a:srgbClr val="000000"/>
                </a:solidFill>
              </a:rPr>
              <a:t>Organising &amp; leading a group of student volunteers to work during the summer vacation in Uganda</a:t>
            </a:r>
          </a:p>
        </p:txBody>
      </p:sp>
      <p:pic>
        <p:nvPicPr>
          <p:cNvPr id="113675" name="Picture 12">
            <a:extLst>
              <a:ext uri="{FF2B5EF4-FFF2-40B4-BE49-F238E27FC236}">
                <a16:creationId xmlns:a16="http://schemas.microsoft.com/office/drawing/2014/main" id="{7BB453C8-1CD0-4D56-AD43-73162B7B2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2492375"/>
            <a:ext cx="158432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6" name="Picture 1">
            <a:extLst>
              <a:ext uri="{FF2B5EF4-FFF2-40B4-BE49-F238E27FC236}">
                <a16:creationId xmlns:a16="http://schemas.microsoft.com/office/drawing/2014/main" id="{052C6D70-AEB5-455D-8695-5135D291E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713" y="136525"/>
            <a:ext cx="47879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7" name="Picture 2">
            <a:extLst>
              <a:ext uri="{FF2B5EF4-FFF2-40B4-BE49-F238E27FC236}">
                <a16:creationId xmlns:a16="http://schemas.microsoft.com/office/drawing/2014/main" id="{19810D9A-AA14-4633-A6F1-F828398D34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127000"/>
            <a:ext cx="21764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D0FA240-4781-4146-B880-76AF625CDA58}"/>
              </a:ext>
            </a:extLst>
          </p:cNvPr>
          <p:cNvPicPr>
            <a:picLocks noChangeAspect="1"/>
          </p:cNvPicPr>
          <p:nvPr/>
        </p:nvPicPr>
        <p:blipFill>
          <a:blip r:embed="rId6"/>
          <a:stretch>
            <a:fillRect/>
          </a:stretch>
        </p:blipFill>
        <p:spPr>
          <a:xfrm>
            <a:off x="403225" y="618607"/>
            <a:ext cx="8505825" cy="5810768"/>
          </a:xfrm>
          <a:prstGeom prst="rect">
            <a:avLst/>
          </a:prstGeom>
        </p:spPr>
      </p:pic>
    </p:spTree>
    <p:extLst>
      <p:ext uri="{BB962C8B-B14F-4D97-AF65-F5344CB8AC3E}">
        <p14:creationId xmlns:p14="http://schemas.microsoft.com/office/powerpoint/2010/main" val="1195400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9" name="Picture 3" descr="tanvir kaur's blog">
            <a:extLst>
              <a:ext uri="{FF2B5EF4-FFF2-40B4-BE49-F238E27FC236}">
                <a16:creationId xmlns:a16="http://schemas.microsoft.com/office/drawing/2014/main" id="{084C25DB-FDF4-4755-8BE0-C8ADDA420A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8212" r="7809"/>
          <a:stretch>
            <a:fillRect/>
          </a:stretch>
        </p:blipFill>
        <p:spPr bwMode="auto">
          <a:xfrm>
            <a:off x="635323" y="1261632"/>
            <a:ext cx="2590800" cy="318606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62820" name="Text Box 4">
            <a:extLst>
              <a:ext uri="{FF2B5EF4-FFF2-40B4-BE49-F238E27FC236}">
                <a16:creationId xmlns:a16="http://schemas.microsoft.com/office/drawing/2014/main" id="{578CD14C-1D7A-4C51-B25B-59A3084598A7}"/>
              </a:ext>
            </a:extLst>
          </p:cNvPr>
          <p:cNvSpPr txBox="1">
            <a:spLocks noChangeArrowheads="1"/>
          </p:cNvSpPr>
          <p:nvPr/>
        </p:nvSpPr>
        <p:spPr bwMode="auto">
          <a:xfrm>
            <a:off x="4059362" y="4222039"/>
            <a:ext cx="1944688"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0"/>
              </a:spcBef>
              <a:buFontTx/>
              <a:buNone/>
            </a:pPr>
            <a:r>
              <a:rPr lang="en-GB" altLang="en-US" sz="2000" b="1" dirty="0">
                <a:latin typeface="Arial Narrow" panose="020B0606020202030204" pitchFamily="34" charset="0"/>
              </a:rPr>
              <a:t>SHOE BOX!</a:t>
            </a:r>
          </a:p>
          <a:p>
            <a:pPr eaLnBrk="1" hangingPunct="1">
              <a:spcBef>
                <a:spcPts val="0"/>
              </a:spcBef>
              <a:buFontTx/>
              <a:buNone/>
            </a:pPr>
            <a:r>
              <a:rPr lang="en-GB" altLang="en-US" sz="2000" b="1" dirty="0">
                <a:latin typeface="Arial Narrow" panose="020B0606020202030204" pitchFamily="34" charset="0"/>
              </a:rPr>
              <a:t>BLOG</a:t>
            </a:r>
          </a:p>
          <a:p>
            <a:pPr eaLnBrk="1" hangingPunct="1">
              <a:spcBef>
                <a:spcPts val="0"/>
              </a:spcBef>
              <a:buFontTx/>
              <a:buNone/>
            </a:pPr>
            <a:r>
              <a:rPr lang="en-GB" altLang="en-US" sz="2000" b="1" dirty="0">
                <a:latin typeface="Arial Narrow" panose="020B0606020202030204" pitchFamily="34" charset="0"/>
              </a:rPr>
              <a:t>SCRAPBOOK</a:t>
            </a:r>
          </a:p>
          <a:p>
            <a:pPr eaLnBrk="1" hangingPunct="1">
              <a:spcBef>
                <a:spcPts val="0"/>
              </a:spcBef>
              <a:buFontTx/>
              <a:buNone/>
            </a:pPr>
            <a:r>
              <a:rPr lang="en-GB" altLang="en-US" sz="2000" b="1" dirty="0">
                <a:latin typeface="Arial Narrow" panose="020B0606020202030204" pitchFamily="34" charset="0"/>
              </a:rPr>
              <a:t>E-PORTFOLIO</a:t>
            </a:r>
          </a:p>
          <a:p>
            <a:pPr eaLnBrk="1" hangingPunct="1">
              <a:spcBef>
                <a:spcPts val="0"/>
              </a:spcBef>
              <a:buFontTx/>
              <a:buNone/>
            </a:pPr>
            <a:r>
              <a:rPr lang="en-GB" altLang="en-US" sz="2000" b="1" dirty="0">
                <a:latin typeface="Arial Narrow" panose="020B0606020202030204" pitchFamily="34" charset="0"/>
              </a:rPr>
              <a:t>VIDEO DIARY</a:t>
            </a:r>
          </a:p>
          <a:p>
            <a:pPr eaLnBrk="1" hangingPunct="1">
              <a:spcBef>
                <a:spcPts val="0"/>
              </a:spcBef>
              <a:buFontTx/>
              <a:buNone/>
            </a:pPr>
            <a:r>
              <a:rPr lang="en-GB" altLang="en-US" sz="2000" b="1" dirty="0">
                <a:latin typeface="Arial Narrow" panose="020B0606020202030204" pitchFamily="34" charset="0"/>
              </a:rPr>
              <a:t>DIGITAL STORY</a:t>
            </a:r>
          </a:p>
          <a:p>
            <a:pPr eaLnBrk="1" hangingPunct="1">
              <a:spcBef>
                <a:spcPts val="0"/>
              </a:spcBef>
              <a:buFontTx/>
              <a:buNone/>
            </a:pPr>
            <a:r>
              <a:rPr lang="en-GB" altLang="en-US" sz="2000" b="1" dirty="0">
                <a:latin typeface="Arial Narrow" panose="020B0606020202030204" pitchFamily="34" charset="0"/>
              </a:rPr>
              <a:t>VIDEO FILM</a:t>
            </a:r>
          </a:p>
          <a:p>
            <a:pPr eaLnBrk="1" hangingPunct="1">
              <a:spcBef>
                <a:spcPts val="0"/>
              </a:spcBef>
              <a:buFontTx/>
              <a:buNone/>
            </a:pPr>
            <a:r>
              <a:rPr lang="en-GB" altLang="en-US" sz="2000" b="1" dirty="0">
                <a:latin typeface="Arial Narrow" panose="020B0606020202030204" pitchFamily="34" charset="0"/>
              </a:rPr>
              <a:t>SLIDE SHOW</a:t>
            </a:r>
          </a:p>
          <a:p>
            <a:pPr eaLnBrk="1" hangingPunct="1">
              <a:spcBef>
                <a:spcPct val="50000"/>
              </a:spcBef>
              <a:buFontTx/>
              <a:buNone/>
            </a:pPr>
            <a:endParaRPr lang="en-GB" altLang="en-US" sz="1800" dirty="0">
              <a:latin typeface="Arial" panose="020B0604020202020204" pitchFamily="34" charset="0"/>
            </a:endParaRPr>
          </a:p>
        </p:txBody>
      </p:sp>
      <p:pic>
        <p:nvPicPr>
          <p:cNvPr id="162821" name="Picture 5" descr="DSC01150">
            <a:extLst>
              <a:ext uri="{FF2B5EF4-FFF2-40B4-BE49-F238E27FC236}">
                <a16:creationId xmlns:a16="http://schemas.microsoft.com/office/drawing/2014/main" id="{8C503594-0317-4331-945D-D9A826DC67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456" y="1261632"/>
            <a:ext cx="2160588" cy="255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62822" name="Picture 1" descr="F:\DCIM\105_PANA\P1050618.JPG">
            <a:extLst>
              <a:ext uri="{FF2B5EF4-FFF2-40B4-BE49-F238E27FC236}">
                <a16:creationId xmlns:a16="http://schemas.microsoft.com/office/drawing/2014/main" id="{FCE5D24B-B7D0-4965-89EF-2A1AA67F73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1117" y="1286784"/>
            <a:ext cx="2094955" cy="279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3" name="Picture 2" descr="Thumbnail">
            <a:extLst>
              <a:ext uri="{FF2B5EF4-FFF2-40B4-BE49-F238E27FC236}">
                <a16:creationId xmlns:a16="http://schemas.microsoft.com/office/drawing/2014/main" id="{653BA4DD-4D45-485A-A918-E40C7CD3CD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4005263"/>
            <a:ext cx="24479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4" name="Picture 4" descr="Thumbnail">
            <a:extLst>
              <a:ext uri="{FF2B5EF4-FFF2-40B4-BE49-F238E27FC236}">
                <a16:creationId xmlns:a16="http://schemas.microsoft.com/office/drawing/2014/main" id="{6F488B05-974B-4D5E-930B-80FAE14110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743" y="4575605"/>
            <a:ext cx="3048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5" name="Picture 6" descr="YouTube home">
            <a:extLst>
              <a:ext uri="{FF2B5EF4-FFF2-40B4-BE49-F238E27FC236}">
                <a16:creationId xmlns:a16="http://schemas.microsoft.com/office/drawing/2014/main" id="{51D81C78-4C2A-40A2-9F35-245FE84DD5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82563"/>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6" name="Picture 7" descr="C:\Users\norman\Pictures\CREATIVITY\YOUTUBE.png">
            <a:extLst>
              <a:ext uri="{FF2B5EF4-FFF2-40B4-BE49-F238E27FC236}">
                <a16:creationId xmlns:a16="http://schemas.microsoft.com/office/drawing/2014/main" id="{1624227B-9EDD-4463-AC97-9DDDF4435E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7664" y="6346823"/>
            <a:ext cx="10477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7" name="TextBox 10">
            <a:extLst>
              <a:ext uri="{FF2B5EF4-FFF2-40B4-BE49-F238E27FC236}">
                <a16:creationId xmlns:a16="http://schemas.microsoft.com/office/drawing/2014/main" id="{49E7B0A7-4259-4701-AE7F-DABB2B82EDA8}"/>
              </a:ext>
            </a:extLst>
          </p:cNvPr>
          <p:cNvSpPr txBox="1">
            <a:spLocks noChangeArrowheads="1"/>
          </p:cNvSpPr>
          <p:nvPr/>
        </p:nvSpPr>
        <p:spPr bwMode="auto">
          <a:xfrm>
            <a:off x="6588125" y="5805488"/>
            <a:ext cx="200501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800" b="1" dirty="0">
                <a:solidFill>
                  <a:srgbClr val="FF00FF"/>
                </a:solidFill>
                <a:latin typeface="Arial" panose="020B0604020202020204" pitchFamily="34" charset="0"/>
              </a:rPr>
              <a:t>PERSONAL </a:t>
            </a:r>
          </a:p>
          <a:p>
            <a:pPr algn="ctr" eaLnBrk="1" hangingPunct="1">
              <a:spcBef>
                <a:spcPct val="0"/>
              </a:spcBef>
              <a:buFontTx/>
              <a:buNone/>
            </a:pPr>
            <a:r>
              <a:rPr lang="en-GB" altLang="en-US" sz="1800" b="1" dirty="0">
                <a:solidFill>
                  <a:srgbClr val="FF00FF"/>
                </a:solidFill>
                <a:latin typeface="Arial" panose="020B0604020202020204" pitchFamily="34" charset="0"/>
              </a:rPr>
              <a:t>DEVELOPMENT </a:t>
            </a:r>
          </a:p>
          <a:p>
            <a:pPr algn="ctr" eaLnBrk="1" hangingPunct="1">
              <a:spcBef>
                <a:spcPct val="0"/>
              </a:spcBef>
              <a:buFontTx/>
              <a:buNone/>
            </a:pPr>
            <a:r>
              <a:rPr lang="en-GB" altLang="en-US" sz="1800" b="1" dirty="0">
                <a:solidFill>
                  <a:srgbClr val="FF00FF"/>
                </a:solidFill>
                <a:latin typeface="Arial" panose="020B0604020202020204" pitchFamily="34" charset="0"/>
              </a:rPr>
              <a:t>PLANNING</a:t>
            </a:r>
          </a:p>
        </p:txBody>
      </p:sp>
      <p:pic>
        <p:nvPicPr>
          <p:cNvPr id="3" name="Picture 2">
            <a:extLst>
              <a:ext uri="{FF2B5EF4-FFF2-40B4-BE49-F238E27FC236}">
                <a16:creationId xmlns:a16="http://schemas.microsoft.com/office/drawing/2014/main" id="{45754643-A0BE-4C09-8408-5D1121D77D53}"/>
              </a:ext>
            </a:extLst>
          </p:cNvPr>
          <p:cNvPicPr>
            <a:picLocks noChangeAspect="1"/>
          </p:cNvPicPr>
          <p:nvPr/>
        </p:nvPicPr>
        <p:blipFill>
          <a:blip r:embed="rId10"/>
          <a:stretch>
            <a:fillRect/>
          </a:stretch>
        </p:blipFill>
        <p:spPr>
          <a:xfrm>
            <a:off x="4116512" y="83636"/>
            <a:ext cx="4048812" cy="291024"/>
          </a:xfrm>
          <a:prstGeom prst="rect">
            <a:avLst/>
          </a:prstGeom>
        </p:spPr>
      </p:pic>
      <p:sp>
        <p:nvSpPr>
          <p:cNvPr id="4" name="Rectangle 3">
            <a:extLst>
              <a:ext uri="{FF2B5EF4-FFF2-40B4-BE49-F238E27FC236}">
                <a16:creationId xmlns:a16="http://schemas.microsoft.com/office/drawing/2014/main" id="{5771AB98-213B-4A5C-9B12-B7AC058DFB86}"/>
              </a:ext>
            </a:extLst>
          </p:cNvPr>
          <p:cNvSpPr/>
          <p:nvPr/>
        </p:nvSpPr>
        <p:spPr>
          <a:xfrm>
            <a:off x="107504" y="452629"/>
            <a:ext cx="9036496" cy="707886"/>
          </a:xfrm>
          <a:prstGeom prst="rect">
            <a:avLst/>
          </a:prstGeom>
        </p:spPr>
        <p:txBody>
          <a:bodyPr wrap="square">
            <a:spAutoFit/>
          </a:bodyPr>
          <a:lstStyle/>
          <a:p>
            <a:r>
              <a:rPr lang="en-US" sz="2000"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Using life as curriculum, students can reflect upon their own ontological journey to reach self-awareness – the sense of authoring their life and how they construct themselves.</a:t>
            </a:r>
            <a:r>
              <a:rPr lang="en-US" dirty="0"/>
              <a:t> </a:t>
            </a:r>
            <a:r>
              <a:rPr lang="en-US" sz="2000" i="1" dirty="0">
                <a:latin typeface="Arial Narrow" panose="020B0606020202030204" pitchFamily="34" charset="0"/>
              </a:rPr>
              <a:t>Pharr Sharrah</a:t>
            </a:r>
            <a:endParaRPr lang="en-US" sz="2000" dirty="0"/>
          </a:p>
        </p:txBody>
      </p:sp>
      <p:pic>
        <p:nvPicPr>
          <p:cNvPr id="5" name="Picture 4">
            <a:extLst>
              <a:ext uri="{FF2B5EF4-FFF2-40B4-BE49-F238E27FC236}">
                <a16:creationId xmlns:a16="http://schemas.microsoft.com/office/drawing/2014/main" id="{DFE75F47-A852-4F38-8AA3-789749619176}"/>
              </a:ext>
            </a:extLst>
          </p:cNvPr>
          <p:cNvPicPr>
            <a:picLocks noChangeAspect="1"/>
          </p:cNvPicPr>
          <p:nvPr/>
        </p:nvPicPr>
        <p:blipFill>
          <a:blip r:embed="rId11"/>
          <a:stretch>
            <a:fillRect/>
          </a:stretch>
        </p:blipFill>
        <p:spPr>
          <a:xfrm>
            <a:off x="635323" y="83636"/>
            <a:ext cx="3339504" cy="3284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2C5F5BC4-280B-4313-9066-1A7537CA9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54" y="0"/>
            <a:ext cx="9187254" cy="6891164"/>
          </a:xfrm>
          <a:prstGeom prst="rect">
            <a:avLst/>
          </a:prstGeom>
          <a:solidFill>
            <a:schemeClr val="bg1"/>
          </a:solidFill>
        </p:spPr>
      </p:pic>
      <p:sp>
        <p:nvSpPr>
          <p:cNvPr id="2" name="TextBox 1">
            <a:extLst>
              <a:ext uri="{FF2B5EF4-FFF2-40B4-BE49-F238E27FC236}">
                <a16:creationId xmlns:a16="http://schemas.microsoft.com/office/drawing/2014/main" id="{1D056C31-BB4B-4703-BCA0-AAB6363F0B85}"/>
              </a:ext>
            </a:extLst>
          </p:cNvPr>
          <p:cNvSpPr txBox="1"/>
          <p:nvPr/>
        </p:nvSpPr>
        <p:spPr>
          <a:xfrm>
            <a:off x="241934" y="2376351"/>
            <a:ext cx="3615092" cy="3539430"/>
          </a:xfrm>
          <a:prstGeom prst="rect">
            <a:avLst/>
          </a:prstGeom>
          <a:solidFill>
            <a:schemeClr val="bg1">
              <a:alpha val="46000"/>
            </a:schemeClr>
          </a:solidFill>
        </p:spPr>
        <p:txBody>
          <a:bodyPr wrap="none" rtlCol="0">
            <a:spAutoFit/>
          </a:bodyPr>
          <a:lstStyle/>
          <a:p>
            <a:r>
              <a:rPr lang="en-US" sz="2400" b="1" dirty="0">
                <a:latin typeface="Arial Narrow" panose="020B0606020202030204" pitchFamily="34" charset="0"/>
              </a:rPr>
              <a:t>2015</a:t>
            </a:r>
          </a:p>
          <a:p>
            <a:r>
              <a:rPr lang="en-US" sz="2000" b="1" dirty="0">
                <a:latin typeface="Arial Narrow" panose="020B0606020202030204" pitchFamily="34" charset="0"/>
              </a:rPr>
              <a:t>1 Complex problem solving</a:t>
            </a:r>
          </a:p>
          <a:p>
            <a:r>
              <a:rPr lang="en-US" sz="2000" b="1" dirty="0">
                <a:latin typeface="Arial Narrow" panose="020B0606020202030204" pitchFamily="34" charset="0"/>
              </a:rPr>
              <a:t>2 Coordinating with others</a:t>
            </a:r>
          </a:p>
          <a:p>
            <a:r>
              <a:rPr lang="en-US" sz="2000" b="1" dirty="0">
                <a:latin typeface="Arial Narrow" panose="020B0606020202030204" pitchFamily="34" charset="0"/>
              </a:rPr>
              <a:t>3 People management</a:t>
            </a:r>
          </a:p>
          <a:p>
            <a:r>
              <a:rPr lang="en-US" sz="2000" b="1" dirty="0">
                <a:latin typeface="Arial Narrow" panose="020B0606020202030204" pitchFamily="34" charset="0"/>
              </a:rPr>
              <a:t>4 Critical thinking</a:t>
            </a:r>
          </a:p>
          <a:p>
            <a:r>
              <a:rPr lang="en-US" sz="2000" b="1" dirty="0">
                <a:latin typeface="Arial Narrow" panose="020B0606020202030204" pitchFamily="34" charset="0"/>
              </a:rPr>
              <a:t>5 Negotiation</a:t>
            </a:r>
          </a:p>
          <a:p>
            <a:r>
              <a:rPr lang="en-US" sz="2000" b="1" dirty="0">
                <a:latin typeface="Arial Narrow" panose="020B0606020202030204" pitchFamily="34" charset="0"/>
              </a:rPr>
              <a:t>6 Quality control</a:t>
            </a:r>
          </a:p>
          <a:p>
            <a:r>
              <a:rPr lang="en-US" sz="2000" b="1" dirty="0">
                <a:latin typeface="Arial Narrow" panose="020B0606020202030204" pitchFamily="34" charset="0"/>
              </a:rPr>
              <a:t>7 Service orientation</a:t>
            </a:r>
          </a:p>
          <a:p>
            <a:r>
              <a:rPr lang="en-US" sz="2000" b="1" dirty="0">
                <a:latin typeface="Arial Narrow" panose="020B0606020202030204" pitchFamily="34" charset="0"/>
              </a:rPr>
              <a:t>8 Judgement and decision making</a:t>
            </a:r>
          </a:p>
          <a:p>
            <a:r>
              <a:rPr lang="en-US" sz="2000" b="1" dirty="0">
                <a:latin typeface="Arial Narrow" panose="020B0606020202030204" pitchFamily="34" charset="0"/>
              </a:rPr>
              <a:t>9 Active listening</a:t>
            </a:r>
          </a:p>
          <a:p>
            <a:r>
              <a:rPr lang="en-US" sz="2000" b="1" dirty="0">
                <a:latin typeface="Arial Narrow" panose="020B0606020202030204" pitchFamily="34" charset="0"/>
              </a:rPr>
              <a:t>10 Creativity</a:t>
            </a:r>
          </a:p>
        </p:txBody>
      </p:sp>
      <p:sp>
        <p:nvSpPr>
          <p:cNvPr id="3" name="Rectangle 2">
            <a:extLst>
              <a:ext uri="{FF2B5EF4-FFF2-40B4-BE49-F238E27FC236}">
                <a16:creationId xmlns:a16="http://schemas.microsoft.com/office/drawing/2014/main" id="{391617DB-DD50-4E71-B2C2-2BD228FFDD79}"/>
              </a:ext>
            </a:extLst>
          </p:cNvPr>
          <p:cNvSpPr/>
          <p:nvPr/>
        </p:nvSpPr>
        <p:spPr>
          <a:xfrm>
            <a:off x="241934" y="1422244"/>
            <a:ext cx="8400955" cy="954107"/>
          </a:xfrm>
          <a:prstGeom prst="rect">
            <a:avLst/>
          </a:prstGeom>
          <a:solidFill>
            <a:schemeClr val="bg1">
              <a:alpha val="46000"/>
            </a:schemeClr>
          </a:solidFill>
        </p:spPr>
        <p:txBody>
          <a:bodyPr wrap="square">
            <a:spAutoFit/>
          </a:bodyPr>
          <a:lstStyle/>
          <a:p>
            <a:r>
              <a:rPr lang="en-US" sz="2800" b="1" dirty="0">
                <a:latin typeface="Arial Narrow" panose="020B0606020202030204" pitchFamily="34" charset="0"/>
              </a:rPr>
              <a:t>WORLD ECONOMIC FORUM</a:t>
            </a:r>
          </a:p>
          <a:p>
            <a:r>
              <a:rPr lang="en-US" sz="2800" b="1" dirty="0">
                <a:latin typeface="Arial Narrow" panose="020B0606020202030204" pitchFamily="34" charset="0"/>
              </a:rPr>
              <a:t>Top skills required for non-routine cognitive work</a:t>
            </a:r>
          </a:p>
        </p:txBody>
      </p:sp>
      <p:sp>
        <p:nvSpPr>
          <p:cNvPr id="6" name="TextBox 5">
            <a:extLst>
              <a:ext uri="{FF2B5EF4-FFF2-40B4-BE49-F238E27FC236}">
                <a16:creationId xmlns:a16="http://schemas.microsoft.com/office/drawing/2014/main" id="{1053EEFE-10AF-499E-A854-283716A3E62C}"/>
              </a:ext>
            </a:extLst>
          </p:cNvPr>
          <p:cNvSpPr txBox="1"/>
          <p:nvPr/>
        </p:nvSpPr>
        <p:spPr>
          <a:xfrm>
            <a:off x="3845802" y="2376351"/>
            <a:ext cx="3615092" cy="3539430"/>
          </a:xfrm>
          <a:prstGeom prst="rect">
            <a:avLst/>
          </a:prstGeom>
          <a:solidFill>
            <a:schemeClr val="bg1">
              <a:alpha val="46000"/>
            </a:schemeClr>
          </a:solidFill>
        </p:spPr>
        <p:txBody>
          <a:bodyPr wrap="none" rtlCol="0">
            <a:spAutoFit/>
          </a:bodyPr>
          <a:lstStyle/>
          <a:p>
            <a:r>
              <a:rPr lang="en-US" sz="2400" b="1" dirty="0">
                <a:latin typeface="Arial Narrow" panose="020B0606020202030204" pitchFamily="34" charset="0"/>
              </a:rPr>
              <a:t>2020</a:t>
            </a:r>
          </a:p>
          <a:p>
            <a:r>
              <a:rPr lang="en-US" sz="2000" b="1" dirty="0">
                <a:solidFill>
                  <a:srgbClr val="FF0000"/>
                </a:solidFill>
                <a:latin typeface="Arial Narrow" panose="020B0606020202030204" pitchFamily="34" charset="0"/>
              </a:rPr>
              <a:t>1 Complex problem solving</a:t>
            </a:r>
          </a:p>
          <a:p>
            <a:r>
              <a:rPr lang="en-US" sz="2000" b="1" dirty="0">
                <a:solidFill>
                  <a:srgbClr val="FF0000"/>
                </a:solidFill>
                <a:latin typeface="Arial Narrow" panose="020B0606020202030204" pitchFamily="34" charset="0"/>
              </a:rPr>
              <a:t>2 Critical thinking</a:t>
            </a:r>
          </a:p>
          <a:p>
            <a:r>
              <a:rPr lang="en-US" sz="2000" b="1" dirty="0">
                <a:solidFill>
                  <a:srgbClr val="FF0000"/>
                </a:solidFill>
                <a:latin typeface="Arial Narrow" panose="020B0606020202030204" pitchFamily="34" charset="0"/>
              </a:rPr>
              <a:t>3 Creativity</a:t>
            </a:r>
          </a:p>
          <a:p>
            <a:r>
              <a:rPr lang="en-US" sz="2000" b="1" dirty="0">
                <a:latin typeface="Arial Narrow" panose="020B0606020202030204" pitchFamily="34" charset="0"/>
              </a:rPr>
              <a:t>4 People management</a:t>
            </a:r>
          </a:p>
          <a:p>
            <a:r>
              <a:rPr lang="en-US" sz="2000" b="1" dirty="0">
                <a:latin typeface="Arial Narrow" panose="020B0606020202030204" pitchFamily="34" charset="0"/>
              </a:rPr>
              <a:t>5 Coordinating with others</a:t>
            </a:r>
          </a:p>
          <a:p>
            <a:r>
              <a:rPr lang="en-US" sz="2000" b="1" dirty="0">
                <a:latin typeface="Arial Narrow" panose="020B0606020202030204" pitchFamily="34" charset="0"/>
              </a:rPr>
              <a:t>6 Emotional intelligence</a:t>
            </a:r>
          </a:p>
          <a:p>
            <a:r>
              <a:rPr lang="en-US" sz="2000" b="1" dirty="0">
                <a:latin typeface="Arial Narrow" panose="020B0606020202030204" pitchFamily="34" charset="0"/>
              </a:rPr>
              <a:t>7 Judgement and decision making</a:t>
            </a:r>
          </a:p>
          <a:p>
            <a:r>
              <a:rPr lang="en-US" sz="2000" b="1" dirty="0">
                <a:latin typeface="Arial Narrow" panose="020B0606020202030204" pitchFamily="34" charset="0"/>
              </a:rPr>
              <a:t>8  Service orientation</a:t>
            </a:r>
          </a:p>
          <a:p>
            <a:r>
              <a:rPr lang="en-US" sz="2000" b="1" dirty="0">
                <a:latin typeface="Arial Narrow" panose="020B0606020202030204" pitchFamily="34" charset="0"/>
              </a:rPr>
              <a:t>9  Negotiation</a:t>
            </a:r>
          </a:p>
          <a:p>
            <a:r>
              <a:rPr lang="en-US" sz="2000" b="1" dirty="0">
                <a:latin typeface="Arial Narrow" panose="020B0606020202030204" pitchFamily="34" charset="0"/>
              </a:rPr>
              <a:t>10 Cognitive flexibility</a:t>
            </a:r>
          </a:p>
        </p:txBody>
      </p:sp>
      <p:sp>
        <p:nvSpPr>
          <p:cNvPr id="4" name="Rectangle 3">
            <a:extLst>
              <a:ext uri="{FF2B5EF4-FFF2-40B4-BE49-F238E27FC236}">
                <a16:creationId xmlns:a16="http://schemas.microsoft.com/office/drawing/2014/main" id="{6BE1885E-B6F0-4A92-A283-22F6A44F61EF}"/>
              </a:ext>
            </a:extLst>
          </p:cNvPr>
          <p:cNvSpPr/>
          <p:nvPr/>
        </p:nvSpPr>
        <p:spPr>
          <a:xfrm>
            <a:off x="7460894" y="2376351"/>
            <a:ext cx="1181995" cy="3539430"/>
          </a:xfrm>
          <a:prstGeom prst="rect">
            <a:avLst/>
          </a:prstGeom>
          <a:solidFill>
            <a:schemeClr val="bg1">
              <a:alpha val="30000"/>
            </a:schemeClr>
          </a:solidFill>
        </p:spPr>
        <p:txBody>
          <a:bodyPr wrap="square">
            <a:spAutoFit/>
          </a:bodyPr>
          <a:lstStyle/>
          <a:p>
            <a:r>
              <a:rPr lang="en-US" sz="2400" b="1" dirty="0">
                <a:latin typeface="Arial Narrow" panose="020B0606020202030204" pitchFamily="34" charset="0"/>
              </a:rPr>
              <a:t>2040??</a:t>
            </a:r>
          </a:p>
          <a:p>
            <a:r>
              <a:rPr lang="en-US" sz="2000" b="1" dirty="0">
                <a:latin typeface="Arial Narrow" panose="020B0606020202030204" pitchFamily="34" charset="0"/>
              </a:rPr>
              <a:t>1</a:t>
            </a:r>
          </a:p>
          <a:p>
            <a:r>
              <a:rPr lang="en-US" sz="2000" b="1" dirty="0">
                <a:latin typeface="Arial Narrow" panose="020B0606020202030204" pitchFamily="34" charset="0"/>
              </a:rPr>
              <a:t>2 </a:t>
            </a:r>
          </a:p>
          <a:p>
            <a:r>
              <a:rPr lang="en-US" sz="2000" b="1" dirty="0">
                <a:latin typeface="Arial Narrow" panose="020B0606020202030204" pitchFamily="34" charset="0"/>
              </a:rPr>
              <a:t>3 </a:t>
            </a:r>
          </a:p>
          <a:p>
            <a:r>
              <a:rPr lang="en-US" sz="2000" b="1" dirty="0">
                <a:latin typeface="Arial Narrow" panose="020B0606020202030204" pitchFamily="34" charset="0"/>
              </a:rPr>
              <a:t>4 </a:t>
            </a:r>
          </a:p>
          <a:p>
            <a:r>
              <a:rPr lang="en-US" sz="2000" b="1" dirty="0">
                <a:latin typeface="Arial Narrow" panose="020B0606020202030204" pitchFamily="34" charset="0"/>
              </a:rPr>
              <a:t>5</a:t>
            </a:r>
          </a:p>
          <a:p>
            <a:r>
              <a:rPr lang="en-US" sz="2000" b="1" dirty="0">
                <a:latin typeface="Arial Narrow" panose="020B0606020202030204" pitchFamily="34" charset="0"/>
              </a:rPr>
              <a:t>6</a:t>
            </a:r>
          </a:p>
          <a:p>
            <a:r>
              <a:rPr lang="en-US" sz="2000" b="1" dirty="0">
                <a:latin typeface="Arial Narrow" panose="020B0606020202030204" pitchFamily="34" charset="0"/>
              </a:rPr>
              <a:t>7 </a:t>
            </a:r>
          </a:p>
          <a:p>
            <a:r>
              <a:rPr lang="en-US" sz="2000" b="1" dirty="0">
                <a:latin typeface="Arial Narrow" panose="020B0606020202030204" pitchFamily="34" charset="0"/>
              </a:rPr>
              <a:t>8 </a:t>
            </a:r>
          </a:p>
          <a:p>
            <a:r>
              <a:rPr lang="en-US" sz="2000" b="1" dirty="0">
                <a:latin typeface="Arial Narrow" panose="020B0606020202030204" pitchFamily="34" charset="0"/>
              </a:rPr>
              <a:t>9 </a:t>
            </a:r>
          </a:p>
          <a:p>
            <a:r>
              <a:rPr lang="en-US" sz="2000" b="1" dirty="0">
                <a:latin typeface="Arial Narrow" panose="020B0606020202030204" pitchFamily="34" charset="0"/>
              </a:rPr>
              <a:t>10 </a:t>
            </a:r>
          </a:p>
        </p:txBody>
      </p:sp>
      <p:pic>
        <p:nvPicPr>
          <p:cNvPr id="10" name="Picture 9" descr="A picture containing device&#10;&#10;Description automatically generated">
            <a:extLst>
              <a:ext uri="{FF2B5EF4-FFF2-40B4-BE49-F238E27FC236}">
                <a16:creationId xmlns:a16="http://schemas.microsoft.com/office/drawing/2014/main" id="{8840A09B-8A72-4C14-A61F-4CFB92D11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425879"/>
            <a:ext cx="7029121" cy="329846"/>
          </a:xfrm>
          <a:prstGeom prst="rect">
            <a:avLst/>
          </a:prstGeom>
        </p:spPr>
      </p:pic>
    </p:spTree>
    <p:extLst>
      <p:ext uri="{BB962C8B-B14F-4D97-AF65-F5344CB8AC3E}">
        <p14:creationId xmlns:p14="http://schemas.microsoft.com/office/powerpoint/2010/main" val="3092519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54A4CAD5-E282-4686-B1A4-3A6A3018D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637678"/>
            <a:ext cx="6347964" cy="3029018"/>
          </a:xfrm>
          <a:prstGeom prst="rect">
            <a:avLst/>
          </a:prstGeom>
        </p:spPr>
      </p:pic>
      <p:sp>
        <p:nvSpPr>
          <p:cNvPr id="10" name="TextBox 9">
            <a:extLst>
              <a:ext uri="{FF2B5EF4-FFF2-40B4-BE49-F238E27FC236}">
                <a16:creationId xmlns:a16="http://schemas.microsoft.com/office/drawing/2014/main" id="{B523B80B-B6A0-4FFC-A8EC-67DCFD2DB600}"/>
              </a:ext>
            </a:extLst>
          </p:cNvPr>
          <p:cNvSpPr txBox="1"/>
          <p:nvPr/>
        </p:nvSpPr>
        <p:spPr>
          <a:xfrm>
            <a:off x="683568" y="5773606"/>
            <a:ext cx="8352928" cy="400110"/>
          </a:xfrm>
          <a:prstGeom prst="rect">
            <a:avLst/>
          </a:prstGeom>
          <a:noFill/>
        </p:spPr>
        <p:txBody>
          <a:bodyPr wrap="square" rtlCol="0">
            <a:spAutoFit/>
          </a:bodyPr>
          <a:lstStyle/>
          <a:p>
            <a:r>
              <a:rPr lang="en-US" sz="2000" b="1" dirty="0">
                <a:latin typeface="Arial Narrow" panose="020B0606020202030204" pitchFamily="34" charset="0"/>
              </a:rPr>
              <a:t>PERCEPTION       REASONING   IMAGINATION  INSIGHT COMMUNICATION</a:t>
            </a:r>
          </a:p>
        </p:txBody>
      </p:sp>
      <p:sp>
        <p:nvSpPr>
          <p:cNvPr id="6" name="TextBox 5">
            <a:extLst>
              <a:ext uri="{FF2B5EF4-FFF2-40B4-BE49-F238E27FC236}">
                <a16:creationId xmlns:a16="http://schemas.microsoft.com/office/drawing/2014/main" id="{1AB53D06-736B-4E32-BF39-AA7EF136B6C5}"/>
              </a:ext>
            </a:extLst>
          </p:cNvPr>
          <p:cNvSpPr txBox="1"/>
          <p:nvPr/>
        </p:nvSpPr>
        <p:spPr>
          <a:xfrm>
            <a:off x="2699792" y="6448292"/>
            <a:ext cx="4068452" cy="400110"/>
          </a:xfrm>
          <a:prstGeom prst="rect">
            <a:avLst/>
          </a:prstGeom>
          <a:solidFill>
            <a:schemeClr val="bg1"/>
          </a:solidFill>
        </p:spPr>
        <p:txBody>
          <a:bodyPr wrap="square" rtlCol="0">
            <a:spAutoFit/>
          </a:bodyPr>
          <a:lstStyle/>
          <a:p>
            <a:r>
              <a:rPr lang="en-US" sz="2000" dirty="0">
                <a:latin typeface="AR CENA" panose="02000000000000000000" pitchFamily="2" charset="0"/>
              </a:rPr>
              <a:t>with permission of the artist Tom Chalkley</a:t>
            </a:r>
          </a:p>
        </p:txBody>
      </p:sp>
      <p:pic>
        <p:nvPicPr>
          <p:cNvPr id="7" name="Picture 2" descr="https://www132.lunapic.com/editor/working/156093715075670606?9923391846">
            <a:extLst>
              <a:ext uri="{FF2B5EF4-FFF2-40B4-BE49-F238E27FC236}">
                <a16:creationId xmlns:a16="http://schemas.microsoft.com/office/drawing/2014/main" id="{CD267111-1F70-41BF-B3AD-E592F81DF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614" y="393973"/>
            <a:ext cx="3890701" cy="2903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D819FC5-F971-4A06-8786-AC665EAF40CB}"/>
              </a:ext>
            </a:extLst>
          </p:cNvPr>
          <p:cNvPicPr>
            <a:picLocks noChangeAspect="1"/>
          </p:cNvPicPr>
          <p:nvPr/>
        </p:nvPicPr>
        <p:blipFill>
          <a:blip r:embed="rId5"/>
          <a:stretch>
            <a:fillRect/>
          </a:stretch>
        </p:blipFill>
        <p:spPr>
          <a:xfrm>
            <a:off x="6670695" y="2654948"/>
            <a:ext cx="2157916" cy="3029017"/>
          </a:xfrm>
          <a:prstGeom prst="rect">
            <a:avLst/>
          </a:prstGeom>
        </p:spPr>
      </p:pic>
      <p:sp>
        <p:nvSpPr>
          <p:cNvPr id="12" name="TextBox 11">
            <a:extLst>
              <a:ext uri="{FF2B5EF4-FFF2-40B4-BE49-F238E27FC236}">
                <a16:creationId xmlns:a16="http://schemas.microsoft.com/office/drawing/2014/main" id="{EA9E52CB-6A38-4748-B5AC-9A2EE570B96D}"/>
              </a:ext>
            </a:extLst>
          </p:cNvPr>
          <p:cNvSpPr txBox="1"/>
          <p:nvPr/>
        </p:nvSpPr>
        <p:spPr>
          <a:xfrm>
            <a:off x="779791" y="1386949"/>
            <a:ext cx="4631058" cy="830997"/>
          </a:xfrm>
          <a:prstGeom prst="rect">
            <a:avLst/>
          </a:prstGeom>
          <a:noFill/>
        </p:spPr>
        <p:txBody>
          <a:bodyPr wrap="square" rtlCol="0">
            <a:spAutoFit/>
          </a:bodyPr>
          <a:lstStyle/>
          <a:p>
            <a:pPr algn="ctr"/>
            <a:r>
              <a:rPr lang="en-US" sz="2400" b="1" dirty="0">
                <a:latin typeface="Arial Narrow" panose="020B0606020202030204" pitchFamily="34" charset="0"/>
              </a:rPr>
              <a:t>Learning through our experience </a:t>
            </a:r>
          </a:p>
          <a:p>
            <a:pPr algn="ctr"/>
            <a:r>
              <a:rPr lang="en-US" sz="2400" b="1" dirty="0">
                <a:latin typeface="Arial Narrow" panose="020B0606020202030204" pitchFamily="34" charset="0"/>
              </a:rPr>
              <a:t>of interacting with our environment</a:t>
            </a:r>
          </a:p>
        </p:txBody>
      </p:sp>
      <p:sp>
        <p:nvSpPr>
          <p:cNvPr id="14" name="TextBox 13">
            <a:extLst>
              <a:ext uri="{FF2B5EF4-FFF2-40B4-BE49-F238E27FC236}">
                <a16:creationId xmlns:a16="http://schemas.microsoft.com/office/drawing/2014/main" id="{7422A9A2-C1EA-4F58-852B-1DA164641014}"/>
              </a:ext>
            </a:extLst>
          </p:cNvPr>
          <p:cNvSpPr txBox="1"/>
          <p:nvPr/>
        </p:nvSpPr>
        <p:spPr>
          <a:xfrm>
            <a:off x="5940152" y="1353200"/>
            <a:ext cx="3402941" cy="1200329"/>
          </a:xfrm>
          <a:prstGeom prst="rect">
            <a:avLst/>
          </a:prstGeom>
          <a:noFill/>
        </p:spPr>
        <p:txBody>
          <a:bodyPr wrap="square" rtlCol="0">
            <a:spAutoFit/>
          </a:bodyPr>
          <a:lstStyle/>
          <a:p>
            <a:pPr algn="ctr"/>
            <a:r>
              <a:rPr lang="en-US" sz="2400" b="1" dirty="0">
                <a:latin typeface="Arial Narrow" panose="020B0606020202030204" pitchFamily="34" charset="0"/>
              </a:rPr>
              <a:t>Learning through experiences of </a:t>
            </a:r>
          </a:p>
          <a:p>
            <a:pPr algn="ctr"/>
            <a:r>
              <a:rPr lang="en-US" sz="2400" b="1" dirty="0">
                <a:latin typeface="Arial Narrow" panose="020B0606020202030204" pitchFamily="34" charset="0"/>
              </a:rPr>
              <a:t>interacting with others</a:t>
            </a:r>
          </a:p>
        </p:txBody>
      </p:sp>
      <p:pic>
        <p:nvPicPr>
          <p:cNvPr id="2" name="Picture 1">
            <a:extLst>
              <a:ext uri="{FF2B5EF4-FFF2-40B4-BE49-F238E27FC236}">
                <a16:creationId xmlns:a16="http://schemas.microsoft.com/office/drawing/2014/main" id="{C257124B-C51B-4DFB-AF52-27AA76B5EFD7}"/>
              </a:ext>
            </a:extLst>
          </p:cNvPr>
          <p:cNvPicPr>
            <a:picLocks noChangeAspect="1"/>
          </p:cNvPicPr>
          <p:nvPr/>
        </p:nvPicPr>
        <p:blipFill>
          <a:blip r:embed="rId6"/>
          <a:stretch>
            <a:fillRect/>
          </a:stretch>
        </p:blipFill>
        <p:spPr>
          <a:xfrm>
            <a:off x="413810" y="372354"/>
            <a:ext cx="4134768" cy="324630"/>
          </a:xfrm>
          <a:prstGeom prst="rect">
            <a:avLst/>
          </a:prstGeom>
        </p:spPr>
      </p:pic>
      <p:pic>
        <p:nvPicPr>
          <p:cNvPr id="4" name="Picture 3">
            <a:extLst>
              <a:ext uri="{FF2B5EF4-FFF2-40B4-BE49-F238E27FC236}">
                <a16:creationId xmlns:a16="http://schemas.microsoft.com/office/drawing/2014/main" id="{D3E85E7B-0B15-42AF-987E-CAD49D41C5E9}"/>
              </a:ext>
            </a:extLst>
          </p:cNvPr>
          <p:cNvPicPr>
            <a:picLocks noChangeAspect="1"/>
          </p:cNvPicPr>
          <p:nvPr/>
        </p:nvPicPr>
        <p:blipFill>
          <a:blip r:embed="rId7"/>
          <a:stretch>
            <a:fillRect/>
          </a:stretch>
        </p:blipFill>
        <p:spPr>
          <a:xfrm>
            <a:off x="1083025" y="790406"/>
            <a:ext cx="4024589" cy="240131"/>
          </a:xfrm>
          <a:prstGeom prst="rect">
            <a:avLst/>
          </a:prstGeom>
        </p:spPr>
      </p:pic>
      <p:pic>
        <p:nvPicPr>
          <p:cNvPr id="5" name="Picture 4">
            <a:extLst>
              <a:ext uri="{FF2B5EF4-FFF2-40B4-BE49-F238E27FC236}">
                <a16:creationId xmlns:a16="http://schemas.microsoft.com/office/drawing/2014/main" id="{39162DE9-086F-440C-8F6E-78AD447E8562}"/>
              </a:ext>
            </a:extLst>
          </p:cNvPr>
          <p:cNvPicPr>
            <a:picLocks noChangeAspect="1"/>
          </p:cNvPicPr>
          <p:nvPr/>
        </p:nvPicPr>
        <p:blipFill>
          <a:blip r:embed="rId8"/>
          <a:stretch>
            <a:fillRect/>
          </a:stretch>
        </p:blipFill>
        <p:spPr>
          <a:xfrm>
            <a:off x="5141274" y="775226"/>
            <a:ext cx="2276480" cy="252413"/>
          </a:xfrm>
          <a:prstGeom prst="rect">
            <a:avLst/>
          </a:prstGeom>
        </p:spPr>
      </p:pic>
    </p:spTree>
    <p:extLst>
      <p:ext uri="{BB962C8B-B14F-4D97-AF65-F5344CB8AC3E}">
        <p14:creationId xmlns:p14="http://schemas.microsoft.com/office/powerpoint/2010/main" val="3026503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a:extLst>
              <a:ext uri="{FF2B5EF4-FFF2-40B4-BE49-F238E27FC236}">
                <a16:creationId xmlns:a16="http://schemas.microsoft.com/office/drawing/2014/main" id="{57C49815-932E-4947-AADA-9580F49F6F2E}"/>
              </a:ext>
            </a:extLst>
          </p:cNvPr>
          <p:cNvSpPr>
            <a:spLocks noChangeArrowheads="1"/>
          </p:cNvSpPr>
          <p:nvPr/>
        </p:nvSpPr>
        <p:spPr bwMode="auto">
          <a:xfrm>
            <a:off x="468313" y="5805488"/>
            <a:ext cx="8135937" cy="36988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cxnSp>
        <p:nvCxnSpPr>
          <p:cNvPr id="9" name="Straight Arrow Connector 8">
            <a:extLst>
              <a:ext uri="{FF2B5EF4-FFF2-40B4-BE49-F238E27FC236}">
                <a16:creationId xmlns:a16="http://schemas.microsoft.com/office/drawing/2014/main" id="{A528936D-AC82-4734-9E30-CAF48E8B2ED2}"/>
              </a:ext>
            </a:extLst>
          </p:cNvPr>
          <p:cNvCxnSpPr/>
          <p:nvPr/>
        </p:nvCxnSpPr>
        <p:spPr>
          <a:xfrm flipH="1">
            <a:off x="1331913" y="1557338"/>
            <a:ext cx="71437" cy="647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44" name="TextBox 10">
            <a:extLst>
              <a:ext uri="{FF2B5EF4-FFF2-40B4-BE49-F238E27FC236}">
                <a16:creationId xmlns:a16="http://schemas.microsoft.com/office/drawing/2014/main" id="{9E93AA2F-23A1-41C1-9BE0-D7D74E98E349}"/>
              </a:ext>
            </a:extLst>
          </p:cNvPr>
          <p:cNvSpPr txBox="1">
            <a:spLocks noChangeArrowheads="1"/>
          </p:cNvSpPr>
          <p:nvPr/>
        </p:nvSpPr>
        <p:spPr bwMode="auto">
          <a:xfrm>
            <a:off x="1258888" y="1268413"/>
            <a:ext cx="10064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a:t>me 1978</a:t>
            </a:r>
          </a:p>
        </p:txBody>
      </p:sp>
      <p:pic>
        <p:nvPicPr>
          <p:cNvPr id="10245" name="Picture 2" descr="C:\Users\norman\Pictures\COMPLEX WORLD.JPG">
            <a:extLst>
              <a:ext uri="{FF2B5EF4-FFF2-40B4-BE49-F238E27FC236}">
                <a16:creationId xmlns:a16="http://schemas.microsoft.com/office/drawing/2014/main" id="{5B5C4A11-0502-401B-B505-42FD8C59A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8" y="0"/>
            <a:ext cx="917326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descr="https://www132.lunapic.com/editor/working/156093715075670606?9923391846">
            <a:extLst>
              <a:ext uri="{FF2B5EF4-FFF2-40B4-BE49-F238E27FC236}">
                <a16:creationId xmlns:a16="http://schemas.microsoft.com/office/drawing/2014/main" id="{342E8C04-A809-40A8-92AD-C7864521F0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697" y="3472562"/>
            <a:ext cx="4957167" cy="3698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50646D-254E-49BB-9DF0-7C07AE6FEFFB}"/>
              </a:ext>
            </a:extLst>
          </p:cNvPr>
          <p:cNvSpPr/>
          <p:nvPr/>
        </p:nvSpPr>
        <p:spPr>
          <a:xfrm>
            <a:off x="323528" y="4573924"/>
            <a:ext cx="8496944" cy="2031325"/>
          </a:xfrm>
          <a:prstGeom prst="rect">
            <a:avLst/>
          </a:prstGeom>
          <a:solidFill>
            <a:schemeClr val="bg1">
              <a:alpha val="68000"/>
            </a:schemeClr>
          </a:solidFill>
        </p:spPr>
        <p:txBody>
          <a:bodyPr wrap="square">
            <a:spAutoFit/>
          </a:bodyPr>
          <a:lstStyle/>
          <a:p>
            <a:r>
              <a:rPr lang="en-US" b="1" dirty="0">
                <a:solidFill>
                  <a:srgbClr val="000000"/>
                </a:solidFill>
                <a:latin typeface="Trebuchet MS" panose="020B0603020202020204" pitchFamily="34" charset="0"/>
                <a:ea typeface="Calibri" panose="020F0502020204030204" pitchFamily="34" charset="0"/>
                <a:cs typeface="Calibri" panose="020F0502020204030204" pitchFamily="34" charset="0"/>
              </a:rPr>
              <a:t>Future readiness focuses on helping people develop uniquely human aptitudes and practice resilience rather than on training them for specific jobs or skills…. </a:t>
            </a:r>
            <a:r>
              <a:rPr lang="en-US" b="1" dirty="0">
                <a:solidFill>
                  <a:srgbClr val="000000"/>
                </a:solidFill>
                <a:latin typeface="Trebuchet MS" panose="020B0603020202020204" pitchFamily="34" charset="0"/>
                <a:ea typeface="Times New Roman" panose="02020603050405020304" pitchFamily="18" charset="0"/>
                <a:cs typeface="Calibri" panose="020F0502020204030204" pitchFamily="34" charset="0"/>
              </a:rPr>
              <a:t>The core of the foundation for readiness lies in developing a strong inner self that is resilient, reflective, and able to see, develop and value positive connections and relationships [with the world]</a:t>
            </a:r>
            <a:r>
              <a:rPr lang="en-US" dirty="0">
                <a:solidFill>
                  <a:srgbClr val="000000"/>
                </a:solidFill>
                <a:latin typeface="Trebuchet MS" panose="020B0603020202020204" pitchFamily="34" charset="0"/>
                <a:ea typeface="Times New Roman" panose="02020603050405020304" pitchFamily="18" charset="0"/>
                <a:cs typeface="Calibri" panose="020F0502020204030204" pitchFamily="34" charset="0"/>
              </a:rPr>
              <a:t>.</a:t>
            </a:r>
            <a:r>
              <a:rPr lang="en-US" baseline="30000" dirty="0">
                <a:solidFill>
                  <a:srgbClr val="000000"/>
                </a:solidFill>
                <a:latin typeface="Trebuchet MS" panose="020B0603020202020204" pitchFamily="34" charset="0"/>
                <a:ea typeface="Calibri" panose="020F0502020204030204" pitchFamily="34" charset="0"/>
                <a:cs typeface="Times New Roman" panose="02020603050405020304" pitchFamily="18" charset="0"/>
              </a:rPr>
              <a:t> </a:t>
            </a:r>
          </a:p>
          <a:p>
            <a:r>
              <a:rPr lang="en-US" i="1" dirty="0"/>
              <a:t>The Future of Learning, Redefining Readiness from the Inside Out Knowledge Works Forecast 4.0</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BB1711-26BD-4BBD-89DA-3BB45470DD10}"/>
              </a:ext>
            </a:extLst>
          </p:cNvPr>
          <p:cNvPicPr>
            <a:picLocks noChangeAspect="1"/>
          </p:cNvPicPr>
          <p:nvPr/>
        </p:nvPicPr>
        <p:blipFill>
          <a:blip r:embed="rId2"/>
          <a:stretch>
            <a:fillRect/>
          </a:stretch>
        </p:blipFill>
        <p:spPr>
          <a:xfrm>
            <a:off x="1512050" y="1268760"/>
            <a:ext cx="6210300" cy="4866134"/>
          </a:xfrm>
          <a:prstGeom prst="rect">
            <a:avLst/>
          </a:prstGeom>
        </p:spPr>
      </p:pic>
      <p:pic>
        <p:nvPicPr>
          <p:cNvPr id="1026" name="Picture 2" descr="https://www132.lunapic.com/editor/working/156093715075670606?9764628374">
            <a:extLst>
              <a:ext uri="{FF2B5EF4-FFF2-40B4-BE49-F238E27FC236}">
                <a16:creationId xmlns:a16="http://schemas.microsoft.com/office/drawing/2014/main" id="{73FFF560-B4C6-4B98-BDE4-0F7CB4B59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47" y="1666192"/>
            <a:ext cx="8896350" cy="47525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0B98B02-BC30-4112-B111-89213DD40B94}"/>
              </a:ext>
            </a:extLst>
          </p:cNvPr>
          <p:cNvPicPr>
            <a:picLocks noChangeAspect="1"/>
          </p:cNvPicPr>
          <p:nvPr/>
        </p:nvPicPr>
        <p:blipFill>
          <a:blip r:embed="rId4"/>
          <a:stretch>
            <a:fillRect/>
          </a:stretch>
        </p:blipFill>
        <p:spPr>
          <a:xfrm>
            <a:off x="1979712" y="270104"/>
            <a:ext cx="4680520" cy="338351"/>
          </a:xfrm>
          <a:prstGeom prst="rect">
            <a:avLst/>
          </a:prstGeom>
        </p:spPr>
      </p:pic>
      <p:pic>
        <p:nvPicPr>
          <p:cNvPr id="12" name="Picture 11" descr="A close up of a logo&#10;&#10;Description automatically generated">
            <a:extLst>
              <a:ext uri="{FF2B5EF4-FFF2-40B4-BE49-F238E27FC236}">
                <a16:creationId xmlns:a16="http://schemas.microsoft.com/office/drawing/2014/main" id="{677E2833-04C4-45E0-8598-EF368ABC54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864" y="1779104"/>
            <a:ext cx="2592288" cy="2311680"/>
          </a:xfrm>
          <a:prstGeom prst="rect">
            <a:avLst/>
          </a:prstGeom>
        </p:spPr>
      </p:pic>
      <p:pic>
        <p:nvPicPr>
          <p:cNvPr id="14" name="Picture 13">
            <a:extLst>
              <a:ext uri="{FF2B5EF4-FFF2-40B4-BE49-F238E27FC236}">
                <a16:creationId xmlns:a16="http://schemas.microsoft.com/office/drawing/2014/main" id="{B73B2D72-2C7C-45A3-A972-61BFFCC8DACB}"/>
              </a:ext>
            </a:extLst>
          </p:cNvPr>
          <p:cNvPicPr>
            <a:picLocks noChangeAspect="1"/>
          </p:cNvPicPr>
          <p:nvPr/>
        </p:nvPicPr>
        <p:blipFill>
          <a:blip r:embed="rId6"/>
          <a:stretch>
            <a:fillRect/>
          </a:stretch>
        </p:blipFill>
        <p:spPr>
          <a:xfrm>
            <a:off x="1083025" y="790406"/>
            <a:ext cx="4024589" cy="240131"/>
          </a:xfrm>
          <a:prstGeom prst="rect">
            <a:avLst/>
          </a:prstGeom>
        </p:spPr>
      </p:pic>
      <p:pic>
        <p:nvPicPr>
          <p:cNvPr id="15" name="Picture 14">
            <a:extLst>
              <a:ext uri="{FF2B5EF4-FFF2-40B4-BE49-F238E27FC236}">
                <a16:creationId xmlns:a16="http://schemas.microsoft.com/office/drawing/2014/main" id="{738C6928-CB05-4E2D-9598-E7F495DDDD5E}"/>
              </a:ext>
            </a:extLst>
          </p:cNvPr>
          <p:cNvPicPr>
            <a:picLocks noChangeAspect="1"/>
          </p:cNvPicPr>
          <p:nvPr/>
        </p:nvPicPr>
        <p:blipFill>
          <a:blip r:embed="rId7"/>
          <a:stretch>
            <a:fillRect/>
          </a:stretch>
        </p:blipFill>
        <p:spPr>
          <a:xfrm>
            <a:off x="5141274" y="775226"/>
            <a:ext cx="2276480" cy="252413"/>
          </a:xfrm>
          <a:prstGeom prst="rect">
            <a:avLst/>
          </a:prstGeom>
        </p:spPr>
      </p:pic>
    </p:spTree>
    <p:extLst>
      <p:ext uri="{BB962C8B-B14F-4D97-AF65-F5344CB8AC3E}">
        <p14:creationId xmlns:p14="http://schemas.microsoft.com/office/powerpoint/2010/main" val="23064398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460A31-1C53-4B25-B359-29A9B13BC221}"/>
              </a:ext>
            </a:extLst>
          </p:cNvPr>
          <p:cNvPicPr>
            <a:picLocks noChangeAspect="1"/>
          </p:cNvPicPr>
          <p:nvPr/>
        </p:nvPicPr>
        <p:blipFill>
          <a:blip r:embed="rId2"/>
          <a:stretch>
            <a:fillRect/>
          </a:stretch>
        </p:blipFill>
        <p:spPr>
          <a:xfrm>
            <a:off x="435595" y="1027295"/>
            <a:ext cx="1780151" cy="2304256"/>
          </a:xfrm>
          <a:prstGeom prst="rect">
            <a:avLst/>
          </a:prstGeom>
        </p:spPr>
      </p:pic>
      <p:sp>
        <p:nvSpPr>
          <p:cNvPr id="8" name="TextBox 7">
            <a:extLst>
              <a:ext uri="{FF2B5EF4-FFF2-40B4-BE49-F238E27FC236}">
                <a16:creationId xmlns:a16="http://schemas.microsoft.com/office/drawing/2014/main" id="{02A47A2B-6817-4F9C-A433-954984661FD7}"/>
              </a:ext>
            </a:extLst>
          </p:cNvPr>
          <p:cNvSpPr txBox="1"/>
          <p:nvPr/>
        </p:nvSpPr>
        <p:spPr>
          <a:xfrm>
            <a:off x="2237326" y="1021739"/>
            <a:ext cx="6513638" cy="2677656"/>
          </a:xfrm>
          <a:prstGeom prst="rect">
            <a:avLst/>
          </a:prstGeom>
          <a:noFill/>
        </p:spPr>
        <p:txBody>
          <a:bodyPr wrap="square" rtlCol="0">
            <a:spAutoFit/>
          </a:bodyPr>
          <a:lstStyle/>
          <a:p>
            <a:r>
              <a:rPr lang="en-US" sz="2400" dirty="0">
                <a:latin typeface="Arial Narrow" panose="020B0606020202030204" pitchFamily="34" charset="0"/>
              </a:rPr>
              <a:t>Under these conditions of uncertainty, the educational task is in principle, not an epistemological task; it is not one of knowledge or even knowing per se. It is not even one of action, of right and effective interventions in the world… </a:t>
            </a:r>
            <a:r>
              <a:rPr lang="en-US" sz="2400" b="1" dirty="0">
                <a:latin typeface="Arial Narrow" panose="020B0606020202030204" pitchFamily="34" charset="0"/>
              </a:rPr>
              <a:t>Amid </a:t>
            </a:r>
            <a:r>
              <a:rPr lang="en-US" sz="2400" b="1" dirty="0" err="1">
                <a:latin typeface="Arial Narrow" panose="020B0606020202030204" pitchFamily="34" charset="0"/>
              </a:rPr>
              <a:t>supercomplexity</a:t>
            </a:r>
            <a:r>
              <a:rPr lang="en-US" sz="2400" b="1" dirty="0">
                <a:latin typeface="Arial Narrow" panose="020B0606020202030204" pitchFamily="34" charset="0"/>
              </a:rPr>
              <a:t>, the educational task is primarily an ontological task</a:t>
            </a:r>
            <a:r>
              <a:rPr lang="en-US" sz="2400" dirty="0">
                <a:latin typeface="Arial Narrow" panose="020B0606020202030204" pitchFamily="34" charset="0"/>
              </a:rPr>
              <a:t>.  (Ron Barnett 2004)</a:t>
            </a:r>
          </a:p>
          <a:p>
            <a:endParaRPr lang="en-US" sz="2400" dirty="0">
              <a:latin typeface="Arial Narrow" panose="020B0606020202030204" pitchFamily="34" charset="0"/>
            </a:endParaRPr>
          </a:p>
        </p:txBody>
      </p:sp>
      <p:pic>
        <p:nvPicPr>
          <p:cNvPr id="9" name="Picture 8">
            <a:extLst>
              <a:ext uri="{FF2B5EF4-FFF2-40B4-BE49-F238E27FC236}">
                <a16:creationId xmlns:a16="http://schemas.microsoft.com/office/drawing/2014/main" id="{08A0B2C6-9DE6-4679-B304-06360D112B96}"/>
              </a:ext>
            </a:extLst>
          </p:cNvPr>
          <p:cNvPicPr>
            <a:picLocks noChangeAspect="1"/>
          </p:cNvPicPr>
          <p:nvPr/>
        </p:nvPicPr>
        <p:blipFill>
          <a:blip r:embed="rId3"/>
          <a:stretch>
            <a:fillRect/>
          </a:stretch>
        </p:blipFill>
        <p:spPr>
          <a:xfrm>
            <a:off x="925286" y="164329"/>
            <a:ext cx="4058097" cy="305503"/>
          </a:xfrm>
          <a:prstGeom prst="rect">
            <a:avLst/>
          </a:prstGeom>
        </p:spPr>
      </p:pic>
      <p:pic>
        <p:nvPicPr>
          <p:cNvPr id="13" name="Picture 12">
            <a:extLst>
              <a:ext uri="{FF2B5EF4-FFF2-40B4-BE49-F238E27FC236}">
                <a16:creationId xmlns:a16="http://schemas.microsoft.com/office/drawing/2014/main" id="{39B38E41-01D1-4526-8CE3-BE27C58BA500}"/>
              </a:ext>
            </a:extLst>
          </p:cNvPr>
          <p:cNvPicPr>
            <a:picLocks noChangeAspect="1"/>
          </p:cNvPicPr>
          <p:nvPr/>
        </p:nvPicPr>
        <p:blipFill>
          <a:blip r:embed="rId4"/>
          <a:stretch>
            <a:fillRect/>
          </a:stretch>
        </p:blipFill>
        <p:spPr>
          <a:xfrm>
            <a:off x="4983383" y="178770"/>
            <a:ext cx="3477640" cy="305503"/>
          </a:xfrm>
          <a:prstGeom prst="rect">
            <a:avLst/>
          </a:prstGeom>
        </p:spPr>
      </p:pic>
      <p:pic>
        <p:nvPicPr>
          <p:cNvPr id="14" name="Picture 13">
            <a:extLst>
              <a:ext uri="{FF2B5EF4-FFF2-40B4-BE49-F238E27FC236}">
                <a16:creationId xmlns:a16="http://schemas.microsoft.com/office/drawing/2014/main" id="{816FFED6-8AE9-4562-A193-686F23234B68}"/>
              </a:ext>
            </a:extLst>
          </p:cNvPr>
          <p:cNvPicPr>
            <a:picLocks noChangeAspect="1"/>
          </p:cNvPicPr>
          <p:nvPr/>
        </p:nvPicPr>
        <p:blipFill>
          <a:blip r:embed="rId5"/>
          <a:stretch>
            <a:fillRect/>
          </a:stretch>
        </p:blipFill>
        <p:spPr>
          <a:xfrm>
            <a:off x="501203" y="3429000"/>
            <a:ext cx="7997577" cy="3280362"/>
          </a:xfrm>
          <a:prstGeom prst="rect">
            <a:avLst/>
          </a:prstGeom>
        </p:spPr>
      </p:pic>
      <p:pic>
        <p:nvPicPr>
          <p:cNvPr id="15" name="Picture 14">
            <a:extLst>
              <a:ext uri="{FF2B5EF4-FFF2-40B4-BE49-F238E27FC236}">
                <a16:creationId xmlns:a16="http://schemas.microsoft.com/office/drawing/2014/main" id="{76916400-986A-4813-BA3E-61E7A1744069}"/>
              </a:ext>
            </a:extLst>
          </p:cNvPr>
          <p:cNvPicPr>
            <a:picLocks noChangeAspect="1"/>
          </p:cNvPicPr>
          <p:nvPr/>
        </p:nvPicPr>
        <p:blipFill>
          <a:blip r:embed="rId6"/>
          <a:stretch>
            <a:fillRect/>
          </a:stretch>
        </p:blipFill>
        <p:spPr>
          <a:xfrm>
            <a:off x="3471215" y="595305"/>
            <a:ext cx="3024336" cy="275371"/>
          </a:xfrm>
          <a:prstGeom prst="rect">
            <a:avLst/>
          </a:prstGeom>
        </p:spPr>
      </p:pic>
    </p:spTree>
    <p:extLst>
      <p:ext uri="{BB962C8B-B14F-4D97-AF65-F5344CB8AC3E}">
        <p14:creationId xmlns:p14="http://schemas.microsoft.com/office/powerpoint/2010/main" val="738296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A3ABF-D43B-43CE-A9F7-AB8E03A1B2ED}"/>
              </a:ext>
            </a:extLst>
          </p:cNvPr>
          <p:cNvPicPr>
            <a:picLocks noChangeAspect="1"/>
          </p:cNvPicPr>
          <p:nvPr/>
        </p:nvPicPr>
        <p:blipFill>
          <a:blip r:embed="rId2"/>
          <a:stretch>
            <a:fillRect/>
          </a:stretch>
        </p:blipFill>
        <p:spPr>
          <a:xfrm>
            <a:off x="827584" y="908720"/>
            <a:ext cx="7657146" cy="5477396"/>
          </a:xfrm>
          <a:prstGeom prst="rect">
            <a:avLst/>
          </a:prstGeom>
        </p:spPr>
      </p:pic>
      <p:pic>
        <p:nvPicPr>
          <p:cNvPr id="4" name="Picture 3">
            <a:extLst>
              <a:ext uri="{FF2B5EF4-FFF2-40B4-BE49-F238E27FC236}">
                <a16:creationId xmlns:a16="http://schemas.microsoft.com/office/drawing/2014/main" id="{A7649D69-F8D1-4DE0-883C-F70E1FC791E1}"/>
              </a:ext>
            </a:extLst>
          </p:cNvPr>
          <p:cNvPicPr>
            <a:picLocks noChangeAspect="1"/>
          </p:cNvPicPr>
          <p:nvPr/>
        </p:nvPicPr>
        <p:blipFill>
          <a:blip r:embed="rId3"/>
          <a:stretch>
            <a:fillRect/>
          </a:stretch>
        </p:blipFill>
        <p:spPr>
          <a:xfrm>
            <a:off x="251520" y="338665"/>
            <a:ext cx="3190875" cy="280988"/>
          </a:xfrm>
          <a:prstGeom prst="rect">
            <a:avLst/>
          </a:prstGeom>
        </p:spPr>
      </p:pic>
      <p:pic>
        <p:nvPicPr>
          <p:cNvPr id="5" name="Picture 4">
            <a:extLst>
              <a:ext uri="{FF2B5EF4-FFF2-40B4-BE49-F238E27FC236}">
                <a16:creationId xmlns:a16="http://schemas.microsoft.com/office/drawing/2014/main" id="{914D05AA-072B-4930-AA67-C23C2873B305}"/>
              </a:ext>
            </a:extLst>
          </p:cNvPr>
          <p:cNvPicPr>
            <a:picLocks noChangeAspect="1"/>
          </p:cNvPicPr>
          <p:nvPr/>
        </p:nvPicPr>
        <p:blipFill>
          <a:blip r:embed="rId4"/>
          <a:stretch>
            <a:fillRect/>
          </a:stretch>
        </p:blipFill>
        <p:spPr>
          <a:xfrm>
            <a:off x="3563888" y="339631"/>
            <a:ext cx="3344987" cy="280022"/>
          </a:xfrm>
          <a:prstGeom prst="rect">
            <a:avLst/>
          </a:prstGeom>
        </p:spPr>
      </p:pic>
      <p:pic>
        <p:nvPicPr>
          <p:cNvPr id="6" name="Picture 5">
            <a:extLst>
              <a:ext uri="{FF2B5EF4-FFF2-40B4-BE49-F238E27FC236}">
                <a16:creationId xmlns:a16="http://schemas.microsoft.com/office/drawing/2014/main" id="{8A68B862-D3B4-4C62-A390-B0BC5CC42E40}"/>
              </a:ext>
            </a:extLst>
          </p:cNvPr>
          <p:cNvPicPr>
            <a:picLocks noChangeAspect="1"/>
          </p:cNvPicPr>
          <p:nvPr/>
        </p:nvPicPr>
        <p:blipFill>
          <a:blip r:embed="rId5"/>
          <a:stretch>
            <a:fillRect/>
          </a:stretch>
        </p:blipFill>
        <p:spPr>
          <a:xfrm>
            <a:off x="6958255" y="339631"/>
            <a:ext cx="1934225" cy="280022"/>
          </a:xfrm>
          <a:prstGeom prst="rect">
            <a:avLst/>
          </a:prstGeom>
        </p:spPr>
      </p:pic>
    </p:spTree>
    <p:extLst>
      <p:ext uri="{BB962C8B-B14F-4D97-AF65-F5344CB8AC3E}">
        <p14:creationId xmlns:p14="http://schemas.microsoft.com/office/powerpoint/2010/main" val="623569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FD8E80-EB89-44F7-BB32-988D04A10322}"/>
              </a:ext>
            </a:extLst>
          </p:cNvPr>
          <p:cNvPicPr>
            <a:picLocks noChangeAspect="1"/>
          </p:cNvPicPr>
          <p:nvPr/>
        </p:nvPicPr>
        <p:blipFill>
          <a:blip r:embed="rId2"/>
          <a:stretch>
            <a:fillRect/>
          </a:stretch>
        </p:blipFill>
        <p:spPr>
          <a:xfrm>
            <a:off x="1731902" y="180233"/>
            <a:ext cx="3560178" cy="278368"/>
          </a:xfrm>
          <a:prstGeom prst="rect">
            <a:avLst/>
          </a:prstGeom>
        </p:spPr>
      </p:pic>
      <p:pic>
        <p:nvPicPr>
          <p:cNvPr id="3" name="Picture 2">
            <a:extLst>
              <a:ext uri="{FF2B5EF4-FFF2-40B4-BE49-F238E27FC236}">
                <a16:creationId xmlns:a16="http://schemas.microsoft.com/office/drawing/2014/main" id="{AF9E418E-FFAC-4D98-B4D5-34FA0B543A59}"/>
              </a:ext>
            </a:extLst>
          </p:cNvPr>
          <p:cNvPicPr>
            <a:picLocks noChangeAspect="1"/>
          </p:cNvPicPr>
          <p:nvPr/>
        </p:nvPicPr>
        <p:blipFill>
          <a:blip r:embed="rId3"/>
          <a:stretch>
            <a:fillRect/>
          </a:stretch>
        </p:blipFill>
        <p:spPr>
          <a:xfrm>
            <a:off x="5316116" y="184737"/>
            <a:ext cx="3347216" cy="273864"/>
          </a:xfrm>
          <a:prstGeom prst="rect">
            <a:avLst/>
          </a:prstGeom>
        </p:spPr>
      </p:pic>
      <p:pic>
        <p:nvPicPr>
          <p:cNvPr id="4" name="Picture 3">
            <a:extLst>
              <a:ext uri="{FF2B5EF4-FFF2-40B4-BE49-F238E27FC236}">
                <a16:creationId xmlns:a16="http://schemas.microsoft.com/office/drawing/2014/main" id="{422859E7-E392-4E5C-81B1-DAF3FECE4A82}"/>
              </a:ext>
            </a:extLst>
          </p:cNvPr>
          <p:cNvPicPr>
            <a:picLocks noChangeAspect="1"/>
          </p:cNvPicPr>
          <p:nvPr/>
        </p:nvPicPr>
        <p:blipFill>
          <a:blip r:embed="rId4"/>
          <a:stretch>
            <a:fillRect/>
          </a:stretch>
        </p:blipFill>
        <p:spPr>
          <a:xfrm>
            <a:off x="256904" y="2851150"/>
            <a:ext cx="1779638" cy="2294502"/>
          </a:xfrm>
          <a:prstGeom prst="rect">
            <a:avLst/>
          </a:prstGeom>
        </p:spPr>
      </p:pic>
      <p:pic>
        <p:nvPicPr>
          <p:cNvPr id="5" name="Picture 4">
            <a:extLst>
              <a:ext uri="{FF2B5EF4-FFF2-40B4-BE49-F238E27FC236}">
                <a16:creationId xmlns:a16="http://schemas.microsoft.com/office/drawing/2014/main" id="{A8647048-CB9A-4FDA-9992-F79141831D2A}"/>
              </a:ext>
            </a:extLst>
          </p:cNvPr>
          <p:cNvPicPr>
            <a:picLocks noChangeAspect="1"/>
          </p:cNvPicPr>
          <p:nvPr/>
        </p:nvPicPr>
        <p:blipFill>
          <a:blip r:embed="rId5"/>
          <a:stretch>
            <a:fillRect/>
          </a:stretch>
        </p:blipFill>
        <p:spPr>
          <a:xfrm>
            <a:off x="251520" y="764704"/>
            <a:ext cx="4092750" cy="2376264"/>
          </a:xfrm>
          <a:prstGeom prst="rect">
            <a:avLst/>
          </a:prstGeom>
        </p:spPr>
      </p:pic>
      <p:pic>
        <p:nvPicPr>
          <p:cNvPr id="7" name="Picture 6">
            <a:extLst>
              <a:ext uri="{FF2B5EF4-FFF2-40B4-BE49-F238E27FC236}">
                <a16:creationId xmlns:a16="http://schemas.microsoft.com/office/drawing/2014/main" id="{23F55DD9-63FB-43CE-84A5-454F8635D2B5}"/>
              </a:ext>
            </a:extLst>
          </p:cNvPr>
          <p:cNvPicPr>
            <a:picLocks noChangeAspect="1"/>
          </p:cNvPicPr>
          <p:nvPr/>
        </p:nvPicPr>
        <p:blipFill>
          <a:blip r:embed="rId6"/>
          <a:stretch>
            <a:fillRect/>
          </a:stretch>
        </p:blipFill>
        <p:spPr>
          <a:xfrm>
            <a:off x="2006809" y="2969793"/>
            <a:ext cx="4890032" cy="2376264"/>
          </a:xfrm>
          <a:prstGeom prst="rect">
            <a:avLst/>
          </a:prstGeom>
        </p:spPr>
      </p:pic>
      <p:pic>
        <p:nvPicPr>
          <p:cNvPr id="8" name="Picture 7">
            <a:extLst>
              <a:ext uri="{FF2B5EF4-FFF2-40B4-BE49-F238E27FC236}">
                <a16:creationId xmlns:a16="http://schemas.microsoft.com/office/drawing/2014/main" id="{42F17A1C-C03A-4F14-8D05-46F937C57281}"/>
              </a:ext>
            </a:extLst>
          </p:cNvPr>
          <p:cNvPicPr>
            <a:picLocks noChangeAspect="1"/>
          </p:cNvPicPr>
          <p:nvPr/>
        </p:nvPicPr>
        <p:blipFill>
          <a:blip r:embed="rId7"/>
          <a:stretch>
            <a:fillRect/>
          </a:stretch>
        </p:blipFill>
        <p:spPr>
          <a:xfrm>
            <a:off x="5004048" y="5330446"/>
            <a:ext cx="1800199" cy="1473302"/>
          </a:xfrm>
          <a:prstGeom prst="rect">
            <a:avLst/>
          </a:prstGeom>
        </p:spPr>
      </p:pic>
      <p:pic>
        <p:nvPicPr>
          <p:cNvPr id="10" name="Picture 9">
            <a:extLst>
              <a:ext uri="{FF2B5EF4-FFF2-40B4-BE49-F238E27FC236}">
                <a16:creationId xmlns:a16="http://schemas.microsoft.com/office/drawing/2014/main" id="{86676A6D-8C07-477F-8909-1836B1E60B2C}"/>
              </a:ext>
            </a:extLst>
          </p:cNvPr>
          <p:cNvPicPr>
            <a:picLocks noChangeAspect="1"/>
          </p:cNvPicPr>
          <p:nvPr/>
        </p:nvPicPr>
        <p:blipFill>
          <a:blip r:embed="rId8"/>
          <a:stretch>
            <a:fillRect/>
          </a:stretch>
        </p:blipFill>
        <p:spPr>
          <a:xfrm>
            <a:off x="6738940" y="4742200"/>
            <a:ext cx="2138968" cy="2061548"/>
          </a:xfrm>
          <a:prstGeom prst="rect">
            <a:avLst/>
          </a:prstGeom>
        </p:spPr>
      </p:pic>
      <p:pic>
        <p:nvPicPr>
          <p:cNvPr id="6" name="Picture 5">
            <a:extLst>
              <a:ext uri="{FF2B5EF4-FFF2-40B4-BE49-F238E27FC236}">
                <a16:creationId xmlns:a16="http://schemas.microsoft.com/office/drawing/2014/main" id="{BCDAFBF2-AF7E-45A4-8DEB-EE49A2B9D19A}"/>
              </a:ext>
            </a:extLst>
          </p:cNvPr>
          <p:cNvPicPr>
            <a:picLocks noChangeAspect="1"/>
          </p:cNvPicPr>
          <p:nvPr/>
        </p:nvPicPr>
        <p:blipFill>
          <a:blip r:embed="rId9"/>
          <a:stretch>
            <a:fillRect/>
          </a:stretch>
        </p:blipFill>
        <p:spPr>
          <a:xfrm>
            <a:off x="6896841" y="778518"/>
            <a:ext cx="1962150" cy="1714378"/>
          </a:xfrm>
          <a:prstGeom prst="rect">
            <a:avLst/>
          </a:prstGeom>
        </p:spPr>
      </p:pic>
      <p:pic>
        <p:nvPicPr>
          <p:cNvPr id="11" name="Picture 10">
            <a:extLst>
              <a:ext uri="{FF2B5EF4-FFF2-40B4-BE49-F238E27FC236}">
                <a16:creationId xmlns:a16="http://schemas.microsoft.com/office/drawing/2014/main" id="{532D99FC-497D-470D-8070-B2956FE5DC83}"/>
              </a:ext>
            </a:extLst>
          </p:cNvPr>
          <p:cNvPicPr>
            <a:picLocks noChangeAspect="1"/>
          </p:cNvPicPr>
          <p:nvPr/>
        </p:nvPicPr>
        <p:blipFill>
          <a:blip r:embed="rId10"/>
          <a:stretch>
            <a:fillRect/>
          </a:stretch>
        </p:blipFill>
        <p:spPr>
          <a:xfrm>
            <a:off x="2011016" y="2981013"/>
            <a:ext cx="4889416" cy="2377646"/>
          </a:xfrm>
          <a:prstGeom prst="rect">
            <a:avLst/>
          </a:prstGeom>
        </p:spPr>
      </p:pic>
      <p:pic>
        <p:nvPicPr>
          <p:cNvPr id="12" name="Picture 11">
            <a:extLst>
              <a:ext uri="{FF2B5EF4-FFF2-40B4-BE49-F238E27FC236}">
                <a16:creationId xmlns:a16="http://schemas.microsoft.com/office/drawing/2014/main" id="{94C6FBB2-4C5A-415C-AD76-148E0B9D4750}"/>
              </a:ext>
            </a:extLst>
          </p:cNvPr>
          <p:cNvPicPr>
            <a:picLocks noChangeAspect="1"/>
          </p:cNvPicPr>
          <p:nvPr/>
        </p:nvPicPr>
        <p:blipFill>
          <a:blip r:embed="rId11"/>
          <a:stretch>
            <a:fillRect/>
          </a:stretch>
        </p:blipFill>
        <p:spPr>
          <a:xfrm>
            <a:off x="229409" y="5145652"/>
            <a:ext cx="4770619" cy="1658096"/>
          </a:xfrm>
          <a:prstGeom prst="rect">
            <a:avLst/>
          </a:prstGeom>
        </p:spPr>
      </p:pic>
      <p:pic>
        <p:nvPicPr>
          <p:cNvPr id="13" name="Picture 12">
            <a:extLst>
              <a:ext uri="{FF2B5EF4-FFF2-40B4-BE49-F238E27FC236}">
                <a16:creationId xmlns:a16="http://schemas.microsoft.com/office/drawing/2014/main" id="{F2787D27-3A0A-406E-991F-774A066673A5}"/>
              </a:ext>
            </a:extLst>
          </p:cNvPr>
          <p:cNvPicPr>
            <a:picLocks noChangeAspect="1"/>
          </p:cNvPicPr>
          <p:nvPr/>
        </p:nvPicPr>
        <p:blipFill>
          <a:blip r:embed="rId12"/>
          <a:stretch>
            <a:fillRect/>
          </a:stretch>
        </p:blipFill>
        <p:spPr>
          <a:xfrm>
            <a:off x="6900860" y="2373620"/>
            <a:ext cx="1969007" cy="2609719"/>
          </a:xfrm>
          <a:prstGeom prst="rect">
            <a:avLst/>
          </a:prstGeom>
        </p:spPr>
      </p:pic>
      <p:pic>
        <p:nvPicPr>
          <p:cNvPr id="14" name="Picture 13">
            <a:extLst>
              <a:ext uri="{FF2B5EF4-FFF2-40B4-BE49-F238E27FC236}">
                <a16:creationId xmlns:a16="http://schemas.microsoft.com/office/drawing/2014/main" id="{2553B652-4B91-4F3B-9E3D-AC8B42508201}"/>
              </a:ext>
            </a:extLst>
          </p:cNvPr>
          <p:cNvPicPr>
            <a:picLocks noChangeAspect="1"/>
          </p:cNvPicPr>
          <p:nvPr/>
        </p:nvPicPr>
        <p:blipFill>
          <a:blip r:embed="rId13"/>
          <a:stretch>
            <a:fillRect/>
          </a:stretch>
        </p:blipFill>
        <p:spPr>
          <a:xfrm>
            <a:off x="4384081" y="762918"/>
            <a:ext cx="2501883" cy="2142517"/>
          </a:xfrm>
          <a:prstGeom prst="rect">
            <a:avLst/>
          </a:prstGeom>
        </p:spPr>
      </p:pic>
      <p:pic>
        <p:nvPicPr>
          <p:cNvPr id="9" name="Picture 8">
            <a:extLst>
              <a:ext uri="{FF2B5EF4-FFF2-40B4-BE49-F238E27FC236}">
                <a16:creationId xmlns:a16="http://schemas.microsoft.com/office/drawing/2014/main" id="{5E0EFDCB-CCAF-496D-8A6D-71414354F85F}"/>
              </a:ext>
            </a:extLst>
          </p:cNvPr>
          <p:cNvPicPr>
            <a:picLocks noChangeAspect="1"/>
          </p:cNvPicPr>
          <p:nvPr/>
        </p:nvPicPr>
        <p:blipFill>
          <a:blip r:embed="rId14"/>
          <a:stretch>
            <a:fillRect/>
          </a:stretch>
        </p:blipFill>
        <p:spPr>
          <a:xfrm>
            <a:off x="229409" y="200214"/>
            <a:ext cx="1478457" cy="270567"/>
          </a:xfrm>
          <a:prstGeom prst="rect">
            <a:avLst/>
          </a:prstGeom>
        </p:spPr>
      </p:pic>
    </p:spTree>
    <p:extLst>
      <p:ext uri="{BB962C8B-B14F-4D97-AF65-F5344CB8AC3E}">
        <p14:creationId xmlns:p14="http://schemas.microsoft.com/office/powerpoint/2010/main" val="1411632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mountain&#10;&#10;Description automatically generated">
            <a:extLst>
              <a:ext uri="{FF2B5EF4-FFF2-40B4-BE49-F238E27FC236}">
                <a16:creationId xmlns:a16="http://schemas.microsoft.com/office/drawing/2014/main" id="{A04DE254-7E7E-427B-9B43-05676E606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45" y="725958"/>
            <a:ext cx="7954298" cy="2252373"/>
          </a:xfrm>
          <a:prstGeom prst="rect">
            <a:avLst/>
          </a:prstGeom>
        </p:spPr>
      </p:pic>
      <p:pic>
        <p:nvPicPr>
          <p:cNvPr id="7" name="Picture 6">
            <a:extLst>
              <a:ext uri="{FF2B5EF4-FFF2-40B4-BE49-F238E27FC236}">
                <a16:creationId xmlns:a16="http://schemas.microsoft.com/office/drawing/2014/main" id="{F6E6D39A-2EC2-48B3-800F-E6D0C467D103}"/>
              </a:ext>
            </a:extLst>
          </p:cNvPr>
          <p:cNvPicPr>
            <a:picLocks noChangeAspect="1"/>
          </p:cNvPicPr>
          <p:nvPr/>
        </p:nvPicPr>
        <p:blipFill>
          <a:blip r:embed="rId4"/>
          <a:stretch>
            <a:fillRect/>
          </a:stretch>
        </p:blipFill>
        <p:spPr>
          <a:xfrm>
            <a:off x="635194" y="3029566"/>
            <a:ext cx="7954298" cy="3775587"/>
          </a:xfrm>
          <a:prstGeom prst="rect">
            <a:avLst/>
          </a:prstGeom>
        </p:spPr>
      </p:pic>
      <p:sp>
        <p:nvSpPr>
          <p:cNvPr id="2" name="Arrow: Left-Right 1">
            <a:extLst>
              <a:ext uri="{FF2B5EF4-FFF2-40B4-BE49-F238E27FC236}">
                <a16:creationId xmlns:a16="http://schemas.microsoft.com/office/drawing/2014/main" id="{F1DBB807-75A8-49E0-AA80-2A9E0CEF0AB0}"/>
              </a:ext>
            </a:extLst>
          </p:cNvPr>
          <p:cNvSpPr/>
          <p:nvPr/>
        </p:nvSpPr>
        <p:spPr>
          <a:xfrm rot="1526308">
            <a:off x="1362228" y="1445789"/>
            <a:ext cx="2833210" cy="525903"/>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9623E8E-FD58-4ECF-9E64-CC7E05951255}"/>
              </a:ext>
            </a:extLst>
          </p:cNvPr>
          <p:cNvSpPr txBox="1"/>
          <p:nvPr/>
        </p:nvSpPr>
        <p:spPr>
          <a:xfrm rot="1571425">
            <a:off x="2108617" y="1508684"/>
            <a:ext cx="1340432" cy="400110"/>
          </a:xfrm>
          <a:prstGeom prst="rect">
            <a:avLst/>
          </a:prstGeom>
          <a:noFill/>
        </p:spPr>
        <p:txBody>
          <a:bodyPr wrap="none" rtlCol="0">
            <a:spAutoFit/>
          </a:bodyPr>
          <a:lstStyle/>
          <a:p>
            <a:r>
              <a:rPr lang="en-US" sz="2000" b="1" dirty="0">
                <a:latin typeface="Arial Narrow" panose="020B0606020202030204" pitchFamily="34" charset="0"/>
              </a:rPr>
              <a:t>information</a:t>
            </a:r>
          </a:p>
        </p:txBody>
      </p:sp>
      <p:sp>
        <p:nvSpPr>
          <p:cNvPr id="9" name="Arrow: Left-Right 8">
            <a:extLst>
              <a:ext uri="{FF2B5EF4-FFF2-40B4-BE49-F238E27FC236}">
                <a16:creationId xmlns:a16="http://schemas.microsoft.com/office/drawing/2014/main" id="{84E5AA90-A734-4C06-9A6A-B4DA1B7BF7AC}"/>
              </a:ext>
            </a:extLst>
          </p:cNvPr>
          <p:cNvSpPr/>
          <p:nvPr/>
        </p:nvSpPr>
        <p:spPr>
          <a:xfrm rot="1526308">
            <a:off x="4225694" y="3408321"/>
            <a:ext cx="901232" cy="358457"/>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9EB480E-E129-4743-B742-BD5DF5F0EEFD}"/>
              </a:ext>
            </a:extLst>
          </p:cNvPr>
          <p:cNvSpPr txBox="1"/>
          <p:nvPr/>
        </p:nvSpPr>
        <p:spPr>
          <a:xfrm rot="1571425">
            <a:off x="4187762" y="3436442"/>
            <a:ext cx="997389" cy="307777"/>
          </a:xfrm>
          <a:prstGeom prst="rect">
            <a:avLst/>
          </a:prstGeom>
          <a:noFill/>
        </p:spPr>
        <p:txBody>
          <a:bodyPr wrap="none" rtlCol="0">
            <a:spAutoFit/>
          </a:bodyPr>
          <a:lstStyle/>
          <a:p>
            <a:r>
              <a:rPr lang="en-US" sz="1400" b="1" dirty="0">
                <a:latin typeface="Arial Narrow" panose="020B0606020202030204" pitchFamily="34" charset="0"/>
              </a:rPr>
              <a:t>information</a:t>
            </a:r>
          </a:p>
        </p:txBody>
      </p:sp>
      <p:sp>
        <p:nvSpPr>
          <p:cNvPr id="11" name="TextBox 10">
            <a:extLst>
              <a:ext uri="{FF2B5EF4-FFF2-40B4-BE49-F238E27FC236}">
                <a16:creationId xmlns:a16="http://schemas.microsoft.com/office/drawing/2014/main" id="{36FEF0B9-974F-40E8-83F2-03D8E11B38BF}"/>
              </a:ext>
            </a:extLst>
          </p:cNvPr>
          <p:cNvSpPr txBox="1"/>
          <p:nvPr/>
        </p:nvSpPr>
        <p:spPr>
          <a:xfrm>
            <a:off x="1578856" y="4319177"/>
            <a:ext cx="905569" cy="400110"/>
          </a:xfrm>
          <a:prstGeom prst="rect">
            <a:avLst/>
          </a:prstGeom>
          <a:noFill/>
        </p:spPr>
        <p:txBody>
          <a:bodyPr wrap="none" rtlCol="0">
            <a:spAutoFit/>
          </a:bodyPr>
          <a:lstStyle/>
          <a:p>
            <a:r>
              <a:rPr lang="en-US" sz="2000" b="1" dirty="0">
                <a:latin typeface="Arial Narrow" panose="020B0606020202030204" pitchFamily="34" charset="0"/>
              </a:rPr>
              <a:t>TOOLS</a:t>
            </a:r>
          </a:p>
        </p:txBody>
      </p:sp>
      <p:sp>
        <p:nvSpPr>
          <p:cNvPr id="12" name="TextBox 11">
            <a:extLst>
              <a:ext uri="{FF2B5EF4-FFF2-40B4-BE49-F238E27FC236}">
                <a16:creationId xmlns:a16="http://schemas.microsoft.com/office/drawing/2014/main" id="{C1A3D45F-EE52-499F-912A-64768AAED7F9}"/>
              </a:ext>
            </a:extLst>
          </p:cNvPr>
          <p:cNvSpPr txBox="1"/>
          <p:nvPr/>
        </p:nvSpPr>
        <p:spPr>
          <a:xfrm>
            <a:off x="6012160" y="2994246"/>
            <a:ext cx="234711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PRODUCT</a:t>
            </a:r>
          </a:p>
        </p:txBody>
      </p:sp>
      <p:sp>
        <p:nvSpPr>
          <p:cNvPr id="16" name="TextBox 15">
            <a:extLst>
              <a:ext uri="{FF2B5EF4-FFF2-40B4-BE49-F238E27FC236}">
                <a16:creationId xmlns:a16="http://schemas.microsoft.com/office/drawing/2014/main" id="{CC967C92-577A-475C-B6DE-49CEF2EE0D23}"/>
              </a:ext>
            </a:extLst>
          </p:cNvPr>
          <p:cNvSpPr txBox="1"/>
          <p:nvPr/>
        </p:nvSpPr>
        <p:spPr>
          <a:xfrm>
            <a:off x="635194" y="6466599"/>
            <a:ext cx="234711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PRODUCT</a:t>
            </a:r>
          </a:p>
        </p:txBody>
      </p:sp>
      <p:sp>
        <p:nvSpPr>
          <p:cNvPr id="17" name="TextBox 16">
            <a:extLst>
              <a:ext uri="{FF2B5EF4-FFF2-40B4-BE49-F238E27FC236}">
                <a16:creationId xmlns:a16="http://schemas.microsoft.com/office/drawing/2014/main" id="{CB049E51-C45E-455D-B880-55605F0F1F00}"/>
              </a:ext>
            </a:extLst>
          </p:cNvPr>
          <p:cNvSpPr txBox="1"/>
          <p:nvPr/>
        </p:nvSpPr>
        <p:spPr>
          <a:xfrm>
            <a:off x="3275856" y="6466599"/>
            <a:ext cx="234711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PRODUCT</a:t>
            </a:r>
          </a:p>
        </p:txBody>
      </p:sp>
      <p:sp>
        <p:nvSpPr>
          <p:cNvPr id="18" name="TextBox 17">
            <a:extLst>
              <a:ext uri="{FF2B5EF4-FFF2-40B4-BE49-F238E27FC236}">
                <a16:creationId xmlns:a16="http://schemas.microsoft.com/office/drawing/2014/main" id="{ACFB71DD-E448-498C-8A5A-C8BF03889E30}"/>
              </a:ext>
            </a:extLst>
          </p:cNvPr>
          <p:cNvSpPr txBox="1"/>
          <p:nvPr/>
        </p:nvSpPr>
        <p:spPr>
          <a:xfrm>
            <a:off x="6012160" y="6462764"/>
            <a:ext cx="234711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PRODUCT</a:t>
            </a:r>
          </a:p>
        </p:txBody>
      </p:sp>
      <p:pic>
        <p:nvPicPr>
          <p:cNvPr id="14" name="Picture 13">
            <a:extLst>
              <a:ext uri="{FF2B5EF4-FFF2-40B4-BE49-F238E27FC236}">
                <a16:creationId xmlns:a16="http://schemas.microsoft.com/office/drawing/2014/main" id="{BFCD9E62-E766-4A2E-8B15-CC3C462972F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724128" y="722122"/>
            <a:ext cx="3311787" cy="2252373"/>
          </a:xfrm>
          <a:prstGeom prst="rect">
            <a:avLst/>
          </a:prstGeom>
          <a:noFill/>
        </p:spPr>
      </p:pic>
      <p:pic>
        <p:nvPicPr>
          <p:cNvPr id="4" name="Picture 3">
            <a:extLst>
              <a:ext uri="{FF2B5EF4-FFF2-40B4-BE49-F238E27FC236}">
                <a16:creationId xmlns:a16="http://schemas.microsoft.com/office/drawing/2014/main" id="{F93533EB-25A1-4817-836B-CE44FEE847F1}"/>
              </a:ext>
            </a:extLst>
          </p:cNvPr>
          <p:cNvPicPr>
            <a:picLocks noChangeAspect="1"/>
          </p:cNvPicPr>
          <p:nvPr/>
        </p:nvPicPr>
        <p:blipFill>
          <a:blip r:embed="rId6"/>
          <a:stretch>
            <a:fillRect/>
          </a:stretch>
        </p:blipFill>
        <p:spPr>
          <a:xfrm>
            <a:off x="635194" y="214332"/>
            <a:ext cx="3660037" cy="334794"/>
          </a:xfrm>
          <a:prstGeom prst="rect">
            <a:avLst/>
          </a:prstGeom>
        </p:spPr>
      </p:pic>
      <p:pic>
        <p:nvPicPr>
          <p:cNvPr id="8" name="Picture 7">
            <a:extLst>
              <a:ext uri="{FF2B5EF4-FFF2-40B4-BE49-F238E27FC236}">
                <a16:creationId xmlns:a16="http://schemas.microsoft.com/office/drawing/2014/main" id="{D6CDFCBC-D0B2-4224-B213-63250B18FB00}"/>
              </a:ext>
            </a:extLst>
          </p:cNvPr>
          <p:cNvPicPr>
            <a:picLocks noChangeAspect="1"/>
          </p:cNvPicPr>
          <p:nvPr/>
        </p:nvPicPr>
        <p:blipFill>
          <a:blip r:embed="rId7"/>
          <a:stretch>
            <a:fillRect/>
          </a:stretch>
        </p:blipFill>
        <p:spPr>
          <a:xfrm>
            <a:off x="4419946" y="212630"/>
            <a:ext cx="2744342" cy="308096"/>
          </a:xfrm>
          <a:prstGeom prst="rect">
            <a:avLst/>
          </a:prstGeom>
        </p:spPr>
      </p:pic>
    </p:spTree>
    <p:extLst>
      <p:ext uri="{BB962C8B-B14F-4D97-AF65-F5344CB8AC3E}">
        <p14:creationId xmlns:p14="http://schemas.microsoft.com/office/powerpoint/2010/main" val="2311606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4">
            <a:extLst>
              <a:ext uri="{FF2B5EF4-FFF2-40B4-BE49-F238E27FC236}">
                <a16:creationId xmlns:a16="http://schemas.microsoft.com/office/drawing/2014/main" id="{E52CC899-8BC0-4C67-AE8D-B482EE32D193}"/>
              </a:ext>
            </a:extLst>
          </p:cNvPr>
          <p:cNvSpPr txBox="1">
            <a:spLocks noChangeArrowheads="1"/>
          </p:cNvSpPr>
          <p:nvPr/>
        </p:nvSpPr>
        <p:spPr bwMode="auto">
          <a:xfrm>
            <a:off x="49228" y="5066384"/>
            <a:ext cx="3057551"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ea typeface="Times New Roman" panose="02020603050405020304" pitchFamily="18" charset="0"/>
                <a:cs typeface="Arial" panose="020B0604020202020204" pitchFamily="34" charset="0"/>
              </a:rPr>
              <a:t>6 RELATIONSHIPS</a:t>
            </a:r>
          </a:p>
          <a:p>
            <a:pPr algn="ctr">
              <a:spcBef>
                <a:spcPct val="0"/>
              </a:spcBef>
              <a:buFontTx/>
              <a:buNone/>
            </a:pPr>
            <a:r>
              <a:rPr lang="en-US" altLang="en-US" sz="1600" dirty="0">
                <a:solidFill>
                  <a:srgbClr val="000000"/>
                </a:solidFill>
                <a:ea typeface="Times New Roman" panose="02020603050405020304" pitchFamily="18" charset="0"/>
                <a:cs typeface="Arial" panose="020B0604020202020204" pitchFamily="34" charset="0"/>
              </a:rPr>
              <a:t>with people, communities, places, ideas, objects, work, hobbies, problems, anything!</a:t>
            </a:r>
          </a:p>
        </p:txBody>
      </p:sp>
      <p:sp>
        <p:nvSpPr>
          <p:cNvPr id="114691" name="Text Box 5">
            <a:extLst>
              <a:ext uri="{FF2B5EF4-FFF2-40B4-BE49-F238E27FC236}">
                <a16:creationId xmlns:a16="http://schemas.microsoft.com/office/drawing/2014/main" id="{FD0B00DD-D35D-4CD0-B353-7ECDB67EB316}"/>
              </a:ext>
            </a:extLst>
          </p:cNvPr>
          <p:cNvSpPr txBox="1">
            <a:spLocks noChangeArrowheads="1"/>
          </p:cNvSpPr>
          <p:nvPr/>
        </p:nvSpPr>
        <p:spPr bwMode="auto">
          <a:xfrm>
            <a:off x="2038976" y="910705"/>
            <a:ext cx="4899261" cy="325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Microsoft Sans Serif" panose="020B0604020202020204" pitchFamily="34" charset="0"/>
                <a:ea typeface="Times New Roman" panose="02020603050405020304" pitchFamily="18" charset="0"/>
                <a:cs typeface="Microsoft Sans Serif" panose="020B0604020202020204" pitchFamily="34" charset="0"/>
              </a:rPr>
              <a:t>3 RESOURCES</a:t>
            </a:r>
          </a:p>
          <a:p>
            <a:pPr algn="ctr">
              <a:spcBef>
                <a:spcPct val="0"/>
              </a:spcBef>
              <a:buFontTx/>
              <a:buNone/>
            </a:pPr>
            <a:r>
              <a:rPr lang="en-US" altLang="en-US" sz="1600" dirty="0">
                <a:solidFill>
                  <a:srgbClr val="000000"/>
                </a:solidFill>
                <a:latin typeface="Microsoft Sans Serif" panose="020B0604020202020204" pitchFamily="34" charset="0"/>
                <a:ea typeface="Times New Roman" panose="02020603050405020304" pitchFamily="18" charset="0"/>
                <a:cs typeface="Microsoft Sans Serif" panose="020B0604020202020204" pitchFamily="34" charset="0"/>
              </a:rPr>
              <a:t>information, knowledge, people, tools,  technologies </a:t>
            </a:r>
          </a:p>
          <a:p>
            <a:pPr algn="ctr">
              <a:spcBef>
                <a:spcPct val="0"/>
              </a:spcBef>
              <a:buFontTx/>
              <a:buNone/>
            </a:pPr>
            <a:r>
              <a:rPr lang="en-US" altLang="en-US" sz="1600" dirty="0">
                <a:solidFill>
                  <a:srgbClr val="000000"/>
                </a:solidFill>
                <a:latin typeface="Microsoft Sans Serif" panose="020B0604020202020204" pitchFamily="34" charset="0"/>
                <a:ea typeface="Times New Roman" panose="02020603050405020304" pitchFamily="18" charset="0"/>
                <a:cs typeface="Microsoft Sans Serif" panose="020B0604020202020204" pitchFamily="34" charset="0"/>
              </a:rPr>
              <a:t>&amp; other artefacts (anything that can be used)</a:t>
            </a:r>
            <a:endParaRPr lang="en-US" altLang="en-US" sz="1600" dirty="0">
              <a:solidFill>
                <a:srgbClr val="000000"/>
              </a:solidFill>
              <a:ea typeface="Times New Roman" panose="02020603050405020304" pitchFamily="18" charset="0"/>
              <a:cs typeface="Arial" panose="020B0604020202020204" pitchFamily="34" charset="0"/>
            </a:endParaRPr>
          </a:p>
        </p:txBody>
      </p:sp>
      <p:sp>
        <p:nvSpPr>
          <p:cNvPr id="114692" name="Text Box 1">
            <a:extLst>
              <a:ext uri="{FF2B5EF4-FFF2-40B4-BE49-F238E27FC236}">
                <a16:creationId xmlns:a16="http://schemas.microsoft.com/office/drawing/2014/main" id="{6873B3E6-943E-451F-859C-0ADAAE7544E2}"/>
              </a:ext>
            </a:extLst>
          </p:cNvPr>
          <p:cNvSpPr txBox="1">
            <a:spLocks noChangeArrowheads="1"/>
          </p:cNvSpPr>
          <p:nvPr/>
        </p:nvSpPr>
        <p:spPr bwMode="auto">
          <a:xfrm>
            <a:off x="2777319" y="5599326"/>
            <a:ext cx="4807974" cy="37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600" b="1" dirty="0">
                <a:solidFill>
                  <a:srgbClr val="000000"/>
                </a:solidFill>
                <a:ea typeface="Times New Roman" panose="02020603050405020304" pitchFamily="18" charset="0"/>
                <a:cs typeface="Arial" panose="020B0604020202020204" pitchFamily="34" charset="0"/>
              </a:rPr>
              <a:t>7 PROCESSES/ACTIVITIES/EXPERIENCES</a:t>
            </a:r>
          </a:p>
          <a:p>
            <a:pPr algn="ctr">
              <a:spcBef>
                <a:spcPct val="0"/>
              </a:spcBef>
              <a:buFontTx/>
              <a:buNone/>
            </a:pPr>
            <a:r>
              <a:rPr lang="en-US" altLang="en-US" sz="1600" dirty="0">
                <a:solidFill>
                  <a:srgbClr val="000000"/>
                </a:solidFill>
                <a:ea typeface="Times New Roman" panose="02020603050405020304" pitchFamily="18" charset="0"/>
                <a:cs typeface="Arial" panose="020B0604020202020204" pitchFamily="34" charset="0"/>
              </a:rPr>
              <a:t>sg study, work, making, research, inquiry, </a:t>
            </a:r>
          </a:p>
          <a:p>
            <a:pPr algn="ctr">
              <a:spcBef>
                <a:spcPct val="0"/>
              </a:spcBef>
              <a:buFontTx/>
              <a:buNone/>
            </a:pPr>
            <a:r>
              <a:rPr lang="en-US" altLang="en-US" sz="1600" dirty="0">
                <a:solidFill>
                  <a:srgbClr val="000000"/>
                </a:solidFill>
                <a:ea typeface="Times New Roman" panose="02020603050405020304" pitchFamily="18" charset="0"/>
                <a:cs typeface="Arial" panose="020B0604020202020204" pitchFamily="34" charset="0"/>
              </a:rPr>
              <a:t>problem solving and much more….</a:t>
            </a:r>
          </a:p>
        </p:txBody>
      </p:sp>
      <p:sp>
        <p:nvSpPr>
          <p:cNvPr id="114693" name="Rectangle 8">
            <a:extLst>
              <a:ext uri="{FF2B5EF4-FFF2-40B4-BE49-F238E27FC236}">
                <a16:creationId xmlns:a16="http://schemas.microsoft.com/office/drawing/2014/main" id="{4883DDBB-9AED-48E8-ABF4-3718ECBF15BD}"/>
              </a:ext>
            </a:extLst>
          </p:cNvPr>
          <p:cNvSpPr>
            <a:spLocks noChangeArrowheads="1"/>
          </p:cNvSpPr>
          <p:nvPr/>
        </p:nvSpPr>
        <p:spPr bwMode="auto">
          <a:xfrm>
            <a:off x="1294676" y="888480"/>
            <a:ext cx="184731"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350">
              <a:solidFill>
                <a:srgbClr val="000000"/>
              </a:solidFill>
              <a:cs typeface="Arial" panose="020B0604020202020204" pitchFamily="34" charset="0"/>
            </a:endParaRPr>
          </a:p>
        </p:txBody>
      </p:sp>
      <p:sp>
        <p:nvSpPr>
          <p:cNvPr id="114694" name="Rectangle 10">
            <a:extLst>
              <a:ext uri="{FF2B5EF4-FFF2-40B4-BE49-F238E27FC236}">
                <a16:creationId xmlns:a16="http://schemas.microsoft.com/office/drawing/2014/main" id="{34F91DA3-F308-4C7D-BE81-6A5F5E3D300E}"/>
              </a:ext>
            </a:extLst>
          </p:cNvPr>
          <p:cNvSpPr>
            <a:spLocks noChangeArrowheads="1"/>
          </p:cNvSpPr>
          <p:nvPr/>
        </p:nvSpPr>
        <p:spPr bwMode="auto">
          <a:xfrm>
            <a:off x="1294676" y="1059931"/>
            <a:ext cx="184731"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350">
              <a:solidFill>
                <a:srgbClr val="000000"/>
              </a:solidFill>
              <a:cs typeface="Arial" panose="020B0604020202020204" pitchFamily="34" charset="0"/>
            </a:endParaRPr>
          </a:p>
        </p:txBody>
      </p:sp>
      <p:sp>
        <p:nvSpPr>
          <p:cNvPr id="114695" name="Rectangle 13">
            <a:extLst>
              <a:ext uri="{FF2B5EF4-FFF2-40B4-BE49-F238E27FC236}">
                <a16:creationId xmlns:a16="http://schemas.microsoft.com/office/drawing/2014/main" id="{57D691EB-4BDD-4FB4-B3FC-6D5A7758848B}"/>
              </a:ext>
            </a:extLst>
          </p:cNvPr>
          <p:cNvSpPr>
            <a:spLocks noChangeArrowheads="1"/>
          </p:cNvSpPr>
          <p:nvPr/>
        </p:nvSpPr>
        <p:spPr bwMode="auto">
          <a:xfrm>
            <a:off x="1294676" y="915661"/>
            <a:ext cx="184731" cy="588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br>
              <a:rPr lang="en-GB" altLang="en-US" sz="525">
                <a:solidFill>
                  <a:srgbClr val="000000"/>
                </a:solidFill>
                <a:cs typeface="Arial" panose="020B0604020202020204" pitchFamily="34" charset="0"/>
              </a:rPr>
            </a:br>
            <a:endParaRPr lang="en-GB" altLang="en-US" sz="1350">
              <a:solidFill>
                <a:srgbClr val="000000"/>
              </a:solidFill>
              <a:cs typeface="Arial" panose="020B0604020202020204" pitchFamily="34" charset="0"/>
            </a:endParaRPr>
          </a:p>
          <a:p>
            <a:pPr>
              <a:spcBef>
                <a:spcPct val="0"/>
              </a:spcBef>
              <a:buFontTx/>
              <a:buNone/>
            </a:pPr>
            <a:endParaRPr lang="en-GB" altLang="en-US" sz="1350">
              <a:solidFill>
                <a:srgbClr val="000000"/>
              </a:solidFill>
              <a:cs typeface="Arial" panose="020B0604020202020204" pitchFamily="34" charset="0"/>
            </a:endParaRPr>
          </a:p>
        </p:txBody>
      </p:sp>
      <p:sp>
        <p:nvSpPr>
          <p:cNvPr id="114696" name="Rectangle 15">
            <a:extLst>
              <a:ext uri="{FF2B5EF4-FFF2-40B4-BE49-F238E27FC236}">
                <a16:creationId xmlns:a16="http://schemas.microsoft.com/office/drawing/2014/main" id="{7E7A24C4-F380-4707-97F7-569EBA328CE8}"/>
              </a:ext>
            </a:extLst>
          </p:cNvPr>
          <p:cNvSpPr>
            <a:spLocks noChangeArrowheads="1"/>
          </p:cNvSpPr>
          <p:nvPr/>
        </p:nvSpPr>
        <p:spPr bwMode="auto">
          <a:xfrm>
            <a:off x="1294676" y="1059931"/>
            <a:ext cx="184731"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350">
              <a:solidFill>
                <a:srgbClr val="000000"/>
              </a:solidFill>
              <a:cs typeface="Arial" panose="020B0604020202020204" pitchFamily="34" charset="0"/>
            </a:endParaRPr>
          </a:p>
        </p:txBody>
      </p:sp>
      <p:sp>
        <p:nvSpPr>
          <p:cNvPr id="114697" name="Rectangle 18">
            <a:extLst>
              <a:ext uri="{FF2B5EF4-FFF2-40B4-BE49-F238E27FC236}">
                <a16:creationId xmlns:a16="http://schemas.microsoft.com/office/drawing/2014/main" id="{ACFC9EEE-3957-44BD-8233-261E06EF659D}"/>
              </a:ext>
            </a:extLst>
          </p:cNvPr>
          <p:cNvSpPr>
            <a:spLocks noChangeArrowheads="1"/>
          </p:cNvSpPr>
          <p:nvPr/>
        </p:nvSpPr>
        <p:spPr bwMode="auto">
          <a:xfrm>
            <a:off x="1294676" y="1059931"/>
            <a:ext cx="184731"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350">
              <a:solidFill>
                <a:srgbClr val="000000"/>
              </a:solidFill>
              <a:cs typeface="Arial" panose="020B0604020202020204" pitchFamily="34" charset="0"/>
            </a:endParaRPr>
          </a:p>
        </p:txBody>
      </p:sp>
      <p:cxnSp>
        <p:nvCxnSpPr>
          <p:cNvPr id="20" name="Straight Arrow Connector 19">
            <a:extLst>
              <a:ext uri="{FF2B5EF4-FFF2-40B4-BE49-F238E27FC236}">
                <a16:creationId xmlns:a16="http://schemas.microsoft.com/office/drawing/2014/main" id="{566EA590-1CE8-46CC-9227-0470BBE5CCEA}"/>
              </a:ext>
            </a:extLst>
          </p:cNvPr>
          <p:cNvCxnSpPr>
            <a:cxnSpLocks/>
          </p:cNvCxnSpPr>
          <p:nvPr/>
        </p:nvCxnSpPr>
        <p:spPr>
          <a:xfrm flipV="1">
            <a:off x="373208" y="3411361"/>
            <a:ext cx="8239432" cy="25263"/>
          </a:xfrm>
          <a:prstGeom prst="straightConnector1">
            <a:avLst/>
          </a:prstGeom>
          <a:ln w="38100">
            <a:solidFill>
              <a:schemeClr val="bg1">
                <a:lumMod val="65000"/>
                <a:alpha val="44000"/>
              </a:schemeClr>
            </a:solidFill>
            <a:tailEnd type="arrow"/>
          </a:ln>
        </p:spPr>
        <p:style>
          <a:lnRef idx="2">
            <a:schemeClr val="accent1"/>
          </a:lnRef>
          <a:fillRef idx="0">
            <a:schemeClr val="accent1"/>
          </a:fillRef>
          <a:effectRef idx="1">
            <a:schemeClr val="accent1"/>
          </a:effectRef>
          <a:fontRef idx="minor">
            <a:schemeClr val="tx1"/>
          </a:fontRef>
        </p:style>
      </p:cxnSp>
      <p:sp>
        <p:nvSpPr>
          <p:cNvPr id="114699" name="Text Box 5">
            <a:extLst>
              <a:ext uri="{FF2B5EF4-FFF2-40B4-BE49-F238E27FC236}">
                <a16:creationId xmlns:a16="http://schemas.microsoft.com/office/drawing/2014/main" id="{99BA0C90-10E4-4D96-8AEF-86217BEE4ADF}"/>
              </a:ext>
            </a:extLst>
          </p:cNvPr>
          <p:cNvSpPr txBox="1">
            <a:spLocks noChangeArrowheads="1"/>
          </p:cNvSpPr>
          <p:nvPr/>
        </p:nvSpPr>
        <p:spPr bwMode="auto">
          <a:xfrm>
            <a:off x="6989040" y="3192592"/>
            <a:ext cx="1464213" cy="377428"/>
          </a:xfrm>
          <a:prstGeom prst="rect">
            <a:avLst/>
          </a:prstGeom>
          <a:solidFill>
            <a:schemeClr val="bg1">
              <a:alpha val="5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b="1" dirty="0">
                <a:solidFill>
                  <a:srgbClr val="000000"/>
                </a:solidFill>
                <a:latin typeface="Microsoft Sans Serif" panose="020B0604020202020204" pitchFamily="34" charset="0"/>
                <a:ea typeface="Times New Roman" panose="02020603050405020304" pitchFamily="18" charset="0"/>
                <a:cs typeface="Microsoft Sans Serif" panose="020B0604020202020204" pitchFamily="34" charset="0"/>
              </a:rPr>
              <a:t>FUTURE?</a:t>
            </a:r>
          </a:p>
        </p:txBody>
      </p:sp>
      <p:sp>
        <p:nvSpPr>
          <p:cNvPr id="114700" name="Text Box 5">
            <a:extLst>
              <a:ext uri="{FF2B5EF4-FFF2-40B4-BE49-F238E27FC236}">
                <a16:creationId xmlns:a16="http://schemas.microsoft.com/office/drawing/2014/main" id="{CF83FEB9-1A0C-4F38-8D9D-EE443875442A}"/>
              </a:ext>
            </a:extLst>
          </p:cNvPr>
          <p:cNvSpPr txBox="1">
            <a:spLocks noChangeArrowheads="1"/>
          </p:cNvSpPr>
          <p:nvPr/>
        </p:nvSpPr>
        <p:spPr bwMode="auto">
          <a:xfrm>
            <a:off x="5734708" y="1844857"/>
            <a:ext cx="3168466" cy="636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Microsoft Sans Serif" panose="020B0604020202020204" pitchFamily="34" charset="0"/>
                <a:ea typeface="Times New Roman" panose="02020603050405020304" pitchFamily="18" charset="0"/>
                <a:cs typeface="Microsoft Sans Serif" panose="020B0604020202020204" pitchFamily="34" charset="0"/>
              </a:rPr>
              <a:t>2 AFFORDANCES </a:t>
            </a:r>
          </a:p>
          <a:p>
            <a:pPr algn="ctr">
              <a:spcBef>
                <a:spcPct val="0"/>
              </a:spcBef>
              <a:buFontTx/>
              <a:buNone/>
            </a:pPr>
            <a:r>
              <a:rPr lang="en-US" altLang="en-US" sz="1600" dirty="0">
                <a:solidFill>
                  <a:srgbClr val="000000"/>
                </a:solidFill>
                <a:latin typeface="Microsoft Sans Serif" panose="020B0604020202020204" pitchFamily="34" charset="0"/>
                <a:ea typeface="Times New Roman" panose="02020603050405020304" pitchFamily="18" charset="0"/>
                <a:cs typeface="Microsoft Sans Serif" panose="020B0604020202020204" pitchFamily="34" charset="0"/>
              </a:rPr>
              <a:t>possibilities that can be perceived or imagined for thinking and action  </a:t>
            </a:r>
          </a:p>
        </p:txBody>
      </p:sp>
      <p:sp>
        <p:nvSpPr>
          <p:cNvPr id="114703" name="Text Box 15">
            <a:extLst>
              <a:ext uri="{FF2B5EF4-FFF2-40B4-BE49-F238E27FC236}">
                <a16:creationId xmlns:a16="http://schemas.microsoft.com/office/drawing/2014/main" id="{7D0DD123-1B82-4F25-B557-576CC0E5A758}"/>
              </a:ext>
            </a:extLst>
          </p:cNvPr>
          <p:cNvSpPr txBox="1">
            <a:spLocks noChangeArrowheads="1"/>
          </p:cNvSpPr>
          <p:nvPr/>
        </p:nvSpPr>
        <p:spPr bwMode="auto">
          <a:xfrm>
            <a:off x="399144" y="1908158"/>
            <a:ext cx="2220814"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800" b="1" dirty="0">
                <a:solidFill>
                  <a:srgbClr val="000000"/>
                </a:solidFill>
                <a:cs typeface="Arial" panose="020B0604020202020204" pitchFamily="34" charset="0"/>
              </a:rPr>
              <a:t>4 SPACES </a:t>
            </a:r>
          </a:p>
          <a:p>
            <a:pPr algn="ctr">
              <a:spcBef>
                <a:spcPct val="0"/>
              </a:spcBef>
              <a:buFontTx/>
              <a:buNone/>
            </a:pPr>
            <a:r>
              <a:rPr lang="en-GB" altLang="en-US" sz="1600" dirty="0">
                <a:solidFill>
                  <a:srgbClr val="000000"/>
                </a:solidFill>
                <a:cs typeface="Arial" panose="020B0604020202020204" pitchFamily="34" charset="0"/>
              </a:rPr>
              <a:t>physical, social, virtual, intellectual, psychological, liminal</a:t>
            </a:r>
          </a:p>
        </p:txBody>
      </p:sp>
      <p:sp>
        <p:nvSpPr>
          <p:cNvPr id="114708" name="Text Box 15">
            <a:extLst>
              <a:ext uri="{FF2B5EF4-FFF2-40B4-BE49-F238E27FC236}">
                <a16:creationId xmlns:a16="http://schemas.microsoft.com/office/drawing/2014/main" id="{15A53EA2-6BB8-4468-B1D8-75B7862539B3}"/>
              </a:ext>
            </a:extLst>
          </p:cNvPr>
          <p:cNvSpPr txBox="1">
            <a:spLocks noChangeArrowheads="1"/>
          </p:cNvSpPr>
          <p:nvPr/>
        </p:nvSpPr>
        <p:spPr bwMode="auto">
          <a:xfrm>
            <a:off x="747101" y="3226695"/>
            <a:ext cx="1075222" cy="369332"/>
          </a:xfrm>
          <a:prstGeom prst="rect">
            <a:avLst/>
          </a:prstGeom>
          <a:solidFill>
            <a:schemeClr val="bg1">
              <a:alpha val="5803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800" b="1" dirty="0">
                <a:solidFill>
                  <a:srgbClr val="000000"/>
                </a:solidFill>
                <a:cs typeface="Arial" panose="020B0604020202020204" pitchFamily="34" charset="0"/>
              </a:rPr>
              <a:t>PAST</a:t>
            </a:r>
          </a:p>
        </p:txBody>
      </p:sp>
      <p:sp>
        <p:nvSpPr>
          <p:cNvPr id="114709" name="Text Box 7">
            <a:extLst>
              <a:ext uri="{FF2B5EF4-FFF2-40B4-BE49-F238E27FC236}">
                <a16:creationId xmlns:a16="http://schemas.microsoft.com/office/drawing/2014/main" id="{C945D805-4DD1-4BAB-A887-DF95B188BD09}"/>
              </a:ext>
            </a:extLst>
          </p:cNvPr>
          <p:cNvSpPr txBox="1">
            <a:spLocks noChangeArrowheads="1"/>
          </p:cNvSpPr>
          <p:nvPr/>
        </p:nvSpPr>
        <p:spPr bwMode="auto">
          <a:xfrm>
            <a:off x="6281053" y="3655393"/>
            <a:ext cx="2585988" cy="37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ea typeface="Times New Roman" panose="02020603050405020304" pitchFamily="18" charset="0"/>
                <a:cs typeface="Arial" panose="020B0604020202020204" pitchFamily="34" charset="0"/>
              </a:rPr>
              <a:t>1 CONTEXTS               </a:t>
            </a:r>
          </a:p>
          <a:p>
            <a:pPr algn="ctr">
              <a:spcBef>
                <a:spcPct val="0"/>
              </a:spcBef>
              <a:buFontTx/>
              <a:buNone/>
            </a:pPr>
            <a:r>
              <a:rPr lang="en-US" altLang="en-US" sz="1600" dirty="0">
                <a:solidFill>
                  <a:srgbClr val="000000"/>
                </a:solidFill>
                <a:ea typeface="Times New Roman" panose="02020603050405020304" pitchFamily="18" charset="0"/>
                <a:cs typeface="Arial" panose="020B0604020202020204" pitchFamily="34" charset="0"/>
              </a:rPr>
              <a:t> situations, circumstances, culture, ourselves, problems/opportunities - familiar or unfamiliar,  simple –complicated - complex or chaotic </a:t>
            </a:r>
          </a:p>
        </p:txBody>
      </p:sp>
      <p:sp>
        <p:nvSpPr>
          <p:cNvPr id="3" name="Arrow: Up-Down 2">
            <a:extLst>
              <a:ext uri="{FF2B5EF4-FFF2-40B4-BE49-F238E27FC236}">
                <a16:creationId xmlns:a16="http://schemas.microsoft.com/office/drawing/2014/main" id="{B89D9AEF-AFF3-40C8-997D-B78FCDAB16D3}"/>
              </a:ext>
            </a:extLst>
          </p:cNvPr>
          <p:cNvSpPr/>
          <p:nvPr/>
        </p:nvSpPr>
        <p:spPr>
          <a:xfrm>
            <a:off x="4259373" y="2279522"/>
            <a:ext cx="322741" cy="2985526"/>
          </a:xfrm>
          <a:prstGeom prst="upDownArrow">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9" name="Text Box 1">
            <a:extLst>
              <a:ext uri="{FF2B5EF4-FFF2-40B4-BE49-F238E27FC236}">
                <a16:creationId xmlns:a16="http://schemas.microsoft.com/office/drawing/2014/main" id="{CD0C4356-A74E-47ED-B2C3-B2A04B28BF30}"/>
              </a:ext>
            </a:extLst>
          </p:cNvPr>
          <p:cNvSpPr txBox="1">
            <a:spLocks noChangeArrowheads="1"/>
          </p:cNvSpPr>
          <p:nvPr/>
        </p:nvSpPr>
        <p:spPr bwMode="auto">
          <a:xfrm>
            <a:off x="2982921" y="1946124"/>
            <a:ext cx="2868174" cy="37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350" dirty="0">
                <a:solidFill>
                  <a:srgbClr val="000000"/>
                </a:solidFill>
                <a:latin typeface="Microsoft Sans Serif" panose="020B0604020202020204" pitchFamily="34" charset="0"/>
                <a:ea typeface="Times New Roman" panose="02020603050405020304" pitchFamily="18" charset="0"/>
                <a:cs typeface="Microsoft Sans Serif" panose="020B0604020202020204" pitchFamily="34" charset="0"/>
              </a:rPr>
              <a:t>           </a:t>
            </a:r>
            <a:r>
              <a:rPr lang="en-US" altLang="en-US" sz="1600" b="1" dirty="0">
                <a:solidFill>
                  <a:srgbClr val="000000"/>
                </a:solidFill>
                <a:ea typeface="Times New Roman" panose="02020603050405020304" pitchFamily="18" charset="0"/>
                <a:cs typeface="Arial" panose="020B0604020202020204" pitchFamily="34" charset="0"/>
              </a:rPr>
              <a:t>WHOLE PERSON</a:t>
            </a:r>
          </a:p>
          <a:p>
            <a:pPr>
              <a:spcBef>
                <a:spcPct val="0"/>
              </a:spcBef>
              <a:buFontTx/>
              <a:buNone/>
            </a:pPr>
            <a:endParaRPr lang="en-US" altLang="en-US" sz="1600" dirty="0">
              <a:solidFill>
                <a:srgbClr val="000000"/>
              </a:solidFill>
              <a:ea typeface="Times New Roman" panose="02020603050405020304" pitchFamily="18" charset="0"/>
              <a:cs typeface="Arial" panose="020B0604020202020204" pitchFamily="34" charset="0"/>
            </a:endParaRPr>
          </a:p>
          <a:p>
            <a:pPr>
              <a:spcBef>
                <a:spcPct val="0"/>
              </a:spcBef>
              <a:buFontTx/>
              <a:buNone/>
            </a:pPr>
            <a:endParaRPr lang="en-US" altLang="en-US" sz="1600" dirty="0">
              <a:solidFill>
                <a:srgbClr val="000000"/>
              </a:solidFill>
              <a:ea typeface="Times New Roman" panose="02020603050405020304" pitchFamily="18" charset="0"/>
              <a:cs typeface="Arial" panose="020B0604020202020204" pitchFamily="34" charset="0"/>
            </a:endParaRPr>
          </a:p>
          <a:p>
            <a:pPr algn="ctr">
              <a:spcBef>
                <a:spcPct val="0"/>
              </a:spcBef>
              <a:buFontTx/>
              <a:buNone/>
            </a:pPr>
            <a:r>
              <a:rPr lang="en-US" altLang="en-US" sz="1600" b="1" dirty="0">
                <a:solidFill>
                  <a:srgbClr val="000000"/>
                </a:solidFill>
                <a:ea typeface="Times New Roman" panose="02020603050405020304" pitchFamily="18" charset="0"/>
                <a:cs typeface="Arial" panose="020B0604020202020204" pitchFamily="34" charset="0"/>
              </a:rPr>
              <a:t>with their mind and body, purposes and motivations, sensing, perceiving, feeling, imagining, relating to, interacting with, interpreting &amp; making sense of their environment &amp; emerging situations</a:t>
            </a:r>
          </a:p>
          <a:p>
            <a:pPr>
              <a:spcBef>
                <a:spcPct val="0"/>
              </a:spcBef>
              <a:buFontTx/>
              <a:buNone/>
            </a:pPr>
            <a:endParaRPr lang="en-US" altLang="en-US" sz="1600" i="1" dirty="0">
              <a:solidFill>
                <a:srgbClr val="000000"/>
              </a:solidFill>
              <a:ea typeface="Times New Roman" panose="02020603050405020304" pitchFamily="18" charset="0"/>
              <a:cs typeface="Arial" panose="020B0604020202020204" pitchFamily="34" charset="0"/>
            </a:endParaRPr>
          </a:p>
          <a:p>
            <a:pPr>
              <a:spcBef>
                <a:spcPct val="0"/>
              </a:spcBef>
              <a:buFontTx/>
              <a:buNone/>
            </a:pPr>
            <a:endParaRPr lang="en-US" altLang="en-US" sz="1600" i="1" dirty="0">
              <a:solidFill>
                <a:srgbClr val="000000"/>
              </a:solidFill>
              <a:ea typeface="Times New Roman" panose="02020603050405020304" pitchFamily="18" charset="0"/>
              <a:cs typeface="Arial" panose="020B0604020202020204" pitchFamily="34" charset="0"/>
            </a:endParaRPr>
          </a:p>
          <a:p>
            <a:pPr>
              <a:spcBef>
                <a:spcPct val="0"/>
              </a:spcBef>
              <a:buFontTx/>
              <a:buNone/>
            </a:pPr>
            <a:r>
              <a:rPr lang="en-US" altLang="en-US" sz="1600" dirty="0">
                <a:solidFill>
                  <a:srgbClr val="000000"/>
                </a:solidFill>
                <a:ea typeface="Times New Roman" panose="02020603050405020304" pitchFamily="18" charset="0"/>
                <a:cs typeface="Arial" panose="020B0604020202020204" pitchFamily="34" charset="0"/>
              </a:rPr>
              <a:t>            </a:t>
            </a:r>
            <a:r>
              <a:rPr lang="en-US" altLang="en-US" sz="1600" b="1" dirty="0">
                <a:solidFill>
                  <a:srgbClr val="000000"/>
                </a:solidFill>
                <a:ea typeface="Times New Roman" panose="02020603050405020304" pitchFamily="18" charset="0"/>
                <a:cs typeface="Arial" panose="020B0604020202020204" pitchFamily="34" charset="0"/>
              </a:rPr>
              <a:t>ENVIRONMENT</a:t>
            </a:r>
          </a:p>
        </p:txBody>
      </p:sp>
      <p:sp>
        <p:nvSpPr>
          <p:cNvPr id="21" name="Oval 20">
            <a:extLst>
              <a:ext uri="{FF2B5EF4-FFF2-40B4-BE49-F238E27FC236}">
                <a16:creationId xmlns:a16="http://schemas.microsoft.com/office/drawing/2014/main" id="{3FB7134A-970B-4B7B-93BE-CBE29A245B8B}"/>
              </a:ext>
            </a:extLst>
          </p:cNvPr>
          <p:cNvSpPr/>
          <p:nvPr/>
        </p:nvSpPr>
        <p:spPr>
          <a:xfrm flipH="1">
            <a:off x="2533107" y="1802246"/>
            <a:ext cx="3865775" cy="3827369"/>
          </a:xfrm>
          <a:prstGeom prst="ellipse">
            <a:avLst/>
          </a:prstGeom>
          <a:solidFill>
            <a:srgbClr val="00B0F0">
              <a:alpha val="30000"/>
            </a:srgb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23" name="Text Box 15">
            <a:extLst>
              <a:ext uri="{FF2B5EF4-FFF2-40B4-BE49-F238E27FC236}">
                <a16:creationId xmlns:a16="http://schemas.microsoft.com/office/drawing/2014/main" id="{91AE2346-4286-4235-994F-D6F0DCAE19F2}"/>
              </a:ext>
            </a:extLst>
          </p:cNvPr>
          <p:cNvSpPr txBox="1">
            <a:spLocks noChangeArrowheads="1"/>
          </p:cNvSpPr>
          <p:nvPr/>
        </p:nvSpPr>
        <p:spPr bwMode="auto">
          <a:xfrm>
            <a:off x="465477" y="3699427"/>
            <a:ext cx="2027860"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800" dirty="0">
                <a:solidFill>
                  <a:srgbClr val="000000"/>
                </a:solidFill>
                <a:cs typeface="Arial" panose="020B0604020202020204" pitchFamily="34" charset="0"/>
              </a:rPr>
              <a:t>     </a:t>
            </a:r>
            <a:r>
              <a:rPr lang="en-GB" altLang="en-US" sz="1800" b="1" dirty="0">
                <a:solidFill>
                  <a:srgbClr val="000000"/>
                </a:solidFill>
                <a:cs typeface="Arial" panose="020B0604020202020204" pitchFamily="34" charset="0"/>
              </a:rPr>
              <a:t>5 PLACES</a:t>
            </a:r>
          </a:p>
          <a:p>
            <a:pPr algn="ctr">
              <a:spcBef>
                <a:spcPct val="0"/>
              </a:spcBef>
              <a:buFontTx/>
              <a:buNone/>
            </a:pPr>
            <a:r>
              <a:rPr lang="en-GB" altLang="en-US" sz="1600" dirty="0">
                <a:solidFill>
                  <a:srgbClr val="000000"/>
                </a:solidFill>
                <a:cs typeface="Arial" panose="020B0604020202020204" pitchFamily="34" charset="0"/>
              </a:rPr>
              <a:t>some things can </a:t>
            </a:r>
          </a:p>
          <a:p>
            <a:pPr algn="ctr">
              <a:spcBef>
                <a:spcPct val="0"/>
              </a:spcBef>
              <a:buFontTx/>
              <a:buNone/>
            </a:pPr>
            <a:r>
              <a:rPr lang="en-GB" altLang="en-US" sz="1600" dirty="0">
                <a:solidFill>
                  <a:srgbClr val="000000"/>
                </a:solidFill>
                <a:cs typeface="Arial" panose="020B0604020202020204" pitchFamily="34" charset="0"/>
              </a:rPr>
              <a:t>only be learned in a </a:t>
            </a:r>
          </a:p>
          <a:p>
            <a:pPr algn="ctr">
              <a:spcBef>
                <a:spcPct val="0"/>
              </a:spcBef>
              <a:buFontTx/>
              <a:buNone/>
            </a:pPr>
            <a:r>
              <a:rPr lang="en-GB" altLang="en-US" sz="1600" dirty="0">
                <a:solidFill>
                  <a:srgbClr val="000000"/>
                </a:solidFill>
                <a:cs typeface="Arial" panose="020B0604020202020204" pitchFamily="34" charset="0"/>
              </a:rPr>
              <a:t>particular place. </a:t>
            </a:r>
          </a:p>
        </p:txBody>
      </p:sp>
      <p:sp>
        <p:nvSpPr>
          <p:cNvPr id="2" name="Rectangle 1">
            <a:extLst>
              <a:ext uri="{FF2B5EF4-FFF2-40B4-BE49-F238E27FC236}">
                <a16:creationId xmlns:a16="http://schemas.microsoft.com/office/drawing/2014/main" id="{507AD63A-B795-436A-810A-96D5D3D78519}"/>
              </a:ext>
            </a:extLst>
          </p:cNvPr>
          <p:cNvSpPr/>
          <p:nvPr/>
        </p:nvSpPr>
        <p:spPr>
          <a:xfrm>
            <a:off x="2038976" y="6504831"/>
            <a:ext cx="8612021" cy="369332"/>
          </a:xfrm>
          <a:prstGeom prst="rect">
            <a:avLst/>
          </a:prstGeom>
        </p:spPr>
        <p:txBody>
          <a:bodyPr wrap="square">
            <a:spAutoFit/>
          </a:bodyPr>
          <a:lstStyle/>
          <a:p>
            <a:pPr marL="114300" marR="0" indent="-114300" fontAlgn="base">
              <a:spcBef>
                <a:spcPts val="0"/>
              </a:spcBef>
              <a:spcAft>
                <a:spcPts val="0"/>
              </a:spcAft>
            </a:pPr>
            <a:r>
              <a:rPr lang="en-US" dirty="0">
                <a:solidFill>
                  <a:srgbClr val="222222"/>
                </a:solidFill>
                <a:latin typeface="Arial" panose="020B0604020202020204" pitchFamily="34" charset="0"/>
                <a:ea typeface="Calibri" panose="020F0502020204030204" pitchFamily="34" charset="0"/>
                <a:cs typeface="Arial" panose="020B0604020202020204" pitchFamily="34" charset="0"/>
              </a:rPr>
              <a:t>Jackson, N. J. (2016) </a:t>
            </a:r>
            <a:r>
              <a:rPr lang="en-US" i="1" dirty="0">
                <a:solidFill>
                  <a:srgbClr val="222222"/>
                </a:solidFill>
                <a:latin typeface="Arial" panose="020B0604020202020204" pitchFamily="34" charset="0"/>
                <a:ea typeface="Calibri" panose="020F0502020204030204" pitchFamily="34" charset="0"/>
                <a:cs typeface="Arial" panose="020B0604020202020204" pitchFamily="34" charset="0"/>
              </a:rPr>
              <a:t>Exploring Learning Ecologies.</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7408816-95C3-4172-907C-502B0806EDB0}"/>
              </a:ext>
            </a:extLst>
          </p:cNvPr>
          <p:cNvPicPr>
            <a:picLocks noChangeAspect="1"/>
          </p:cNvPicPr>
          <p:nvPr/>
        </p:nvPicPr>
        <p:blipFill>
          <a:blip r:embed="rId3"/>
          <a:stretch>
            <a:fillRect/>
          </a:stretch>
        </p:blipFill>
        <p:spPr>
          <a:xfrm>
            <a:off x="1805604" y="153098"/>
            <a:ext cx="3336036" cy="256300"/>
          </a:xfrm>
          <a:prstGeom prst="rect">
            <a:avLst/>
          </a:prstGeom>
        </p:spPr>
      </p:pic>
      <p:pic>
        <p:nvPicPr>
          <p:cNvPr id="7" name="Picture 6">
            <a:extLst>
              <a:ext uri="{FF2B5EF4-FFF2-40B4-BE49-F238E27FC236}">
                <a16:creationId xmlns:a16="http://schemas.microsoft.com/office/drawing/2014/main" id="{E6F8BEB9-1429-4B3E-A8C2-A88DF9C4CE00}"/>
              </a:ext>
            </a:extLst>
          </p:cNvPr>
          <p:cNvPicPr>
            <a:picLocks noChangeAspect="1"/>
          </p:cNvPicPr>
          <p:nvPr/>
        </p:nvPicPr>
        <p:blipFill>
          <a:blip r:embed="rId4"/>
          <a:stretch>
            <a:fillRect/>
          </a:stretch>
        </p:blipFill>
        <p:spPr>
          <a:xfrm>
            <a:off x="4887543" y="506111"/>
            <a:ext cx="1772689" cy="240298"/>
          </a:xfrm>
          <a:prstGeom prst="rect">
            <a:avLst/>
          </a:prstGeom>
        </p:spPr>
      </p:pic>
      <p:pic>
        <p:nvPicPr>
          <p:cNvPr id="9" name="Picture 8">
            <a:extLst>
              <a:ext uri="{FF2B5EF4-FFF2-40B4-BE49-F238E27FC236}">
                <a16:creationId xmlns:a16="http://schemas.microsoft.com/office/drawing/2014/main" id="{9C859669-B8B7-41B1-AB68-B7E21089F74D}"/>
              </a:ext>
            </a:extLst>
          </p:cNvPr>
          <p:cNvPicPr>
            <a:picLocks noChangeAspect="1"/>
          </p:cNvPicPr>
          <p:nvPr/>
        </p:nvPicPr>
        <p:blipFill>
          <a:blip r:embed="rId5"/>
          <a:stretch>
            <a:fillRect/>
          </a:stretch>
        </p:blipFill>
        <p:spPr>
          <a:xfrm>
            <a:off x="1691680" y="493102"/>
            <a:ext cx="3139212" cy="274237"/>
          </a:xfrm>
          <a:prstGeom prst="rect">
            <a:avLst/>
          </a:prstGeom>
        </p:spPr>
      </p:pic>
      <p:pic>
        <p:nvPicPr>
          <p:cNvPr id="10" name="Picture 9">
            <a:extLst>
              <a:ext uri="{FF2B5EF4-FFF2-40B4-BE49-F238E27FC236}">
                <a16:creationId xmlns:a16="http://schemas.microsoft.com/office/drawing/2014/main" id="{3926045F-8B16-4557-B393-D5A83BCA2BB2}"/>
              </a:ext>
            </a:extLst>
          </p:cNvPr>
          <p:cNvPicPr>
            <a:picLocks noChangeAspect="1"/>
          </p:cNvPicPr>
          <p:nvPr/>
        </p:nvPicPr>
        <p:blipFill>
          <a:blip r:embed="rId6"/>
          <a:stretch>
            <a:fillRect/>
          </a:stretch>
        </p:blipFill>
        <p:spPr>
          <a:xfrm>
            <a:off x="5181306" y="159592"/>
            <a:ext cx="1339577" cy="261145"/>
          </a:xfrm>
          <a:prstGeom prst="rect">
            <a:avLst/>
          </a:prstGeom>
        </p:spPr>
      </p:pic>
    </p:spTree>
    <p:extLst>
      <p:ext uri="{BB962C8B-B14F-4D97-AF65-F5344CB8AC3E}">
        <p14:creationId xmlns:p14="http://schemas.microsoft.com/office/powerpoint/2010/main" val="3988635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968A27-FC3C-4B80-86B5-2D9F6EF4AEEE}"/>
              </a:ext>
            </a:extLst>
          </p:cNvPr>
          <p:cNvPicPr>
            <a:picLocks noChangeAspect="1"/>
          </p:cNvPicPr>
          <p:nvPr/>
        </p:nvPicPr>
        <p:blipFill>
          <a:blip r:embed="rId3"/>
          <a:stretch>
            <a:fillRect/>
          </a:stretch>
        </p:blipFill>
        <p:spPr>
          <a:xfrm>
            <a:off x="0" y="685299"/>
            <a:ext cx="9192605" cy="6161535"/>
          </a:xfrm>
          <a:prstGeom prst="rect">
            <a:avLst/>
          </a:prstGeom>
        </p:spPr>
      </p:pic>
      <p:pic>
        <p:nvPicPr>
          <p:cNvPr id="4" name="Picture 3">
            <a:extLst>
              <a:ext uri="{FF2B5EF4-FFF2-40B4-BE49-F238E27FC236}">
                <a16:creationId xmlns:a16="http://schemas.microsoft.com/office/drawing/2014/main" id="{63CF6B09-EF83-48E3-A3E2-6C614D58260F}"/>
              </a:ext>
            </a:extLst>
          </p:cNvPr>
          <p:cNvPicPr>
            <a:picLocks noChangeAspect="1"/>
          </p:cNvPicPr>
          <p:nvPr/>
        </p:nvPicPr>
        <p:blipFill>
          <a:blip r:embed="rId4"/>
          <a:stretch>
            <a:fillRect/>
          </a:stretch>
        </p:blipFill>
        <p:spPr>
          <a:xfrm>
            <a:off x="899592" y="156749"/>
            <a:ext cx="3339446" cy="289086"/>
          </a:xfrm>
          <a:prstGeom prst="rect">
            <a:avLst/>
          </a:prstGeom>
        </p:spPr>
      </p:pic>
      <p:pic>
        <p:nvPicPr>
          <p:cNvPr id="6" name="Picture 5">
            <a:extLst>
              <a:ext uri="{FF2B5EF4-FFF2-40B4-BE49-F238E27FC236}">
                <a16:creationId xmlns:a16="http://schemas.microsoft.com/office/drawing/2014/main" id="{AF2AD5F9-70BB-4FEE-95EA-C4547919F869}"/>
              </a:ext>
            </a:extLst>
          </p:cNvPr>
          <p:cNvPicPr>
            <a:picLocks noChangeAspect="1"/>
          </p:cNvPicPr>
          <p:nvPr/>
        </p:nvPicPr>
        <p:blipFill>
          <a:blip r:embed="rId5"/>
          <a:stretch>
            <a:fillRect/>
          </a:stretch>
        </p:blipFill>
        <p:spPr>
          <a:xfrm>
            <a:off x="4283968" y="155866"/>
            <a:ext cx="3744416" cy="273134"/>
          </a:xfrm>
          <a:prstGeom prst="rect">
            <a:avLst/>
          </a:prstGeom>
        </p:spPr>
      </p:pic>
    </p:spTree>
    <p:extLst>
      <p:ext uri="{BB962C8B-B14F-4D97-AF65-F5344CB8AC3E}">
        <p14:creationId xmlns:p14="http://schemas.microsoft.com/office/powerpoint/2010/main" val="1744617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1" name="Picture 5" descr="C:\Users\norman\Documents\CHALKMOUNTAIN KEY INFORMATION\CARTOONS\ANDRES\jpgs\classroom.jpg">
            <a:extLst>
              <a:ext uri="{FF2B5EF4-FFF2-40B4-BE49-F238E27FC236}">
                <a16:creationId xmlns:a16="http://schemas.microsoft.com/office/drawing/2014/main" id="{20AB40C7-6DAF-459F-B565-E7F7950BA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91" y="1717991"/>
            <a:ext cx="2906183"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7" descr="C:\Users\norman\Documents\CHALKMOUNTAIN KEY INFORMATION\CARTOONS\ANDRES\jpgs\collaborative design.jpg">
            <a:extLst>
              <a:ext uri="{FF2B5EF4-FFF2-40B4-BE49-F238E27FC236}">
                <a16:creationId xmlns:a16="http://schemas.microsoft.com/office/drawing/2014/main" id="{5B7705F5-1B00-4C5D-B98C-05A71B7C2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679" y="1789429"/>
            <a:ext cx="24511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TextBox 7">
            <a:extLst>
              <a:ext uri="{FF2B5EF4-FFF2-40B4-BE49-F238E27FC236}">
                <a16:creationId xmlns:a16="http://schemas.microsoft.com/office/drawing/2014/main" id="{D426AA0B-0BFB-47C7-AD79-1ABCC54A84B8}"/>
              </a:ext>
            </a:extLst>
          </p:cNvPr>
          <p:cNvSpPr txBox="1">
            <a:spLocks noChangeArrowheads="1"/>
          </p:cNvSpPr>
          <p:nvPr/>
        </p:nvSpPr>
        <p:spPr bwMode="auto">
          <a:xfrm>
            <a:off x="3851523" y="1634350"/>
            <a:ext cx="9925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b="1" dirty="0">
                <a:solidFill>
                  <a:srgbClr val="000000"/>
                </a:solidFill>
                <a:latin typeface="Arial Narrow" panose="020B0606020202030204" pitchFamily="34" charset="0"/>
              </a:rPr>
              <a:t>DESIGN</a:t>
            </a:r>
          </a:p>
        </p:txBody>
      </p:sp>
      <p:sp>
        <p:nvSpPr>
          <p:cNvPr id="155654" name="TextBox 8">
            <a:extLst>
              <a:ext uri="{FF2B5EF4-FFF2-40B4-BE49-F238E27FC236}">
                <a16:creationId xmlns:a16="http://schemas.microsoft.com/office/drawing/2014/main" id="{7D48B5AE-FA48-4B9D-992C-03A2716110A4}"/>
              </a:ext>
            </a:extLst>
          </p:cNvPr>
          <p:cNvSpPr txBox="1">
            <a:spLocks noChangeArrowheads="1"/>
          </p:cNvSpPr>
          <p:nvPr/>
        </p:nvSpPr>
        <p:spPr bwMode="auto">
          <a:xfrm>
            <a:off x="31204" y="1090011"/>
            <a:ext cx="3168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400" b="1" dirty="0">
                <a:solidFill>
                  <a:srgbClr val="000000"/>
                </a:solidFill>
                <a:latin typeface="Arial Narrow" panose="020B0606020202030204" pitchFamily="34" charset="0"/>
              </a:rPr>
              <a:t>FROM THIS TO </a:t>
            </a:r>
          </a:p>
        </p:txBody>
      </p:sp>
      <p:sp>
        <p:nvSpPr>
          <p:cNvPr id="155655" name="TextBox 9">
            <a:extLst>
              <a:ext uri="{FF2B5EF4-FFF2-40B4-BE49-F238E27FC236}">
                <a16:creationId xmlns:a16="http://schemas.microsoft.com/office/drawing/2014/main" id="{01D32F5C-026D-4B63-BB21-D01837CFD787}"/>
              </a:ext>
            </a:extLst>
          </p:cNvPr>
          <p:cNvSpPr txBox="1">
            <a:spLocks noChangeArrowheads="1"/>
          </p:cNvSpPr>
          <p:nvPr/>
        </p:nvSpPr>
        <p:spPr bwMode="auto">
          <a:xfrm>
            <a:off x="2514228" y="1077483"/>
            <a:ext cx="67687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400" b="1" dirty="0">
                <a:solidFill>
                  <a:srgbClr val="000000"/>
                </a:solidFill>
                <a:latin typeface="Arial Narrow" panose="020B0606020202030204" pitchFamily="34" charset="0"/>
              </a:rPr>
              <a:t>A COLLABORATIVE CREATIVE LEARNING ECOLOGY</a:t>
            </a:r>
          </a:p>
        </p:txBody>
      </p:sp>
      <p:pic>
        <p:nvPicPr>
          <p:cNvPr id="155656" name="Picture 8" descr="C:\Users\norman\Documents\CHALKMOUNTAIN KEY INFORMATION\CARTOONS\ANDRES\jpgs\MAKE.jpg">
            <a:extLst>
              <a:ext uri="{FF2B5EF4-FFF2-40B4-BE49-F238E27FC236}">
                <a16:creationId xmlns:a16="http://schemas.microsoft.com/office/drawing/2014/main" id="{F6254020-F96E-4C31-98F4-5D099BD6A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8467" y="1814257"/>
            <a:ext cx="2293937"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7" name="TextBox 11">
            <a:extLst>
              <a:ext uri="{FF2B5EF4-FFF2-40B4-BE49-F238E27FC236}">
                <a16:creationId xmlns:a16="http://schemas.microsoft.com/office/drawing/2014/main" id="{5123F81A-A449-431B-A0B2-9F8C501E850A}"/>
              </a:ext>
            </a:extLst>
          </p:cNvPr>
          <p:cNvSpPr txBox="1">
            <a:spLocks noChangeArrowheads="1"/>
          </p:cNvSpPr>
          <p:nvPr/>
        </p:nvSpPr>
        <p:spPr bwMode="auto">
          <a:xfrm>
            <a:off x="6182767" y="1487774"/>
            <a:ext cx="18113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b="1" dirty="0">
                <a:solidFill>
                  <a:srgbClr val="000000"/>
                </a:solidFill>
                <a:latin typeface="Arial Narrow" panose="020B0606020202030204" pitchFamily="34" charset="0"/>
              </a:rPr>
              <a:t>MANUFACTURE</a:t>
            </a:r>
          </a:p>
        </p:txBody>
      </p:sp>
      <p:sp>
        <p:nvSpPr>
          <p:cNvPr id="13" name="Right Arrow 12">
            <a:extLst>
              <a:ext uri="{FF2B5EF4-FFF2-40B4-BE49-F238E27FC236}">
                <a16:creationId xmlns:a16="http://schemas.microsoft.com/office/drawing/2014/main" id="{C716056B-DDDD-4F65-AFC8-5C89B25D3ABD}"/>
              </a:ext>
            </a:extLst>
          </p:cNvPr>
          <p:cNvSpPr/>
          <p:nvPr/>
        </p:nvSpPr>
        <p:spPr>
          <a:xfrm>
            <a:off x="1922935" y="1171567"/>
            <a:ext cx="621396" cy="27349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endParaRPr>
          </a:p>
        </p:txBody>
      </p:sp>
      <p:pic>
        <p:nvPicPr>
          <p:cNvPr id="155659" name="Picture 9" descr="C:\Users\norman\Documents\CHALKMOUNTAIN KEY INFORMATION\CARTOONS\ANDRES\jpgs\pop up shop.jpg">
            <a:extLst>
              <a:ext uri="{FF2B5EF4-FFF2-40B4-BE49-F238E27FC236}">
                <a16:creationId xmlns:a16="http://schemas.microsoft.com/office/drawing/2014/main" id="{1F353728-BB06-4469-8A42-CFFE67CF11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7188" y="4365147"/>
            <a:ext cx="2490788"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0" name="TextBox 14">
            <a:extLst>
              <a:ext uri="{FF2B5EF4-FFF2-40B4-BE49-F238E27FC236}">
                <a16:creationId xmlns:a16="http://schemas.microsoft.com/office/drawing/2014/main" id="{8983C11D-5C66-4335-B680-49CE8152565F}"/>
              </a:ext>
            </a:extLst>
          </p:cNvPr>
          <p:cNvSpPr txBox="1">
            <a:spLocks noChangeArrowheads="1"/>
          </p:cNvSpPr>
          <p:nvPr/>
        </p:nvSpPr>
        <p:spPr bwMode="auto">
          <a:xfrm>
            <a:off x="4747667" y="4023041"/>
            <a:ext cx="723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b="1" dirty="0">
                <a:solidFill>
                  <a:srgbClr val="000000"/>
                </a:solidFill>
                <a:latin typeface="Arial Narrow" panose="020B0606020202030204" pitchFamily="34" charset="0"/>
              </a:rPr>
              <a:t>SELL</a:t>
            </a:r>
          </a:p>
        </p:txBody>
      </p:sp>
      <p:pic>
        <p:nvPicPr>
          <p:cNvPr id="155661" name="Picture 10" descr="C:\Users\norman\Documents\CHALKMOUNTAIN KEY INFORMATION\CARTOONS\ANDRES\jpgs\MARKET.jpg">
            <a:extLst>
              <a:ext uri="{FF2B5EF4-FFF2-40B4-BE49-F238E27FC236}">
                <a16:creationId xmlns:a16="http://schemas.microsoft.com/office/drawing/2014/main" id="{7F4B455F-6CC3-4264-8312-C7AD62846E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0767" y="3950016"/>
            <a:ext cx="2151062"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2" name="TextBox 16">
            <a:extLst>
              <a:ext uri="{FF2B5EF4-FFF2-40B4-BE49-F238E27FC236}">
                <a16:creationId xmlns:a16="http://schemas.microsoft.com/office/drawing/2014/main" id="{DE8A4C30-D1BA-4384-AA76-368B8AF5FCAB}"/>
              </a:ext>
            </a:extLst>
          </p:cNvPr>
          <p:cNvSpPr txBox="1">
            <a:spLocks noChangeArrowheads="1"/>
          </p:cNvSpPr>
          <p:nvPr/>
        </p:nvSpPr>
        <p:spPr bwMode="auto">
          <a:xfrm>
            <a:off x="7068592" y="3589654"/>
            <a:ext cx="10855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b="1" dirty="0">
                <a:solidFill>
                  <a:srgbClr val="000000"/>
                </a:solidFill>
                <a:latin typeface="Arial Narrow" panose="020B0606020202030204" pitchFamily="34" charset="0"/>
              </a:rPr>
              <a:t>MARKET</a:t>
            </a:r>
          </a:p>
        </p:txBody>
      </p:sp>
      <p:pic>
        <p:nvPicPr>
          <p:cNvPr id="155663" name="Picture 11" descr="C:\Users\norman\Documents\CHALKMOUNTAIN KEY INFORMATION\CARTOONS\ANDRES\jpgs\REFLECTIONS.jpg">
            <a:extLst>
              <a:ext uri="{FF2B5EF4-FFF2-40B4-BE49-F238E27FC236}">
                <a16:creationId xmlns:a16="http://schemas.microsoft.com/office/drawing/2014/main" id="{FABEEDE9-5390-4565-A5BE-A0DD15A798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418" y="4834223"/>
            <a:ext cx="2874962"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4" name="TextBox 18">
            <a:extLst>
              <a:ext uri="{FF2B5EF4-FFF2-40B4-BE49-F238E27FC236}">
                <a16:creationId xmlns:a16="http://schemas.microsoft.com/office/drawing/2014/main" id="{D882F5E1-CD36-49C5-8086-F53B301CA03E}"/>
              </a:ext>
            </a:extLst>
          </p:cNvPr>
          <p:cNvSpPr txBox="1">
            <a:spLocks noChangeArrowheads="1"/>
          </p:cNvSpPr>
          <p:nvPr/>
        </p:nvSpPr>
        <p:spPr bwMode="auto">
          <a:xfrm>
            <a:off x="316338" y="4178755"/>
            <a:ext cx="28835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000" b="1" dirty="0">
                <a:solidFill>
                  <a:srgbClr val="000000"/>
                </a:solidFill>
                <a:latin typeface="Arial Narrow" panose="020B0606020202030204" pitchFamily="34" charset="0"/>
              </a:rPr>
              <a:t>REFLECT ON  AND LEARN </a:t>
            </a:r>
          </a:p>
          <a:p>
            <a:pPr algn="ctr">
              <a:spcBef>
                <a:spcPct val="0"/>
              </a:spcBef>
              <a:buFontTx/>
              <a:buNone/>
            </a:pPr>
            <a:r>
              <a:rPr lang="en-GB" altLang="en-US" sz="2000" b="1" dirty="0">
                <a:solidFill>
                  <a:srgbClr val="000000"/>
                </a:solidFill>
                <a:latin typeface="Arial Narrow" panose="020B0606020202030204" pitchFamily="34" charset="0"/>
              </a:rPr>
              <a:t>FROM THE STORY </a:t>
            </a:r>
          </a:p>
        </p:txBody>
      </p:sp>
      <p:sp>
        <p:nvSpPr>
          <p:cNvPr id="20" name="Right Arrow 19">
            <a:extLst>
              <a:ext uri="{FF2B5EF4-FFF2-40B4-BE49-F238E27FC236}">
                <a16:creationId xmlns:a16="http://schemas.microsoft.com/office/drawing/2014/main" id="{F9D2E798-BE37-4E98-9697-8F386ADB720D}"/>
              </a:ext>
            </a:extLst>
          </p:cNvPr>
          <p:cNvSpPr/>
          <p:nvPr/>
        </p:nvSpPr>
        <p:spPr>
          <a:xfrm>
            <a:off x="5898604" y="1789429"/>
            <a:ext cx="352425" cy="423862"/>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endParaRPr>
          </a:p>
        </p:txBody>
      </p:sp>
      <p:sp>
        <p:nvSpPr>
          <p:cNvPr id="21" name="Right Arrow 20">
            <a:extLst>
              <a:ext uri="{FF2B5EF4-FFF2-40B4-BE49-F238E27FC236}">
                <a16:creationId xmlns:a16="http://schemas.microsoft.com/office/drawing/2014/main" id="{36393812-8487-41C4-9695-F45E1C64360D}"/>
              </a:ext>
            </a:extLst>
          </p:cNvPr>
          <p:cNvSpPr/>
          <p:nvPr/>
        </p:nvSpPr>
        <p:spPr>
          <a:xfrm rot="5400000">
            <a:off x="8209216" y="3361822"/>
            <a:ext cx="577539" cy="42386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endParaRPr>
          </a:p>
        </p:txBody>
      </p:sp>
      <p:sp>
        <p:nvSpPr>
          <p:cNvPr id="22" name="Right Arrow 21">
            <a:extLst>
              <a:ext uri="{FF2B5EF4-FFF2-40B4-BE49-F238E27FC236}">
                <a16:creationId xmlns:a16="http://schemas.microsoft.com/office/drawing/2014/main" id="{A68C0793-5E31-4229-B9B4-4FCA13DAB2D7}"/>
              </a:ext>
            </a:extLst>
          </p:cNvPr>
          <p:cNvSpPr/>
          <p:nvPr/>
        </p:nvSpPr>
        <p:spPr>
          <a:xfrm rot="10800000">
            <a:off x="6280574" y="4696935"/>
            <a:ext cx="352425" cy="42386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endParaRPr>
          </a:p>
        </p:txBody>
      </p:sp>
      <p:sp>
        <p:nvSpPr>
          <p:cNvPr id="23" name="Right Arrow 22">
            <a:extLst>
              <a:ext uri="{FF2B5EF4-FFF2-40B4-BE49-F238E27FC236}">
                <a16:creationId xmlns:a16="http://schemas.microsoft.com/office/drawing/2014/main" id="{698476EA-EF2F-459D-9E90-5D2FD89507DA}"/>
              </a:ext>
            </a:extLst>
          </p:cNvPr>
          <p:cNvSpPr/>
          <p:nvPr/>
        </p:nvSpPr>
        <p:spPr>
          <a:xfrm rot="10800000">
            <a:off x="3394148" y="4784978"/>
            <a:ext cx="400845" cy="42386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endParaRPr>
          </a:p>
        </p:txBody>
      </p:sp>
      <p:pic>
        <p:nvPicPr>
          <p:cNvPr id="155669" name="Picture 14" descr="C:\Users\norman\Pictures\CREATIVITY\FASHION.jpg">
            <a:extLst>
              <a:ext uri="{FF2B5EF4-FFF2-40B4-BE49-F238E27FC236}">
                <a16:creationId xmlns:a16="http://schemas.microsoft.com/office/drawing/2014/main" id="{0D7E113F-747F-45BA-B96B-6AE38FF55E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3292" y="4083366"/>
            <a:ext cx="43180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3DAB6984-9BC1-41CF-A76B-8576D00F9271}"/>
              </a:ext>
            </a:extLst>
          </p:cNvPr>
          <p:cNvPicPr>
            <a:picLocks noChangeAspect="1"/>
          </p:cNvPicPr>
          <p:nvPr/>
        </p:nvPicPr>
        <p:blipFill>
          <a:blip r:embed="rId9"/>
          <a:stretch>
            <a:fillRect/>
          </a:stretch>
        </p:blipFill>
        <p:spPr>
          <a:xfrm>
            <a:off x="376908" y="180883"/>
            <a:ext cx="4151312" cy="274719"/>
          </a:xfrm>
          <a:prstGeom prst="rect">
            <a:avLst/>
          </a:prstGeom>
        </p:spPr>
      </p:pic>
      <p:pic>
        <p:nvPicPr>
          <p:cNvPr id="26" name="Picture 25">
            <a:extLst>
              <a:ext uri="{FF2B5EF4-FFF2-40B4-BE49-F238E27FC236}">
                <a16:creationId xmlns:a16="http://schemas.microsoft.com/office/drawing/2014/main" id="{76583E0A-DD68-4AD6-AA72-852A64362EBB}"/>
              </a:ext>
            </a:extLst>
          </p:cNvPr>
          <p:cNvPicPr>
            <a:picLocks noChangeAspect="1"/>
          </p:cNvPicPr>
          <p:nvPr/>
        </p:nvPicPr>
        <p:blipFill>
          <a:blip r:embed="rId10"/>
          <a:stretch>
            <a:fillRect/>
          </a:stretch>
        </p:blipFill>
        <p:spPr>
          <a:xfrm>
            <a:off x="4628774" y="182543"/>
            <a:ext cx="3881421" cy="289147"/>
          </a:xfrm>
          <a:prstGeom prst="rect">
            <a:avLst/>
          </a:prstGeom>
        </p:spPr>
      </p:pic>
      <p:pic>
        <p:nvPicPr>
          <p:cNvPr id="27" name="Picture 26">
            <a:extLst>
              <a:ext uri="{FF2B5EF4-FFF2-40B4-BE49-F238E27FC236}">
                <a16:creationId xmlns:a16="http://schemas.microsoft.com/office/drawing/2014/main" id="{EAAEC2D8-4B87-4A4A-8DCB-4082F0AA639B}"/>
              </a:ext>
            </a:extLst>
          </p:cNvPr>
          <p:cNvPicPr>
            <a:picLocks noChangeAspect="1"/>
          </p:cNvPicPr>
          <p:nvPr/>
        </p:nvPicPr>
        <p:blipFill>
          <a:blip r:embed="rId11"/>
          <a:stretch>
            <a:fillRect/>
          </a:stretch>
        </p:blipFill>
        <p:spPr>
          <a:xfrm>
            <a:off x="948249" y="549603"/>
            <a:ext cx="4337050" cy="284064"/>
          </a:xfrm>
          <a:prstGeom prst="rect">
            <a:avLst/>
          </a:prstGeom>
        </p:spPr>
      </p:pic>
      <p:pic>
        <p:nvPicPr>
          <p:cNvPr id="28" name="Picture 27">
            <a:extLst>
              <a:ext uri="{FF2B5EF4-FFF2-40B4-BE49-F238E27FC236}">
                <a16:creationId xmlns:a16="http://schemas.microsoft.com/office/drawing/2014/main" id="{04DAD2E6-83F1-421A-95A8-16341981F15F}"/>
              </a:ext>
            </a:extLst>
          </p:cNvPr>
          <p:cNvPicPr>
            <a:picLocks noChangeAspect="1"/>
          </p:cNvPicPr>
          <p:nvPr/>
        </p:nvPicPr>
        <p:blipFill>
          <a:blip r:embed="rId12"/>
          <a:stretch>
            <a:fillRect/>
          </a:stretch>
        </p:blipFill>
        <p:spPr>
          <a:xfrm>
            <a:off x="5285299" y="560265"/>
            <a:ext cx="2066932" cy="2521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AAA01C-CB02-4691-82CE-5FEB9E3139FE}"/>
              </a:ext>
            </a:extLst>
          </p:cNvPr>
          <p:cNvSpPr/>
          <p:nvPr/>
        </p:nvSpPr>
        <p:spPr>
          <a:xfrm>
            <a:off x="3203575" y="981075"/>
            <a:ext cx="3600450" cy="525621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ounded Rectangle 3">
            <a:extLst>
              <a:ext uri="{FF2B5EF4-FFF2-40B4-BE49-F238E27FC236}">
                <a16:creationId xmlns:a16="http://schemas.microsoft.com/office/drawing/2014/main" id="{12B3B064-3D1D-4D5F-9DDF-2C877DF9373D}"/>
              </a:ext>
            </a:extLst>
          </p:cNvPr>
          <p:cNvSpPr/>
          <p:nvPr/>
        </p:nvSpPr>
        <p:spPr>
          <a:xfrm>
            <a:off x="3708400" y="5373688"/>
            <a:ext cx="358775" cy="503237"/>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ounded Rectangle 4">
            <a:extLst>
              <a:ext uri="{FF2B5EF4-FFF2-40B4-BE49-F238E27FC236}">
                <a16:creationId xmlns:a16="http://schemas.microsoft.com/office/drawing/2014/main" id="{A6967743-47A3-493A-83CA-C8649B0A44FA}"/>
              </a:ext>
            </a:extLst>
          </p:cNvPr>
          <p:cNvSpPr/>
          <p:nvPr/>
        </p:nvSpPr>
        <p:spPr>
          <a:xfrm>
            <a:off x="4140200" y="5373688"/>
            <a:ext cx="360363" cy="503237"/>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Rounded Rectangle 5">
            <a:extLst>
              <a:ext uri="{FF2B5EF4-FFF2-40B4-BE49-F238E27FC236}">
                <a16:creationId xmlns:a16="http://schemas.microsoft.com/office/drawing/2014/main" id="{93781FCB-9093-45BF-8ABD-E08CBC67968B}"/>
              </a:ext>
            </a:extLst>
          </p:cNvPr>
          <p:cNvSpPr/>
          <p:nvPr/>
        </p:nvSpPr>
        <p:spPr>
          <a:xfrm>
            <a:off x="4572000" y="5373688"/>
            <a:ext cx="360363" cy="503237"/>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Rounded Rectangle 6">
            <a:extLst>
              <a:ext uri="{FF2B5EF4-FFF2-40B4-BE49-F238E27FC236}">
                <a16:creationId xmlns:a16="http://schemas.microsoft.com/office/drawing/2014/main" id="{DE51D7C1-35F7-4E04-AAF3-9018CF50AF6F}"/>
              </a:ext>
            </a:extLst>
          </p:cNvPr>
          <p:cNvSpPr/>
          <p:nvPr/>
        </p:nvSpPr>
        <p:spPr>
          <a:xfrm>
            <a:off x="5003800" y="5373688"/>
            <a:ext cx="360363" cy="503237"/>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48488" name="Picture 2">
            <a:extLst>
              <a:ext uri="{FF2B5EF4-FFF2-40B4-BE49-F238E27FC236}">
                <a16:creationId xmlns:a16="http://schemas.microsoft.com/office/drawing/2014/main" id="{2FEBCF9A-2D43-48EC-B18A-A8687CB38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4652963"/>
            <a:ext cx="180022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9" name="Picture 2">
            <a:extLst>
              <a:ext uri="{FF2B5EF4-FFF2-40B4-BE49-F238E27FC236}">
                <a16:creationId xmlns:a16="http://schemas.microsoft.com/office/drawing/2014/main" id="{63E71171-4DF4-4208-A8C6-8095CA4B7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3933825"/>
            <a:ext cx="180022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0" name="Picture 2">
            <a:extLst>
              <a:ext uri="{FF2B5EF4-FFF2-40B4-BE49-F238E27FC236}">
                <a16:creationId xmlns:a16="http://schemas.microsoft.com/office/drawing/2014/main" id="{85B14831-EA0C-4F81-BBC8-C0EE66BE1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3213100"/>
            <a:ext cx="180022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a:extLst>
              <a:ext uri="{FF2B5EF4-FFF2-40B4-BE49-F238E27FC236}">
                <a16:creationId xmlns:a16="http://schemas.microsoft.com/office/drawing/2014/main" id="{86DBE838-EA2D-429D-9D54-9ADFA75135AE}"/>
              </a:ext>
            </a:extLst>
          </p:cNvPr>
          <p:cNvSpPr/>
          <p:nvPr/>
        </p:nvSpPr>
        <p:spPr>
          <a:xfrm>
            <a:off x="3635376" y="1916113"/>
            <a:ext cx="431800" cy="1081087"/>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Rounded Rectangle 11">
            <a:extLst>
              <a:ext uri="{FF2B5EF4-FFF2-40B4-BE49-F238E27FC236}">
                <a16:creationId xmlns:a16="http://schemas.microsoft.com/office/drawing/2014/main" id="{565A3283-7F38-44DD-84FC-9C42E778E013}"/>
              </a:ext>
            </a:extLst>
          </p:cNvPr>
          <p:cNvSpPr/>
          <p:nvPr/>
        </p:nvSpPr>
        <p:spPr>
          <a:xfrm>
            <a:off x="4140200" y="2492375"/>
            <a:ext cx="360363" cy="504825"/>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Rounded Rectangle 12">
            <a:extLst>
              <a:ext uri="{FF2B5EF4-FFF2-40B4-BE49-F238E27FC236}">
                <a16:creationId xmlns:a16="http://schemas.microsoft.com/office/drawing/2014/main" id="{F277D6AC-95D1-43AF-9AE6-C58D0ACB4228}"/>
              </a:ext>
            </a:extLst>
          </p:cNvPr>
          <p:cNvSpPr/>
          <p:nvPr/>
        </p:nvSpPr>
        <p:spPr>
          <a:xfrm>
            <a:off x="4140200" y="1916113"/>
            <a:ext cx="360363" cy="504825"/>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Rounded Rectangle 13">
            <a:extLst>
              <a:ext uri="{FF2B5EF4-FFF2-40B4-BE49-F238E27FC236}">
                <a16:creationId xmlns:a16="http://schemas.microsoft.com/office/drawing/2014/main" id="{A9439F59-2239-44C1-BEFF-856F6C95EE4D}"/>
              </a:ext>
            </a:extLst>
          </p:cNvPr>
          <p:cNvSpPr/>
          <p:nvPr/>
        </p:nvSpPr>
        <p:spPr>
          <a:xfrm>
            <a:off x="4572000" y="2492375"/>
            <a:ext cx="360363" cy="504825"/>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ounded Rectangle 14">
            <a:extLst>
              <a:ext uri="{FF2B5EF4-FFF2-40B4-BE49-F238E27FC236}">
                <a16:creationId xmlns:a16="http://schemas.microsoft.com/office/drawing/2014/main" id="{6DCA435F-5F44-4163-961E-A23DE12BD098}"/>
              </a:ext>
            </a:extLst>
          </p:cNvPr>
          <p:cNvSpPr/>
          <p:nvPr/>
        </p:nvSpPr>
        <p:spPr>
          <a:xfrm>
            <a:off x="5003800" y="2492375"/>
            <a:ext cx="360363" cy="504825"/>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Rounded Rectangle 15">
            <a:extLst>
              <a:ext uri="{FF2B5EF4-FFF2-40B4-BE49-F238E27FC236}">
                <a16:creationId xmlns:a16="http://schemas.microsoft.com/office/drawing/2014/main" id="{0D4A14D4-C7E4-4EB0-8CD3-B1E9F6FAB3B9}"/>
              </a:ext>
            </a:extLst>
          </p:cNvPr>
          <p:cNvSpPr/>
          <p:nvPr/>
        </p:nvSpPr>
        <p:spPr>
          <a:xfrm>
            <a:off x="4572000" y="1916113"/>
            <a:ext cx="360363" cy="504825"/>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Rounded Rectangle 16">
            <a:extLst>
              <a:ext uri="{FF2B5EF4-FFF2-40B4-BE49-F238E27FC236}">
                <a16:creationId xmlns:a16="http://schemas.microsoft.com/office/drawing/2014/main" id="{41464A0F-D0F7-4286-830E-94E7DD2C60E4}"/>
              </a:ext>
            </a:extLst>
          </p:cNvPr>
          <p:cNvSpPr/>
          <p:nvPr/>
        </p:nvSpPr>
        <p:spPr>
          <a:xfrm>
            <a:off x="5003800" y="1916113"/>
            <a:ext cx="360363" cy="504825"/>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8498" name="TextBox 17">
            <a:extLst>
              <a:ext uri="{FF2B5EF4-FFF2-40B4-BE49-F238E27FC236}">
                <a16:creationId xmlns:a16="http://schemas.microsoft.com/office/drawing/2014/main" id="{FDF8C276-51D6-4E07-90BA-753F7532FC6D}"/>
              </a:ext>
            </a:extLst>
          </p:cNvPr>
          <p:cNvSpPr txBox="1">
            <a:spLocks noChangeArrowheads="1"/>
          </p:cNvSpPr>
          <p:nvPr/>
        </p:nvSpPr>
        <p:spPr bwMode="auto">
          <a:xfrm>
            <a:off x="3416791" y="979786"/>
            <a:ext cx="2813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400" b="1" dirty="0">
                <a:latin typeface="Arial Narrow" panose="020B0606020202030204" pitchFamily="34" charset="0"/>
              </a:rPr>
              <a:t>University Ecosystem</a:t>
            </a:r>
          </a:p>
        </p:txBody>
      </p:sp>
      <p:sp>
        <p:nvSpPr>
          <p:cNvPr id="148499" name="TextBox 18">
            <a:extLst>
              <a:ext uri="{FF2B5EF4-FFF2-40B4-BE49-F238E27FC236}">
                <a16:creationId xmlns:a16="http://schemas.microsoft.com/office/drawing/2014/main" id="{5CD8C20C-03EC-4545-8442-83A4A45B3903}"/>
              </a:ext>
            </a:extLst>
          </p:cNvPr>
          <p:cNvSpPr txBox="1">
            <a:spLocks noChangeArrowheads="1"/>
          </p:cNvSpPr>
          <p:nvPr/>
        </p:nvSpPr>
        <p:spPr bwMode="auto">
          <a:xfrm rot="-5400000">
            <a:off x="2783321" y="3602008"/>
            <a:ext cx="13548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b="1" dirty="0">
                <a:latin typeface="Arial Narrow" panose="020B0606020202030204" pitchFamily="34" charset="0"/>
              </a:rPr>
              <a:t>Programme</a:t>
            </a:r>
          </a:p>
        </p:txBody>
      </p:sp>
      <p:sp>
        <p:nvSpPr>
          <p:cNvPr id="148500" name="TextBox 19">
            <a:extLst>
              <a:ext uri="{FF2B5EF4-FFF2-40B4-BE49-F238E27FC236}">
                <a16:creationId xmlns:a16="http://schemas.microsoft.com/office/drawing/2014/main" id="{5C493997-990E-4637-A165-279091E3EA42}"/>
              </a:ext>
            </a:extLst>
          </p:cNvPr>
          <p:cNvSpPr txBox="1">
            <a:spLocks noChangeArrowheads="1"/>
          </p:cNvSpPr>
          <p:nvPr/>
        </p:nvSpPr>
        <p:spPr bwMode="auto">
          <a:xfrm>
            <a:off x="3995738" y="2924175"/>
            <a:ext cx="1035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b="1" dirty="0">
                <a:latin typeface="Arial Narrow" panose="020B0606020202030204" pitchFamily="34" charset="0"/>
              </a:rPr>
              <a:t>Modules</a:t>
            </a:r>
          </a:p>
        </p:txBody>
      </p:sp>
      <p:sp>
        <p:nvSpPr>
          <p:cNvPr id="21" name="Oval 20">
            <a:extLst>
              <a:ext uri="{FF2B5EF4-FFF2-40B4-BE49-F238E27FC236}">
                <a16:creationId xmlns:a16="http://schemas.microsoft.com/office/drawing/2014/main" id="{E3D1EE32-AB1A-44F9-A56B-BB0AC9EEFE60}"/>
              </a:ext>
            </a:extLst>
          </p:cNvPr>
          <p:cNvSpPr/>
          <p:nvPr/>
        </p:nvSpPr>
        <p:spPr>
          <a:xfrm>
            <a:off x="5580063" y="3716338"/>
            <a:ext cx="288925" cy="2889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Oval 21">
            <a:extLst>
              <a:ext uri="{FF2B5EF4-FFF2-40B4-BE49-F238E27FC236}">
                <a16:creationId xmlns:a16="http://schemas.microsoft.com/office/drawing/2014/main" id="{7B2514DA-8646-46F9-9E8A-F44560A972DB}"/>
              </a:ext>
            </a:extLst>
          </p:cNvPr>
          <p:cNvSpPr/>
          <p:nvPr/>
        </p:nvSpPr>
        <p:spPr>
          <a:xfrm>
            <a:off x="5815806" y="2774157"/>
            <a:ext cx="287337" cy="2889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Oval 23">
            <a:extLst>
              <a:ext uri="{FF2B5EF4-FFF2-40B4-BE49-F238E27FC236}">
                <a16:creationId xmlns:a16="http://schemas.microsoft.com/office/drawing/2014/main" id="{33C28160-9114-4369-8374-D454C001F831}"/>
              </a:ext>
            </a:extLst>
          </p:cNvPr>
          <p:cNvSpPr/>
          <p:nvPr/>
        </p:nvSpPr>
        <p:spPr>
          <a:xfrm>
            <a:off x="5866606" y="4941888"/>
            <a:ext cx="288925" cy="2873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8504" name="TextBox 24">
            <a:extLst>
              <a:ext uri="{FF2B5EF4-FFF2-40B4-BE49-F238E27FC236}">
                <a16:creationId xmlns:a16="http://schemas.microsoft.com/office/drawing/2014/main" id="{BB4E5544-9F40-4CE7-8C56-32333035E3B9}"/>
              </a:ext>
            </a:extLst>
          </p:cNvPr>
          <p:cNvSpPr txBox="1">
            <a:spLocks noChangeArrowheads="1"/>
          </p:cNvSpPr>
          <p:nvPr/>
        </p:nvSpPr>
        <p:spPr bwMode="auto">
          <a:xfrm>
            <a:off x="5276431" y="1557338"/>
            <a:ext cx="15311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800" b="1" dirty="0">
                <a:latin typeface="Arial Narrow" panose="020B0606020202030204" pitchFamily="34" charset="0"/>
              </a:rPr>
              <a:t>Co-curriculum </a:t>
            </a:r>
          </a:p>
          <a:p>
            <a:pPr algn="ctr">
              <a:spcBef>
                <a:spcPct val="0"/>
              </a:spcBef>
              <a:buFontTx/>
              <a:buNone/>
            </a:pPr>
            <a:r>
              <a:rPr lang="en-GB" altLang="en-US" sz="1800" b="1" dirty="0">
                <a:latin typeface="Arial Narrow" panose="020B0606020202030204" pitchFamily="34" charset="0"/>
              </a:rPr>
              <a:t>&amp; student </a:t>
            </a:r>
          </a:p>
          <a:p>
            <a:pPr algn="ctr">
              <a:spcBef>
                <a:spcPct val="0"/>
              </a:spcBef>
              <a:buFontTx/>
              <a:buNone/>
            </a:pPr>
            <a:r>
              <a:rPr lang="en-GB" altLang="en-US" sz="1800" b="1" dirty="0">
                <a:latin typeface="Arial Narrow" panose="020B0606020202030204" pitchFamily="34" charset="0"/>
              </a:rPr>
              <a:t>organised </a:t>
            </a:r>
          </a:p>
          <a:p>
            <a:pPr algn="ctr">
              <a:spcBef>
                <a:spcPct val="0"/>
              </a:spcBef>
              <a:buFontTx/>
              <a:buNone/>
            </a:pPr>
            <a:r>
              <a:rPr lang="en-GB" altLang="en-US" sz="1800" b="1" dirty="0">
                <a:latin typeface="Arial Narrow" panose="020B0606020202030204" pitchFamily="34" charset="0"/>
              </a:rPr>
              <a:t>activities</a:t>
            </a:r>
          </a:p>
        </p:txBody>
      </p:sp>
      <p:sp>
        <p:nvSpPr>
          <p:cNvPr id="148505" name="TextBox 25">
            <a:extLst>
              <a:ext uri="{FF2B5EF4-FFF2-40B4-BE49-F238E27FC236}">
                <a16:creationId xmlns:a16="http://schemas.microsoft.com/office/drawing/2014/main" id="{9B63F6E0-9756-480E-A017-31F3AC4D2B32}"/>
              </a:ext>
            </a:extLst>
          </p:cNvPr>
          <p:cNvSpPr txBox="1">
            <a:spLocks noChangeArrowheads="1"/>
          </p:cNvSpPr>
          <p:nvPr/>
        </p:nvSpPr>
        <p:spPr bwMode="auto">
          <a:xfrm>
            <a:off x="6588125" y="4292600"/>
            <a:ext cx="1328184" cy="369332"/>
          </a:xfrm>
          <a:prstGeom prst="rect">
            <a:avLst/>
          </a:prstGeom>
          <a:solidFill>
            <a:schemeClr val="bg1">
              <a:alpha val="7294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dirty="0">
                <a:latin typeface="Arial Narrow" panose="020B0606020202030204" pitchFamily="34" charset="0"/>
              </a:rPr>
              <a:t>Volunteering</a:t>
            </a:r>
          </a:p>
        </p:txBody>
      </p:sp>
      <p:sp>
        <p:nvSpPr>
          <p:cNvPr id="27" name="Oval 26">
            <a:extLst>
              <a:ext uri="{FF2B5EF4-FFF2-40B4-BE49-F238E27FC236}">
                <a16:creationId xmlns:a16="http://schemas.microsoft.com/office/drawing/2014/main" id="{ECDD37D6-F7C8-4DF8-9292-92FDC9D2F792}"/>
              </a:ext>
            </a:extLst>
          </p:cNvPr>
          <p:cNvSpPr/>
          <p:nvPr/>
        </p:nvSpPr>
        <p:spPr>
          <a:xfrm rot="5400000">
            <a:off x="7235825" y="3573463"/>
            <a:ext cx="288925" cy="244792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8507" name="TextBox 27">
            <a:extLst>
              <a:ext uri="{FF2B5EF4-FFF2-40B4-BE49-F238E27FC236}">
                <a16:creationId xmlns:a16="http://schemas.microsoft.com/office/drawing/2014/main" id="{ECCC1D6E-F456-41B1-A844-55E63C36D808}"/>
              </a:ext>
            </a:extLst>
          </p:cNvPr>
          <p:cNvSpPr txBox="1">
            <a:spLocks noChangeArrowheads="1"/>
          </p:cNvSpPr>
          <p:nvPr/>
        </p:nvSpPr>
        <p:spPr bwMode="auto">
          <a:xfrm>
            <a:off x="7164388" y="2924175"/>
            <a:ext cx="100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a:latin typeface="Arial Narrow" panose="020B0606020202030204" pitchFamily="34" charset="0"/>
              </a:rPr>
              <a:t>PT work</a:t>
            </a:r>
          </a:p>
        </p:txBody>
      </p:sp>
      <p:sp>
        <p:nvSpPr>
          <p:cNvPr id="29" name="Oval 28">
            <a:extLst>
              <a:ext uri="{FF2B5EF4-FFF2-40B4-BE49-F238E27FC236}">
                <a16:creationId xmlns:a16="http://schemas.microsoft.com/office/drawing/2014/main" id="{E6FC5ACF-CCF3-4E74-B4B7-0BB9B2D36C21}"/>
              </a:ext>
            </a:extLst>
          </p:cNvPr>
          <p:cNvSpPr/>
          <p:nvPr/>
        </p:nvSpPr>
        <p:spPr>
          <a:xfrm>
            <a:off x="6877050" y="2708275"/>
            <a:ext cx="287338" cy="15843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8509" name="TextBox 29">
            <a:extLst>
              <a:ext uri="{FF2B5EF4-FFF2-40B4-BE49-F238E27FC236}">
                <a16:creationId xmlns:a16="http://schemas.microsoft.com/office/drawing/2014/main" id="{57899C39-E17C-4004-9987-039359347FB5}"/>
              </a:ext>
            </a:extLst>
          </p:cNvPr>
          <p:cNvSpPr txBox="1">
            <a:spLocks noChangeArrowheads="1"/>
          </p:cNvSpPr>
          <p:nvPr/>
        </p:nvSpPr>
        <p:spPr bwMode="auto">
          <a:xfrm>
            <a:off x="308040" y="749836"/>
            <a:ext cx="2416046"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dirty="0">
                <a:latin typeface="Arial Narrow" panose="020B0606020202030204" pitchFamily="34" charset="0"/>
              </a:rPr>
              <a:t>Students’ higher </a:t>
            </a:r>
          </a:p>
          <a:p>
            <a:pPr>
              <a:spcBef>
                <a:spcPct val="0"/>
              </a:spcBef>
              <a:buFontTx/>
              <a:buNone/>
            </a:pPr>
            <a:r>
              <a:rPr lang="en-GB" altLang="en-US" sz="2000" dirty="0">
                <a:latin typeface="Arial Narrow" panose="020B0606020202030204" pitchFamily="34" charset="0"/>
              </a:rPr>
              <a:t>education experiences</a:t>
            </a:r>
          </a:p>
          <a:p>
            <a:pPr>
              <a:spcBef>
                <a:spcPct val="0"/>
              </a:spcBef>
              <a:buFontTx/>
              <a:buNone/>
            </a:pPr>
            <a:r>
              <a:rPr lang="en-GB" altLang="en-US" sz="2000" dirty="0">
                <a:latin typeface="Arial Narrow" panose="020B0606020202030204" pitchFamily="34" charset="0"/>
              </a:rPr>
              <a:t>can be visualised as</a:t>
            </a:r>
          </a:p>
          <a:p>
            <a:pPr>
              <a:spcBef>
                <a:spcPct val="0"/>
              </a:spcBef>
              <a:buFontTx/>
              <a:buNone/>
            </a:pPr>
            <a:r>
              <a:rPr lang="en-GB" altLang="en-US" sz="2000" dirty="0">
                <a:latin typeface="Arial Narrow" panose="020B0606020202030204" pitchFamily="34" charset="0"/>
              </a:rPr>
              <a:t>a constellation of </a:t>
            </a:r>
          </a:p>
          <a:p>
            <a:pPr>
              <a:spcBef>
                <a:spcPct val="0"/>
              </a:spcBef>
              <a:buFontTx/>
              <a:buNone/>
            </a:pPr>
            <a:r>
              <a:rPr lang="en-GB" altLang="en-US" sz="2000" dirty="0">
                <a:latin typeface="Arial Narrow" panose="020B0606020202030204" pitchFamily="34" charset="0"/>
              </a:rPr>
              <a:t>ecologies for learning </a:t>
            </a:r>
          </a:p>
          <a:p>
            <a:pPr>
              <a:spcBef>
                <a:spcPct val="0"/>
              </a:spcBef>
              <a:buFontTx/>
              <a:buNone/>
            </a:pPr>
            <a:r>
              <a:rPr lang="en-GB" altLang="en-US" sz="2000" dirty="0">
                <a:latin typeface="Arial Narrow" panose="020B0606020202030204" pitchFamily="34" charset="0"/>
              </a:rPr>
              <a:t>and practice.</a:t>
            </a:r>
          </a:p>
          <a:p>
            <a:pPr>
              <a:spcBef>
                <a:spcPct val="0"/>
              </a:spcBef>
              <a:buFontTx/>
              <a:buNone/>
            </a:pPr>
            <a:endParaRPr lang="en-GB" altLang="en-US" sz="2000" dirty="0">
              <a:latin typeface="Arial Narrow" panose="020B0606020202030204" pitchFamily="34" charset="0"/>
            </a:endParaRPr>
          </a:p>
          <a:p>
            <a:pPr>
              <a:spcBef>
                <a:spcPct val="0"/>
              </a:spcBef>
              <a:buFontTx/>
              <a:buNone/>
            </a:pPr>
            <a:r>
              <a:rPr lang="en-GB" altLang="en-US" sz="2000" dirty="0">
                <a:latin typeface="Arial Narrow" panose="020B0606020202030204" pitchFamily="34" charset="0"/>
              </a:rPr>
              <a:t>Most are created </a:t>
            </a:r>
          </a:p>
          <a:p>
            <a:pPr>
              <a:spcBef>
                <a:spcPct val="0"/>
              </a:spcBef>
              <a:buFontTx/>
              <a:buNone/>
            </a:pPr>
            <a:r>
              <a:rPr lang="en-GB" altLang="en-US" sz="2000" dirty="0">
                <a:latin typeface="Arial Narrow" panose="020B0606020202030204" pitchFamily="34" charset="0"/>
              </a:rPr>
              <a:t>by teachers &amp; institution</a:t>
            </a:r>
          </a:p>
          <a:p>
            <a:pPr>
              <a:spcBef>
                <a:spcPct val="0"/>
              </a:spcBef>
              <a:buFontTx/>
              <a:buNone/>
            </a:pPr>
            <a:r>
              <a:rPr lang="en-GB" altLang="en-US" sz="2000" dirty="0">
                <a:latin typeface="Arial Narrow" panose="020B0606020202030204" pitchFamily="34" charset="0"/>
              </a:rPr>
              <a:t>some by students, and</a:t>
            </a:r>
          </a:p>
          <a:p>
            <a:pPr>
              <a:spcBef>
                <a:spcPct val="0"/>
              </a:spcBef>
              <a:buFontTx/>
              <a:buNone/>
            </a:pPr>
            <a:r>
              <a:rPr lang="en-GB" altLang="en-US" sz="2000" dirty="0">
                <a:latin typeface="Arial Narrow" panose="020B0606020202030204" pitchFamily="34" charset="0"/>
              </a:rPr>
              <a:t>some by organisations</a:t>
            </a:r>
          </a:p>
          <a:p>
            <a:pPr>
              <a:spcBef>
                <a:spcPct val="0"/>
              </a:spcBef>
              <a:buFontTx/>
              <a:buNone/>
            </a:pPr>
            <a:r>
              <a:rPr lang="en-GB" altLang="en-US" sz="2000" dirty="0">
                <a:latin typeface="Arial Narrow" panose="020B0606020202030204" pitchFamily="34" charset="0"/>
              </a:rPr>
              <a:t>outside the university</a:t>
            </a:r>
          </a:p>
          <a:p>
            <a:pPr>
              <a:spcBef>
                <a:spcPct val="0"/>
              </a:spcBef>
              <a:buFontTx/>
              <a:buNone/>
            </a:pPr>
            <a:endParaRPr lang="en-GB" altLang="en-US" sz="2000" dirty="0">
              <a:latin typeface="Arial Narrow" panose="020B0606020202030204" pitchFamily="34" charset="0"/>
            </a:endParaRPr>
          </a:p>
        </p:txBody>
      </p:sp>
      <p:cxnSp>
        <p:nvCxnSpPr>
          <p:cNvPr id="33" name="Straight Arrow Connector 32">
            <a:extLst>
              <a:ext uri="{FF2B5EF4-FFF2-40B4-BE49-F238E27FC236}">
                <a16:creationId xmlns:a16="http://schemas.microsoft.com/office/drawing/2014/main" id="{EF18A391-885D-4FEF-917D-8136F491E71F}"/>
              </a:ext>
            </a:extLst>
          </p:cNvPr>
          <p:cNvCxnSpPr>
            <a:cxnSpLocks/>
          </p:cNvCxnSpPr>
          <p:nvPr/>
        </p:nvCxnSpPr>
        <p:spPr>
          <a:xfrm flipH="1">
            <a:off x="2879725" y="4941888"/>
            <a:ext cx="971550" cy="40337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E6D6A61-8A02-4ABB-890E-7C9975B2E5AE}"/>
              </a:ext>
            </a:extLst>
          </p:cNvPr>
          <p:cNvCxnSpPr>
            <a:stCxn id="4" idx="1"/>
          </p:cNvCxnSpPr>
          <p:nvPr/>
        </p:nvCxnSpPr>
        <p:spPr>
          <a:xfrm flipH="1" flipV="1">
            <a:off x="2924175" y="5597525"/>
            <a:ext cx="784225" cy="285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98656E8-CAD8-4C78-B729-99930D8978AB}"/>
              </a:ext>
            </a:extLst>
          </p:cNvPr>
          <p:cNvCxnSpPr>
            <a:cxnSpLocks/>
          </p:cNvCxnSpPr>
          <p:nvPr/>
        </p:nvCxnSpPr>
        <p:spPr>
          <a:xfrm flipH="1">
            <a:off x="2855881" y="4437063"/>
            <a:ext cx="995394" cy="5048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8513" name="Picture 31">
            <a:extLst>
              <a:ext uri="{FF2B5EF4-FFF2-40B4-BE49-F238E27FC236}">
                <a16:creationId xmlns:a16="http://schemas.microsoft.com/office/drawing/2014/main" id="{B5A4B1CC-50B9-4E31-90A0-A1878B700F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950" y="5013325"/>
            <a:ext cx="177641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14" name="Picture 33">
            <a:extLst>
              <a:ext uri="{FF2B5EF4-FFF2-40B4-BE49-F238E27FC236}">
                <a16:creationId xmlns:a16="http://schemas.microsoft.com/office/drawing/2014/main" id="{2A521458-B320-4C88-94C3-507F7F138A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5825" y="3284538"/>
            <a:ext cx="7810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515" name="TextBox 27">
            <a:extLst>
              <a:ext uri="{FF2B5EF4-FFF2-40B4-BE49-F238E27FC236}">
                <a16:creationId xmlns:a16="http://schemas.microsoft.com/office/drawing/2014/main" id="{00BE3570-7E8F-4498-9B84-F98354AEF13F}"/>
              </a:ext>
            </a:extLst>
          </p:cNvPr>
          <p:cNvSpPr txBox="1">
            <a:spLocks noChangeArrowheads="1"/>
          </p:cNvSpPr>
          <p:nvPr/>
        </p:nvSpPr>
        <p:spPr bwMode="auto">
          <a:xfrm>
            <a:off x="8135938" y="2997200"/>
            <a:ext cx="100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dirty="0">
                <a:latin typeface="Arial Narrow" panose="020B0606020202030204" pitchFamily="34" charset="0"/>
              </a:rPr>
              <a:t>Travel</a:t>
            </a:r>
          </a:p>
        </p:txBody>
      </p:sp>
      <p:pic>
        <p:nvPicPr>
          <p:cNvPr id="148516" name="Picture 34">
            <a:extLst>
              <a:ext uri="{FF2B5EF4-FFF2-40B4-BE49-F238E27FC236}">
                <a16:creationId xmlns:a16="http://schemas.microsoft.com/office/drawing/2014/main" id="{7E9F89E5-637E-4B07-B190-622B9E6233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2450" y="3357563"/>
            <a:ext cx="7953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17" name="Picture 36">
            <a:extLst>
              <a:ext uri="{FF2B5EF4-FFF2-40B4-BE49-F238E27FC236}">
                <a16:creationId xmlns:a16="http://schemas.microsoft.com/office/drawing/2014/main" id="{94BAF575-CC1C-497C-AFFE-19503711E2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0288" y="1773238"/>
            <a:ext cx="12096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518" name="TextBox 27">
            <a:extLst>
              <a:ext uri="{FF2B5EF4-FFF2-40B4-BE49-F238E27FC236}">
                <a16:creationId xmlns:a16="http://schemas.microsoft.com/office/drawing/2014/main" id="{C5AD9E68-9411-4E6E-B3DF-9F85A450994F}"/>
              </a:ext>
            </a:extLst>
          </p:cNvPr>
          <p:cNvSpPr txBox="1">
            <a:spLocks noChangeArrowheads="1"/>
          </p:cNvSpPr>
          <p:nvPr/>
        </p:nvSpPr>
        <p:spPr bwMode="auto">
          <a:xfrm>
            <a:off x="7380288" y="1484313"/>
            <a:ext cx="100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dirty="0">
                <a:latin typeface="Arial Narrow" panose="020B0606020202030204" pitchFamily="34" charset="0"/>
              </a:rPr>
              <a:t>‘Living’</a:t>
            </a:r>
          </a:p>
        </p:txBody>
      </p:sp>
      <p:sp>
        <p:nvSpPr>
          <p:cNvPr id="47" name="Oval 46">
            <a:extLst>
              <a:ext uri="{FF2B5EF4-FFF2-40B4-BE49-F238E27FC236}">
                <a16:creationId xmlns:a16="http://schemas.microsoft.com/office/drawing/2014/main" id="{562A7FAB-416A-4EA2-AEF8-5137726B8F12}"/>
              </a:ext>
            </a:extLst>
          </p:cNvPr>
          <p:cNvSpPr/>
          <p:nvPr/>
        </p:nvSpPr>
        <p:spPr>
          <a:xfrm>
            <a:off x="8675688" y="1412875"/>
            <a:ext cx="288925" cy="1584325"/>
          </a:xfrm>
          <a:prstGeom prst="ellipse">
            <a:avLst/>
          </a:prstGeom>
          <a:solidFill>
            <a:srgbClr val="DA221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48520" name="Picture 37">
            <a:extLst>
              <a:ext uri="{FF2B5EF4-FFF2-40B4-BE49-F238E27FC236}">
                <a16:creationId xmlns:a16="http://schemas.microsoft.com/office/drawing/2014/main" id="{2471ACCF-928A-4C9F-8634-A0B28937FD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625" y="3644900"/>
            <a:ext cx="10795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521" name="TextBox 27">
            <a:extLst>
              <a:ext uri="{FF2B5EF4-FFF2-40B4-BE49-F238E27FC236}">
                <a16:creationId xmlns:a16="http://schemas.microsoft.com/office/drawing/2014/main" id="{553A8680-9A54-4B62-802E-AFAFB00F8ED0}"/>
              </a:ext>
            </a:extLst>
          </p:cNvPr>
          <p:cNvSpPr txBox="1">
            <a:spLocks noChangeArrowheads="1"/>
          </p:cNvSpPr>
          <p:nvPr/>
        </p:nvSpPr>
        <p:spPr bwMode="auto">
          <a:xfrm>
            <a:off x="5651500" y="3284538"/>
            <a:ext cx="1008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dirty="0">
                <a:latin typeface="Arial Narrow" panose="020B0606020202030204" pitchFamily="34" charset="0"/>
              </a:rPr>
              <a:t>sport</a:t>
            </a:r>
          </a:p>
        </p:txBody>
      </p:sp>
      <p:pic>
        <p:nvPicPr>
          <p:cNvPr id="148522" name="Picture 43">
            <a:extLst>
              <a:ext uri="{FF2B5EF4-FFF2-40B4-BE49-F238E27FC236}">
                <a16:creationId xmlns:a16="http://schemas.microsoft.com/office/drawing/2014/main" id="{6C1760CA-6CFE-4205-A0D6-2DFEE316A5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443" y="4728368"/>
            <a:ext cx="2617788"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523" name="TextBox 17">
            <a:extLst>
              <a:ext uri="{FF2B5EF4-FFF2-40B4-BE49-F238E27FC236}">
                <a16:creationId xmlns:a16="http://schemas.microsoft.com/office/drawing/2014/main" id="{7BC46EF7-16CC-40DF-A286-14DAB460E622}"/>
              </a:ext>
            </a:extLst>
          </p:cNvPr>
          <p:cNvSpPr txBox="1">
            <a:spLocks noChangeArrowheads="1"/>
          </p:cNvSpPr>
          <p:nvPr/>
        </p:nvSpPr>
        <p:spPr bwMode="auto">
          <a:xfrm>
            <a:off x="6959351" y="927011"/>
            <a:ext cx="20072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b="1" dirty="0">
                <a:latin typeface="Arial Narrow" panose="020B0606020202030204" pitchFamily="34" charset="0"/>
              </a:rPr>
              <a:t>Global Ecosystem</a:t>
            </a:r>
          </a:p>
        </p:txBody>
      </p:sp>
      <p:pic>
        <p:nvPicPr>
          <p:cNvPr id="2" name="Picture 1">
            <a:extLst>
              <a:ext uri="{FF2B5EF4-FFF2-40B4-BE49-F238E27FC236}">
                <a16:creationId xmlns:a16="http://schemas.microsoft.com/office/drawing/2014/main" id="{9AA70C78-8778-491E-856B-C0BC1D06EF7E}"/>
              </a:ext>
            </a:extLst>
          </p:cNvPr>
          <p:cNvPicPr>
            <a:picLocks noChangeAspect="1"/>
          </p:cNvPicPr>
          <p:nvPr/>
        </p:nvPicPr>
        <p:blipFill>
          <a:blip r:embed="rId10"/>
          <a:stretch>
            <a:fillRect/>
          </a:stretch>
        </p:blipFill>
        <p:spPr>
          <a:xfrm>
            <a:off x="426244" y="183692"/>
            <a:ext cx="3640932" cy="313424"/>
          </a:xfrm>
          <a:prstGeom prst="rect">
            <a:avLst/>
          </a:prstGeom>
        </p:spPr>
      </p:pic>
      <p:pic>
        <p:nvPicPr>
          <p:cNvPr id="8" name="Picture 7">
            <a:extLst>
              <a:ext uri="{FF2B5EF4-FFF2-40B4-BE49-F238E27FC236}">
                <a16:creationId xmlns:a16="http://schemas.microsoft.com/office/drawing/2014/main" id="{7C23A143-CE38-42B8-A2C0-E0715C12303B}"/>
              </a:ext>
            </a:extLst>
          </p:cNvPr>
          <p:cNvPicPr>
            <a:picLocks noChangeAspect="1"/>
          </p:cNvPicPr>
          <p:nvPr/>
        </p:nvPicPr>
        <p:blipFill>
          <a:blip r:embed="rId11"/>
          <a:stretch>
            <a:fillRect/>
          </a:stretch>
        </p:blipFill>
        <p:spPr>
          <a:xfrm>
            <a:off x="4083845" y="180485"/>
            <a:ext cx="4548982" cy="319577"/>
          </a:xfrm>
          <a:prstGeom prst="rect">
            <a:avLst/>
          </a:prstGeom>
        </p:spPr>
      </p:pic>
      <p:sp>
        <p:nvSpPr>
          <p:cNvPr id="46" name="TextBox 18">
            <a:extLst>
              <a:ext uri="{FF2B5EF4-FFF2-40B4-BE49-F238E27FC236}">
                <a16:creationId xmlns:a16="http://schemas.microsoft.com/office/drawing/2014/main" id="{2B9E2ADA-4427-4E6F-92F6-8D988A0BF664}"/>
              </a:ext>
            </a:extLst>
          </p:cNvPr>
          <p:cNvSpPr txBox="1">
            <a:spLocks noChangeArrowheads="1"/>
          </p:cNvSpPr>
          <p:nvPr/>
        </p:nvSpPr>
        <p:spPr bwMode="auto">
          <a:xfrm rot="-5400000">
            <a:off x="3458510" y="2306778"/>
            <a:ext cx="816249" cy="369332"/>
          </a:xfrm>
          <a:prstGeom prst="rect">
            <a:avLst/>
          </a:prstGeom>
          <a:solidFill>
            <a:schemeClr val="bg1"/>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dirty="0">
                <a:latin typeface="Arial Narrow" panose="020B0606020202030204" pitchFamily="34" charset="0"/>
              </a:rPr>
              <a:t>project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a:extLst>
              <a:ext uri="{FF2B5EF4-FFF2-40B4-BE49-F238E27FC236}">
                <a16:creationId xmlns:a16="http://schemas.microsoft.com/office/drawing/2014/main" id="{2B609D5C-0A96-4B4F-AB1B-8A6B0C3BF5E1}"/>
              </a:ext>
            </a:extLst>
          </p:cNvPr>
          <p:cNvSpPr/>
          <p:nvPr/>
        </p:nvSpPr>
        <p:spPr>
          <a:xfrm>
            <a:off x="2266950" y="2851621"/>
            <a:ext cx="4464050" cy="649288"/>
          </a:xfrm>
          <a:prstGeom prst="lef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0" dirty="0">
              <a:solidFill>
                <a:srgbClr val="FFFFFF"/>
              </a:solidFill>
            </a:endParaRPr>
          </a:p>
        </p:txBody>
      </p:sp>
      <p:sp>
        <p:nvSpPr>
          <p:cNvPr id="4" name="Left-Right Arrow 3">
            <a:extLst>
              <a:ext uri="{FF2B5EF4-FFF2-40B4-BE49-F238E27FC236}">
                <a16:creationId xmlns:a16="http://schemas.microsoft.com/office/drawing/2014/main" id="{A57A97BF-DEBE-416E-A5C0-06E5CCF137D1}"/>
              </a:ext>
            </a:extLst>
          </p:cNvPr>
          <p:cNvSpPr/>
          <p:nvPr/>
        </p:nvSpPr>
        <p:spPr>
          <a:xfrm rot="16200000">
            <a:off x="2677318" y="2996878"/>
            <a:ext cx="3671887" cy="647700"/>
          </a:xfrm>
          <a:prstGeom prst="lef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0">
              <a:solidFill>
                <a:srgbClr val="FFFFFF"/>
              </a:solidFill>
            </a:endParaRPr>
          </a:p>
        </p:txBody>
      </p:sp>
      <p:sp>
        <p:nvSpPr>
          <p:cNvPr id="114692" name="TextBox 4">
            <a:extLst>
              <a:ext uri="{FF2B5EF4-FFF2-40B4-BE49-F238E27FC236}">
                <a16:creationId xmlns:a16="http://schemas.microsoft.com/office/drawing/2014/main" id="{68F82CB4-A75C-48AA-B520-394576E31A7C}"/>
              </a:ext>
            </a:extLst>
          </p:cNvPr>
          <p:cNvSpPr txBox="1">
            <a:spLocks noChangeArrowheads="1"/>
          </p:cNvSpPr>
          <p:nvPr/>
        </p:nvSpPr>
        <p:spPr bwMode="auto">
          <a:xfrm>
            <a:off x="3263900" y="2996084"/>
            <a:ext cx="2490787" cy="369887"/>
          </a:xfrm>
          <a:prstGeom prst="rect">
            <a:avLst/>
          </a:prstGeom>
          <a:noFill/>
          <a:ln w="9525">
            <a:noFill/>
            <a:miter lim="800000"/>
            <a:headEnd/>
            <a:tailEnd/>
          </a:ln>
        </p:spPr>
        <p:txBody>
          <a:bodyPr wrap="none">
            <a:spAutoFit/>
          </a:bodyPr>
          <a:lstStyle/>
          <a:p>
            <a:pPr algn="ctr" eaLnBrk="1" fontAlgn="auto" hangingPunct="1">
              <a:spcBef>
                <a:spcPts val="0"/>
              </a:spcBef>
              <a:spcAft>
                <a:spcPts val="0"/>
              </a:spcAft>
              <a:defRPr/>
            </a:pPr>
            <a:r>
              <a:rPr lang="en-GB" altLang="en-US" dirty="0">
                <a:solidFill>
                  <a:srgbClr val="000000"/>
                </a:solidFill>
                <a:latin typeface="Calibri"/>
                <a:ea typeface="+mn-ea"/>
                <a:cs typeface="Arial" charset="0"/>
              </a:rPr>
              <a:t>LEARNING        CONTEXT</a:t>
            </a:r>
          </a:p>
        </p:txBody>
      </p:sp>
      <p:sp>
        <p:nvSpPr>
          <p:cNvPr id="114693" name="TextBox 5">
            <a:extLst>
              <a:ext uri="{FF2B5EF4-FFF2-40B4-BE49-F238E27FC236}">
                <a16:creationId xmlns:a16="http://schemas.microsoft.com/office/drawing/2014/main" id="{9E5B3AD3-219E-46E2-BEF4-F17816CEE5EF}"/>
              </a:ext>
            </a:extLst>
          </p:cNvPr>
          <p:cNvSpPr txBox="1">
            <a:spLocks noChangeArrowheads="1"/>
          </p:cNvSpPr>
          <p:nvPr/>
        </p:nvSpPr>
        <p:spPr bwMode="auto">
          <a:xfrm rot="-5400000">
            <a:off x="3371850" y="3000846"/>
            <a:ext cx="2336800" cy="368300"/>
          </a:xfrm>
          <a:prstGeom prst="rect">
            <a:avLst/>
          </a:prstGeom>
          <a:noFill/>
          <a:ln w="9525">
            <a:noFill/>
            <a:miter lim="800000"/>
            <a:headEnd/>
            <a:tailEnd/>
          </a:ln>
        </p:spPr>
        <p:txBody>
          <a:bodyPr wrap="none">
            <a:spAutoFit/>
          </a:bodyPr>
          <a:lstStyle/>
          <a:p>
            <a:pPr algn="ctr" eaLnBrk="1" fontAlgn="auto" hangingPunct="1">
              <a:spcBef>
                <a:spcPts val="0"/>
              </a:spcBef>
              <a:spcAft>
                <a:spcPts val="0"/>
              </a:spcAft>
              <a:defRPr/>
            </a:pPr>
            <a:r>
              <a:rPr lang="en-GB" altLang="en-US" dirty="0">
                <a:solidFill>
                  <a:srgbClr val="000000"/>
                </a:solidFill>
                <a:latin typeface="Calibri"/>
                <a:ea typeface="+mn-ea"/>
                <a:cs typeface="Arial" charset="0"/>
              </a:rPr>
              <a:t>LEARNING     ECOLOGY</a:t>
            </a:r>
          </a:p>
        </p:txBody>
      </p:sp>
      <p:sp>
        <p:nvSpPr>
          <p:cNvPr id="114694" name="TextBox 6">
            <a:extLst>
              <a:ext uri="{FF2B5EF4-FFF2-40B4-BE49-F238E27FC236}">
                <a16:creationId xmlns:a16="http://schemas.microsoft.com/office/drawing/2014/main" id="{6F0F19CC-FAD5-4E0A-8AB9-B6584D403A53}"/>
              </a:ext>
            </a:extLst>
          </p:cNvPr>
          <p:cNvSpPr txBox="1">
            <a:spLocks noChangeArrowheads="1"/>
          </p:cNvSpPr>
          <p:nvPr/>
        </p:nvSpPr>
        <p:spPr bwMode="auto">
          <a:xfrm>
            <a:off x="871537" y="2851621"/>
            <a:ext cx="1444625" cy="708025"/>
          </a:xfrm>
          <a:prstGeom prst="rect">
            <a:avLst/>
          </a:prstGeom>
          <a:noFill/>
          <a:ln w="9525">
            <a:noFill/>
            <a:miter lim="800000"/>
            <a:headEnd/>
            <a:tailEnd/>
          </a:ln>
        </p:spPr>
        <p:txBody>
          <a:bodyPr wrap="none">
            <a:spAutoFit/>
          </a:bodyPr>
          <a:lstStyle/>
          <a:p>
            <a:pPr algn="ctr" eaLnBrk="1" fontAlgn="auto" hangingPunct="1">
              <a:spcBef>
                <a:spcPts val="0"/>
              </a:spcBef>
              <a:spcAft>
                <a:spcPts val="0"/>
              </a:spcAft>
              <a:defRPr/>
            </a:pPr>
            <a:r>
              <a:rPr lang="en-GB" altLang="en-US" sz="2000" i="1" dirty="0">
                <a:solidFill>
                  <a:srgbClr val="000000"/>
                </a:solidFill>
                <a:latin typeface="Calibri"/>
                <a:ea typeface="+mn-ea"/>
                <a:cs typeface="Arial" charset="0"/>
              </a:rPr>
              <a:t>Academic</a:t>
            </a:r>
          </a:p>
          <a:p>
            <a:pPr algn="ctr" eaLnBrk="1" fontAlgn="auto" hangingPunct="1">
              <a:spcBef>
                <a:spcPts val="0"/>
              </a:spcBef>
              <a:spcAft>
                <a:spcPts val="0"/>
              </a:spcAft>
              <a:defRPr/>
            </a:pPr>
            <a:r>
              <a:rPr lang="en-GB" altLang="en-US" sz="2000" i="1" dirty="0">
                <a:solidFill>
                  <a:srgbClr val="000000"/>
                </a:solidFill>
                <a:latin typeface="Calibri"/>
                <a:ea typeface="+mn-ea"/>
                <a:cs typeface="Arial" charset="0"/>
              </a:rPr>
              <a:t>Programme</a:t>
            </a:r>
          </a:p>
        </p:txBody>
      </p:sp>
      <p:sp>
        <p:nvSpPr>
          <p:cNvPr id="114695" name="TextBox 7">
            <a:extLst>
              <a:ext uri="{FF2B5EF4-FFF2-40B4-BE49-F238E27FC236}">
                <a16:creationId xmlns:a16="http://schemas.microsoft.com/office/drawing/2014/main" id="{8563E24E-A0C3-454A-BEA2-6B1C8894B11A}"/>
              </a:ext>
            </a:extLst>
          </p:cNvPr>
          <p:cNvSpPr txBox="1">
            <a:spLocks noChangeArrowheads="1"/>
          </p:cNvSpPr>
          <p:nvPr/>
        </p:nvSpPr>
        <p:spPr bwMode="auto">
          <a:xfrm>
            <a:off x="6778625" y="2780184"/>
            <a:ext cx="2436812" cy="1323975"/>
          </a:xfrm>
          <a:prstGeom prst="rect">
            <a:avLst/>
          </a:prstGeom>
          <a:noFill/>
          <a:ln w="9525">
            <a:noFill/>
            <a:miter lim="800000"/>
            <a:headEnd/>
            <a:tailEnd/>
          </a:ln>
        </p:spPr>
        <p:txBody>
          <a:bodyPr wrap="none">
            <a:spAutoFit/>
          </a:bodyPr>
          <a:lstStyle/>
          <a:p>
            <a:pPr algn="ctr" eaLnBrk="1" fontAlgn="auto" hangingPunct="1">
              <a:spcBef>
                <a:spcPts val="0"/>
              </a:spcBef>
              <a:spcAft>
                <a:spcPts val="0"/>
              </a:spcAft>
              <a:defRPr/>
            </a:pPr>
            <a:r>
              <a:rPr lang="en-GB" altLang="en-US" sz="2000" i="1" dirty="0">
                <a:solidFill>
                  <a:srgbClr val="000000"/>
                </a:solidFill>
                <a:latin typeface="Calibri"/>
                <a:ea typeface="+mn-ea"/>
                <a:cs typeface="Arial" charset="0"/>
              </a:rPr>
              <a:t>Other Contexts</a:t>
            </a:r>
          </a:p>
          <a:p>
            <a:pPr algn="ctr" eaLnBrk="1" fontAlgn="auto" hangingPunct="1">
              <a:spcBef>
                <a:spcPts val="0"/>
              </a:spcBef>
              <a:spcAft>
                <a:spcPts val="0"/>
              </a:spcAft>
              <a:defRPr/>
            </a:pPr>
            <a:r>
              <a:rPr lang="en-GB" altLang="en-US" sz="2000" i="1" dirty="0" err="1">
                <a:solidFill>
                  <a:srgbClr val="000000"/>
                </a:solidFill>
                <a:latin typeface="Calibri"/>
                <a:ea typeface="+mn-ea"/>
                <a:cs typeface="Arial" charset="0"/>
              </a:rPr>
              <a:t>eg</a:t>
            </a:r>
            <a:r>
              <a:rPr lang="en-GB" altLang="en-US" sz="2000" i="1" dirty="0">
                <a:solidFill>
                  <a:srgbClr val="000000"/>
                </a:solidFill>
                <a:latin typeface="Calibri"/>
                <a:ea typeface="+mn-ea"/>
                <a:cs typeface="Arial" charset="0"/>
              </a:rPr>
              <a:t>. work, community</a:t>
            </a:r>
          </a:p>
          <a:p>
            <a:pPr algn="ctr" eaLnBrk="1" fontAlgn="auto" hangingPunct="1">
              <a:spcBef>
                <a:spcPts val="0"/>
              </a:spcBef>
              <a:spcAft>
                <a:spcPts val="0"/>
              </a:spcAft>
              <a:defRPr/>
            </a:pPr>
            <a:r>
              <a:rPr lang="en-GB" altLang="en-US" sz="2000" i="1" dirty="0">
                <a:solidFill>
                  <a:srgbClr val="000000"/>
                </a:solidFill>
                <a:latin typeface="Calibri"/>
                <a:ea typeface="+mn-ea"/>
                <a:cs typeface="Arial" charset="0"/>
              </a:rPr>
              <a:t>field, co-curriculum</a:t>
            </a:r>
          </a:p>
          <a:p>
            <a:pPr algn="ctr" eaLnBrk="1" fontAlgn="auto" hangingPunct="1">
              <a:spcBef>
                <a:spcPts val="0"/>
              </a:spcBef>
              <a:spcAft>
                <a:spcPts val="0"/>
              </a:spcAft>
              <a:defRPr/>
            </a:pPr>
            <a:r>
              <a:rPr lang="en-GB" altLang="en-US" sz="2000" i="1" dirty="0">
                <a:solidFill>
                  <a:srgbClr val="000000"/>
                </a:solidFill>
                <a:latin typeface="Calibri"/>
                <a:ea typeface="+mn-ea"/>
                <a:cs typeface="Arial" charset="0"/>
              </a:rPr>
              <a:t>extra-curriculum</a:t>
            </a:r>
          </a:p>
        </p:txBody>
      </p:sp>
      <p:sp>
        <p:nvSpPr>
          <p:cNvPr id="114696" name="TextBox 9">
            <a:extLst>
              <a:ext uri="{FF2B5EF4-FFF2-40B4-BE49-F238E27FC236}">
                <a16:creationId xmlns:a16="http://schemas.microsoft.com/office/drawing/2014/main" id="{F024E593-4D01-4716-A78E-28D20C783529}"/>
              </a:ext>
            </a:extLst>
          </p:cNvPr>
          <p:cNvSpPr txBox="1">
            <a:spLocks noChangeArrowheads="1"/>
          </p:cNvSpPr>
          <p:nvPr/>
        </p:nvSpPr>
        <p:spPr bwMode="auto">
          <a:xfrm>
            <a:off x="1474787" y="5085234"/>
            <a:ext cx="6985000" cy="708025"/>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GB" altLang="en-US" sz="2000" i="1" dirty="0">
                <a:solidFill>
                  <a:srgbClr val="000000"/>
                </a:solidFill>
                <a:latin typeface="Calibri"/>
                <a:ea typeface="+mn-ea"/>
                <a:cs typeface="Arial" pitchFamily="34" charset="0"/>
              </a:rPr>
              <a:t>Determined by institution or other body </a:t>
            </a:r>
          </a:p>
          <a:p>
            <a:pPr algn="ctr" eaLnBrk="1" fontAlgn="auto" hangingPunct="1">
              <a:spcBef>
                <a:spcPts val="0"/>
              </a:spcBef>
              <a:spcAft>
                <a:spcPts val="0"/>
              </a:spcAft>
              <a:defRPr/>
            </a:pPr>
            <a:r>
              <a:rPr lang="en-GB" altLang="en-US" sz="2000" i="1" dirty="0" err="1">
                <a:solidFill>
                  <a:srgbClr val="000000"/>
                </a:solidFill>
                <a:latin typeface="Calibri"/>
                <a:ea typeface="+mn-ea"/>
                <a:cs typeface="Arial" pitchFamily="34" charset="0"/>
              </a:rPr>
              <a:t>eg</a:t>
            </a:r>
            <a:r>
              <a:rPr lang="en-GB" altLang="en-US" sz="2000" i="1" dirty="0">
                <a:solidFill>
                  <a:srgbClr val="000000"/>
                </a:solidFill>
                <a:latin typeface="Calibri"/>
                <a:ea typeface="+mn-ea"/>
                <a:cs typeface="Arial" pitchFamily="34" charset="0"/>
              </a:rPr>
              <a:t> a work placement or volunteering organisation</a:t>
            </a:r>
          </a:p>
        </p:txBody>
      </p:sp>
      <p:sp>
        <p:nvSpPr>
          <p:cNvPr id="114697" name="TextBox 10">
            <a:extLst>
              <a:ext uri="{FF2B5EF4-FFF2-40B4-BE49-F238E27FC236}">
                <a16:creationId xmlns:a16="http://schemas.microsoft.com/office/drawing/2014/main" id="{73F7D7B4-5BEE-41B8-9FB0-3A2E73CA43D2}"/>
              </a:ext>
            </a:extLst>
          </p:cNvPr>
          <p:cNvSpPr txBox="1">
            <a:spLocks noChangeArrowheads="1"/>
          </p:cNvSpPr>
          <p:nvPr/>
        </p:nvSpPr>
        <p:spPr bwMode="auto">
          <a:xfrm>
            <a:off x="3281362" y="1051396"/>
            <a:ext cx="2600325" cy="400050"/>
          </a:xfrm>
          <a:prstGeom prst="rect">
            <a:avLst/>
          </a:prstGeom>
          <a:noFill/>
          <a:ln w="9525">
            <a:noFill/>
            <a:miter lim="800000"/>
            <a:headEnd/>
            <a:tailEnd/>
          </a:ln>
        </p:spPr>
        <p:txBody>
          <a:bodyPr wrap="none">
            <a:spAutoFit/>
          </a:bodyPr>
          <a:lstStyle/>
          <a:p>
            <a:pPr algn="ctr" eaLnBrk="1" fontAlgn="auto" hangingPunct="1">
              <a:spcBef>
                <a:spcPts val="0"/>
              </a:spcBef>
              <a:spcAft>
                <a:spcPts val="0"/>
              </a:spcAft>
              <a:defRPr/>
            </a:pPr>
            <a:r>
              <a:rPr lang="en-GB" altLang="en-US" sz="2000" i="1" dirty="0">
                <a:solidFill>
                  <a:srgbClr val="000000"/>
                </a:solidFill>
                <a:latin typeface="Calibri"/>
                <a:ea typeface="+mn-ea"/>
                <a:cs typeface="Arial" charset="0"/>
              </a:rPr>
              <a:t>Determined by learner</a:t>
            </a:r>
          </a:p>
        </p:txBody>
      </p:sp>
      <p:sp>
        <p:nvSpPr>
          <p:cNvPr id="114698" name="TextBox 11">
            <a:extLst>
              <a:ext uri="{FF2B5EF4-FFF2-40B4-BE49-F238E27FC236}">
                <a16:creationId xmlns:a16="http://schemas.microsoft.com/office/drawing/2014/main" id="{DEAFCB70-9EE7-4F56-A02C-33CCE95156C0}"/>
              </a:ext>
            </a:extLst>
          </p:cNvPr>
          <p:cNvSpPr txBox="1">
            <a:spLocks noChangeArrowheads="1"/>
          </p:cNvSpPr>
          <p:nvPr/>
        </p:nvSpPr>
        <p:spPr bwMode="auto">
          <a:xfrm>
            <a:off x="4572000" y="1484784"/>
            <a:ext cx="2808287" cy="922337"/>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GB" altLang="en-US" b="0" dirty="0">
                <a:solidFill>
                  <a:srgbClr val="000000"/>
                </a:solidFill>
                <a:latin typeface="Aharoni" pitchFamily="2" charset="-79"/>
                <a:ea typeface="+mn-ea"/>
              </a:rPr>
              <a:t>D Completely</a:t>
            </a:r>
          </a:p>
          <a:p>
            <a:pPr algn="ctr" eaLnBrk="1" fontAlgn="auto" hangingPunct="1">
              <a:spcBef>
                <a:spcPts val="0"/>
              </a:spcBef>
              <a:spcAft>
                <a:spcPts val="0"/>
              </a:spcAft>
              <a:defRPr/>
            </a:pPr>
            <a:r>
              <a:rPr lang="en-GB" altLang="en-US" b="0" dirty="0">
                <a:solidFill>
                  <a:srgbClr val="000000"/>
                </a:solidFill>
                <a:latin typeface="Aharoni" pitchFamily="2" charset="-79"/>
                <a:ea typeface="+mn-ea"/>
              </a:rPr>
              <a:t> determined </a:t>
            </a:r>
          </a:p>
          <a:p>
            <a:pPr algn="ctr" eaLnBrk="1" fontAlgn="auto" hangingPunct="1">
              <a:spcBef>
                <a:spcPts val="0"/>
              </a:spcBef>
              <a:spcAft>
                <a:spcPts val="0"/>
              </a:spcAft>
              <a:defRPr/>
            </a:pPr>
            <a:r>
              <a:rPr lang="en-GB" altLang="en-US" b="0" dirty="0">
                <a:solidFill>
                  <a:srgbClr val="000000"/>
                </a:solidFill>
                <a:latin typeface="Aharoni" pitchFamily="2" charset="-79"/>
                <a:ea typeface="+mn-ea"/>
              </a:rPr>
              <a:t>by learner</a:t>
            </a:r>
          </a:p>
        </p:txBody>
      </p:sp>
      <p:sp>
        <p:nvSpPr>
          <p:cNvPr id="114699" name="TextBox 12">
            <a:extLst>
              <a:ext uri="{FF2B5EF4-FFF2-40B4-BE49-F238E27FC236}">
                <a16:creationId xmlns:a16="http://schemas.microsoft.com/office/drawing/2014/main" id="{9C78B2B4-1541-486E-AFCC-173E7B5BB12D}"/>
              </a:ext>
            </a:extLst>
          </p:cNvPr>
          <p:cNvSpPr txBox="1">
            <a:spLocks noChangeArrowheads="1"/>
          </p:cNvSpPr>
          <p:nvPr/>
        </p:nvSpPr>
        <p:spPr bwMode="auto">
          <a:xfrm>
            <a:off x="4986337" y="3588221"/>
            <a:ext cx="1871663" cy="1200150"/>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GB" altLang="en-US" b="0" dirty="0">
                <a:solidFill>
                  <a:srgbClr val="000000"/>
                </a:solidFill>
                <a:latin typeface="Aharoni" pitchFamily="2" charset="-79"/>
                <a:ea typeface="+mn-ea"/>
              </a:rPr>
              <a:t>Partly to </a:t>
            </a:r>
          </a:p>
          <a:p>
            <a:pPr algn="ctr" eaLnBrk="1" fontAlgn="auto" hangingPunct="1">
              <a:spcBef>
                <a:spcPts val="0"/>
              </a:spcBef>
              <a:spcAft>
                <a:spcPts val="0"/>
              </a:spcAft>
              <a:defRPr/>
            </a:pPr>
            <a:r>
              <a:rPr lang="en-GB" altLang="en-US" b="0" dirty="0">
                <a:solidFill>
                  <a:srgbClr val="000000"/>
                </a:solidFill>
                <a:latin typeface="Aharoni" pitchFamily="2" charset="-79"/>
                <a:ea typeface="+mn-ea"/>
              </a:rPr>
              <a:t>significantly </a:t>
            </a:r>
          </a:p>
          <a:p>
            <a:pPr algn="ctr" eaLnBrk="1" fontAlgn="auto" hangingPunct="1">
              <a:spcBef>
                <a:spcPts val="0"/>
              </a:spcBef>
              <a:spcAft>
                <a:spcPts val="0"/>
              </a:spcAft>
              <a:defRPr/>
            </a:pPr>
            <a:r>
              <a:rPr lang="en-GB" altLang="en-US" b="0" dirty="0">
                <a:solidFill>
                  <a:srgbClr val="000000"/>
                </a:solidFill>
                <a:latin typeface="Aharoni" pitchFamily="2" charset="-79"/>
                <a:ea typeface="+mn-ea"/>
              </a:rPr>
              <a:t>determined </a:t>
            </a:r>
          </a:p>
          <a:p>
            <a:pPr algn="ctr" eaLnBrk="1" fontAlgn="auto" hangingPunct="1">
              <a:spcBef>
                <a:spcPts val="0"/>
              </a:spcBef>
              <a:spcAft>
                <a:spcPts val="0"/>
              </a:spcAft>
              <a:defRPr/>
            </a:pPr>
            <a:r>
              <a:rPr lang="en-GB" altLang="en-US" b="0" dirty="0">
                <a:solidFill>
                  <a:srgbClr val="000000"/>
                </a:solidFill>
                <a:latin typeface="Aharoni" pitchFamily="2" charset="-79"/>
                <a:ea typeface="+mn-ea"/>
              </a:rPr>
              <a:t>by learner</a:t>
            </a:r>
          </a:p>
        </p:txBody>
      </p:sp>
      <p:sp>
        <p:nvSpPr>
          <p:cNvPr id="114700" name="TextBox 13">
            <a:extLst>
              <a:ext uri="{FF2B5EF4-FFF2-40B4-BE49-F238E27FC236}">
                <a16:creationId xmlns:a16="http://schemas.microsoft.com/office/drawing/2014/main" id="{44D89573-861E-4682-B139-6EFEB16F7071}"/>
              </a:ext>
            </a:extLst>
          </p:cNvPr>
          <p:cNvSpPr txBox="1">
            <a:spLocks noChangeArrowheads="1"/>
          </p:cNvSpPr>
          <p:nvPr/>
        </p:nvSpPr>
        <p:spPr bwMode="auto">
          <a:xfrm>
            <a:off x="1906587" y="1484784"/>
            <a:ext cx="2089150" cy="1200150"/>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GB" altLang="en-US" b="0" dirty="0">
                <a:solidFill>
                  <a:srgbClr val="000000"/>
                </a:solidFill>
                <a:latin typeface="Aharoni" pitchFamily="2" charset="-79"/>
                <a:ea typeface="+mn-ea"/>
              </a:rPr>
              <a:t>Partly to significantly determined </a:t>
            </a:r>
          </a:p>
          <a:p>
            <a:pPr algn="ctr" eaLnBrk="1" fontAlgn="auto" hangingPunct="1">
              <a:spcBef>
                <a:spcPts val="0"/>
              </a:spcBef>
              <a:spcAft>
                <a:spcPts val="0"/>
              </a:spcAft>
              <a:defRPr/>
            </a:pPr>
            <a:r>
              <a:rPr lang="en-GB" altLang="en-US" b="0" dirty="0">
                <a:solidFill>
                  <a:srgbClr val="000000"/>
                </a:solidFill>
                <a:latin typeface="Aharoni" pitchFamily="2" charset="-79"/>
                <a:ea typeface="+mn-ea"/>
              </a:rPr>
              <a:t>by learner(s)</a:t>
            </a:r>
          </a:p>
        </p:txBody>
      </p:sp>
      <p:sp>
        <p:nvSpPr>
          <p:cNvPr id="114701" name="TextBox 14">
            <a:extLst>
              <a:ext uri="{FF2B5EF4-FFF2-40B4-BE49-F238E27FC236}">
                <a16:creationId xmlns:a16="http://schemas.microsoft.com/office/drawing/2014/main" id="{4B489FC4-B6CB-4C4D-A343-4AFD15335973}"/>
              </a:ext>
            </a:extLst>
          </p:cNvPr>
          <p:cNvSpPr txBox="1">
            <a:spLocks noChangeArrowheads="1"/>
          </p:cNvSpPr>
          <p:nvPr/>
        </p:nvSpPr>
        <p:spPr bwMode="auto">
          <a:xfrm>
            <a:off x="1955800" y="3914254"/>
            <a:ext cx="2376487" cy="922337"/>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GB" altLang="en-US" b="0" dirty="0">
                <a:solidFill>
                  <a:srgbClr val="000000"/>
                </a:solidFill>
                <a:latin typeface="Aharoni" pitchFamily="2" charset="-79"/>
                <a:ea typeface="+mn-ea"/>
              </a:rPr>
              <a:t>Completely determined </a:t>
            </a:r>
          </a:p>
          <a:p>
            <a:pPr algn="ctr" eaLnBrk="1" fontAlgn="auto" hangingPunct="1">
              <a:spcBef>
                <a:spcPts val="0"/>
              </a:spcBef>
              <a:spcAft>
                <a:spcPts val="0"/>
              </a:spcAft>
              <a:defRPr/>
            </a:pPr>
            <a:r>
              <a:rPr lang="en-GB" altLang="en-US" b="0" dirty="0">
                <a:solidFill>
                  <a:srgbClr val="000000"/>
                </a:solidFill>
                <a:latin typeface="Aharoni" pitchFamily="2" charset="-79"/>
                <a:ea typeface="+mn-ea"/>
              </a:rPr>
              <a:t>by teachers</a:t>
            </a:r>
          </a:p>
        </p:txBody>
      </p:sp>
      <p:sp>
        <p:nvSpPr>
          <p:cNvPr id="114703" name="Rectangle 16">
            <a:extLst>
              <a:ext uri="{FF2B5EF4-FFF2-40B4-BE49-F238E27FC236}">
                <a16:creationId xmlns:a16="http://schemas.microsoft.com/office/drawing/2014/main" id="{D2F69465-B90F-4E70-A284-D6FAD9A3F437}"/>
              </a:ext>
            </a:extLst>
          </p:cNvPr>
          <p:cNvSpPr>
            <a:spLocks noChangeArrowheads="1"/>
          </p:cNvSpPr>
          <p:nvPr/>
        </p:nvSpPr>
        <p:spPr bwMode="auto">
          <a:xfrm>
            <a:off x="53975" y="5937721"/>
            <a:ext cx="9144000" cy="708025"/>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GB" altLang="en-US" sz="2000" i="1" dirty="0">
                <a:solidFill>
                  <a:srgbClr val="000000"/>
                </a:solidFill>
                <a:latin typeface="Arial Narrow" pitchFamily="34" charset="0"/>
                <a:ea typeface="+mn-ea"/>
              </a:rPr>
              <a:t>Learning ecology includes goals, affordances, processes,  spaces, </a:t>
            </a:r>
          </a:p>
          <a:p>
            <a:pPr algn="ctr" eaLnBrk="1" fontAlgn="auto" hangingPunct="1">
              <a:spcBef>
                <a:spcPts val="0"/>
              </a:spcBef>
              <a:spcAft>
                <a:spcPts val="0"/>
              </a:spcAft>
              <a:defRPr/>
            </a:pPr>
            <a:r>
              <a:rPr lang="en-GB" altLang="en-US" sz="2000" i="1" dirty="0">
                <a:solidFill>
                  <a:srgbClr val="000000"/>
                </a:solidFill>
                <a:latin typeface="Arial Narrow" pitchFamily="34" charset="0"/>
                <a:ea typeface="+mn-ea"/>
              </a:rPr>
              <a:t>relationships , resources (knowledge, tools, technologies, mediating artefacts) </a:t>
            </a:r>
            <a:endParaRPr lang="en-GB" altLang="en-US" sz="2000" dirty="0">
              <a:solidFill>
                <a:srgbClr val="000000"/>
              </a:solidFill>
              <a:latin typeface="Calibri"/>
              <a:ea typeface="+mn-ea"/>
            </a:endParaRPr>
          </a:p>
        </p:txBody>
      </p:sp>
      <p:sp>
        <p:nvSpPr>
          <p:cNvPr id="18" name="Text Box 23">
            <a:extLst>
              <a:ext uri="{FF2B5EF4-FFF2-40B4-BE49-F238E27FC236}">
                <a16:creationId xmlns:a16="http://schemas.microsoft.com/office/drawing/2014/main" id="{5822766D-77B7-4A16-BA4C-13087FBFF26D}"/>
              </a:ext>
            </a:extLst>
          </p:cNvPr>
          <p:cNvSpPr txBox="1">
            <a:spLocks noChangeArrowheads="1"/>
          </p:cNvSpPr>
          <p:nvPr/>
        </p:nvSpPr>
        <p:spPr bwMode="auto">
          <a:xfrm>
            <a:off x="3668380" y="3277576"/>
            <a:ext cx="494046" cy="7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A</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19" name="Text Box 23">
            <a:extLst>
              <a:ext uri="{FF2B5EF4-FFF2-40B4-BE49-F238E27FC236}">
                <a16:creationId xmlns:a16="http://schemas.microsoft.com/office/drawing/2014/main" id="{A523D716-75E8-49F8-975D-9FA938E2E4C7}"/>
              </a:ext>
            </a:extLst>
          </p:cNvPr>
          <p:cNvSpPr txBox="1">
            <a:spLocks noChangeArrowheads="1"/>
          </p:cNvSpPr>
          <p:nvPr/>
        </p:nvSpPr>
        <p:spPr bwMode="auto">
          <a:xfrm>
            <a:off x="3668380" y="2221889"/>
            <a:ext cx="494046" cy="7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B</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20" name="Text Box 23">
            <a:extLst>
              <a:ext uri="{FF2B5EF4-FFF2-40B4-BE49-F238E27FC236}">
                <a16:creationId xmlns:a16="http://schemas.microsoft.com/office/drawing/2014/main" id="{D899F4AD-EF47-4C18-8CC6-6BADDC4B9FA6}"/>
              </a:ext>
            </a:extLst>
          </p:cNvPr>
          <p:cNvSpPr txBox="1">
            <a:spLocks noChangeArrowheads="1"/>
          </p:cNvSpPr>
          <p:nvPr/>
        </p:nvSpPr>
        <p:spPr bwMode="auto">
          <a:xfrm>
            <a:off x="4801853" y="3323614"/>
            <a:ext cx="494046" cy="7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C</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21" name="Text Box 23">
            <a:extLst>
              <a:ext uri="{FF2B5EF4-FFF2-40B4-BE49-F238E27FC236}">
                <a16:creationId xmlns:a16="http://schemas.microsoft.com/office/drawing/2014/main" id="{EC5C70BC-57E0-4137-A087-3DA68D8F64F3}"/>
              </a:ext>
            </a:extLst>
          </p:cNvPr>
          <p:cNvSpPr txBox="1">
            <a:spLocks noChangeArrowheads="1"/>
          </p:cNvSpPr>
          <p:nvPr/>
        </p:nvSpPr>
        <p:spPr bwMode="auto">
          <a:xfrm>
            <a:off x="4819483" y="2238508"/>
            <a:ext cx="494046" cy="7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D</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E8ED69E-D876-4754-8359-B96A386CA66C}"/>
              </a:ext>
            </a:extLst>
          </p:cNvPr>
          <p:cNvPicPr>
            <a:picLocks noChangeAspect="1"/>
          </p:cNvPicPr>
          <p:nvPr/>
        </p:nvPicPr>
        <p:blipFill>
          <a:blip r:embed="rId3"/>
          <a:stretch>
            <a:fillRect/>
          </a:stretch>
        </p:blipFill>
        <p:spPr>
          <a:xfrm>
            <a:off x="2000459" y="420043"/>
            <a:ext cx="5162129" cy="355637"/>
          </a:xfrm>
          <a:prstGeom prst="rect">
            <a:avLst/>
          </a:prstGeom>
        </p:spPr>
      </p:pic>
    </p:spTree>
    <p:extLst>
      <p:ext uri="{BB962C8B-B14F-4D97-AF65-F5344CB8AC3E}">
        <p14:creationId xmlns:p14="http://schemas.microsoft.com/office/powerpoint/2010/main" val="1815041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893FA1-4471-4B8D-82DB-2E354E80AF58}"/>
              </a:ext>
            </a:extLst>
          </p:cNvPr>
          <p:cNvPicPr>
            <a:picLocks noChangeAspect="1"/>
          </p:cNvPicPr>
          <p:nvPr/>
        </p:nvPicPr>
        <p:blipFill>
          <a:blip r:embed="rId3"/>
          <a:stretch>
            <a:fillRect/>
          </a:stretch>
        </p:blipFill>
        <p:spPr>
          <a:xfrm>
            <a:off x="11294" y="1012775"/>
            <a:ext cx="6642868" cy="5845225"/>
          </a:xfrm>
          <a:prstGeom prst="rect">
            <a:avLst/>
          </a:prstGeom>
        </p:spPr>
      </p:pic>
      <p:pic>
        <p:nvPicPr>
          <p:cNvPr id="8194" name="Picture 2" descr="https://www132.lunapic.com/editor/working/156093715075670606?1079481234">
            <a:extLst>
              <a:ext uri="{FF2B5EF4-FFF2-40B4-BE49-F238E27FC236}">
                <a16:creationId xmlns:a16="http://schemas.microsoft.com/office/drawing/2014/main" id="{45B90DE5-7BAC-46FE-9C40-BE4893847B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7485" y="620688"/>
            <a:ext cx="2741486" cy="233295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ww132.lunapic.com/editor/working/156093715075670606?6726132082">
            <a:extLst>
              <a:ext uri="{FF2B5EF4-FFF2-40B4-BE49-F238E27FC236}">
                <a16:creationId xmlns:a16="http://schemas.microsoft.com/office/drawing/2014/main" id="{E30D9DC8-6AA0-433D-9C55-2569EE6373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4483" y="1039450"/>
            <a:ext cx="155257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ww132.lunapic.com/editor/working/156093715075670606?9923391846">
            <a:extLst>
              <a:ext uri="{FF2B5EF4-FFF2-40B4-BE49-F238E27FC236}">
                <a16:creationId xmlns:a16="http://schemas.microsoft.com/office/drawing/2014/main" id="{0FAE4300-A30F-4B78-8950-73DACCD3AE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534" y="209453"/>
            <a:ext cx="3823122" cy="2852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132.lunapic.com/editor/working/156093715075670606?7728432510">
            <a:extLst>
              <a:ext uri="{FF2B5EF4-FFF2-40B4-BE49-F238E27FC236}">
                <a16:creationId xmlns:a16="http://schemas.microsoft.com/office/drawing/2014/main" id="{ECAA326F-CD95-42CC-BAA7-A2078F6B1B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3288" y="186318"/>
            <a:ext cx="4681748" cy="3271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6C4826F-238D-44C0-8BE9-6B6B8D6DBB65}"/>
              </a:ext>
            </a:extLst>
          </p:cNvPr>
          <p:cNvPicPr>
            <a:picLocks noChangeAspect="1"/>
          </p:cNvPicPr>
          <p:nvPr/>
        </p:nvPicPr>
        <p:blipFill>
          <a:blip r:embed="rId8"/>
          <a:stretch>
            <a:fillRect/>
          </a:stretch>
        </p:blipFill>
        <p:spPr>
          <a:xfrm>
            <a:off x="611895" y="886808"/>
            <a:ext cx="7920210" cy="5435452"/>
          </a:xfrm>
          <a:prstGeom prst="rect">
            <a:avLst/>
          </a:prstGeom>
        </p:spPr>
      </p:pic>
    </p:spTree>
    <p:extLst>
      <p:ext uri="{BB962C8B-B14F-4D97-AF65-F5344CB8AC3E}">
        <p14:creationId xmlns:p14="http://schemas.microsoft.com/office/powerpoint/2010/main" val="1812003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32">
            <a:extLst>
              <a:ext uri="{FF2B5EF4-FFF2-40B4-BE49-F238E27FC236}">
                <a16:creationId xmlns:a16="http://schemas.microsoft.com/office/drawing/2014/main" id="{1450E07B-44C8-45C2-82A1-AAA828340304}"/>
              </a:ext>
            </a:extLst>
          </p:cNvPr>
          <p:cNvSpPr txBox="1">
            <a:spLocks noChangeArrowheads="1"/>
          </p:cNvSpPr>
          <p:nvPr/>
        </p:nvSpPr>
        <p:spPr bwMode="auto">
          <a:xfrm rot="-5400000">
            <a:off x="-869613" y="2639719"/>
            <a:ext cx="4006850" cy="1368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600" b="0" dirty="0">
              <a:latin typeface="Arial Narrow" panose="020B0606020202030204" pitchFamily="34" charset="0"/>
              <a:ea typeface="Calibri" panose="020F0502020204030204" pitchFamily="34" charset="0"/>
              <a:cs typeface="Arial" panose="020B0604020202020204" pitchFamily="34" charset="0"/>
            </a:endParaRPr>
          </a:p>
        </p:txBody>
      </p:sp>
      <p:sp>
        <p:nvSpPr>
          <p:cNvPr id="150532" name="AutoShape 31">
            <a:extLst>
              <a:ext uri="{FF2B5EF4-FFF2-40B4-BE49-F238E27FC236}">
                <a16:creationId xmlns:a16="http://schemas.microsoft.com/office/drawing/2014/main" id="{06419956-E868-4963-AE0D-563F16EC8BB8}"/>
              </a:ext>
            </a:extLst>
          </p:cNvPr>
          <p:cNvSpPr>
            <a:spLocks noChangeArrowheads="1"/>
          </p:cNvSpPr>
          <p:nvPr/>
        </p:nvSpPr>
        <p:spPr bwMode="auto">
          <a:xfrm flipV="1">
            <a:off x="995407" y="1516703"/>
            <a:ext cx="156246" cy="3802871"/>
          </a:xfrm>
          <a:prstGeom prst="downArrow">
            <a:avLst>
              <a:gd name="adj1" fmla="val 50000"/>
              <a:gd name="adj2" fmla="val 377462"/>
            </a:avLst>
          </a:prstGeom>
          <a:solidFill>
            <a:srgbClr val="A5A5A5"/>
          </a:solidFill>
          <a:ln w="9525">
            <a:solidFill>
              <a:srgbClr val="000000"/>
            </a:solidFill>
            <a:miter lim="800000"/>
            <a:headEnd/>
            <a:tailEnd/>
          </a:ln>
        </p:spPr>
        <p:txBody>
          <a:bodyPr vert="eaVert"/>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50535" name="Text Box 1">
            <a:extLst>
              <a:ext uri="{FF2B5EF4-FFF2-40B4-BE49-F238E27FC236}">
                <a16:creationId xmlns:a16="http://schemas.microsoft.com/office/drawing/2014/main" id="{0DDA0D22-6279-43ED-9A8B-B8B429075890}"/>
              </a:ext>
            </a:extLst>
          </p:cNvPr>
          <p:cNvSpPr txBox="1">
            <a:spLocks noChangeArrowheads="1"/>
          </p:cNvSpPr>
          <p:nvPr/>
        </p:nvSpPr>
        <p:spPr bwMode="auto">
          <a:xfrm>
            <a:off x="2794040" y="6094686"/>
            <a:ext cx="3103856"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a:latin typeface="Arial Narrow" panose="020B0606020202030204" pitchFamily="34" charset="0"/>
                <a:ea typeface="Calibri" panose="020F0502020204030204" pitchFamily="34" charset="0"/>
                <a:cs typeface="Times New Roman" panose="02020603050405020304" pitchFamily="18" charset="0"/>
              </a:rPr>
              <a:t> past knowledge, experience </a:t>
            </a:r>
            <a:endParaRPr lang="en-US" altLang="en-US" sz="2000" b="0" dirty="0">
              <a:latin typeface="Arial Narrow" panose="020B0606020202030204" pitchFamily="34" charset="0"/>
              <a:ea typeface="Calibri" panose="020F0502020204030204" pitchFamily="34" charset="0"/>
              <a:cs typeface="Arial" panose="020B0604020202020204" pitchFamily="34" charset="0"/>
            </a:endParaRPr>
          </a:p>
          <a:p>
            <a:pPr algn="ctr">
              <a:spcBef>
                <a:spcPct val="0"/>
              </a:spcBef>
              <a:buFontTx/>
              <a:buNone/>
            </a:pPr>
            <a:r>
              <a:rPr lang="en-US" altLang="en-US" sz="2000" dirty="0">
                <a:latin typeface="Arial Narrow" panose="020B0606020202030204" pitchFamily="34" charset="0"/>
                <a:cs typeface="Arial" panose="020B0604020202020204" pitchFamily="34" charset="0"/>
              </a:rPr>
              <a:t>interests and orientations</a:t>
            </a:r>
            <a:endParaRPr lang="en-US" altLang="en-US" sz="2000" b="0" dirty="0">
              <a:latin typeface="Arial Narrow" panose="020B0606020202030204" pitchFamily="34" charset="0"/>
              <a:cs typeface="Arial" panose="020B0604020202020204" pitchFamily="34" charset="0"/>
            </a:endParaRPr>
          </a:p>
          <a:p>
            <a:pPr algn="ctr">
              <a:spcBef>
                <a:spcPct val="0"/>
              </a:spcBef>
              <a:buFontTx/>
              <a:buNone/>
            </a:pPr>
            <a:endParaRPr lang="en-US" altLang="en-US" sz="2000" b="0" dirty="0">
              <a:latin typeface="Arial Narrow" panose="020B0606020202030204" pitchFamily="34" charset="0"/>
              <a:cs typeface="Arial" panose="020B0604020202020204" pitchFamily="34" charset="0"/>
            </a:endParaRPr>
          </a:p>
        </p:txBody>
      </p:sp>
      <p:cxnSp>
        <p:nvCxnSpPr>
          <p:cNvPr id="150546" name="AutoShape 6">
            <a:extLst>
              <a:ext uri="{FF2B5EF4-FFF2-40B4-BE49-F238E27FC236}">
                <a16:creationId xmlns:a16="http://schemas.microsoft.com/office/drawing/2014/main" id="{8625815F-BCA3-4D22-8AE9-F34ED8E25889}"/>
              </a:ext>
            </a:extLst>
          </p:cNvPr>
          <p:cNvCxnSpPr>
            <a:cxnSpLocks noChangeShapeType="1"/>
          </p:cNvCxnSpPr>
          <p:nvPr/>
        </p:nvCxnSpPr>
        <p:spPr bwMode="auto">
          <a:xfrm flipH="1" flipV="1">
            <a:off x="1727200" y="2800350"/>
            <a:ext cx="323850" cy="34131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50547" name="AutoShape 5">
            <a:extLst>
              <a:ext uri="{FF2B5EF4-FFF2-40B4-BE49-F238E27FC236}">
                <a16:creationId xmlns:a16="http://schemas.microsoft.com/office/drawing/2014/main" id="{1EB0BEBF-12EF-4F7F-85C2-6BA551A55AD5}"/>
              </a:ext>
            </a:extLst>
          </p:cNvPr>
          <p:cNvCxnSpPr>
            <a:cxnSpLocks noChangeShapeType="1"/>
          </p:cNvCxnSpPr>
          <p:nvPr/>
        </p:nvCxnSpPr>
        <p:spPr bwMode="auto">
          <a:xfrm flipH="1">
            <a:off x="1692275" y="3716338"/>
            <a:ext cx="180975" cy="45243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50548" name="AutoShape 4">
            <a:extLst>
              <a:ext uri="{FF2B5EF4-FFF2-40B4-BE49-F238E27FC236}">
                <a16:creationId xmlns:a16="http://schemas.microsoft.com/office/drawing/2014/main" id="{36B913CD-39ED-4BB2-90EC-CDDE4427A286}"/>
              </a:ext>
            </a:extLst>
          </p:cNvPr>
          <p:cNvCxnSpPr>
            <a:cxnSpLocks noChangeShapeType="1"/>
          </p:cNvCxnSpPr>
          <p:nvPr/>
        </p:nvCxnSpPr>
        <p:spPr bwMode="auto">
          <a:xfrm flipH="1" flipV="1">
            <a:off x="1655763" y="3305175"/>
            <a:ext cx="323850" cy="523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50558" name="AutoShape 17">
            <a:extLst>
              <a:ext uri="{FF2B5EF4-FFF2-40B4-BE49-F238E27FC236}">
                <a16:creationId xmlns:a16="http://schemas.microsoft.com/office/drawing/2014/main" id="{EC6752DB-FB17-4463-BB6D-FCF95BD09C22}"/>
              </a:ext>
            </a:extLst>
          </p:cNvPr>
          <p:cNvCxnSpPr>
            <a:cxnSpLocks noChangeShapeType="1"/>
          </p:cNvCxnSpPr>
          <p:nvPr/>
        </p:nvCxnSpPr>
        <p:spPr bwMode="auto">
          <a:xfrm flipH="1" flipV="1">
            <a:off x="1763713" y="1844675"/>
            <a:ext cx="190500" cy="1619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50559" name="Rectangle 33">
            <a:extLst>
              <a:ext uri="{FF2B5EF4-FFF2-40B4-BE49-F238E27FC236}">
                <a16:creationId xmlns:a16="http://schemas.microsoft.com/office/drawing/2014/main" id="{BF93D210-4D48-4347-A6D6-E76720239BA0}"/>
              </a:ext>
            </a:extLst>
          </p:cNvPr>
          <p:cNvSpPr>
            <a:spLocks noChangeArrowheads="1"/>
          </p:cNvSpPr>
          <p:nvPr/>
        </p:nvSpPr>
        <p:spPr bwMode="auto">
          <a:xfrm>
            <a:off x="107950" y="8112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tabLst>
                <a:tab pos="2105025"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105025"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105025"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105025"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105025"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105025"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105025"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105025"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105025" algn="l"/>
              </a:tabLst>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latin typeface="Arial" panose="020B0604020202020204" pitchFamily="34" charset="0"/>
              <a:cs typeface="Arial" panose="020B0604020202020204" pitchFamily="34" charset="0"/>
            </a:endParaRPr>
          </a:p>
        </p:txBody>
      </p:sp>
      <p:sp>
        <p:nvSpPr>
          <p:cNvPr id="150560" name="Rectangle 43">
            <a:extLst>
              <a:ext uri="{FF2B5EF4-FFF2-40B4-BE49-F238E27FC236}">
                <a16:creationId xmlns:a16="http://schemas.microsoft.com/office/drawing/2014/main" id="{3B9B1E0C-141C-4092-BC1D-05B30F4F64CB}"/>
              </a:ext>
            </a:extLst>
          </p:cNvPr>
          <p:cNvSpPr>
            <a:spLocks noChangeArrowheads="1"/>
          </p:cNvSpPr>
          <p:nvPr/>
        </p:nvSpPr>
        <p:spPr bwMode="auto">
          <a:xfrm>
            <a:off x="107950" y="1268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tabLst>
                <a:tab pos="2105025"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105025"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105025"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105025"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105025"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105025"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105025"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105025"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105025" algn="l"/>
              </a:tabLst>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0">
              <a:latin typeface="Arial" panose="020B0604020202020204" pitchFamily="34" charset="0"/>
              <a:cs typeface="Arial" panose="020B0604020202020204" pitchFamily="34" charset="0"/>
            </a:endParaRPr>
          </a:p>
        </p:txBody>
      </p:sp>
      <p:sp>
        <p:nvSpPr>
          <p:cNvPr id="49" name="Freeform 48">
            <a:extLst>
              <a:ext uri="{FF2B5EF4-FFF2-40B4-BE49-F238E27FC236}">
                <a16:creationId xmlns:a16="http://schemas.microsoft.com/office/drawing/2014/main" id="{3F3143C5-B6B1-4AFC-8F62-B4C71113ED89}"/>
              </a:ext>
            </a:extLst>
          </p:cNvPr>
          <p:cNvSpPr/>
          <p:nvPr/>
        </p:nvSpPr>
        <p:spPr>
          <a:xfrm>
            <a:off x="1370555" y="1019020"/>
            <a:ext cx="7017869" cy="4308336"/>
          </a:xfrm>
          <a:custGeom>
            <a:avLst/>
            <a:gdLst>
              <a:gd name="connsiteX0" fmla="*/ 7474299 w 7661867"/>
              <a:gd name="connsiteY0" fmla="*/ 1013209 h 4342562"/>
              <a:gd name="connsiteX1" fmla="*/ 6841252 w 7661867"/>
              <a:gd name="connsiteY1" fmla="*/ 410308 h 4342562"/>
              <a:gd name="connsiteX2" fmla="*/ 5534967 w 7661867"/>
              <a:gd name="connsiteY2" fmla="*/ 199292 h 4342562"/>
              <a:gd name="connsiteX3" fmla="*/ 3153507 w 7661867"/>
              <a:gd name="connsiteY3" fmla="*/ 88760 h 4342562"/>
              <a:gd name="connsiteX4" fmla="*/ 1445288 w 7661867"/>
              <a:gd name="connsiteY4" fmla="*/ 38519 h 4342562"/>
              <a:gd name="connsiteX5" fmla="*/ 741903 w 7661867"/>
              <a:gd name="connsiteY5" fmla="*/ 18422 h 4342562"/>
              <a:gd name="connsiteX6" fmla="*/ 289727 w 7661867"/>
              <a:gd name="connsiteY6" fmla="*/ 149051 h 4342562"/>
              <a:gd name="connsiteX7" fmla="*/ 118905 w 7661867"/>
              <a:gd name="connsiteY7" fmla="*/ 641420 h 4342562"/>
              <a:gd name="connsiteX8" fmla="*/ 108857 w 7661867"/>
              <a:gd name="connsiteY8" fmla="*/ 1796980 h 4342562"/>
              <a:gd name="connsiteX9" fmla="*/ 118905 w 7661867"/>
              <a:gd name="connsiteY9" fmla="*/ 3736312 h 4342562"/>
              <a:gd name="connsiteX10" fmla="*/ 822290 w 7661867"/>
              <a:gd name="connsiteY10" fmla="*/ 4258826 h 4342562"/>
              <a:gd name="connsiteX11" fmla="*/ 3424813 w 7661867"/>
              <a:gd name="connsiteY11" fmla="*/ 4238730 h 4342562"/>
              <a:gd name="connsiteX12" fmla="*/ 4761244 w 7661867"/>
              <a:gd name="connsiteY12" fmla="*/ 4278923 h 4342562"/>
              <a:gd name="connsiteX13" fmla="*/ 5997191 w 7661867"/>
              <a:gd name="connsiteY13" fmla="*/ 4088004 h 4342562"/>
              <a:gd name="connsiteX14" fmla="*/ 6801059 w 7661867"/>
              <a:gd name="connsiteY14" fmla="*/ 3585587 h 4342562"/>
              <a:gd name="connsiteX15" fmla="*/ 7383863 w 7661867"/>
              <a:gd name="connsiteY15" fmla="*/ 2711380 h 4342562"/>
              <a:gd name="connsiteX16" fmla="*/ 7645120 w 7661867"/>
              <a:gd name="connsiteY16" fmla="*/ 1746738 h 4342562"/>
              <a:gd name="connsiteX17" fmla="*/ 7474299 w 7661867"/>
              <a:gd name="connsiteY17" fmla="*/ 1013209 h 434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61867" h="4342562">
                <a:moveTo>
                  <a:pt x="7474299" y="1013209"/>
                </a:moveTo>
                <a:cubicBezTo>
                  <a:pt x="7340321" y="790471"/>
                  <a:pt x="7164474" y="545961"/>
                  <a:pt x="6841252" y="410308"/>
                </a:cubicBezTo>
                <a:cubicBezTo>
                  <a:pt x="6518030" y="274655"/>
                  <a:pt x="6149591" y="252883"/>
                  <a:pt x="5534967" y="199292"/>
                </a:cubicBezTo>
                <a:cubicBezTo>
                  <a:pt x="4920343" y="145701"/>
                  <a:pt x="3153507" y="88760"/>
                  <a:pt x="3153507" y="88760"/>
                </a:cubicBezTo>
                <a:lnTo>
                  <a:pt x="1445288" y="38519"/>
                </a:lnTo>
                <a:cubicBezTo>
                  <a:pt x="1043354" y="26796"/>
                  <a:pt x="934497" y="0"/>
                  <a:pt x="741903" y="18422"/>
                </a:cubicBezTo>
                <a:cubicBezTo>
                  <a:pt x="549310" y="36844"/>
                  <a:pt x="393560" y="45218"/>
                  <a:pt x="289727" y="149051"/>
                </a:cubicBezTo>
                <a:cubicBezTo>
                  <a:pt x="185894" y="252884"/>
                  <a:pt x="149050" y="366765"/>
                  <a:pt x="118905" y="641420"/>
                </a:cubicBezTo>
                <a:cubicBezTo>
                  <a:pt x="88760" y="916075"/>
                  <a:pt x="108857" y="1281165"/>
                  <a:pt x="108857" y="1796980"/>
                </a:cubicBezTo>
                <a:cubicBezTo>
                  <a:pt x="108857" y="2312795"/>
                  <a:pt x="0" y="3326004"/>
                  <a:pt x="118905" y="3736312"/>
                </a:cubicBezTo>
                <a:cubicBezTo>
                  <a:pt x="237810" y="4146620"/>
                  <a:pt x="271305" y="4175090"/>
                  <a:pt x="822290" y="4258826"/>
                </a:cubicBezTo>
                <a:cubicBezTo>
                  <a:pt x="1373275" y="4342562"/>
                  <a:pt x="2768321" y="4235381"/>
                  <a:pt x="3424813" y="4238730"/>
                </a:cubicBezTo>
                <a:cubicBezTo>
                  <a:pt x="4081305" y="4242079"/>
                  <a:pt x="4332514" y="4304044"/>
                  <a:pt x="4761244" y="4278923"/>
                </a:cubicBezTo>
                <a:cubicBezTo>
                  <a:pt x="5189974" y="4253802"/>
                  <a:pt x="5657222" y="4203560"/>
                  <a:pt x="5997191" y="4088004"/>
                </a:cubicBezTo>
                <a:cubicBezTo>
                  <a:pt x="6337160" y="3972448"/>
                  <a:pt x="6569947" y="3815024"/>
                  <a:pt x="6801059" y="3585587"/>
                </a:cubicBezTo>
                <a:cubicBezTo>
                  <a:pt x="7032171" y="3356150"/>
                  <a:pt x="7243186" y="3017855"/>
                  <a:pt x="7383863" y="2711380"/>
                </a:cubicBezTo>
                <a:cubicBezTo>
                  <a:pt x="7524540" y="2404905"/>
                  <a:pt x="7628373" y="2029766"/>
                  <a:pt x="7645120" y="1746738"/>
                </a:cubicBezTo>
                <a:cubicBezTo>
                  <a:pt x="7661867" y="1463710"/>
                  <a:pt x="7608277" y="1235947"/>
                  <a:pt x="7474299" y="1013209"/>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50573" name="Text Box 23">
            <a:extLst>
              <a:ext uri="{FF2B5EF4-FFF2-40B4-BE49-F238E27FC236}">
                <a16:creationId xmlns:a16="http://schemas.microsoft.com/office/drawing/2014/main" id="{855CE3AB-E8B5-4BA1-88B5-FD1C89D9963F}"/>
              </a:ext>
            </a:extLst>
          </p:cNvPr>
          <p:cNvSpPr txBox="1">
            <a:spLocks noChangeArrowheads="1"/>
          </p:cNvSpPr>
          <p:nvPr/>
        </p:nvSpPr>
        <p:spPr bwMode="auto">
          <a:xfrm>
            <a:off x="4932363" y="1196975"/>
            <a:ext cx="2016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Narrow" panose="020B0606020202030204" pitchFamily="34" charset="0"/>
                <a:ea typeface="Calibri" panose="020F0502020204030204" pitchFamily="34" charset="0"/>
                <a:cs typeface="Times New Roman" panose="02020603050405020304" pitchFamily="18" charset="0"/>
              </a:rPr>
              <a:t>Y3 organize &amp; facilitate seminar</a:t>
            </a:r>
            <a:endParaRPr lang="en-US" altLang="en-US" sz="1800" dirty="0">
              <a:latin typeface="Arial Narrow" panose="020B0606020202030204" pitchFamily="34" charset="0"/>
              <a:ea typeface="Calibri" panose="020F0502020204030204" pitchFamily="34" charset="0"/>
              <a:cs typeface="Arial" panose="020B0604020202020204" pitchFamily="34" charset="0"/>
            </a:endParaRPr>
          </a:p>
        </p:txBody>
      </p:sp>
      <p:sp>
        <p:nvSpPr>
          <p:cNvPr id="150576" name="Text Box 23">
            <a:extLst>
              <a:ext uri="{FF2B5EF4-FFF2-40B4-BE49-F238E27FC236}">
                <a16:creationId xmlns:a16="http://schemas.microsoft.com/office/drawing/2014/main" id="{AAF1B445-FA1F-4FE8-A23B-C657661974C1}"/>
              </a:ext>
            </a:extLst>
          </p:cNvPr>
          <p:cNvSpPr txBox="1">
            <a:spLocks noChangeArrowheads="1"/>
          </p:cNvSpPr>
          <p:nvPr/>
        </p:nvSpPr>
        <p:spPr bwMode="auto">
          <a:xfrm>
            <a:off x="5362093" y="1881747"/>
            <a:ext cx="110910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latin typeface="Arial Narrow" panose="020B0606020202030204" pitchFamily="34" charset="0"/>
                <a:ea typeface="Calibri" panose="020F0502020204030204" pitchFamily="34" charset="0"/>
                <a:cs typeface="Times New Roman" panose="02020603050405020304" pitchFamily="18" charset="0"/>
              </a:rPr>
              <a:t>organize </a:t>
            </a:r>
          </a:p>
          <a:p>
            <a:pPr algn="ctr" eaLnBrk="1" hangingPunct="1">
              <a:spcBef>
                <a:spcPct val="0"/>
              </a:spcBef>
              <a:buFontTx/>
              <a:buNone/>
            </a:pPr>
            <a:r>
              <a:rPr lang="en-US" altLang="en-US" sz="1600" dirty="0">
                <a:latin typeface="Arial Narrow" panose="020B0606020202030204" pitchFamily="34" charset="0"/>
                <a:ea typeface="Calibri" panose="020F0502020204030204" pitchFamily="34" charset="0"/>
                <a:cs typeface="Times New Roman" panose="02020603050405020304" pitchFamily="18" charset="0"/>
              </a:rPr>
              <a:t>my own digs</a:t>
            </a:r>
          </a:p>
        </p:txBody>
      </p:sp>
      <p:pic>
        <p:nvPicPr>
          <p:cNvPr id="150577" name="Picture 47" descr="F:\DCIM\100D5100\navid.jpg">
            <a:extLst>
              <a:ext uri="{FF2B5EF4-FFF2-40B4-BE49-F238E27FC236}">
                <a16:creationId xmlns:a16="http://schemas.microsoft.com/office/drawing/2014/main" id="{7D5C33C2-646B-420C-87BC-940199B890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3266" y="454985"/>
            <a:ext cx="950219" cy="156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61BC3D1-1DDC-4DC5-B450-17ABAE358D9F}"/>
              </a:ext>
            </a:extLst>
          </p:cNvPr>
          <p:cNvPicPr>
            <a:picLocks noChangeAspect="1"/>
          </p:cNvPicPr>
          <p:nvPr/>
        </p:nvPicPr>
        <p:blipFill>
          <a:blip r:embed="rId4"/>
          <a:stretch>
            <a:fillRect/>
          </a:stretch>
        </p:blipFill>
        <p:spPr>
          <a:xfrm>
            <a:off x="176034" y="631784"/>
            <a:ext cx="3302000" cy="292014"/>
          </a:xfrm>
          <a:prstGeom prst="rect">
            <a:avLst/>
          </a:prstGeom>
        </p:spPr>
      </p:pic>
      <p:pic>
        <p:nvPicPr>
          <p:cNvPr id="8" name="Picture 7">
            <a:extLst>
              <a:ext uri="{FF2B5EF4-FFF2-40B4-BE49-F238E27FC236}">
                <a16:creationId xmlns:a16="http://schemas.microsoft.com/office/drawing/2014/main" id="{EC93189E-9DE3-48BB-BC25-6BF142FF9673}"/>
              </a:ext>
            </a:extLst>
          </p:cNvPr>
          <p:cNvPicPr>
            <a:picLocks noChangeAspect="1"/>
          </p:cNvPicPr>
          <p:nvPr/>
        </p:nvPicPr>
        <p:blipFill>
          <a:blip r:embed="rId5"/>
          <a:stretch>
            <a:fillRect/>
          </a:stretch>
        </p:blipFill>
        <p:spPr>
          <a:xfrm>
            <a:off x="3539541" y="643195"/>
            <a:ext cx="4162872" cy="266739"/>
          </a:xfrm>
          <a:prstGeom prst="rect">
            <a:avLst/>
          </a:prstGeom>
        </p:spPr>
      </p:pic>
      <p:pic>
        <p:nvPicPr>
          <p:cNvPr id="11" name="Picture 10">
            <a:extLst>
              <a:ext uri="{FF2B5EF4-FFF2-40B4-BE49-F238E27FC236}">
                <a16:creationId xmlns:a16="http://schemas.microsoft.com/office/drawing/2014/main" id="{FA57053C-65B1-46ED-BB16-FAC793816AD0}"/>
              </a:ext>
            </a:extLst>
          </p:cNvPr>
          <p:cNvPicPr>
            <a:picLocks noChangeAspect="1"/>
          </p:cNvPicPr>
          <p:nvPr/>
        </p:nvPicPr>
        <p:blipFill>
          <a:blip r:embed="rId6"/>
          <a:stretch>
            <a:fillRect/>
          </a:stretch>
        </p:blipFill>
        <p:spPr>
          <a:xfrm>
            <a:off x="6680750" y="5641276"/>
            <a:ext cx="1816815" cy="244050"/>
          </a:xfrm>
          <a:prstGeom prst="rect">
            <a:avLst/>
          </a:prstGeom>
        </p:spPr>
      </p:pic>
      <p:cxnSp>
        <p:nvCxnSpPr>
          <p:cNvPr id="14" name="Straight Arrow Connector 13">
            <a:extLst>
              <a:ext uri="{FF2B5EF4-FFF2-40B4-BE49-F238E27FC236}">
                <a16:creationId xmlns:a16="http://schemas.microsoft.com/office/drawing/2014/main" id="{6D08E97A-3BDE-49AD-9F37-3A66C27F32C6}"/>
              </a:ext>
            </a:extLst>
          </p:cNvPr>
          <p:cNvCxnSpPr>
            <a:cxnSpLocks/>
          </p:cNvCxnSpPr>
          <p:nvPr/>
        </p:nvCxnSpPr>
        <p:spPr>
          <a:xfrm flipH="1" flipV="1">
            <a:off x="6967833" y="4826044"/>
            <a:ext cx="386424" cy="6681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4" name="Text Box 3">
            <a:extLst>
              <a:ext uri="{FF2B5EF4-FFF2-40B4-BE49-F238E27FC236}">
                <a16:creationId xmlns:a16="http://schemas.microsoft.com/office/drawing/2014/main" id="{5B119680-CF51-4CD7-AF2C-620C90F300C5}"/>
              </a:ext>
            </a:extLst>
          </p:cNvPr>
          <p:cNvSpPr txBox="1">
            <a:spLocks noChangeArrowheads="1"/>
          </p:cNvSpPr>
          <p:nvPr/>
        </p:nvSpPr>
        <p:spPr bwMode="auto">
          <a:xfrm>
            <a:off x="3342111" y="5165097"/>
            <a:ext cx="2087562"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a:latin typeface="Arial Narrow" panose="020B0606020202030204" pitchFamily="34" charset="0"/>
                <a:ea typeface="Calibri" panose="020F0502020204030204" pitchFamily="34" charset="0"/>
                <a:cs typeface="Times New Roman" panose="02020603050405020304" pitchFamily="18" charset="0"/>
              </a:rPr>
              <a:t>GOAL</a:t>
            </a:r>
            <a:endParaRPr lang="en-US" altLang="en-US" sz="2000" dirty="0">
              <a:latin typeface="Arial Narrow" panose="020B0606020202030204" pitchFamily="34" charset="0"/>
              <a:ea typeface="Calibri" panose="020F0502020204030204" pitchFamily="34" charset="0"/>
              <a:cs typeface="Arial" panose="020B0604020202020204" pitchFamily="34" charset="0"/>
            </a:endParaRPr>
          </a:p>
          <a:p>
            <a:pPr algn="ctr" eaLnBrk="1" hangingPunct="1">
              <a:spcBef>
                <a:spcPct val="0"/>
              </a:spcBef>
              <a:buFontTx/>
              <a:buNone/>
            </a:pPr>
            <a:r>
              <a:rPr lang="en-US" altLang="en-US" sz="2000" dirty="0">
                <a:latin typeface="Arial Narrow" panose="020B0606020202030204" pitchFamily="34" charset="0"/>
                <a:ea typeface="Calibri" panose="020F0502020204030204" pitchFamily="34" charset="0"/>
                <a:cs typeface="Times New Roman" panose="02020603050405020304" pitchFamily="18" charset="0"/>
              </a:rPr>
              <a:t>to learn archaeology</a:t>
            </a:r>
            <a:endParaRPr lang="en-US" altLang="en-US" sz="2000" b="0" dirty="0">
              <a:latin typeface="Arial Narrow" panose="020B0606020202030204" pitchFamily="34" charset="0"/>
              <a:cs typeface="Arial" panose="020B0604020202020204" pitchFamily="34" charset="0"/>
            </a:endParaRPr>
          </a:p>
          <a:p>
            <a:pPr algn="ctr">
              <a:spcBef>
                <a:spcPct val="0"/>
              </a:spcBef>
              <a:buFontTx/>
              <a:buNone/>
            </a:pPr>
            <a:endParaRPr lang="en-US" altLang="en-US" sz="2000" b="0" dirty="0">
              <a:latin typeface="Arial Narrow" panose="020B0606020202030204" pitchFamily="34" charset="0"/>
              <a:cs typeface="Arial" panose="020B0604020202020204" pitchFamily="34" charset="0"/>
            </a:endParaRPr>
          </a:p>
        </p:txBody>
      </p:sp>
      <p:sp>
        <p:nvSpPr>
          <p:cNvPr id="65" name="AutoShape 30">
            <a:extLst>
              <a:ext uri="{FF2B5EF4-FFF2-40B4-BE49-F238E27FC236}">
                <a16:creationId xmlns:a16="http://schemas.microsoft.com/office/drawing/2014/main" id="{8E075D18-72C4-4BAD-9C01-7512D91126B2}"/>
              </a:ext>
            </a:extLst>
          </p:cNvPr>
          <p:cNvSpPr>
            <a:spLocks noChangeArrowheads="1"/>
          </p:cNvSpPr>
          <p:nvPr/>
        </p:nvSpPr>
        <p:spPr bwMode="auto">
          <a:xfrm>
            <a:off x="3845421" y="1700618"/>
            <a:ext cx="1057275" cy="3464477"/>
          </a:xfrm>
          <a:prstGeom prst="roundRect">
            <a:avLst>
              <a:gd name="adj" fmla="val 16667"/>
            </a:avLst>
          </a:prstGeom>
          <a:solidFill>
            <a:srgbClr val="00B0F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6" name="Oval 14">
            <a:extLst>
              <a:ext uri="{FF2B5EF4-FFF2-40B4-BE49-F238E27FC236}">
                <a16:creationId xmlns:a16="http://schemas.microsoft.com/office/drawing/2014/main" id="{94F79634-85CF-40EB-A612-0FF09EB22A23}"/>
              </a:ext>
            </a:extLst>
          </p:cNvPr>
          <p:cNvSpPr>
            <a:spLocks noChangeArrowheads="1"/>
          </p:cNvSpPr>
          <p:nvPr/>
        </p:nvSpPr>
        <p:spPr bwMode="auto">
          <a:xfrm>
            <a:off x="5068888" y="3629025"/>
            <a:ext cx="233363" cy="250825"/>
          </a:xfrm>
          <a:prstGeom prst="ellipse">
            <a:avLst/>
          </a:prstGeom>
          <a:solidFill>
            <a:srgbClr val="7030A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7" name="Oval 14">
            <a:extLst>
              <a:ext uri="{FF2B5EF4-FFF2-40B4-BE49-F238E27FC236}">
                <a16:creationId xmlns:a16="http://schemas.microsoft.com/office/drawing/2014/main" id="{D3195C40-07CE-481A-AA8D-ED0AF2B31F94}"/>
              </a:ext>
            </a:extLst>
          </p:cNvPr>
          <p:cNvSpPr>
            <a:spLocks noChangeArrowheads="1"/>
          </p:cNvSpPr>
          <p:nvPr/>
        </p:nvSpPr>
        <p:spPr bwMode="auto">
          <a:xfrm>
            <a:off x="5085557" y="3963396"/>
            <a:ext cx="233363" cy="250825"/>
          </a:xfrm>
          <a:prstGeom prst="ellipse">
            <a:avLst/>
          </a:prstGeom>
          <a:solidFill>
            <a:srgbClr val="7030A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 name="Oval 14">
            <a:extLst>
              <a:ext uri="{FF2B5EF4-FFF2-40B4-BE49-F238E27FC236}">
                <a16:creationId xmlns:a16="http://schemas.microsoft.com/office/drawing/2014/main" id="{D0323CA5-6157-4864-B983-67C7D1D3BE77}"/>
              </a:ext>
            </a:extLst>
          </p:cNvPr>
          <p:cNvSpPr>
            <a:spLocks noChangeArrowheads="1"/>
          </p:cNvSpPr>
          <p:nvPr/>
        </p:nvSpPr>
        <p:spPr bwMode="auto">
          <a:xfrm>
            <a:off x="5101431" y="4294188"/>
            <a:ext cx="233363" cy="250825"/>
          </a:xfrm>
          <a:prstGeom prst="ellipse">
            <a:avLst/>
          </a:prstGeom>
          <a:solidFill>
            <a:srgbClr val="7030A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9" name="AutoShape 27">
            <a:extLst>
              <a:ext uri="{FF2B5EF4-FFF2-40B4-BE49-F238E27FC236}">
                <a16:creationId xmlns:a16="http://schemas.microsoft.com/office/drawing/2014/main" id="{A66A42B4-60A0-4820-925B-9CBEF1C74604}"/>
              </a:ext>
            </a:extLst>
          </p:cNvPr>
          <p:cNvSpPr>
            <a:spLocks noChangeArrowheads="1"/>
          </p:cNvSpPr>
          <p:nvPr/>
        </p:nvSpPr>
        <p:spPr bwMode="auto">
          <a:xfrm>
            <a:off x="6458449" y="3025775"/>
            <a:ext cx="285750" cy="666750"/>
          </a:xfrm>
          <a:prstGeom prst="roundRect">
            <a:avLst>
              <a:gd name="adj" fmla="val 16667"/>
            </a:avLst>
          </a:prstGeom>
          <a:solidFill>
            <a:srgbClr val="7030A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cxnSp>
        <p:nvCxnSpPr>
          <p:cNvPr id="70" name="AutoShape 21">
            <a:extLst>
              <a:ext uri="{FF2B5EF4-FFF2-40B4-BE49-F238E27FC236}">
                <a16:creationId xmlns:a16="http://schemas.microsoft.com/office/drawing/2014/main" id="{67533E39-85CA-4E06-BCB1-2BF5B66726C2}"/>
              </a:ext>
            </a:extLst>
          </p:cNvPr>
          <p:cNvCxnSpPr>
            <a:cxnSpLocks noChangeShapeType="1"/>
          </p:cNvCxnSpPr>
          <p:nvPr/>
        </p:nvCxnSpPr>
        <p:spPr bwMode="auto">
          <a:xfrm flipV="1">
            <a:off x="6053792" y="3452106"/>
            <a:ext cx="360362" cy="28733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1" name="Text Box 23">
            <a:extLst>
              <a:ext uri="{FF2B5EF4-FFF2-40B4-BE49-F238E27FC236}">
                <a16:creationId xmlns:a16="http://schemas.microsoft.com/office/drawing/2014/main" id="{85A793EE-C50E-4E93-99A0-14A45CA194F0}"/>
              </a:ext>
            </a:extLst>
          </p:cNvPr>
          <p:cNvSpPr txBox="1">
            <a:spLocks noChangeArrowheads="1"/>
          </p:cNvSpPr>
          <p:nvPr/>
        </p:nvSpPr>
        <p:spPr bwMode="auto">
          <a:xfrm>
            <a:off x="5307353" y="2487612"/>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0" dirty="0">
                <a:latin typeface="Arial Narrow" panose="020B0606020202030204" pitchFamily="34" charset="0"/>
                <a:ea typeface="Calibri" panose="020F0502020204030204" pitchFamily="34" charset="0"/>
                <a:cs typeface="Times New Roman" panose="02020603050405020304" pitchFamily="18" charset="0"/>
              </a:rPr>
              <a:t>participating </a:t>
            </a:r>
          </a:p>
          <a:p>
            <a:pPr eaLnBrk="1" hangingPunct="1">
              <a:spcBef>
                <a:spcPct val="0"/>
              </a:spcBef>
              <a:buFontTx/>
              <a:buNone/>
            </a:pPr>
            <a:r>
              <a:rPr lang="en-US" altLang="en-US" sz="1800" b="0" dirty="0">
                <a:latin typeface="Arial Narrow" panose="020B0606020202030204" pitchFamily="34" charset="0"/>
                <a:ea typeface="Calibri" panose="020F0502020204030204" pitchFamily="34" charset="0"/>
                <a:cs typeface="Times New Roman" panose="02020603050405020304" pitchFamily="18" charset="0"/>
              </a:rPr>
              <a:t>in numerous excavations</a:t>
            </a:r>
            <a:endParaRPr lang="en-US" altLang="en-US" sz="1800" b="0" dirty="0">
              <a:latin typeface="Arial Narrow" panose="020B0606020202030204" pitchFamily="34" charset="0"/>
              <a:ea typeface="Calibri" panose="020F0502020204030204" pitchFamily="34" charset="0"/>
              <a:cs typeface="Arial" panose="020B0604020202020204" pitchFamily="34" charset="0"/>
            </a:endParaRPr>
          </a:p>
        </p:txBody>
      </p:sp>
      <p:sp>
        <p:nvSpPr>
          <p:cNvPr id="72" name="Oval 24">
            <a:extLst>
              <a:ext uri="{FF2B5EF4-FFF2-40B4-BE49-F238E27FC236}">
                <a16:creationId xmlns:a16="http://schemas.microsoft.com/office/drawing/2014/main" id="{633C970E-2BCA-4D33-AF18-D4762B267718}"/>
              </a:ext>
            </a:extLst>
          </p:cNvPr>
          <p:cNvSpPr>
            <a:spLocks noChangeArrowheads="1"/>
          </p:cNvSpPr>
          <p:nvPr/>
        </p:nvSpPr>
        <p:spPr bwMode="auto">
          <a:xfrm>
            <a:off x="5024057" y="1983084"/>
            <a:ext cx="233363" cy="250825"/>
          </a:xfrm>
          <a:prstGeom prst="ellipse">
            <a:avLst/>
          </a:prstGeom>
          <a:solidFill>
            <a:srgbClr val="7030A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3" name="Oval 24">
            <a:extLst>
              <a:ext uri="{FF2B5EF4-FFF2-40B4-BE49-F238E27FC236}">
                <a16:creationId xmlns:a16="http://schemas.microsoft.com/office/drawing/2014/main" id="{365D8E0C-8045-48FB-90F7-C74191F3D651}"/>
              </a:ext>
            </a:extLst>
          </p:cNvPr>
          <p:cNvSpPr>
            <a:spLocks noChangeArrowheads="1"/>
          </p:cNvSpPr>
          <p:nvPr/>
        </p:nvSpPr>
        <p:spPr bwMode="auto">
          <a:xfrm>
            <a:off x="5035170" y="2364229"/>
            <a:ext cx="233363" cy="250825"/>
          </a:xfrm>
          <a:prstGeom prst="ellipse">
            <a:avLst/>
          </a:prstGeom>
          <a:solidFill>
            <a:srgbClr val="7030A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 name="Oval 24">
            <a:extLst>
              <a:ext uri="{FF2B5EF4-FFF2-40B4-BE49-F238E27FC236}">
                <a16:creationId xmlns:a16="http://schemas.microsoft.com/office/drawing/2014/main" id="{12767E29-A2D3-4930-B400-BCD59ECB0AA4}"/>
              </a:ext>
            </a:extLst>
          </p:cNvPr>
          <p:cNvSpPr>
            <a:spLocks noChangeArrowheads="1"/>
          </p:cNvSpPr>
          <p:nvPr/>
        </p:nvSpPr>
        <p:spPr bwMode="auto">
          <a:xfrm>
            <a:off x="5068888" y="2908890"/>
            <a:ext cx="233363" cy="250825"/>
          </a:xfrm>
          <a:prstGeom prst="ellipse">
            <a:avLst/>
          </a:prstGeom>
          <a:solidFill>
            <a:srgbClr val="7030A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 name="Oval 24">
            <a:extLst>
              <a:ext uri="{FF2B5EF4-FFF2-40B4-BE49-F238E27FC236}">
                <a16:creationId xmlns:a16="http://schemas.microsoft.com/office/drawing/2014/main" id="{62EE774D-532C-4CD9-A953-D001A463B4C4}"/>
              </a:ext>
            </a:extLst>
          </p:cNvPr>
          <p:cNvSpPr>
            <a:spLocks noChangeArrowheads="1"/>
          </p:cNvSpPr>
          <p:nvPr/>
        </p:nvSpPr>
        <p:spPr bwMode="auto">
          <a:xfrm>
            <a:off x="6997995" y="1962985"/>
            <a:ext cx="215900" cy="466725"/>
          </a:xfrm>
          <a:prstGeom prst="ellipse">
            <a:avLst/>
          </a:prstGeom>
          <a:solidFill>
            <a:srgbClr val="FFFF0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6" name="AutoShape 13">
            <a:extLst>
              <a:ext uri="{FF2B5EF4-FFF2-40B4-BE49-F238E27FC236}">
                <a16:creationId xmlns:a16="http://schemas.microsoft.com/office/drawing/2014/main" id="{5070A2B8-834D-48AD-BB6F-FA3B5037FBA2}"/>
              </a:ext>
            </a:extLst>
          </p:cNvPr>
          <p:cNvSpPr>
            <a:spLocks noChangeArrowheads="1"/>
          </p:cNvSpPr>
          <p:nvPr/>
        </p:nvSpPr>
        <p:spPr bwMode="auto">
          <a:xfrm>
            <a:off x="4399346" y="2111375"/>
            <a:ext cx="288925" cy="360362"/>
          </a:xfrm>
          <a:prstGeom prst="roundRect">
            <a:avLst>
              <a:gd name="adj" fmla="val 16667"/>
            </a:avLst>
          </a:prstGeom>
          <a:solidFill>
            <a:srgbClr val="30F4FE"/>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cxnSp>
        <p:nvCxnSpPr>
          <p:cNvPr id="77" name="AutoShape 21">
            <a:extLst>
              <a:ext uri="{FF2B5EF4-FFF2-40B4-BE49-F238E27FC236}">
                <a16:creationId xmlns:a16="http://schemas.microsoft.com/office/drawing/2014/main" id="{EDD0DA04-C19C-43B4-A9A5-F0610C961D95}"/>
              </a:ext>
            </a:extLst>
          </p:cNvPr>
          <p:cNvCxnSpPr>
            <a:cxnSpLocks noChangeShapeType="1"/>
          </p:cNvCxnSpPr>
          <p:nvPr/>
        </p:nvCxnSpPr>
        <p:spPr bwMode="auto">
          <a:xfrm flipH="1">
            <a:off x="4508500" y="1671638"/>
            <a:ext cx="576263" cy="3968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8" name="Text Box 29">
            <a:extLst>
              <a:ext uri="{FF2B5EF4-FFF2-40B4-BE49-F238E27FC236}">
                <a16:creationId xmlns:a16="http://schemas.microsoft.com/office/drawing/2014/main" id="{BA648322-CC0B-4252-9E2E-7492E8F425F8}"/>
              </a:ext>
            </a:extLst>
          </p:cNvPr>
          <p:cNvSpPr txBox="1">
            <a:spLocks noChangeArrowheads="1"/>
          </p:cNvSpPr>
          <p:nvPr/>
        </p:nvSpPr>
        <p:spPr bwMode="auto">
          <a:xfrm>
            <a:off x="3846142" y="3141663"/>
            <a:ext cx="1079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latin typeface="Arial Narrow" panose="020B0606020202030204" pitchFamily="34" charset="0"/>
                <a:ea typeface="Calibri" panose="020F0502020204030204" pitchFamily="34" charset="0"/>
                <a:cs typeface="Times New Roman" panose="02020603050405020304" pitchFamily="18" charset="0"/>
              </a:rPr>
              <a:t>MY COURSE</a:t>
            </a:r>
            <a:endParaRPr lang="en-US" altLang="en-US" sz="1800" b="1" dirty="0">
              <a:latin typeface="Arial Narrow" panose="020B0606020202030204" pitchFamily="34" charset="0"/>
              <a:ea typeface="Calibri" panose="020F0502020204030204" pitchFamily="34" charset="0"/>
              <a:cs typeface="Arial" panose="020B0604020202020204" pitchFamily="34" charset="0"/>
            </a:endParaRPr>
          </a:p>
        </p:txBody>
      </p:sp>
      <p:sp>
        <p:nvSpPr>
          <p:cNvPr id="79" name="AutoShape 13">
            <a:extLst>
              <a:ext uri="{FF2B5EF4-FFF2-40B4-BE49-F238E27FC236}">
                <a16:creationId xmlns:a16="http://schemas.microsoft.com/office/drawing/2014/main" id="{72F040EC-4FA3-4EEE-BE8A-5DC914F93416}"/>
              </a:ext>
            </a:extLst>
          </p:cNvPr>
          <p:cNvSpPr>
            <a:spLocks noChangeArrowheads="1"/>
          </p:cNvSpPr>
          <p:nvPr/>
        </p:nvSpPr>
        <p:spPr bwMode="auto">
          <a:xfrm>
            <a:off x="4115687" y="1935162"/>
            <a:ext cx="144462" cy="1008062"/>
          </a:xfrm>
          <a:prstGeom prst="roundRect">
            <a:avLst>
              <a:gd name="adj" fmla="val 16667"/>
            </a:avLst>
          </a:prstGeom>
          <a:solidFill>
            <a:srgbClr val="00FFCC"/>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0" name="Text Box 23">
            <a:extLst>
              <a:ext uri="{FF2B5EF4-FFF2-40B4-BE49-F238E27FC236}">
                <a16:creationId xmlns:a16="http://schemas.microsoft.com/office/drawing/2014/main" id="{7C682F35-8726-4A30-8AE0-346C8C3DC196}"/>
              </a:ext>
            </a:extLst>
          </p:cNvPr>
          <p:cNvSpPr txBox="1">
            <a:spLocks noChangeArrowheads="1"/>
          </p:cNvSpPr>
          <p:nvPr/>
        </p:nvSpPr>
        <p:spPr bwMode="auto">
          <a:xfrm>
            <a:off x="3311525" y="1101566"/>
            <a:ext cx="124158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Narrow" panose="020B0606020202030204" pitchFamily="34" charset="0"/>
                <a:ea typeface="Calibri" panose="020F0502020204030204" pitchFamily="34" charset="0"/>
                <a:cs typeface="Times New Roman" panose="02020603050405020304" pitchFamily="18" charset="0"/>
              </a:rPr>
              <a:t>Y3 project &amp; dissertation</a:t>
            </a:r>
            <a:endParaRPr lang="en-US" altLang="en-US" sz="1800" dirty="0">
              <a:latin typeface="Arial Narrow" panose="020B0606020202030204" pitchFamily="34" charset="0"/>
              <a:ea typeface="Calibri" panose="020F0502020204030204" pitchFamily="34" charset="0"/>
              <a:cs typeface="Arial" panose="020B0604020202020204" pitchFamily="34" charset="0"/>
            </a:endParaRPr>
          </a:p>
        </p:txBody>
      </p:sp>
      <p:sp>
        <p:nvSpPr>
          <p:cNvPr id="82" name="Oval 19">
            <a:extLst>
              <a:ext uri="{FF2B5EF4-FFF2-40B4-BE49-F238E27FC236}">
                <a16:creationId xmlns:a16="http://schemas.microsoft.com/office/drawing/2014/main" id="{F7CF4281-545A-4B56-97AB-541EEDEBE05E}"/>
              </a:ext>
            </a:extLst>
          </p:cNvPr>
          <p:cNvSpPr>
            <a:spLocks noChangeArrowheads="1"/>
          </p:cNvSpPr>
          <p:nvPr/>
        </p:nvSpPr>
        <p:spPr bwMode="auto">
          <a:xfrm>
            <a:off x="1611313" y="1628817"/>
            <a:ext cx="233362" cy="250825"/>
          </a:xfrm>
          <a:prstGeom prst="ellipse">
            <a:avLst/>
          </a:prstGeom>
          <a:solidFill>
            <a:srgbClr val="F80ED7"/>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5" name="Oval 9">
            <a:extLst>
              <a:ext uri="{FF2B5EF4-FFF2-40B4-BE49-F238E27FC236}">
                <a16:creationId xmlns:a16="http://schemas.microsoft.com/office/drawing/2014/main" id="{8616D2F5-48B1-4B9C-9857-5854E6CD9C4F}"/>
              </a:ext>
            </a:extLst>
          </p:cNvPr>
          <p:cNvSpPr>
            <a:spLocks noChangeArrowheads="1"/>
          </p:cNvSpPr>
          <p:nvPr/>
        </p:nvSpPr>
        <p:spPr bwMode="auto">
          <a:xfrm>
            <a:off x="1593056" y="2484437"/>
            <a:ext cx="233362" cy="250825"/>
          </a:xfrm>
          <a:prstGeom prst="ellipse">
            <a:avLst/>
          </a:prstGeom>
          <a:solidFill>
            <a:srgbClr val="F80ED7"/>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6" name="Oval 9">
            <a:extLst>
              <a:ext uri="{FF2B5EF4-FFF2-40B4-BE49-F238E27FC236}">
                <a16:creationId xmlns:a16="http://schemas.microsoft.com/office/drawing/2014/main" id="{E434239F-1D76-4B21-B221-BC98021E7A9C}"/>
              </a:ext>
            </a:extLst>
          </p:cNvPr>
          <p:cNvSpPr>
            <a:spLocks noChangeArrowheads="1"/>
          </p:cNvSpPr>
          <p:nvPr/>
        </p:nvSpPr>
        <p:spPr bwMode="auto">
          <a:xfrm>
            <a:off x="1603934" y="3089108"/>
            <a:ext cx="233362" cy="250825"/>
          </a:xfrm>
          <a:prstGeom prst="ellipse">
            <a:avLst/>
          </a:prstGeom>
          <a:solidFill>
            <a:srgbClr val="F80ED7"/>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7" name="Oval 9">
            <a:extLst>
              <a:ext uri="{FF2B5EF4-FFF2-40B4-BE49-F238E27FC236}">
                <a16:creationId xmlns:a16="http://schemas.microsoft.com/office/drawing/2014/main" id="{78FE7075-D76F-4991-BDD3-C9DD68C2219C}"/>
              </a:ext>
            </a:extLst>
          </p:cNvPr>
          <p:cNvSpPr>
            <a:spLocks noChangeArrowheads="1"/>
          </p:cNvSpPr>
          <p:nvPr/>
        </p:nvSpPr>
        <p:spPr bwMode="auto">
          <a:xfrm>
            <a:off x="1602946" y="3914328"/>
            <a:ext cx="233362" cy="233360"/>
          </a:xfrm>
          <a:prstGeom prst="ellipse">
            <a:avLst/>
          </a:prstGeom>
          <a:solidFill>
            <a:srgbClr val="F80ED7"/>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cxnSp>
        <p:nvCxnSpPr>
          <p:cNvPr id="88" name="AutoShape 7">
            <a:extLst>
              <a:ext uri="{FF2B5EF4-FFF2-40B4-BE49-F238E27FC236}">
                <a16:creationId xmlns:a16="http://schemas.microsoft.com/office/drawing/2014/main" id="{AF12D86E-FF29-49BF-ABDC-2D7E89C99651}"/>
              </a:ext>
            </a:extLst>
          </p:cNvPr>
          <p:cNvCxnSpPr>
            <a:cxnSpLocks noChangeShapeType="1"/>
          </p:cNvCxnSpPr>
          <p:nvPr/>
        </p:nvCxnSpPr>
        <p:spPr bwMode="auto">
          <a:xfrm flipV="1">
            <a:off x="3161917" y="3707707"/>
            <a:ext cx="321290" cy="18849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89" name="AutoShape 13">
            <a:extLst>
              <a:ext uri="{FF2B5EF4-FFF2-40B4-BE49-F238E27FC236}">
                <a16:creationId xmlns:a16="http://schemas.microsoft.com/office/drawing/2014/main" id="{6A53FBC8-3F83-4834-8175-C0B0DD19B284}"/>
              </a:ext>
            </a:extLst>
          </p:cNvPr>
          <p:cNvSpPr>
            <a:spLocks noChangeArrowheads="1"/>
          </p:cNvSpPr>
          <p:nvPr/>
        </p:nvSpPr>
        <p:spPr bwMode="auto">
          <a:xfrm>
            <a:off x="3483567" y="2862441"/>
            <a:ext cx="287338" cy="1035050"/>
          </a:xfrm>
          <a:prstGeom prst="roundRect">
            <a:avLst>
              <a:gd name="adj" fmla="val 16667"/>
            </a:avLst>
          </a:prstGeom>
          <a:solidFill>
            <a:srgbClr val="00B05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cxnSp>
        <p:nvCxnSpPr>
          <p:cNvPr id="91" name="AutoShape 21">
            <a:extLst>
              <a:ext uri="{FF2B5EF4-FFF2-40B4-BE49-F238E27FC236}">
                <a16:creationId xmlns:a16="http://schemas.microsoft.com/office/drawing/2014/main" id="{620D5905-C6F0-493D-B113-1521B0B8ED26}"/>
              </a:ext>
            </a:extLst>
          </p:cNvPr>
          <p:cNvCxnSpPr>
            <a:cxnSpLocks noChangeShapeType="1"/>
          </p:cNvCxnSpPr>
          <p:nvPr/>
        </p:nvCxnSpPr>
        <p:spPr bwMode="auto">
          <a:xfrm>
            <a:off x="3860800" y="1636713"/>
            <a:ext cx="358775" cy="57626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92" name="Text Box 18">
            <a:extLst>
              <a:ext uri="{FF2B5EF4-FFF2-40B4-BE49-F238E27FC236}">
                <a16:creationId xmlns:a16="http://schemas.microsoft.com/office/drawing/2014/main" id="{07322037-EE88-4754-84F7-681F34625481}"/>
              </a:ext>
            </a:extLst>
          </p:cNvPr>
          <p:cNvSpPr txBox="1">
            <a:spLocks noChangeArrowheads="1"/>
          </p:cNvSpPr>
          <p:nvPr/>
        </p:nvSpPr>
        <p:spPr bwMode="auto">
          <a:xfrm>
            <a:off x="1920866" y="1528480"/>
            <a:ext cx="183673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latin typeface="Arial Narrow" panose="020B0606020202030204" pitchFamily="34" charset="0"/>
                <a:ea typeface="Calibri" panose="020F0502020204030204" pitchFamily="34" charset="0"/>
                <a:cs typeface="Times New Roman" panose="02020603050405020304" pitchFamily="18" charset="0"/>
              </a:rPr>
              <a:t>Y3 Lead &amp; Co-</a:t>
            </a:r>
            <a:r>
              <a:rPr lang="en-US" altLang="en-US" sz="1600" dirty="0" err="1">
                <a:latin typeface="Arial Narrow" panose="020B0606020202030204" pitchFamily="34" charset="0"/>
                <a:ea typeface="Calibri" panose="020F0502020204030204" pitchFamily="34" charset="0"/>
                <a:cs typeface="Times New Roman" panose="02020603050405020304" pitchFamily="18" charset="0"/>
              </a:rPr>
              <a:t>organised</a:t>
            </a:r>
            <a:r>
              <a:rPr lang="en-US" altLang="en-US" sz="1600" dirty="0">
                <a:latin typeface="Arial Narrow" panose="020B0606020202030204" pitchFamily="34" charset="0"/>
                <a:ea typeface="Calibri" panose="020F0502020204030204" pitchFamily="34" charset="0"/>
                <a:cs typeface="Times New Roman" panose="02020603050405020304" pitchFamily="18" charset="0"/>
              </a:rPr>
              <a:t> first Annual Student                           Archaeology                                 conference (ASA</a:t>
            </a:r>
            <a:r>
              <a:rPr lang="en-US" altLang="en-US" sz="1800" dirty="0">
                <a:latin typeface="Arial Narrow" panose="020B0606020202030204" pitchFamily="34" charset="0"/>
                <a:ea typeface="Calibri" panose="020F0502020204030204" pitchFamily="34" charset="0"/>
                <a:cs typeface="Times New Roman" panose="02020603050405020304" pitchFamily="18" charset="0"/>
              </a:rPr>
              <a:t>)</a:t>
            </a:r>
            <a:endParaRPr lang="en-US" altLang="en-US" sz="1800" dirty="0">
              <a:latin typeface="Arial Narrow" panose="020B0606020202030204" pitchFamily="34" charset="0"/>
              <a:ea typeface="Calibri" panose="020F0502020204030204" pitchFamily="34" charset="0"/>
              <a:cs typeface="Arial" panose="020B0604020202020204" pitchFamily="34" charset="0"/>
            </a:endParaRPr>
          </a:p>
        </p:txBody>
      </p:sp>
      <p:sp>
        <p:nvSpPr>
          <p:cNvPr id="93" name="Text Box 8">
            <a:extLst>
              <a:ext uri="{FF2B5EF4-FFF2-40B4-BE49-F238E27FC236}">
                <a16:creationId xmlns:a16="http://schemas.microsoft.com/office/drawing/2014/main" id="{0D626E84-D57B-452E-8DDE-03557D31E475}"/>
              </a:ext>
            </a:extLst>
          </p:cNvPr>
          <p:cNvSpPr txBox="1">
            <a:spLocks noChangeArrowheads="1"/>
          </p:cNvSpPr>
          <p:nvPr/>
        </p:nvSpPr>
        <p:spPr bwMode="auto">
          <a:xfrm>
            <a:off x="1918676" y="2928642"/>
            <a:ext cx="157956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0" dirty="0">
                <a:latin typeface="Arial Narrow" panose="020B0606020202030204" pitchFamily="34" charset="0"/>
                <a:ea typeface="Calibri" panose="020F0502020204030204" pitchFamily="34" charset="0"/>
                <a:cs typeface="Times New Roman" panose="02020603050405020304" pitchFamily="18" charset="0"/>
              </a:rPr>
              <a:t>attending                            archaeology                                 conferences </a:t>
            </a:r>
            <a:endParaRPr lang="en-US" altLang="en-US" sz="1600" b="0" dirty="0">
              <a:latin typeface="Arial Narrow" panose="020B0606020202030204" pitchFamily="34" charset="0"/>
              <a:ea typeface="Calibri" panose="020F0502020204030204" pitchFamily="34" charset="0"/>
              <a:cs typeface="Arial" panose="020B0604020202020204" pitchFamily="34" charset="0"/>
            </a:endParaRPr>
          </a:p>
        </p:txBody>
      </p:sp>
      <p:sp>
        <p:nvSpPr>
          <p:cNvPr id="94" name="Text Box 12">
            <a:extLst>
              <a:ext uri="{FF2B5EF4-FFF2-40B4-BE49-F238E27FC236}">
                <a16:creationId xmlns:a16="http://schemas.microsoft.com/office/drawing/2014/main" id="{CD5106CD-00CD-4DC8-A312-3A4DAC11E12C}"/>
              </a:ext>
            </a:extLst>
          </p:cNvPr>
          <p:cNvSpPr txBox="1">
            <a:spLocks noChangeArrowheads="1"/>
          </p:cNvSpPr>
          <p:nvPr/>
        </p:nvSpPr>
        <p:spPr bwMode="auto">
          <a:xfrm>
            <a:off x="2376560" y="3636962"/>
            <a:ext cx="134057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600" dirty="0">
              <a:latin typeface="Arial Narrow" panose="020B0606020202030204" pitchFamily="34" charset="0"/>
              <a:ea typeface="Calibri" panose="020F0502020204030204" pitchFamily="34" charset="0"/>
              <a:cs typeface="Times New Roman" panose="02020603050405020304" pitchFamily="18" charset="0"/>
            </a:endParaRPr>
          </a:p>
          <a:p>
            <a:pPr eaLnBrk="1" hangingPunct="1">
              <a:spcBef>
                <a:spcPct val="0"/>
              </a:spcBef>
              <a:buFontTx/>
              <a:buNone/>
            </a:pPr>
            <a:r>
              <a:rPr lang="en-US" altLang="en-US" sz="1600" b="0" dirty="0">
                <a:latin typeface="Arial Narrow" panose="020B0606020202030204" pitchFamily="34" charset="0"/>
                <a:ea typeface="Calibri" panose="020F0502020204030204" pitchFamily="34" charset="0"/>
                <a:cs typeface="Times New Roman" panose="02020603050405020304" pitchFamily="18" charset="0"/>
              </a:rPr>
              <a:t>Editorial team </a:t>
            </a:r>
          </a:p>
          <a:p>
            <a:pPr eaLnBrk="1" hangingPunct="1">
              <a:spcBef>
                <a:spcPct val="0"/>
              </a:spcBef>
              <a:buFontTx/>
              <a:buNone/>
            </a:pPr>
            <a:r>
              <a:rPr lang="en-US" altLang="en-US" sz="1600" b="0" dirty="0">
                <a:latin typeface="Arial Narrow" panose="020B0606020202030204" pitchFamily="34" charset="0"/>
                <a:ea typeface="Calibri" panose="020F0502020204030204" pitchFamily="34" charset="0"/>
                <a:cs typeface="Times New Roman" panose="02020603050405020304" pitchFamily="18" charset="0"/>
              </a:rPr>
              <a:t>for ‘Posthole’ </a:t>
            </a:r>
          </a:p>
          <a:p>
            <a:pPr eaLnBrk="1" hangingPunct="1">
              <a:spcBef>
                <a:spcPct val="0"/>
              </a:spcBef>
              <a:buFontTx/>
              <a:buNone/>
            </a:pPr>
            <a:r>
              <a:rPr lang="en-US" altLang="en-US" sz="1600" b="0" dirty="0">
                <a:latin typeface="Arial Narrow" panose="020B0606020202030204" pitchFamily="34" charset="0"/>
                <a:ea typeface="Calibri" panose="020F0502020204030204" pitchFamily="34" charset="0"/>
                <a:cs typeface="Times New Roman" panose="02020603050405020304" pitchFamily="18" charset="0"/>
              </a:rPr>
              <a:t>Departmental</a:t>
            </a:r>
          </a:p>
          <a:p>
            <a:pPr eaLnBrk="1" hangingPunct="1">
              <a:spcBef>
                <a:spcPct val="0"/>
              </a:spcBef>
              <a:buFontTx/>
              <a:buNone/>
            </a:pPr>
            <a:r>
              <a:rPr lang="en-US" altLang="en-US" sz="1600" b="0" dirty="0">
                <a:latin typeface="Arial Narrow" panose="020B0606020202030204" pitchFamily="34" charset="0"/>
                <a:ea typeface="Calibri" panose="020F0502020204030204" pitchFamily="34" charset="0"/>
                <a:cs typeface="Times New Roman" panose="02020603050405020304" pitchFamily="18" charset="0"/>
              </a:rPr>
              <a:t>Archaeology</a:t>
            </a:r>
          </a:p>
          <a:p>
            <a:pPr eaLnBrk="1" hangingPunct="1">
              <a:spcBef>
                <a:spcPct val="0"/>
              </a:spcBef>
              <a:buFontTx/>
              <a:buNone/>
            </a:pPr>
            <a:r>
              <a:rPr lang="en-US" altLang="en-US" sz="1600" b="0" dirty="0">
                <a:latin typeface="Arial Narrow" panose="020B0606020202030204" pitchFamily="34" charset="0"/>
                <a:ea typeface="Calibri" panose="020F0502020204030204" pitchFamily="34" charset="0"/>
                <a:cs typeface="Times New Roman" panose="02020603050405020304" pitchFamily="18" charset="0"/>
              </a:rPr>
              <a:t>Magazine                  </a:t>
            </a:r>
            <a:endParaRPr lang="en-US" altLang="en-US" sz="1600" b="0" dirty="0">
              <a:latin typeface="Arial Narrow" panose="020B0606020202030204" pitchFamily="34" charset="0"/>
              <a:ea typeface="Calibri" panose="020F0502020204030204" pitchFamily="34" charset="0"/>
              <a:cs typeface="Arial" panose="020B0604020202020204" pitchFamily="34" charset="0"/>
            </a:endParaRPr>
          </a:p>
        </p:txBody>
      </p:sp>
      <p:sp>
        <p:nvSpPr>
          <p:cNvPr id="95" name="AutoShape 2">
            <a:extLst>
              <a:ext uri="{FF2B5EF4-FFF2-40B4-BE49-F238E27FC236}">
                <a16:creationId xmlns:a16="http://schemas.microsoft.com/office/drawing/2014/main" id="{D7BE91F8-6104-4C31-ADC6-AE31C95BC1E8}"/>
              </a:ext>
            </a:extLst>
          </p:cNvPr>
          <p:cNvSpPr>
            <a:spLocks noChangeArrowheads="1"/>
          </p:cNvSpPr>
          <p:nvPr/>
        </p:nvSpPr>
        <p:spPr bwMode="auto">
          <a:xfrm rot="-5400000">
            <a:off x="4197116" y="5750500"/>
            <a:ext cx="297704" cy="474662"/>
          </a:xfrm>
          <a:prstGeom prst="rightArrow">
            <a:avLst>
              <a:gd name="adj1" fmla="val 50000"/>
              <a:gd name="adj2" fmla="val 25000"/>
            </a:avLst>
          </a:prstGeom>
          <a:solidFill>
            <a:srgbClr val="00B0F0"/>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96" name="Text Box 28">
            <a:extLst>
              <a:ext uri="{FF2B5EF4-FFF2-40B4-BE49-F238E27FC236}">
                <a16:creationId xmlns:a16="http://schemas.microsoft.com/office/drawing/2014/main" id="{9854177F-DFE8-4DD6-BB8F-5A7E7EFB348A}"/>
              </a:ext>
            </a:extLst>
          </p:cNvPr>
          <p:cNvSpPr txBox="1">
            <a:spLocks noChangeArrowheads="1"/>
          </p:cNvSpPr>
          <p:nvPr/>
        </p:nvSpPr>
        <p:spPr bwMode="auto">
          <a:xfrm>
            <a:off x="5577437" y="3725865"/>
            <a:ext cx="226565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Narrow" panose="020B0606020202030204" pitchFamily="34" charset="0"/>
                <a:ea typeface="Calibri" panose="020F0502020204030204" pitchFamily="34" charset="0"/>
                <a:cs typeface="Times New Roman" panose="02020603050405020304" pitchFamily="18" charset="0"/>
              </a:rPr>
              <a:t>Y2 ‘Homeless Heritage’ excavation &amp; exhibition</a:t>
            </a:r>
          </a:p>
          <a:p>
            <a:pPr eaLnBrk="1" hangingPunct="1">
              <a:spcBef>
                <a:spcPct val="0"/>
              </a:spcBef>
              <a:buFontTx/>
              <a:buNone/>
            </a:pPr>
            <a:r>
              <a:rPr lang="en-US" altLang="en-US" sz="1800" dirty="0">
                <a:latin typeface="Arial Narrow" panose="020B0606020202030204" pitchFamily="34" charset="0"/>
                <a:ea typeface="Calibri" panose="020F0502020204030204" pitchFamily="34" charset="0"/>
                <a:cs typeface="Times New Roman" panose="02020603050405020304" pitchFamily="18" charset="0"/>
              </a:rPr>
              <a:t>working with homeless</a:t>
            </a:r>
          </a:p>
          <a:p>
            <a:pPr eaLnBrk="1" hangingPunct="1">
              <a:spcBef>
                <a:spcPct val="0"/>
              </a:spcBef>
              <a:buFontTx/>
              <a:buNone/>
            </a:pPr>
            <a:r>
              <a:rPr lang="en-US" altLang="en-US" sz="1800" dirty="0">
                <a:latin typeface="Arial Narrow" panose="020B0606020202030204" pitchFamily="34" charset="0"/>
                <a:ea typeface="Calibri" panose="020F0502020204030204" pitchFamily="34" charset="0"/>
                <a:cs typeface="Times New Roman" panose="02020603050405020304" pitchFamily="18" charset="0"/>
              </a:rPr>
              <a:t>people</a:t>
            </a:r>
            <a:endParaRPr lang="en-US" altLang="en-US" sz="1800" dirty="0">
              <a:latin typeface="Arial Narrow" panose="020B0606020202030204" pitchFamily="34" charset="0"/>
              <a:ea typeface="Calibri" panose="020F0502020204030204" pitchFamily="34" charset="0"/>
              <a:cs typeface="Arial" panose="020B0604020202020204" pitchFamily="34" charset="0"/>
            </a:endParaRPr>
          </a:p>
        </p:txBody>
      </p:sp>
      <p:cxnSp>
        <p:nvCxnSpPr>
          <p:cNvPr id="97" name="AutoShape 21">
            <a:extLst>
              <a:ext uri="{FF2B5EF4-FFF2-40B4-BE49-F238E27FC236}">
                <a16:creationId xmlns:a16="http://schemas.microsoft.com/office/drawing/2014/main" id="{13ADA062-5193-4EF1-9A1F-A5E02AD3841C}"/>
              </a:ext>
            </a:extLst>
          </p:cNvPr>
          <p:cNvCxnSpPr>
            <a:cxnSpLocks noChangeShapeType="1"/>
          </p:cNvCxnSpPr>
          <p:nvPr/>
        </p:nvCxnSpPr>
        <p:spPr bwMode="auto">
          <a:xfrm flipH="1">
            <a:off x="5367045" y="3406268"/>
            <a:ext cx="302618" cy="48993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99" name="Text Box 28">
            <a:extLst>
              <a:ext uri="{FF2B5EF4-FFF2-40B4-BE49-F238E27FC236}">
                <a16:creationId xmlns:a16="http://schemas.microsoft.com/office/drawing/2014/main" id="{BA919E64-5055-4869-BED5-B7A698AA6491}"/>
              </a:ext>
            </a:extLst>
          </p:cNvPr>
          <p:cNvSpPr txBox="1">
            <a:spLocks noChangeArrowheads="1"/>
          </p:cNvSpPr>
          <p:nvPr/>
        </p:nvSpPr>
        <p:spPr bwMode="auto">
          <a:xfrm>
            <a:off x="6784036" y="2420299"/>
            <a:ext cx="153381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0" dirty="0">
                <a:latin typeface="Arial Narrow" panose="020B0606020202030204" pitchFamily="34" charset="0"/>
                <a:ea typeface="Calibri" panose="020F0502020204030204" pitchFamily="34" charset="0"/>
                <a:cs typeface="Times New Roman" panose="02020603050405020304" pitchFamily="18" charset="0"/>
              </a:rPr>
              <a:t>volunteer Young Archaeologists Club for schools</a:t>
            </a:r>
          </a:p>
        </p:txBody>
      </p:sp>
      <p:cxnSp>
        <p:nvCxnSpPr>
          <p:cNvPr id="102" name="AutoShape 21">
            <a:extLst>
              <a:ext uri="{FF2B5EF4-FFF2-40B4-BE49-F238E27FC236}">
                <a16:creationId xmlns:a16="http://schemas.microsoft.com/office/drawing/2014/main" id="{D15E6140-0E02-4684-917D-47AB3DCECD8B}"/>
              </a:ext>
            </a:extLst>
          </p:cNvPr>
          <p:cNvCxnSpPr>
            <a:cxnSpLocks noChangeShapeType="1"/>
          </p:cNvCxnSpPr>
          <p:nvPr/>
        </p:nvCxnSpPr>
        <p:spPr bwMode="auto">
          <a:xfrm flipH="1">
            <a:off x="5142851" y="2169230"/>
            <a:ext cx="374638" cy="14464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6" name="AutoShape 21">
            <a:extLst>
              <a:ext uri="{FF2B5EF4-FFF2-40B4-BE49-F238E27FC236}">
                <a16:creationId xmlns:a16="http://schemas.microsoft.com/office/drawing/2014/main" id="{AE5AA8E2-658C-4933-81E8-5739302DAFDD}"/>
              </a:ext>
            </a:extLst>
          </p:cNvPr>
          <p:cNvCxnSpPr>
            <a:cxnSpLocks noChangeShapeType="1"/>
            <a:stCxn id="93" idx="1"/>
          </p:cNvCxnSpPr>
          <p:nvPr/>
        </p:nvCxnSpPr>
        <p:spPr bwMode="auto">
          <a:xfrm flipH="1" flipV="1">
            <a:off x="1844676" y="2839234"/>
            <a:ext cx="74000" cy="36880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10" name="AutoShape 21">
            <a:extLst>
              <a:ext uri="{FF2B5EF4-FFF2-40B4-BE49-F238E27FC236}">
                <a16:creationId xmlns:a16="http://schemas.microsoft.com/office/drawing/2014/main" id="{07D3D52B-3D07-48E7-A3A0-1EB444656BA3}"/>
              </a:ext>
            </a:extLst>
          </p:cNvPr>
          <p:cNvCxnSpPr>
            <a:cxnSpLocks noChangeShapeType="1"/>
            <a:stCxn id="93" idx="1"/>
          </p:cNvCxnSpPr>
          <p:nvPr/>
        </p:nvCxnSpPr>
        <p:spPr bwMode="auto">
          <a:xfrm flipH="1">
            <a:off x="1765448" y="3208042"/>
            <a:ext cx="153228" cy="49966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pic>
        <p:nvPicPr>
          <p:cNvPr id="31" name="Picture 30">
            <a:extLst>
              <a:ext uri="{FF2B5EF4-FFF2-40B4-BE49-F238E27FC236}">
                <a16:creationId xmlns:a16="http://schemas.microsoft.com/office/drawing/2014/main" id="{B87E2695-8185-4BDB-B1AC-5FA8D8F628FB}"/>
              </a:ext>
            </a:extLst>
          </p:cNvPr>
          <p:cNvPicPr>
            <a:picLocks noChangeAspect="1"/>
          </p:cNvPicPr>
          <p:nvPr/>
        </p:nvPicPr>
        <p:blipFill>
          <a:blip r:embed="rId7"/>
          <a:stretch>
            <a:fillRect/>
          </a:stretch>
        </p:blipFill>
        <p:spPr>
          <a:xfrm>
            <a:off x="6223953" y="5319574"/>
            <a:ext cx="2847975" cy="257175"/>
          </a:xfrm>
          <a:prstGeom prst="rect">
            <a:avLst/>
          </a:prstGeom>
        </p:spPr>
      </p:pic>
      <p:sp>
        <p:nvSpPr>
          <p:cNvPr id="150528" name="TextBox 150527">
            <a:extLst>
              <a:ext uri="{FF2B5EF4-FFF2-40B4-BE49-F238E27FC236}">
                <a16:creationId xmlns:a16="http://schemas.microsoft.com/office/drawing/2014/main" id="{0BDC2A39-3056-4FB4-AD7F-1BF4A3370C31}"/>
              </a:ext>
            </a:extLst>
          </p:cNvPr>
          <p:cNvSpPr txBox="1"/>
          <p:nvPr/>
        </p:nvSpPr>
        <p:spPr>
          <a:xfrm>
            <a:off x="529482" y="4314180"/>
            <a:ext cx="494046" cy="461665"/>
          </a:xfrm>
          <a:prstGeom prst="rect">
            <a:avLst/>
          </a:prstGeom>
          <a:noFill/>
        </p:spPr>
        <p:txBody>
          <a:bodyPr wrap="none" rtlCol="0">
            <a:spAutoFit/>
          </a:bodyPr>
          <a:lstStyle/>
          <a:p>
            <a:r>
              <a:rPr lang="en-US" sz="2400" b="1" dirty="0">
                <a:latin typeface="Arial Narrow" panose="020B0606020202030204" pitchFamily="34" charset="0"/>
              </a:rPr>
              <a:t>Y1</a:t>
            </a:r>
          </a:p>
        </p:txBody>
      </p:sp>
      <p:sp>
        <p:nvSpPr>
          <p:cNvPr id="116" name="TextBox 115">
            <a:extLst>
              <a:ext uri="{FF2B5EF4-FFF2-40B4-BE49-F238E27FC236}">
                <a16:creationId xmlns:a16="http://schemas.microsoft.com/office/drawing/2014/main" id="{4DB3D9C1-AFDE-40B0-AD2B-40E4C82605CF}"/>
              </a:ext>
            </a:extLst>
          </p:cNvPr>
          <p:cNvSpPr txBox="1"/>
          <p:nvPr/>
        </p:nvSpPr>
        <p:spPr>
          <a:xfrm>
            <a:off x="515359" y="3305175"/>
            <a:ext cx="494046" cy="461665"/>
          </a:xfrm>
          <a:prstGeom prst="rect">
            <a:avLst/>
          </a:prstGeom>
          <a:noFill/>
        </p:spPr>
        <p:txBody>
          <a:bodyPr wrap="none" rtlCol="0">
            <a:spAutoFit/>
          </a:bodyPr>
          <a:lstStyle/>
          <a:p>
            <a:r>
              <a:rPr lang="en-US" sz="2400" b="1" dirty="0">
                <a:latin typeface="Arial Narrow" panose="020B0606020202030204" pitchFamily="34" charset="0"/>
              </a:rPr>
              <a:t>Y2</a:t>
            </a:r>
          </a:p>
        </p:txBody>
      </p:sp>
      <p:sp>
        <p:nvSpPr>
          <p:cNvPr id="117" name="TextBox 116">
            <a:extLst>
              <a:ext uri="{FF2B5EF4-FFF2-40B4-BE49-F238E27FC236}">
                <a16:creationId xmlns:a16="http://schemas.microsoft.com/office/drawing/2014/main" id="{8CD561BE-CEA3-459D-BBBF-C9B6193D9479}"/>
              </a:ext>
            </a:extLst>
          </p:cNvPr>
          <p:cNvSpPr txBox="1"/>
          <p:nvPr/>
        </p:nvSpPr>
        <p:spPr>
          <a:xfrm>
            <a:off x="515359" y="2262679"/>
            <a:ext cx="494046" cy="461665"/>
          </a:xfrm>
          <a:prstGeom prst="rect">
            <a:avLst/>
          </a:prstGeom>
          <a:noFill/>
        </p:spPr>
        <p:txBody>
          <a:bodyPr wrap="none" rtlCol="0">
            <a:spAutoFit/>
          </a:bodyPr>
          <a:lstStyle/>
          <a:p>
            <a:r>
              <a:rPr lang="en-US" sz="2400" b="1" dirty="0">
                <a:latin typeface="Arial Narrow" panose="020B0606020202030204" pitchFamily="34" charset="0"/>
              </a:rPr>
              <a:t>Y3</a:t>
            </a:r>
          </a:p>
        </p:txBody>
      </p:sp>
      <p:pic>
        <p:nvPicPr>
          <p:cNvPr id="150579" name="Picture 150578">
            <a:extLst>
              <a:ext uri="{FF2B5EF4-FFF2-40B4-BE49-F238E27FC236}">
                <a16:creationId xmlns:a16="http://schemas.microsoft.com/office/drawing/2014/main" id="{EAA63F2F-4781-4456-B5FB-967B2AF0AE20}"/>
              </a:ext>
            </a:extLst>
          </p:cNvPr>
          <p:cNvPicPr>
            <a:picLocks noChangeAspect="1"/>
          </p:cNvPicPr>
          <p:nvPr/>
        </p:nvPicPr>
        <p:blipFill>
          <a:blip r:embed="rId8"/>
          <a:stretch>
            <a:fillRect/>
          </a:stretch>
        </p:blipFill>
        <p:spPr>
          <a:xfrm>
            <a:off x="2136771" y="158160"/>
            <a:ext cx="4321678" cy="2806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32">
            <a:extLst>
              <a:ext uri="{FF2B5EF4-FFF2-40B4-BE49-F238E27FC236}">
                <a16:creationId xmlns:a16="http://schemas.microsoft.com/office/drawing/2014/main" id="{1450E07B-44C8-45C2-82A1-AAA828340304}"/>
              </a:ext>
            </a:extLst>
          </p:cNvPr>
          <p:cNvSpPr txBox="1">
            <a:spLocks noChangeArrowheads="1"/>
          </p:cNvSpPr>
          <p:nvPr/>
        </p:nvSpPr>
        <p:spPr bwMode="auto">
          <a:xfrm rot="-5400000">
            <a:off x="-869613" y="2639719"/>
            <a:ext cx="4006850" cy="1368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600" b="0" dirty="0">
              <a:latin typeface="Arial Narrow" panose="020B0606020202030204" pitchFamily="34" charset="0"/>
              <a:ea typeface="Calibri" panose="020F0502020204030204" pitchFamily="34" charset="0"/>
              <a:cs typeface="Arial" panose="020B0604020202020204" pitchFamily="34" charset="0"/>
            </a:endParaRPr>
          </a:p>
        </p:txBody>
      </p:sp>
      <p:sp>
        <p:nvSpPr>
          <p:cNvPr id="150532" name="AutoShape 31">
            <a:extLst>
              <a:ext uri="{FF2B5EF4-FFF2-40B4-BE49-F238E27FC236}">
                <a16:creationId xmlns:a16="http://schemas.microsoft.com/office/drawing/2014/main" id="{06419956-E868-4963-AE0D-563F16EC8BB8}"/>
              </a:ext>
            </a:extLst>
          </p:cNvPr>
          <p:cNvSpPr>
            <a:spLocks noChangeArrowheads="1"/>
          </p:cNvSpPr>
          <p:nvPr/>
        </p:nvSpPr>
        <p:spPr bwMode="auto">
          <a:xfrm flipV="1">
            <a:off x="995407" y="1516703"/>
            <a:ext cx="156246" cy="3802871"/>
          </a:xfrm>
          <a:prstGeom prst="downArrow">
            <a:avLst>
              <a:gd name="adj1" fmla="val 50000"/>
              <a:gd name="adj2" fmla="val 377462"/>
            </a:avLst>
          </a:prstGeom>
          <a:solidFill>
            <a:srgbClr val="A5A5A5"/>
          </a:solidFill>
          <a:ln w="9525">
            <a:solidFill>
              <a:srgbClr val="000000"/>
            </a:solidFill>
            <a:miter lim="800000"/>
            <a:headEnd/>
            <a:tailEnd/>
          </a:ln>
        </p:spPr>
        <p:txBody>
          <a:bodyPr vert="eaVert"/>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50535" name="Text Box 1">
            <a:extLst>
              <a:ext uri="{FF2B5EF4-FFF2-40B4-BE49-F238E27FC236}">
                <a16:creationId xmlns:a16="http://schemas.microsoft.com/office/drawing/2014/main" id="{0DDA0D22-6279-43ED-9A8B-B8B429075890}"/>
              </a:ext>
            </a:extLst>
          </p:cNvPr>
          <p:cNvSpPr txBox="1">
            <a:spLocks noChangeArrowheads="1"/>
          </p:cNvSpPr>
          <p:nvPr/>
        </p:nvSpPr>
        <p:spPr bwMode="auto">
          <a:xfrm>
            <a:off x="2794040" y="6094686"/>
            <a:ext cx="3103856"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a:latin typeface="Arial Narrow" panose="020B0606020202030204" pitchFamily="34" charset="0"/>
                <a:ea typeface="Calibri" panose="020F0502020204030204" pitchFamily="34" charset="0"/>
                <a:cs typeface="Times New Roman" panose="02020603050405020304" pitchFamily="18" charset="0"/>
              </a:rPr>
              <a:t> past knowledge, experience </a:t>
            </a:r>
            <a:endParaRPr lang="en-US" altLang="en-US" sz="2000" b="0" dirty="0">
              <a:latin typeface="Arial Narrow" panose="020B0606020202030204" pitchFamily="34" charset="0"/>
              <a:ea typeface="Calibri" panose="020F0502020204030204" pitchFamily="34" charset="0"/>
              <a:cs typeface="Arial" panose="020B0604020202020204" pitchFamily="34" charset="0"/>
            </a:endParaRPr>
          </a:p>
          <a:p>
            <a:pPr algn="ctr">
              <a:spcBef>
                <a:spcPct val="0"/>
              </a:spcBef>
              <a:buFontTx/>
              <a:buNone/>
            </a:pPr>
            <a:r>
              <a:rPr lang="en-US" altLang="en-US" sz="2000" dirty="0">
                <a:latin typeface="Arial Narrow" panose="020B0606020202030204" pitchFamily="34" charset="0"/>
                <a:cs typeface="Arial" panose="020B0604020202020204" pitchFamily="34" charset="0"/>
              </a:rPr>
              <a:t>interests and orientations</a:t>
            </a:r>
            <a:endParaRPr lang="en-US" altLang="en-US" sz="2000" b="0" dirty="0">
              <a:latin typeface="Arial Narrow" panose="020B0606020202030204" pitchFamily="34" charset="0"/>
              <a:cs typeface="Arial" panose="020B0604020202020204" pitchFamily="34" charset="0"/>
            </a:endParaRPr>
          </a:p>
          <a:p>
            <a:pPr algn="ctr">
              <a:spcBef>
                <a:spcPct val="0"/>
              </a:spcBef>
              <a:buFontTx/>
              <a:buNone/>
            </a:pPr>
            <a:endParaRPr lang="en-US" altLang="en-US" sz="2000" b="0" dirty="0">
              <a:latin typeface="Arial Narrow" panose="020B0606020202030204" pitchFamily="34" charset="0"/>
              <a:cs typeface="Arial" panose="020B0604020202020204" pitchFamily="34" charset="0"/>
            </a:endParaRPr>
          </a:p>
        </p:txBody>
      </p:sp>
      <p:cxnSp>
        <p:nvCxnSpPr>
          <p:cNvPr id="150546" name="AutoShape 6">
            <a:extLst>
              <a:ext uri="{FF2B5EF4-FFF2-40B4-BE49-F238E27FC236}">
                <a16:creationId xmlns:a16="http://schemas.microsoft.com/office/drawing/2014/main" id="{8625815F-BCA3-4D22-8AE9-F34ED8E25889}"/>
              </a:ext>
            </a:extLst>
          </p:cNvPr>
          <p:cNvCxnSpPr>
            <a:cxnSpLocks noChangeShapeType="1"/>
          </p:cNvCxnSpPr>
          <p:nvPr/>
        </p:nvCxnSpPr>
        <p:spPr bwMode="auto">
          <a:xfrm flipH="1" flipV="1">
            <a:off x="1727200" y="2800350"/>
            <a:ext cx="323850" cy="34131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50547" name="AutoShape 5">
            <a:extLst>
              <a:ext uri="{FF2B5EF4-FFF2-40B4-BE49-F238E27FC236}">
                <a16:creationId xmlns:a16="http://schemas.microsoft.com/office/drawing/2014/main" id="{1EB0BEBF-12EF-4F7F-85C2-6BA551A55AD5}"/>
              </a:ext>
            </a:extLst>
          </p:cNvPr>
          <p:cNvCxnSpPr>
            <a:cxnSpLocks noChangeShapeType="1"/>
          </p:cNvCxnSpPr>
          <p:nvPr/>
        </p:nvCxnSpPr>
        <p:spPr bwMode="auto">
          <a:xfrm flipH="1">
            <a:off x="1692275" y="3716338"/>
            <a:ext cx="180975" cy="45243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50548" name="AutoShape 4">
            <a:extLst>
              <a:ext uri="{FF2B5EF4-FFF2-40B4-BE49-F238E27FC236}">
                <a16:creationId xmlns:a16="http://schemas.microsoft.com/office/drawing/2014/main" id="{36B913CD-39ED-4BB2-90EC-CDDE4427A286}"/>
              </a:ext>
            </a:extLst>
          </p:cNvPr>
          <p:cNvCxnSpPr>
            <a:cxnSpLocks noChangeShapeType="1"/>
          </p:cNvCxnSpPr>
          <p:nvPr/>
        </p:nvCxnSpPr>
        <p:spPr bwMode="auto">
          <a:xfrm flipH="1" flipV="1">
            <a:off x="1655763" y="3305175"/>
            <a:ext cx="323850" cy="523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50558" name="AutoShape 17">
            <a:extLst>
              <a:ext uri="{FF2B5EF4-FFF2-40B4-BE49-F238E27FC236}">
                <a16:creationId xmlns:a16="http://schemas.microsoft.com/office/drawing/2014/main" id="{EC6752DB-FB17-4463-BB6D-FCF95BD09C22}"/>
              </a:ext>
            </a:extLst>
          </p:cNvPr>
          <p:cNvCxnSpPr>
            <a:cxnSpLocks noChangeShapeType="1"/>
          </p:cNvCxnSpPr>
          <p:nvPr/>
        </p:nvCxnSpPr>
        <p:spPr bwMode="auto">
          <a:xfrm flipH="1" flipV="1">
            <a:off x="1763713" y="1844675"/>
            <a:ext cx="190500" cy="1619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9" name="Freeform 48">
            <a:extLst>
              <a:ext uri="{FF2B5EF4-FFF2-40B4-BE49-F238E27FC236}">
                <a16:creationId xmlns:a16="http://schemas.microsoft.com/office/drawing/2014/main" id="{3F3143C5-B6B1-4AFC-8F62-B4C71113ED89}"/>
              </a:ext>
            </a:extLst>
          </p:cNvPr>
          <p:cNvSpPr/>
          <p:nvPr/>
        </p:nvSpPr>
        <p:spPr>
          <a:xfrm>
            <a:off x="1299983" y="1022898"/>
            <a:ext cx="7017869" cy="4422326"/>
          </a:xfrm>
          <a:custGeom>
            <a:avLst/>
            <a:gdLst>
              <a:gd name="connsiteX0" fmla="*/ 7474299 w 7661867"/>
              <a:gd name="connsiteY0" fmla="*/ 1013209 h 4342562"/>
              <a:gd name="connsiteX1" fmla="*/ 6841252 w 7661867"/>
              <a:gd name="connsiteY1" fmla="*/ 410308 h 4342562"/>
              <a:gd name="connsiteX2" fmla="*/ 5534967 w 7661867"/>
              <a:gd name="connsiteY2" fmla="*/ 199292 h 4342562"/>
              <a:gd name="connsiteX3" fmla="*/ 3153507 w 7661867"/>
              <a:gd name="connsiteY3" fmla="*/ 88760 h 4342562"/>
              <a:gd name="connsiteX4" fmla="*/ 1445288 w 7661867"/>
              <a:gd name="connsiteY4" fmla="*/ 38519 h 4342562"/>
              <a:gd name="connsiteX5" fmla="*/ 741903 w 7661867"/>
              <a:gd name="connsiteY5" fmla="*/ 18422 h 4342562"/>
              <a:gd name="connsiteX6" fmla="*/ 289727 w 7661867"/>
              <a:gd name="connsiteY6" fmla="*/ 149051 h 4342562"/>
              <a:gd name="connsiteX7" fmla="*/ 118905 w 7661867"/>
              <a:gd name="connsiteY7" fmla="*/ 641420 h 4342562"/>
              <a:gd name="connsiteX8" fmla="*/ 108857 w 7661867"/>
              <a:gd name="connsiteY8" fmla="*/ 1796980 h 4342562"/>
              <a:gd name="connsiteX9" fmla="*/ 118905 w 7661867"/>
              <a:gd name="connsiteY9" fmla="*/ 3736312 h 4342562"/>
              <a:gd name="connsiteX10" fmla="*/ 822290 w 7661867"/>
              <a:gd name="connsiteY10" fmla="*/ 4258826 h 4342562"/>
              <a:gd name="connsiteX11" fmla="*/ 3424813 w 7661867"/>
              <a:gd name="connsiteY11" fmla="*/ 4238730 h 4342562"/>
              <a:gd name="connsiteX12" fmla="*/ 4761244 w 7661867"/>
              <a:gd name="connsiteY12" fmla="*/ 4278923 h 4342562"/>
              <a:gd name="connsiteX13" fmla="*/ 5997191 w 7661867"/>
              <a:gd name="connsiteY13" fmla="*/ 4088004 h 4342562"/>
              <a:gd name="connsiteX14" fmla="*/ 6801059 w 7661867"/>
              <a:gd name="connsiteY14" fmla="*/ 3585587 h 4342562"/>
              <a:gd name="connsiteX15" fmla="*/ 7383863 w 7661867"/>
              <a:gd name="connsiteY15" fmla="*/ 2711380 h 4342562"/>
              <a:gd name="connsiteX16" fmla="*/ 7645120 w 7661867"/>
              <a:gd name="connsiteY16" fmla="*/ 1746738 h 4342562"/>
              <a:gd name="connsiteX17" fmla="*/ 7474299 w 7661867"/>
              <a:gd name="connsiteY17" fmla="*/ 1013209 h 434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61867" h="4342562">
                <a:moveTo>
                  <a:pt x="7474299" y="1013209"/>
                </a:moveTo>
                <a:cubicBezTo>
                  <a:pt x="7340321" y="790471"/>
                  <a:pt x="7164474" y="545961"/>
                  <a:pt x="6841252" y="410308"/>
                </a:cubicBezTo>
                <a:cubicBezTo>
                  <a:pt x="6518030" y="274655"/>
                  <a:pt x="6149591" y="252883"/>
                  <a:pt x="5534967" y="199292"/>
                </a:cubicBezTo>
                <a:cubicBezTo>
                  <a:pt x="4920343" y="145701"/>
                  <a:pt x="3153507" y="88760"/>
                  <a:pt x="3153507" y="88760"/>
                </a:cubicBezTo>
                <a:lnTo>
                  <a:pt x="1445288" y="38519"/>
                </a:lnTo>
                <a:cubicBezTo>
                  <a:pt x="1043354" y="26796"/>
                  <a:pt x="934497" y="0"/>
                  <a:pt x="741903" y="18422"/>
                </a:cubicBezTo>
                <a:cubicBezTo>
                  <a:pt x="549310" y="36844"/>
                  <a:pt x="393560" y="45218"/>
                  <a:pt x="289727" y="149051"/>
                </a:cubicBezTo>
                <a:cubicBezTo>
                  <a:pt x="185894" y="252884"/>
                  <a:pt x="149050" y="366765"/>
                  <a:pt x="118905" y="641420"/>
                </a:cubicBezTo>
                <a:cubicBezTo>
                  <a:pt x="88760" y="916075"/>
                  <a:pt x="108857" y="1281165"/>
                  <a:pt x="108857" y="1796980"/>
                </a:cubicBezTo>
                <a:cubicBezTo>
                  <a:pt x="108857" y="2312795"/>
                  <a:pt x="0" y="3326004"/>
                  <a:pt x="118905" y="3736312"/>
                </a:cubicBezTo>
                <a:cubicBezTo>
                  <a:pt x="237810" y="4146620"/>
                  <a:pt x="271305" y="4175090"/>
                  <a:pt x="822290" y="4258826"/>
                </a:cubicBezTo>
                <a:cubicBezTo>
                  <a:pt x="1373275" y="4342562"/>
                  <a:pt x="2768321" y="4235381"/>
                  <a:pt x="3424813" y="4238730"/>
                </a:cubicBezTo>
                <a:cubicBezTo>
                  <a:pt x="4081305" y="4242079"/>
                  <a:pt x="4332514" y="4304044"/>
                  <a:pt x="4761244" y="4278923"/>
                </a:cubicBezTo>
                <a:cubicBezTo>
                  <a:pt x="5189974" y="4253802"/>
                  <a:pt x="5657222" y="4203560"/>
                  <a:pt x="5997191" y="4088004"/>
                </a:cubicBezTo>
                <a:cubicBezTo>
                  <a:pt x="6337160" y="3972448"/>
                  <a:pt x="6569947" y="3815024"/>
                  <a:pt x="6801059" y="3585587"/>
                </a:cubicBezTo>
                <a:cubicBezTo>
                  <a:pt x="7032171" y="3356150"/>
                  <a:pt x="7243186" y="3017855"/>
                  <a:pt x="7383863" y="2711380"/>
                </a:cubicBezTo>
                <a:cubicBezTo>
                  <a:pt x="7524540" y="2404905"/>
                  <a:pt x="7628373" y="2029766"/>
                  <a:pt x="7645120" y="1746738"/>
                </a:cubicBezTo>
                <a:cubicBezTo>
                  <a:pt x="7661867" y="1463710"/>
                  <a:pt x="7608277" y="1235947"/>
                  <a:pt x="7474299" y="1013209"/>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50573" name="Text Box 23">
            <a:extLst>
              <a:ext uri="{FF2B5EF4-FFF2-40B4-BE49-F238E27FC236}">
                <a16:creationId xmlns:a16="http://schemas.microsoft.com/office/drawing/2014/main" id="{855CE3AB-E8B5-4BA1-88B5-FD1C89D9963F}"/>
              </a:ext>
            </a:extLst>
          </p:cNvPr>
          <p:cNvSpPr txBox="1">
            <a:spLocks noChangeArrowheads="1"/>
          </p:cNvSpPr>
          <p:nvPr/>
        </p:nvSpPr>
        <p:spPr bwMode="auto">
          <a:xfrm>
            <a:off x="4932363" y="1196975"/>
            <a:ext cx="2016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Narrow" panose="020B0606020202030204" pitchFamily="34" charset="0"/>
                <a:ea typeface="Calibri" panose="020F0502020204030204" pitchFamily="34" charset="0"/>
                <a:cs typeface="Times New Roman" panose="02020603050405020304" pitchFamily="18" charset="0"/>
              </a:rPr>
              <a:t>Y3 organize &amp; facilitate seminar</a:t>
            </a:r>
            <a:endParaRPr lang="en-US" altLang="en-US" sz="1800" dirty="0">
              <a:latin typeface="Arial Narrow" panose="020B0606020202030204" pitchFamily="34" charset="0"/>
              <a:ea typeface="Calibri" panose="020F0502020204030204" pitchFamily="34" charset="0"/>
              <a:cs typeface="Arial" panose="020B0604020202020204" pitchFamily="34" charset="0"/>
            </a:endParaRPr>
          </a:p>
        </p:txBody>
      </p:sp>
      <p:sp>
        <p:nvSpPr>
          <p:cNvPr id="150576" name="Text Box 23">
            <a:extLst>
              <a:ext uri="{FF2B5EF4-FFF2-40B4-BE49-F238E27FC236}">
                <a16:creationId xmlns:a16="http://schemas.microsoft.com/office/drawing/2014/main" id="{AAF1B445-FA1F-4FE8-A23B-C657661974C1}"/>
              </a:ext>
            </a:extLst>
          </p:cNvPr>
          <p:cNvSpPr txBox="1">
            <a:spLocks noChangeArrowheads="1"/>
          </p:cNvSpPr>
          <p:nvPr/>
        </p:nvSpPr>
        <p:spPr bwMode="auto">
          <a:xfrm>
            <a:off x="5362093" y="1881747"/>
            <a:ext cx="110910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latin typeface="Arial Narrow" panose="020B0606020202030204" pitchFamily="34" charset="0"/>
                <a:ea typeface="Calibri" panose="020F0502020204030204" pitchFamily="34" charset="0"/>
                <a:cs typeface="Times New Roman" panose="02020603050405020304" pitchFamily="18" charset="0"/>
              </a:rPr>
              <a:t>organize </a:t>
            </a:r>
          </a:p>
          <a:p>
            <a:pPr algn="ctr" eaLnBrk="1" hangingPunct="1">
              <a:spcBef>
                <a:spcPct val="0"/>
              </a:spcBef>
              <a:buFontTx/>
              <a:buNone/>
            </a:pPr>
            <a:r>
              <a:rPr lang="en-US" altLang="en-US" sz="1600" dirty="0">
                <a:latin typeface="Arial Narrow" panose="020B0606020202030204" pitchFamily="34" charset="0"/>
                <a:ea typeface="Calibri" panose="020F0502020204030204" pitchFamily="34" charset="0"/>
                <a:cs typeface="Times New Roman" panose="02020603050405020304" pitchFamily="18" charset="0"/>
              </a:rPr>
              <a:t>my own digs</a:t>
            </a:r>
          </a:p>
        </p:txBody>
      </p:sp>
      <p:pic>
        <p:nvPicPr>
          <p:cNvPr id="150577" name="Picture 47" descr="F:\DCIM\100D5100\navid.jpg">
            <a:extLst>
              <a:ext uri="{FF2B5EF4-FFF2-40B4-BE49-F238E27FC236}">
                <a16:creationId xmlns:a16="http://schemas.microsoft.com/office/drawing/2014/main" id="{7D5C33C2-646B-420C-87BC-940199B890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2478" y="148012"/>
            <a:ext cx="950219" cy="156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61BC3D1-1DDC-4DC5-B450-17ABAE358D9F}"/>
              </a:ext>
            </a:extLst>
          </p:cNvPr>
          <p:cNvPicPr>
            <a:picLocks noChangeAspect="1"/>
          </p:cNvPicPr>
          <p:nvPr/>
        </p:nvPicPr>
        <p:blipFill>
          <a:blip r:embed="rId4"/>
          <a:stretch>
            <a:fillRect/>
          </a:stretch>
        </p:blipFill>
        <p:spPr>
          <a:xfrm>
            <a:off x="328613" y="661663"/>
            <a:ext cx="3302000" cy="292014"/>
          </a:xfrm>
          <a:prstGeom prst="rect">
            <a:avLst/>
          </a:prstGeom>
        </p:spPr>
      </p:pic>
      <p:pic>
        <p:nvPicPr>
          <p:cNvPr id="8" name="Picture 7">
            <a:extLst>
              <a:ext uri="{FF2B5EF4-FFF2-40B4-BE49-F238E27FC236}">
                <a16:creationId xmlns:a16="http://schemas.microsoft.com/office/drawing/2014/main" id="{EC93189E-9DE3-48BB-BC25-6BF142FF9673}"/>
              </a:ext>
            </a:extLst>
          </p:cNvPr>
          <p:cNvPicPr>
            <a:picLocks noChangeAspect="1"/>
          </p:cNvPicPr>
          <p:nvPr/>
        </p:nvPicPr>
        <p:blipFill>
          <a:blip r:embed="rId5"/>
          <a:stretch>
            <a:fillRect/>
          </a:stretch>
        </p:blipFill>
        <p:spPr>
          <a:xfrm>
            <a:off x="3680220" y="672507"/>
            <a:ext cx="4162872" cy="266739"/>
          </a:xfrm>
          <a:prstGeom prst="rect">
            <a:avLst/>
          </a:prstGeom>
        </p:spPr>
      </p:pic>
      <p:pic>
        <p:nvPicPr>
          <p:cNvPr id="11" name="Picture 10">
            <a:extLst>
              <a:ext uri="{FF2B5EF4-FFF2-40B4-BE49-F238E27FC236}">
                <a16:creationId xmlns:a16="http://schemas.microsoft.com/office/drawing/2014/main" id="{FA57053C-65B1-46ED-BB16-FAC793816AD0}"/>
              </a:ext>
            </a:extLst>
          </p:cNvPr>
          <p:cNvPicPr>
            <a:picLocks noChangeAspect="1"/>
          </p:cNvPicPr>
          <p:nvPr/>
        </p:nvPicPr>
        <p:blipFill>
          <a:blip r:embed="rId6"/>
          <a:stretch>
            <a:fillRect/>
          </a:stretch>
        </p:blipFill>
        <p:spPr>
          <a:xfrm>
            <a:off x="6680750" y="5641276"/>
            <a:ext cx="1816815" cy="244050"/>
          </a:xfrm>
          <a:prstGeom prst="rect">
            <a:avLst/>
          </a:prstGeom>
        </p:spPr>
      </p:pic>
      <p:cxnSp>
        <p:nvCxnSpPr>
          <p:cNvPr id="14" name="Straight Arrow Connector 13">
            <a:extLst>
              <a:ext uri="{FF2B5EF4-FFF2-40B4-BE49-F238E27FC236}">
                <a16:creationId xmlns:a16="http://schemas.microsoft.com/office/drawing/2014/main" id="{6D08E97A-3BDE-49AD-9F37-3A66C27F32C6}"/>
              </a:ext>
            </a:extLst>
          </p:cNvPr>
          <p:cNvCxnSpPr>
            <a:cxnSpLocks/>
          </p:cNvCxnSpPr>
          <p:nvPr/>
        </p:nvCxnSpPr>
        <p:spPr>
          <a:xfrm flipH="1" flipV="1">
            <a:off x="6967833" y="4826044"/>
            <a:ext cx="386424" cy="6681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4" name="Text Box 3">
            <a:extLst>
              <a:ext uri="{FF2B5EF4-FFF2-40B4-BE49-F238E27FC236}">
                <a16:creationId xmlns:a16="http://schemas.microsoft.com/office/drawing/2014/main" id="{5B119680-CF51-4CD7-AF2C-620C90F300C5}"/>
              </a:ext>
            </a:extLst>
          </p:cNvPr>
          <p:cNvSpPr txBox="1">
            <a:spLocks noChangeArrowheads="1"/>
          </p:cNvSpPr>
          <p:nvPr/>
        </p:nvSpPr>
        <p:spPr bwMode="auto">
          <a:xfrm>
            <a:off x="3342111" y="5165097"/>
            <a:ext cx="2087562"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a:latin typeface="Arial Narrow" panose="020B0606020202030204" pitchFamily="34" charset="0"/>
                <a:ea typeface="Calibri" panose="020F0502020204030204" pitchFamily="34" charset="0"/>
                <a:cs typeface="Times New Roman" panose="02020603050405020304" pitchFamily="18" charset="0"/>
              </a:rPr>
              <a:t>GOAL</a:t>
            </a:r>
            <a:endParaRPr lang="en-US" altLang="en-US" sz="2000" dirty="0">
              <a:latin typeface="Arial Narrow" panose="020B0606020202030204" pitchFamily="34" charset="0"/>
              <a:ea typeface="Calibri" panose="020F0502020204030204" pitchFamily="34" charset="0"/>
              <a:cs typeface="Arial" panose="020B0604020202020204" pitchFamily="34" charset="0"/>
            </a:endParaRPr>
          </a:p>
          <a:p>
            <a:pPr algn="ctr" eaLnBrk="1" hangingPunct="1">
              <a:spcBef>
                <a:spcPct val="0"/>
              </a:spcBef>
              <a:buFontTx/>
              <a:buNone/>
            </a:pPr>
            <a:r>
              <a:rPr lang="en-US" altLang="en-US" sz="2000" dirty="0">
                <a:latin typeface="Arial Narrow" panose="020B0606020202030204" pitchFamily="34" charset="0"/>
                <a:ea typeface="Calibri" panose="020F0502020204030204" pitchFamily="34" charset="0"/>
                <a:cs typeface="Times New Roman" panose="02020603050405020304" pitchFamily="18" charset="0"/>
              </a:rPr>
              <a:t>to learn archaeology</a:t>
            </a:r>
            <a:endParaRPr lang="en-US" altLang="en-US" sz="2000" b="0" dirty="0">
              <a:latin typeface="Arial Narrow" panose="020B0606020202030204" pitchFamily="34" charset="0"/>
              <a:cs typeface="Arial" panose="020B0604020202020204" pitchFamily="34" charset="0"/>
            </a:endParaRPr>
          </a:p>
          <a:p>
            <a:pPr algn="ctr">
              <a:spcBef>
                <a:spcPct val="0"/>
              </a:spcBef>
              <a:buFontTx/>
              <a:buNone/>
            </a:pPr>
            <a:endParaRPr lang="en-US" altLang="en-US" sz="2000" b="0" dirty="0">
              <a:latin typeface="Arial Narrow" panose="020B0606020202030204" pitchFamily="34" charset="0"/>
              <a:cs typeface="Arial" panose="020B0604020202020204" pitchFamily="34" charset="0"/>
            </a:endParaRPr>
          </a:p>
        </p:txBody>
      </p:sp>
      <p:sp>
        <p:nvSpPr>
          <p:cNvPr id="65" name="AutoShape 30">
            <a:extLst>
              <a:ext uri="{FF2B5EF4-FFF2-40B4-BE49-F238E27FC236}">
                <a16:creationId xmlns:a16="http://schemas.microsoft.com/office/drawing/2014/main" id="{8E075D18-72C4-4BAD-9C01-7512D91126B2}"/>
              </a:ext>
            </a:extLst>
          </p:cNvPr>
          <p:cNvSpPr>
            <a:spLocks noChangeArrowheads="1"/>
          </p:cNvSpPr>
          <p:nvPr/>
        </p:nvSpPr>
        <p:spPr bwMode="auto">
          <a:xfrm>
            <a:off x="3845421" y="1700618"/>
            <a:ext cx="1057275" cy="3464477"/>
          </a:xfrm>
          <a:prstGeom prst="roundRect">
            <a:avLst>
              <a:gd name="adj" fmla="val 16667"/>
            </a:avLst>
          </a:prstGeom>
          <a:solidFill>
            <a:srgbClr val="00B0F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6" name="Oval 14">
            <a:extLst>
              <a:ext uri="{FF2B5EF4-FFF2-40B4-BE49-F238E27FC236}">
                <a16:creationId xmlns:a16="http://schemas.microsoft.com/office/drawing/2014/main" id="{94F79634-85CF-40EB-A612-0FF09EB22A23}"/>
              </a:ext>
            </a:extLst>
          </p:cNvPr>
          <p:cNvSpPr>
            <a:spLocks noChangeArrowheads="1"/>
          </p:cNvSpPr>
          <p:nvPr/>
        </p:nvSpPr>
        <p:spPr bwMode="auto">
          <a:xfrm>
            <a:off x="5068888" y="3629025"/>
            <a:ext cx="233363" cy="250825"/>
          </a:xfrm>
          <a:prstGeom prst="ellipse">
            <a:avLst/>
          </a:prstGeom>
          <a:solidFill>
            <a:srgbClr val="7030A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7" name="Oval 14">
            <a:extLst>
              <a:ext uri="{FF2B5EF4-FFF2-40B4-BE49-F238E27FC236}">
                <a16:creationId xmlns:a16="http://schemas.microsoft.com/office/drawing/2014/main" id="{D3195C40-07CE-481A-AA8D-ED0AF2B31F94}"/>
              </a:ext>
            </a:extLst>
          </p:cNvPr>
          <p:cNvSpPr>
            <a:spLocks noChangeArrowheads="1"/>
          </p:cNvSpPr>
          <p:nvPr/>
        </p:nvSpPr>
        <p:spPr bwMode="auto">
          <a:xfrm>
            <a:off x="5085557" y="3963396"/>
            <a:ext cx="233363" cy="250825"/>
          </a:xfrm>
          <a:prstGeom prst="ellipse">
            <a:avLst/>
          </a:prstGeom>
          <a:solidFill>
            <a:srgbClr val="7030A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 name="Oval 14">
            <a:extLst>
              <a:ext uri="{FF2B5EF4-FFF2-40B4-BE49-F238E27FC236}">
                <a16:creationId xmlns:a16="http://schemas.microsoft.com/office/drawing/2014/main" id="{D0323CA5-6157-4864-B983-67C7D1D3BE77}"/>
              </a:ext>
            </a:extLst>
          </p:cNvPr>
          <p:cNvSpPr>
            <a:spLocks noChangeArrowheads="1"/>
          </p:cNvSpPr>
          <p:nvPr/>
        </p:nvSpPr>
        <p:spPr bwMode="auto">
          <a:xfrm>
            <a:off x="5101431" y="4294188"/>
            <a:ext cx="233363" cy="250825"/>
          </a:xfrm>
          <a:prstGeom prst="ellipse">
            <a:avLst/>
          </a:prstGeom>
          <a:solidFill>
            <a:srgbClr val="7030A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9" name="AutoShape 27">
            <a:extLst>
              <a:ext uri="{FF2B5EF4-FFF2-40B4-BE49-F238E27FC236}">
                <a16:creationId xmlns:a16="http://schemas.microsoft.com/office/drawing/2014/main" id="{A66A42B4-60A0-4820-925B-9CBEF1C74604}"/>
              </a:ext>
            </a:extLst>
          </p:cNvPr>
          <p:cNvSpPr>
            <a:spLocks noChangeArrowheads="1"/>
          </p:cNvSpPr>
          <p:nvPr/>
        </p:nvSpPr>
        <p:spPr bwMode="auto">
          <a:xfrm>
            <a:off x="6458449" y="3025775"/>
            <a:ext cx="285750" cy="666750"/>
          </a:xfrm>
          <a:prstGeom prst="roundRect">
            <a:avLst>
              <a:gd name="adj" fmla="val 16667"/>
            </a:avLst>
          </a:prstGeom>
          <a:solidFill>
            <a:srgbClr val="7030A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cxnSp>
        <p:nvCxnSpPr>
          <p:cNvPr id="70" name="AutoShape 21">
            <a:extLst>
              <a:ext uri="{FF2B5EF4-FFF2-40B4-BE49-F238E27FC236}">
                <a16:creationId xmlns:a16="http://schemas.microsoft.com/office/drawing/2014/main" id="{67533E39-85CA-4E06-BCB1-2BF5B66726C2}"/>
              </a:ext>
            </a:extLst>
          </p:cNvPr>
          <p:cNvCxnSpPr>
            <a:cxnSpLocks noChangeShapeType="1"/>
          </p:cNvCxnSpPr>
          <p:nvPr/>
        </p:nvCxnSpPr>
        <p:spPr bwMode="auto">
          <a:xfrm flipV="1">
            <a:off x="6053792" y="3452106"/>
            <a:ext cx="360362" cy="28733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1" name="Text Box 23">
            <a:extLst>
              <a:ext uri="{FF2B5EF4-FFF2-40B4-BE49-F238E27FC236}">
                <a16:creationId xmlns:a16="http://schemas.microsoft.com/office/drawing/2014/main" id="{85A793EE-C50E-4E93-99A0-14A45CA194F0}"/>
              </a:ext>
            </a:extLst>
          </p:cNvPr>
          <p:cNvSpPr txBox="1">
            <a:spLocks noChangeArrowheads="1"/>
          </p:cNvSpPr>
          <p:nvPr/>
        </p:nvSpPr>
        <p:spPr bwMode="auto">
          <a:xfrm>
            <a:off x="5307353" y="2487612"/>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0" dirty="0">
                <a:latin typeface="Arial Narrow" panose="020B0606020202030204" pitchFamily="34" charset="0"/>
                <a:ea typeface="Calibri" panose="020F0502020204030204" pitchFamily="34" charset="0"/>
                <a:cs typeface="Times New Roman" panose="02020603050405020304" pitchFamily="18" charset="0"/>
              </a:rPr>
              <a:t>participating </a:t>
            </a:r>
          </a:p>
          <a:p>
            <a:pPr eaLnBrk="1" hangingPunct="1">
              <a:spcBef>
                <a:spcPct val="0"/>
              </a:spcBef>
              <a:buFontTx/>
              <a:buNone/>
            </a:pPr>
            <a:r>
              <a:rPr lang="en-US" altLang="en-US" sz="1800" b="0" dirty="0">
                <a:latin typeface="Arial Narrow" panose="020B0606020202030204" pitchFamily="34" charset="0"/>
                <a:ea typeface="Calibri" panose="020F0502020204030204" pitchFamily="34" charset="0"/>
                <a:cs typeface="Times New Roman" panose="02020603050405020304" pitchFamily="18" charset="0"/>
              </a:rPr>
              <a:t>in numerous excavations</a:t>
            </a:r>
            <a:endParaRPr lang="en-US" altLang="en-US" sz="1800" b="0" dirty="0">
              <a:latin typeface="Arial Narrow" panose="020B0606020202030204" pitchFamily="34" charset="0"/>
              <a:ea typeface="Calibri" panose="020F0502020204030204" pitchFamily="34" charset="0"/>
              <a:cs typeface="Arial" panose="020B0604020202020204" pitchFamily="34" charset="0"/>
            </a:endParaRPr>
          </a:p>
        </p:txBody>
      </p:sp>
      <p:sp>
        <p:nvSpPr>
          <p:cNvPr id="72" name="Oval 24">
            <a:extLst>
              <a:ext uri="{FF2B5EF4-FFF2-40B4-BE49-F238E27FC236}">
                <a16:creationId xmlns:a16="http://schemas.microsoft.com/office/drawing/2014/main" id="{633C970E-2BCA-4D33-AF18-D4762B267718}"/>
              </a:ext>
            </a:extLst>
          </p:cNvPr>
          <p:cNvSpPr>
            <a:spLocks noChangeArrowheads="1"/>
          </p:cNvSpPr>
          <p:nvPr/>
        </p:nvSpPr>
        <p:spPr bwMode="auto">
          <a:xfrm>
            <a:off x="5024057" y="1983084"/>
            <a:ext cx="233363" cy="250825"/>
          </a:xfrm>
          <a:prstGeom prst="ellipse">
            <a:avLst/>
          </a:prstGeom>
          <a:solidFill>
            <a:srgbClr val="7030A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3" name="Oval 24">
            <a:extLst>
              <a:ext uri="{FF2B5EF4-FFF2-40B4-BE49-F238E27FC236}">
                <a16:creationId xmlns:a16="http://schemas.microsoft.com/office/drawing/2014/main" id="{365D8E0C-8045-48FB-90F7-C74191F3D651}"/>
              </a:ext>
            </a:extLst>
          </p:cNvPr>
          <p:cNvSpPr>
            <a:spLocks noChangeArrowheads="1"/>
          </p:cNvSpPr>
          <p:nvPr/>
        </p:nvSpPr>
        <p:spPr bwMode="auto">
          <a:xfrm>
            <a:off x="5016514" y="2325508"/>
            <a:ext cx="233363" cy="250825"/>
          </a:xfrm>
          <a:prstGeom prst="ellipse">
            <a:avLst/>
          </a:prstGeom>
          <a:solidFill>
            <a:srgbClr val="7030A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4" name="Oval 24">
            <a:extLst>
              <a:ext uri="{FF2B5EF4-FFF2-40B4-BE49-F238E27FC236}">
                <a16:creationId xmlns:a16="http://schemas.microsoft.com/office/drawing/2014/main" id="{12767E29-A2D3-4930-B400-BCD59ECB0AA4}"/>
              </a:ext>
            </a:extLst>
          </p:cNvPr>
          <p:cNvSpPr>
            <a:spLocks noChangeArrowheads="1"/>
          </p:cNvSpPr>
          <p:nvPr/>
        </p:nvSpPr>
        <p:spPr bwMode="auto">
          <a:xfrm>
            <a:off x="5055546" y="3022800"/>
            <a:ext cx="233363" cy="250825"/>
          </a:xfrm>
          <a:prstGeom prst="ellipse">
            <a:avLst/>
          </a:prstGeom>
          <a:solidFill>
            <a:srgbClr val="7030A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 name="Oval 24">
            <a:extLst>
              <a:ext uri="{FF2B5EF4-FFF2-40B4-BE49-F238E27FC236}">
                <a16:creationId xmlns:a16="http://schemas.microsoft.com/office/drawing/2014/main" id="{62EE774D-532C-4CD9-A953-D001A463B4C4}"/>
              </a:ext>
            </a:extLst>
          </p:cNvPr>
          <p:cNvSpPr>
            <a:spLocks noChangeArrowheads="1"/>
          </p:cNvSpPr>
          <p:nvPr/>
        </p:nvSpPr>
        <p:spPr bwMode="auto">
          <a:xfrm>
            <a:off x="6997995" y="1962985"/>
            <a:ext cx="215900" cy="466725"/>
          </a:xfrm>
          <a:prstGeom prst="ellipse">
            <a:avLst/>
          </a:prstGeom>
          <a:solidFill>
            <a:srgbClr val="FFFF0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6" name="AutoShape 13">
            <a:extLst>
              <a:ext uri="{FF2B5EF4-FFF2-40B4-BE49-F238E27FC236}">
                <a16:creationId xmlns:a16="http://schemas.microsoft.com/office/drawing/2014/main" id="{5070A2B8-834D-48AD-BB6F-FA3B5037FBA2}"/>
              </a:ext>
            </a:extLst>
          </p:cNvPr>
          <p:cNvSpPr>
            <a:spLocks noChangeArrowheads="1"/>
          </p:cNvSpPr>
          <p:nvPr/>
        </p:nvSpPr>
        <p:spPr bwMode="auto">
          <a:xfrm>
            <a:off x="4399346" y="2111375"/>
            <a:ext cx="288925" cy="360362"/>
          </a:xfrm>
          <a:prstGeom prst="roundRect">
            <a:avLst>
              <a:gd name="adj" fmla="val 16667"/>
            </a:avLst>
          </a:prstGeom>
          <a:solidFill>
            <a:srgbClr val="30F4FE"/>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cxnSp>
        <p:nvCxnSpPr>
          <p:cNvPr id="77" name="AutoShape 21">
            <a:extLst>
              <a:ext uri="{FF2B5EF4-FFF2-40B4-BE49-F238E27FC236}">
                <a16:creationId xmlns:a16="http://schemas.microsoft.com/office/drawing/2014/main" id="{EDD0DA04-C19C-43B4-A9A5-F0610C961D95}"/>
              </a:ext>
            </a:extLst>
          </p:cNvPr>
          <p:cNvCxnSpPr>
            <a:cxnSpLocks noChangeShapeType="1"/>
          </p:cNvCxnSpPr>
          <p:nvPr/>
        </p:nvCxnSpPr>
        <p:spPr bwMode="auto">
          <a:xfrm flipH="1">
            <a:off x="4508500" y="1671638"/>
            <a:ext cx="576263" cy="3968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9" name="AutoShape 13">
            <a:extLst>
              <a:ext uri="{FF2B5EF4-FFF2-40B4-BE49-F238E27FC236}">
                <a16:creationId xmlns:a16="http://schemas.microsoft.com/office/drawing/2014/main" id="{72F040EC-4FA3-4EEE-BE8A-5DC914F93416}"/>
              </a:ext>
            </a:extLst>
          </p:cNvPr>
          <p:cNvSpPr>
            <a:spLocks noChangeArrowheads="1"/>
          </p:cNvSpPr>
          <p:nvPr/>
        </p:nvSpPr>
        <p:spPr bwMode="auto">
          <a:xfrm>
            <a:off x="4115687" y="1935162"/>
            <a:ext cx="144462" cy="1008062"/>
          </a:xfrm>
          <a:prstGeom prst="roundRect">
            <a:avLst>
              <a:gd name="adj" fmla="val 16667"/>
            </a:avLst>
          </a:prstGeom>
          <a:solidFill>
            <a:srgbClr val="00FFCC"/>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0" name="Text Box 23">
            <a:extLst>
              <a:ext uri="{FF2B5EF4-FFF2-40B4-BE49-F238E27FC236}">
                <a16:creationId xmlns:a16="http://schemas.microsoft.com/office/drawing/2014/main" id="{7C682F35-8726-4A30-8AE0-346C8C3DC196}"/>
              </a:ext>
            </a:extLst>
          </p:cNvPr>
          <p:cNvSpPr txBox="1">
            <a:spLocks noChangeArrowheads="1"/>
          </p:cNvSpPr>
          <p:nvPr/>
        </p:nvSpPr>
        <p:spPr bwMode="auto">
          <a:xfrm>
            <a:off x="3311525" y="1101566"/>
            <a:ext cx="124158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Narrow" panose="020B0606020202030204" pitchFamily="34" charset="0"/>
                <a:ea typeface="Calibri" panose="020F0502020204030204" pitchFamily="34" charset="0"/>
                <a:cs typeface="Times New Roman" panose="02020603050405020304" pitchFamily="18" charset="0"/>
              </a:rPr>
              <a:t>Y3 project &amp; dissertation</a:t>
            </a:r>
            <a:endParaRPr lang="en-US" altLang="en-US" sz="1800" dirty="0">
              <a:latin typeface="Arial Narrow" panose="020B0606020202030204" pitchFamily="34" charset="0"/>
              <a:ea typeface="Calibri" panose="020F0502020204030204" pitchFamily="34" charset="0"/>
              <a:cs typeface="Arial" panose="020B0604020202020204" pitchFamily="34" charset="0"/>
            </a:endParaRPr>
          </a:p>
        </p:txBody>
      </p:sp>
      <p:sp>
        <p:nvSpPr>
          <p:cNvPr id="82" name="Oval 19">
            <a:extLst>
              <a:ext uri="{FF2B5EF4-FFF2-40B4-BE49-F238E27FC236}">
                <a16:creationId xmlns:a16="http://schemas.microsoft.com/office/drawing/2014/main" id="{F7CF4281-545A-4B56-97AB-541EEDEBE05E}"/>
              </a:ext>
            </a:extLst>
          </p:cNvPr>
          <p:cNvSpPr>
            <a:spLocks noChangeArrowheads="1"/>
          </p:cNvSpPr>
          <p:nvPr/>
        </p:nvSpPr>
        <p:spPr bwMode="auto">
          <a:xfrm>
            <a:off x="1611313" y="1628817"/>
            <a:ext cx="233362" cy="250825"/>
          </a:xfrm>
          <a:prstGeom prst="ellipse">
            <a:avLst/>
          </a:prstGeom>
          <a:solidFill>
            <a:srgbClr val="F80ED7"/>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5" name="Oval 9">
            <a:extLst>
              <a:ext uri="{FF2B5EF4-FFF2-40B4-BE49-F238E27FC236}">
                <a16:creationId xmlns:a16="http://schemas.microsoft.com/office/drawing/2014/main" id="{8616D2F5-48B1-4B9C-9857-5854E6CD9C4F}"/>
              </a:ext>
            </a:extLst>
          </p:cNvPr>
          <p:cNvSpPr>
            <a:spLocks noChangeArrowheads="1"/>
          </p:cNvSpPr>
          <p:nvPr/>
        </p:nvSpPr>
        <p:spPr bwMode="auto">
          <a:xfrm>
            <a:off x="1574723" y="2550124"/>
            <a:ext cx="233362" cy="250825"/>
          </a:xfrm>
          <a:prstGeom prst="ellipse">
            <a:avLst/>
          </a:prstGeom>
          <a:solidFill>
            <a:srgbClr val="F80ED7"/>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6" name="Oval 9">
            <a:extLst>
              <a:ext uri="{FF2B5EF4-FFF2-40B4-BE49-F238E27FC236}">
                <a16:creationId xmlns:a16="http://schemas.microsoft.com/office/drawing/2014/main" id="{E434239F-1D76-4B21-B221-BC98021E7A9C}"/>
              </a:ext>
            </a:extLst>
          </p:cNvPr>
          <p:cNvSpPr>
            <a:spLocks noChangeArrowheads="1"/>
          </p:cNvSpPr>
          <p:nvPr/>
        </p:nvSpPr>
        <p:spPr bwMode="auto">
          <a:xfrm>
            <a:off x="1581647" y="3097735"/>
            <a:ext cx="233362" cy="250825"/>
          </a:xfrm>
          <a:prstGeom prst="ellipse">
            <a:avLst/>
          </a:prstGeom>
          <a:solidFill>
            <a:srgbClr val="F80ED7"/>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7" name="Oval 9">
            <a:extLst>
              <a:ext uri="{FF2B5EF4-FFF2-40B4-BE49-F238E27FC236}">
                <a16:creationId xmlns:a16="http://schemas.microsoft.com/office/drawing/2014/main" id="{78FE7075-D76F-4991-BDD3-C9DD68C2219C}"/>
              </a:ext>
            </a:extLst>
          </p:cNvPr>
          <p:cNvSpPr>
            <a:spLocks noChangeArrowheads="1"/>
          </p:cNvSpPr>
          <p:nvPr/>
        </p:nvSpPr>
        <p:spPr bwMode="auto">
          <a:xfrm>
            <a:off x="1596123" y="3893200"/>
            <a:ext cx="233362" cy="233360"/>
          </a:xfrm>
          <a:prstGeom prst="ellipse">
            <a:avLst/>
          </a:prstGeom>
          <a:solidFill>
            <a:srgbClr val="F80ED7"/>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9" name="AutoShape 13">
            <a:extLst>
              <a:ext uri="{FF2B5EF4-FFF2-40B4-BE49-F238E27FC236}">
                <a16:creationId xmlns:a16="http://schemas.microsoft.com/office/drawing/2014/main" id="{6A53FBC8-3F83-4834-8175-C0B0DD19B284}"/>
              </a:ext>
            </a:extLst>
          </p:cNvPr>
          <p:cNvSpPr>
            <a:spLocks noChangeArrowheads="1"/>
          </p:cNvSpPr>
          <p:nvPr/>
        </p:nvSpPr>
        <p:spPr bwMode="auto">
          <a:xfrm>
            <a:off x="3445818" y="3281687"/>
            <a:ext cx="287338" cy="1035050"/>
          </a:xfrm>
          <a:prstGeom prst="roundRect">
            <a:avLst>
              <a:gd name="adj" fmla="val 16667"/>
            </a:avLst>
          </a:prstGeom>
          <a:solidFill>
            <a:srgbClr val="00B050"/>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cxnSp>
        <p:nvCxnSpPr>
          <p:cNvPr id="91" name="AutoShape 21">
            <a:extLst>
              <a:ext uri="{FF2B5EF4-FFF2-40B4-BE49-F238E27FC236}">
                <a16:creationId xmlns:a16="http://schemas.microsoft.com/office/drawing/2014/main" id="{620D5905-C6F0-493D-B113-1521B0B8ED26}"/>
              </a:ext>
            </a:extLst>
          </p:cNvPr>
          <p:cNvCxnSpPr>
            <a:cxnSpLocks noChangeShapeType="1"/>
          </p:cNvCxnSpPr>
          <p:nvPr/>
        </p:nvCxnSpPr>
        <p:spPr bwMode="auto">
          <a:xfrm>
            <a:off x="3860800" y="1636713"/>
            <a:ext cx="358775" cy="57626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92" name="Text Box 18">
            <a:extLst>
              <a:ext uri="{FF2B5EF4-FFF2-40B4-BE49-F238E27FC236}">
                <a16:creationId xmlns:a16="http://schemas.microsoft.com/office/drawing/2014/main" id="{07322037-EE88-4754-84F7-681F34625481}"/>
              </a:ext>
            </a:extLst>
          </p:cNvPr>
          <p:cNvSpPr txBox="1">
            <a:spLocks noChangeArrowheads="1"/>
          </p:cNvSpPr>
          <p:nvPr/>
        </p:nvSpPr>
        <p:spPr bwMode="auto">
          <a:xfrm>
            <a:off x="1920866" y="1528480"/>
            <a:ext cx="183673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latin typeface="Arial Narrow" panose="020B0606020202030204" pitchFamily="34" charset="0"/>
                <a:ea typeface="Calibri" panose="020F0502020204030204" pitchFamily="34" charset="0"/>
                <a:cs typeface="Times New Roman" panose="02020603050405020304" pitchFamily="18" charset="0"/>
              </a:rPr>
              <a:t>Y3 Lead &amp; Co-</a:t>
            </a:r>
            <a:r>
              <a:rPr lang="en-US" altLang="en-US" sz="1600" dirty="0" err="1">
                <a:latin typeface="Arial Narrow" panose="020B0606020202030204" pitchFamily="34" charset="0"/>
                <a:ea typeface="Calibri" panose="020F0502020204030204" pitchFamily="34" charset="0"/>
                <a:cs typeface="Times New Roman" panose="02020603050405020304" pitchFamily="18" charset="0"/>
              </a:rPr>
              <a:t>organised</a:t>
            </a:r>
            <a:r>
              <a:rPr lang="en-US" altLang="en-US" sz="1600" dirty="0">
                <a:latin typeface="Arial Narrow" panose="020B0606020202030204" pitchFamily="34" charset="0"/>
                <a:ea typeface="Calibri" panose="020F0502020204030204" pitchFamily="34" charset="0"/>
                <a:cs typeface="Times New Roman" panose="02020603050405020304" pitchFamily="18" charset="0"/>
              </a:rPr>
              <a:t> first national Student                           Archaeology                                 conference (ASA</a:t>
            </a:r>
            <a:r>
              <a:rPr lang="en-US" altLang="en-US" sz="1800" dirty="0">
                <a:latin typeface="Arial Narrow" panose="020B0606020202030204" pitchFamily="34" charset="0"/>
                <a:ea typeface="Calibri" panose="020F0502020204030204" pitchFamily="34" charset="0"/>
                <a:cs typeface="Times New Roman" panose="02020603050405020304" pitchFamily="18" charset="0"/>
              </a:rPr>
              <a:t>)</a:t>
            </a:r>
            <a:endParaRPr lang="en-US" altLang="en-US" sz="1800" dirty="0">
              <a:latin typeface="Arial Narrow" panose="020B0606020202030204" pitchFamily="34" charset="0"/>
              <a:ea typeface="Calibri" panose="020F0502020204030204" pitchFamily="34" charset="0"/>
              <a:cs typeface="Arial" panose="020B0604020202020204" pitchFamily="34" charset="0"/>
            </a:endParaRPr>
          </a:p>
        </p:txBody>
      </p:sp>
      <p:sp>
        <p:nvSpPr>
          <p:cNvPr id="93" name="Text Box 8">
            <a:extLst>
              <a:ext uri="{FF2B5EF4-FFF2-40B4-BE49-F238E27FC236}">
                <a16:creationId xmlns:a16="http://schemas.microsoft.com/office/drawing/2014/main" id="{0D626E84-D57B-452E-8DDE-03557D31E475}"/>
              </a:ext>
            </a:extLst>
          </p:cNvPr>
          <p:cNvSpPr txBox="1">
            <a:spLocks noChangeArrowheads="1"/>
          </p:cNvSpPr>
          <p:nvPr/>
        </p:nvSpPr>
        <p:spPr bwMode="auto">
          <a:xfrm>
            <a:off x="1918676" y="2928642"/>
            <a:ext cx="157956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0" dirty="0">
                <a:latin typeface="Arial Narrow" panose="020B0606020202030204" pitchFamily="34" charset="0"/>
                <a:ea typeface="Calibri" panose="020F0502020204030204" pitchFamily="34" charset="0"/>
                <a:cs typeface="Times New Roman" panose="02020603050405020304" pitchFamily="18" charset="0"/>
              </a:rPr>
              <a:t>attending                            archaeology                                 conferences </a:t>
            </a:r>
            <a:endParaRPr lang="en-US" altLang="en-US" sz="1600" b="0" dirty="0">
              <a:latin typeface="Arial Narrow" panose="020B0606020202030204" pitchFamily="34" charset="0"/>
              <a:ea typeface="Calibri" panose="020F0502020204030204" pitchFamily="34" charset="0"/>
              <a:cs typeface="Arial" panose="020B0604020202020204" pitchFamily="34" charset="0"/>
            </a:endParaRPr>
          </a:p>
        </p:txBody>
      </p:sp>
      <p:sp>
        <p:nvSpPr>
          <p:cNvPr id="94" name="Text Box 12">
            <a:extLst>
              <a:ext uri="{FF2B5EF4-FFF2-40B4-BE49-F238E27FC236}">
                <a16:creationId xmlns:a16="http://schemas.microsoft.com/office/drawing/2014/main" id="{CD5106CD-00CD-4DC8-A312-3A4DAC11E12C}"/>
              </a:ext>
            </a:extLst>
          </p:cNvPr>
          <p:cNvSpPr txBox="1">
            <a:spLocks noChangeArrowheads="1"/>
          </p:cNvSpPr>
          <p:nvPr/>
        </p:nvSpPr>
        <p:spPr bwMode="auto">
          <a:xfrm>
            <a:off x="2293601" y="3773469"/>
            <a:ext cx="1354914"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600" dirty="0">
              <a:latin typeface="Arial Narrow" panose="020B0606020202030204" pitchFamily="34" charset="0"/>
              <a:ea typeface="Calibri" panose="020F0502020204030204" pitchFamily="34" charset="0"/>
              <a:cs typeface="Times New Roman" panose="02020603050405020304" pitchFamily="18" charset="0"/>
            </a:endParaRPr>
          </a:p>
          <a:p>
            <a:pPr eaLnBrk="1" hangingPunct="1">
              <a:spcBef>
                <a:spcPct val="0"/>
              </a:spcBef>
              <a:buFontTx/>
              <a:buNone/>
            </a:pPr>
            <a:r>
              <a:rPr lang="en-US" altLang="en-US" sz="1600" b="0" dirty="0">
                <a:latin typeface="Arial Narrow" panose="020B0606020202030204" pitchFamily="34" charset="0"/>
                <a:ea typeface="Calibri" panose="020F0502020204030204" pitchFamily="34" charset="0"/>
                <a:cs typeface="Times New Roman" panose="02020603050405020304" pitchFamily="18" charset="0"/>
              </a:rPr>
              <a:t>Editorial team </a:t>
            </a:r>
          </a:p>
          <a:p>
            <a:pPr eaLnBrk="1" hangingPunct="1">
              <a:spcBef>
                <a:spcPct val="0"/>
              </a:spcBef>
              <a:buFontTx/>
              <a:buNone/>
            </a:pPr>
            <a:r>
              <a:rPr lang="en-US" altLang="en-US" sz="1600" b="0" dirty="0">
                <a:latin typeface="Arial Narrow" panose="020B0606020202030204" pitchFamily="34" charset="0"/>
                <a:ea typeface="Calibri" panose="020F0502020204030204" pitchFamily="34" charset="0"/>
                <a:cs typeface="Times New Roman" panose="02020603050405020304" pitchFamily="18" charset="0"/>
              </a:rPr>
              <a:t>for ‘Posthole’ </a:t>
            </a:r>
          </a:p>
          <a:p>
            <a:pPr eaLnBrk="1" hangingPunct="1">
              <a:spcBef>
                <a:spcPct val="0"/>
              </a:spcBef>
              <a:buFontTx/>
              <a:buNone/>
            </a:pPr>
            <a:r>
              <a:rPr lang="en-US" altLang="en-US" sz="1600" b="0" dirty="0">
                <a:latin typeface="Arial Narrow" panose="020B0606020202030204" pitchFamily="34" charset="0"/>
                <a:ea typeface="Calibri" panose="020F0502020204030204" pitchFamily="34" charset="0"/>
                <a:cs typeface="Times New Roman" panose="02020603050405020304" pitchFamily="18" charset="0"/>
              </a:rPr>
              <a:t>Departmental</a:t>
            </a:r>
          </a:p>
          <a:p>
            <a:pPr eaLnBrk="1" hangingPunct="1">
              <a:spcBef>
                <a:spcPct val="0"/>
              </a:spcBef>
              <a:buFontTx/>
              <a:buNone/>
            </a:pPr>
            <a:r>
              <a:rPr lang="en-US" altLang="en-US" sz="1600" b="0" dirty="0">
                <a:latin typeface="Arial Narrow" panose="020B0606020202030204" pitchFamily="34" charset="0"/>
                <a:ea typeface="Calibri" panose="020F0502020204030204" pitchFamily="34" charset="0"/>
                <a:cs typeface="Times New Roman" panose="02020603050405020304" pitchFamily="18" charset="0"/>
              </a:rPr>
              <a:t>Archaeology</a:t>
            </a:r>
          </a:p>
          <a:p>
            <a:pPr eaLnBrk="1" hangingPunct="1">
              <a:spcBef>
                <a:spcPct val="0"/>
              </a:spcBef>
              <a:buFontTx/>
              <a:buNone/>
            </a:pPr>
            <a:r>
              <a:rPr lang="en-US" altLang="en-US" sz="1600" b="0" dirty="0">
                <a:latin typeface="Arial Narrow" panose="020B0606020202030204" pitchFamily="34" charset="0"/>
                <a:ea typeface="Calibri" panose="020F0502020204030204" pitchFamily="34" charset="0"/>
                <a:cs typeface="Times New Roman" panose="02020603050405020304" pitchFamily="18" charset="0"/>
              </a:rPr>
              <a:t>Magazine</a:t>
            </a:r>
            <a:endParaRPr lang="en-US" altLang="en-US" sz="1600" b="0" dirty="0">
              <a:latin typeface="Arial Narrow" panose="020B0606020202030204" pitchFamily="34" charset="0"/>
              <a:ea typeface="Calibri" panose="020F0502020204030204" pitchFamily="34" charset="0"/>
              <a:cs typeface="Arial" panose="020B0604020202020204" pitchFamily="34" charset="0"/>
            </a:endParaRPr>
          </a:p>
        </p:txBody>
      </p:sp>
      <p:sp>
        <p:nvSpPr>
          <p:cNvPr id="95" name="AutoShape 2">
            <a:extLst>
              <a:ext uri="{FF2B5EF4-FFF2-40B4-BE49-F238E27FC236}">
                <a16:creationId xmlns:a16="http://schemas.microsoft.com/office/drawing/2014/main" id="{D7BE91F8-6104-4C31-ADC6-AE31C95BC1E8}"/>
              </a:ext>
            </a:extLst>
          </p:cNvPr>
          <p:cNvSpPr>
            <a:spLocks noChangeArrowheads="1"/>
          </p:cNvSpPr>
          <p:nvPr/>
        </p:nvSpPr>
        <p:spPr bwMode="auto">
          <a:xfrm rot="-5400000">
            <a:off x="4197116" y="5750500"/>
            <a:ext cx="297704" cy="474662"/>
          </a:xfrm>
          <a:prstGeom prst="rightArrow">
            <a:avLst>
              <a:gd name="adj1" fmla="val 50000"/>
              <a:gd name="adj2" fmla="val 25000"/>
            </a:avLst>
          </a:prstGeom>
          <a:solidFill>
            <a:srgbClr val="00B0F0"/>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96" name="Text Box 28">
            <a:extLst>
              <a:ext uri="{FF2B5EF4-FFF2-40B4-BE49-F238E27FC236}">
                <a16:creationId xmlns:a16="http://schemas.microsoft.com/office/drawing/2014/main" id="{9854177F-DFE8-4DD6-BB8F-5A7E7EFB348A}"/>
              </a:ext>
            </a:extLst>
          </p:cNvPr>
          <p:cNvSpPr txBox="1">
            <a:spLocks noChangeArrowheads="1"/>
          </p:cNvSpPr>
          <p:nvPr/>
        </p:nvSpPr>
        <p:spPr bwMode="auto">
          <a:xfrm>
            <a:off x="5577437" y="3725865"/>
            <a:ext cx="226565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Narrow" panose="020B0606020202030204" pitchFamily="34" charset="0"/>
                <a:ea typeface="Calibri" panose="020F0502020204030204" pitchFamily="34" charset="0"/>
                <a:cs typeface="Times New Roman" panose="02020603050405020304" pitchFamily="18" charset="0"/>
              </a:rPr>
              <a:t>Y2 ‘Homeless Heritage’ excavation &amp; exhibition</a:t>
            </a:r>
          </a:p>
          <a:p>
            <a:pPr eaLnBrk="1" hangingPunct="1">
              <a:spcBef>
                <a:spcPct val="0"/>
              </a:spcBef>
              <a:buFontTx/>
              <a:buNone/>
            </a:pPr>
            <a:r>
              <a:rPr lang="en-US" altLang="en-US" sz="1800" dirty="0">
                <a:latin typeface="Arial Narrow" panose="020B0606020202030204" pitchFamily="34" charset="0"/>
                <a:ea typeface="Calibri" panose="020F0502020204030204" pitchFamily="34" charset="0"/>
                <a:cs typeface="Times New Roman" panose="02020603050405020304" pitchFamily="18" charset="0"/>
              </a:rPr>
              <a:t>working with homeless</a:t>
            </a:r>
          </a:p>
          <a:p>
            <a:pPr eaLnBrk="1" hangingPunct="1">
              <a:spcBef>
                <a:spcPct val="0"/>
              </a:spcBef>
              <a:buFontTx/>
              <a:buNone/>
            </a:pPr>
            <a:r>
              <a:rPr lang="en-US" altLang="en-US" sz="1800" dirty="0">
                <a:latin typeface="Arial Narrow" panose="020B0606020202030204" pitchFamily="34" charset="0"/>
                <a:ea typeface="Calibri" panose="020F0502020204030204" pitchFamily="34" charset="0"/>
                <a:cs typeface="Times New Roman" panose="02020603050405020304" pitchFamily="18" charset="0"/>
              </a:rPr>
              <a:t>people</a:t>
            </a:r>
            <a:endParaRPr lang="en-US" altLang="en-US" sz="1800" dirty="0">
              <a:latin typeface="Arial Narrow" panose="020B0606020202030204" pitchFamily="34" charset="0"/>
              <a:ea typeface="Calibri" panose="020F0502020204030204" pitchFamily="34" charset="0"/>
              <a:cs typeface="Arial" panose="020B0604020202020204" pitchFamily="34" charset="0"/>
            </a:endParaRPr>
          </a:p>
        </p:txBody>
      </p:sp>
      <p:cxnSp>
        <p:nvCxnSpPr>
          <p:cNvPr id="97" name="AutoShape 21">
            <a:extLst>
              <a:ext uri="{FF2B5EF4-FFF2-40B4-BE49-F238E27FC236}">
                <a16:creationId xmlns:a16="http://schemas.microsoft.com/office/drawing/2014/main" id="{13ADA062-5193-4EF1-9A1F-A5E02AD3841C}"/>
              </a:ext>
            </a:extLst>
          </p:cNvPr>
          <p:cNvCxnSpPr>
            <a:cxnSpLocks noChangeShapeType="1"/>
          </p:cNvCxnSpPr>
          <p:nvPr/>
        </p:nvCxnSpPr>
        <p:spPr bwMode="auto">
          <a:xfrm flipH="1">
            <a:off x="5367045" y="3406268"/>
            <a:ext cx="302618" cy="48993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99" name="Text Box 28">
            <a:extLst>
              <a:ext uri="{FF2B5EF4-FFF2-40B4-BE49-F238E27FC236}">
                <a16:creationId xmlns:a16="http://schemas.microsoft.com/office/drawing/2014/main" id="{BA919E64-5055-4869-BED5-B7A698AA6491}"/>
              </a:ext>
            </a:extLst>
          </p:cNvPr>
          <p:cNvSpPr txBox="1">
            <a:spLocks noChangeArrowheads="1"/>
          </p:cNvSpPr>
          <p:nvPr/>
        </p:nvSpPr>
        <p:spPr bwMode="auto">
          <a:xfrm>
            <a:off x="6784036" y="2420299"/>
            <a:ext cx="153381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0" dirty="0">
                <a:latin typeface="Arial Narrow" panose="020B0606020202030204" pitchFamily="34" charset="0"/>
                <a:ea typeface="Calibri" panose="020F0502020204030204" pitchFamily="34" charset="0"/>
                <a:cs typeface="Times New Roman" panose="02020603050405020304" pitchFamily="18" charset="0"/>
              </a:rPr>
              <a:t>volunteer Young Archaeologists Club for schools</a:t>
            </a:r>
          </a:p>
        </p:txBody>
      </p:sp>
      <p:cxnSp>
        <p:nvCxnSpPr>
          <p:cNvPr id="102" name="AutoShape 21">
            <a:extLst>
              <a:ext uri="{FF2B5EF4-FFF2-40B4-BE49-F238E27FC236}">
                <a16:creationId xmlns:a16="http://schemas.microsoft.com/office/drawing/2014/main" id="{D15E6140-0E02-4684-917D-47AB3DCECD8B}"/>
              </a:ext>
            </a:extLst>
          </p:cNvPr>
          <p:cNvCxnSpPr>
            <a:cxnSpLocks noChangeShapeType="1"/>
          </p:cNvCxnSpPr>
          <p:nvPr/>
        </p:nvCxnSpPr>
        <p:spPr bwMode="auto">
          <a:xfrm flipH="1">
            <a:off x="5142851" y="2169230"/>
            <a:ext cx="374638" cy="14464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6" name="AutoShape 21">
            <a:extLst>
              <a:ext uri="{FF2B5EF4-FFF2-40B4-BE49-F238E27FC236}">
                <a16:creationId xmlns:a16="http://schemas.microsoft.com/office/drawing/2014/main" id="{AE5AA8E2-658C-4933-81E8-5739302DAFDD}"/>
              </a:ext>
            </a:extLst>
          </p:cNvPr>
          <p:cNvCxnSpPr>
            <a:cxnSpLocks noChangeShapeType="1"/>
            <a:stCxn id="93" idx="1"/>
          </p:cNvCxnSpPr>
          <p:nvPr/>
        </p:nvCxnSpPr>
        <p:spPr bwMode="auto">
          <a:xfrm flipH="1" flipV="1">
            <a:off x="1844676" y="2839234"/>
            <a:ext cx="74000" cy="36880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10" name="AutoShape 21">
            <a:extLst>
              <a:ext uri="{FF2B5EF4-FFF2-40B4-BE49-F238E27FC236}">
                <a16:creationId xmlns:a16="http://schemas.microsoft.com/office/drawing/2014/main" id="{07D3D52B-3D07-48E7-A3A0-1EB444656BA3}"/>
              </a:ext>
            </a:extLst>
          </p:cNvPr>
          <p:cNvCxnSpPr>
            <a:cxnSpLocks noChangeShapeType="1"/>
            <a:stCxn id="93" idx="1"/>
          </p:cNvCxnSpPr>
          <p:nvPr/>
        </p:nvCxnSpPr>
        <p:spPr bwMode="auto">
          <a:xfrm flipH="1">
            <a:off x="1740295" y="3208042"/>
            <a:ext cx="178381" cy="61593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pic>
        <p:nvPicPr>
          <p:cNvPr id="31" name="Picture 30">
            <a:extLst>
              <a:ext uri="{FF2B5EF4-FFF2-40B4-BE49-F238E27FC236}">
                <a16:creationId xmlns:a16="http://schemas.microsoft.com/office/drawing/2014/main" id="{B87E2695-8185-4BDB-B1AC-5FA8D8F628FB}"/>
              </a:ext>
            </a:extLst>
          </p:cNvPr>
          <p:cNvPicPr>
            <a:picLocks noChangeAspect="1"/>
          </p:cNvPicPr>
          <p:nvPr/>
        </p:nvPicPr>
        <p:blipFill>
          <a:blip r:embed="rId7"/>
          <a:stretch>
            <a:fillRect/>
          </a:stretch>
        </p:blipFill>
        <p:spPr>
          <a:xfrm>
            <a:off x="6223953" y="5319574"/>
            <a:ext cx="2847975" cy="257175"/>
          </a:xfrm>
          <a:prstGeom prst="rect">
            <a:avLst/>
          </a:prstGeom>
        </p:spPr>
      </p:pic>
      <p:sp>
        <p:nvSpPr>
          <p:cNvPr id="150528" name="TextBox 150527">
            <a:extLst>
              <a:ext uri="{FF2B5EF4-FFF2-40B4-BE49-F238E27FC236}">
                <a16:creationId xmlns:a16="http://schemas.microsoft.com/office/drawing/2014/main" id="{0BDC2A39-3056-4FB4-AD7F-1BF4A3370C31}"/>
              </a:ext>
            </a:extLst>
          </p:cNvPr>
          <p:cNvSpPr txBox="1"/>
          <p:nvPr/>
        </p:nvSpPr>
        <p:spPr>
          <a:xfrm>
            <a:off x="529482" y="4314180"/>
            <a:ext cx="494046" cy="461665"/>
          </a:xfrm>
          <a:prstGeom prst="rect">
            <a:avLst/>
          </a:prstGeom>
          <a:noFill/>
        </p:spPr>
        <p:txBody>
          <a:bodyPr wrap="none" rtlCol="0">
            <a:spAutoFit/>
          </a:bodyPr>
          <a:lstStyle/>
          <a:p>
            <a:r>
              <a:rPr lang="en-US" sz="2400" b="1" dirty="0">
                <a:latin typeface="Arial Narrow" panose="020B0606020202030204" pitchFamily="34" charset="0"/>
              </a:rPr>
              <a:t>Y1</a:t>
            </a:r>
          </a:p>
        </p:txBody>
      </p:sp>
      <p:sp>
        <p:nvSpPr>
          <p:cNvPr id="116" name="TextBox 115">
            <a:extLst>
              <a:ext uri="{FF2B5EF4-FFF2-40B4-BE49-F238E27FC236}">
                <a16:creationId xmlns:a16="http://schemas.microsoft.com/office/drawing/2014/main" id="{4DB3D9C1-AFDE-40B0-AD2B-40E4C82605CF}"/>
              </a:ext>
            </a:extLst>
          </p:cNvPr>
          <p:cNvSpPr txBox="1"/>
          <p:nvPr/>
        </p:nvSpPr>
        <p:spPr>
          <a:xfrm>
            <a:off x="515359" y="3305175"/>
            <a:ext cx="494046" cy="461665"/>
          </a:xfrm>
          <a:prstGeom prst="rect">
            <a:avLst/>
          </a:prstGeom>
          <a:noFill/>
        </p:spPr>
        <p:txBody>
          <a:bodyPr wrap="none" rtlCol="0">
            <a:spAutoFit/>
          </a:bodyPr>
          <a:lstStyle/>
          <a:p>
            <a:r>
              <a:rPr lang="en-US" sz="2400" b="1" dirty="0">
                <a:latin typeface="Arial Narrow" panose="020B0606020202030204" pitchFamily="34" charset="0"/>
              </a:rPr>
              <a:t>Y2</a:t>
            </a:r>
          </a:p>
        </p:txBody>
      </p:sp>
      <p:sp>
        <p:nvSpPr>
          <p:cNvPr id="117" name="TextBox 116">
            <a:extLst>
              <a:ext uri="{FF2B5EF4-FFF2-40B4-BE49-F238E27FC236}">
                <a16:creationId xmlns:a16="http://schemas.microsoft.com/office/drawing/2014/main" id="{8CD561BE-CEA3-459D-BBBF-C9B6193D9479}"/>
              </a:ext>
            </a:extLst>
          </p:cNvPr>
          <p:cNvSpPr txBox="1"/>
          <p:nvPr/>
        </p:nvSpPr>
        <p:spPr>
          <a:xfrm>
            <a:off x="515359" y="2262679"/>
            <a:ext cx="494046" cy="461665"/>
          </a:xfrm>
          <a:prstGeom prst="rect">
            <a:avLst/>
          </a:prstGeom>
          <a:noFill/>
        </p:spPr>
        <p:txBody>
          <a:bodyPr wrap="none" rtlCol="0">
            <a:spAutoFit/>
          </a:bodyPr>
          <a:lstStyle/>
          <a:p>
            <a:r>
              <a:rPr lang="en-US" sz="2400" b="1" dirty="0">
                <a:latin typeface="Arial Narrow" panose="020B0606020202030204" pitchFamily="34" charset="0"/>
              </a:rPr>
              <a:t>Y3</a:t>
            </a:r>
          </a:p>
        </p:txBody>
      </p:sp>
      <p:sp>
        <p:nvSpPr>
          <p:cNvPr id="57" name="Text Box 23">
            <a:extLst>
              <a:ext uri="{FF2B5EF4-FFF2-40B4-BE49-F238E27FC236}">
                <a16:creationId xmlns:a16="http://schemas.microsoft.com/office/drawing/2014/main" id="{2B4F05D7-D984-4ACC-BEB4-917E3DFB9D18}"/>
              </a:ext>
            </a:extLst>
          </p:cNvPr>
          <p:cNvSpPr txBox="1">
            <a:spLocks noChangeArrowheads="1"/>
          </p:cNvSpPr>
          <p:nvPr/>
        </p:nvSpPr>
        <p:spPr bwMode="auto">
          <a:xfrm>
            <a:off x="1447231" y="1854337"/>
            <a:ext cx="2159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D</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58" name="Text Box 23">
            <a:extLst>
              <a:ext uri="{FF2B5EF4-FFF2-40B4-BE49-F238E27FC236}">
                <a16:creationId xmlns:a16="http://schemas.microsoft.com/office/drawing/2014/main" id="{D2AF96BE-10FE-47A7-BD53-BB622670A2A3}"/>
              </a:ext>
            </a:extLst>
          </p:cNvPr>
          <p:cNvSpPr txBox="1">
            <a:spLocks noChangeArrowheads="1"/>
          </p:cNvSpPr>
          <p:nvPr/>
        </p:nvSpPr>
        <p:spPr bwMode="auto">
          <a:xfrm>
            <a:off x="3000205" y="3258085"/>
            <a:ext cx="287338" cy="9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D</a:t>
            </a:r>
          </a:p>
          <a:p>
            <a:pPr eaLnBrk="1" hangingPunct="1">
              <a:spcBef>
                <a:spcPct val="0"/>
              </a:spcBef>
              <a:buFontTx/>
              <a:buNone/>
            </a:pP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59" name="Text Box 23">
            <a:extLst>
              <a:ext uri="{FF2B5EF4-FFF2-40B4-BE49-F238E27FC236}">
                <a16:creationId xmlns:a16="http://schemas.microsoft.com/office/drawing/2014/main" id="{295B15D8-6743-4B38-98F4-58C84AA2ACB7}"/>
              </a:ext>
            </a:extLst>
          </p:cNvPr>
          <p:cNvSpPr txBox="1">
            <a:spLocks noChangeArrowheads="1"/>
          </p:cNvSpPr>
          <p:nvPr/>
        </p:nvSpPr>
        <p:spPr bwMode="auto">
          <a:xfrm>
            <a:off x="3586949" y="1652876"/>
            <a:ext cx="2159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B</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60" name="Text Box 23">
            <a:extLst>
              <a:ext uri="{FF2B5EF4-FFF2-40B4-BE49-F238E27FC236}">
                <a16:creationId xmlns:a16="http://schemas.microsoft.com/office/drawing/2014/main" id="{21169F2C-C2D2-4593-8766-4DB8A8C3507D}"/>
              </a:ext>
            </a:extLst>
          </p:cNvPr>
          <p:cNvSpPr txBox="1">
            <a:spLocks noChangeArrowheads="1"/>
          </p:cNvSpPr>
          <p:nvPr/>
        </p:nvSpPr>
        <p:spPr bwMode="auto">
          <a:xfrm>
            <a:off x="4376400" y="2320535"/>
            <a:ext cx="2159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B</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61" name="Text Box 23">
            <a:extLst>
              <a:ext uri="{FF2B5EF4-FFF2-40B4-BE49-F238E27FC236}">
                <a16:creationId xmlns:a16="http://schemas.microsoft.com/office/drawing/2014/main" id="{1851A352-5E47-43DD-AA37-48168AF8EFE7}"/>
              </a:ext>
            </a:extLst>
          </p:cNvPr>
          <p:cNvSpPr txBox="1">
            <a:spLocks noChangeArrowheads="1"/>
          </p:cNvSpPr>
          <p:nvPr/>
        </p:nvSpPr>
        <p:spPr bwMode="auto">
          <a:xfrm>
            <a:off x="4946493" y="2443902"/>
            <a:ext cx="2159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D</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62" name="Text Box 23">
            <a:extLst>
              <a:ext uri="{FF2B5EF4-FFF2-40B4-BE49-F238E27FC236}">
                <a16:creationId xmlns:a16="http://schemas.microsoft.com/office/drawing/2014/main" id="{6CDAC06F-3953-4CD6-B2D9-2DC4D9A25417}"/>
              </a:ext>
            </a:extLst>
          </p:cNvPr>
          <p:cNvSpPr txBox="1">
            <a:spLocks noChangeArrowheads="1"/>
          </p:cNvSpPr>
          <p:nvPr/>
        </p:nvSpPr>
        <p:spPr bwMode="auto">
          <a:xfrm>
            <a:off x="6693030" y="3091743"/>
            <a:ext cx="124158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C&amp;D</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63" name="Text Box 23">
            <a:extLst>
              <a:ext uri="{FF2B5EF4-FFF2-40B4-BE49-F238E27FC236}">
                <a16:creationId xmlns:a16="http://schemas.microsoft.com/office/drawing/2014/main" id="{F7A8623B-28E1-4F1C-8DEE-E2EADA46B41E}"/>
              </a:ext>
            </a:extLst>
          </p:cNvPr>
          <p:cNvSpPr txBox="1">
            <a:spLocks noChangeArrowheads="1"/>
          </p:cNvSpPr>
          <p:nvPr/>
        </p:nvSpPr>
        <p:spPr bwMode="auto">
          <a:xfrm>
            <a:off x="7167730" y="1824263"/>
            <a:ext cx="2159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C</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81" name="Text Box 23">
            <a:extLst>
              <a:ext uri="{FF2B5EF4-FFF2-40B4-BE49-F238E27FC236}">
                <a16:creationId xmlns:a16="http://schemas.microsoft.com/office/drawing/2014/main" id="{C6E7DE5E-1224-4C5C-AFD0-739E39B0AF38}"/>
              </a:ext>
            </a:extLst>
          </p:cNvPr>
          <p:cNvSpPr txBox="1">
            <a:spLocks noChangeArrowheads="1"/>
          </p:cNvSpPr>
          <p:nvPr/>
        </p:nvSpPr>
        <p:spPr bwMode="auto">
          <a:xfrm>
            <a:off x="4296785" y="4087008"/>
            <a:ext cx="494046" cy="7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A</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83" name="Text Box 23">
            <a:extLst>
              <a:ext uri="{FF2B5EF4-FFF2-40B4-BE49-F238E27FC236}">
                <a16:creationId xmlns:a16="http://schemas.microsoft.com/office/drawing/2014/main" id="{A68AC95C-7CB1-4FA3-8EC4-6980794469F7}"/>
              </a:ext>
            </a:extLst>
          </p:cNvPr>
          <p:cNvSpPr txBox="1">
            <a:spLocks noChangeArrowheads="1"/>
          </p:cNvSpPr>
          <p:nvPr/>
        </p:nvSpPr>
        <p:spPr bwMode="auto">
          <a:xfrm>
            <a:off x="3906791" y="3498222"/>
            <a:ext cx="494046" cy="7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A</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84" name="Text Box 23">
            <a:extLst>
              <a:ext uri="{FF2B5EF4-FFF2-40B4-BE49-F238E27FC236}">
                <a16:creationId xmlns:a16="http://schemas.microsoft.com/office/drawing/2014/main" id="{56F6593F-493B-4491-82A5-EE8CF5275EC7}"/>
              </a:ext>
            </a:extLst>
          </p:cNvPr>
          <p:cNvSpPr txBox="1">
            <a:spLocks noChangeArrowheads="1"/>
          </p:cNvSpPr>
          <p:nvPr/>
        </p:nvSpPr>
        <p:spPr bwMode="auto">
          <a:xfrm>
            <a:off x="4275135" y="2893763"/>
            <a:ext cx="494046" cy="7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A</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cxnSp>
        <p:nvCxnSpPr>
          <p:cNvPr id="98" name="AutoShape 7">
            <a:extLst>
              <a:ext uri="{FF2B5EF4-FFF2-40B4-BE49-F238E27FC236}">
                <a16:creationId xmlns:a16="http://schemas.microsoft.com/office/drawing/2014/main" id="{33917767-2A9C-4965-A307-640D8B95CA83}"/>
              </a:ext>
            </a:extLst>
          </p:cNvPr>
          <p:cNvCxnSpPr>
            <a:cxnSpLocks noChangeShapeType="1"/>
          </p:cNvCxnSpPr>
          <p:nvPr/>
        </p:nvCxnSpPr>
        <p:spPr bwMode="auto">
          <a:xfrm flipV="1">
            <a:off x="3280888" y="3810512"/>
            <a:ext cx="287116" cy="28239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pic>
        <p:nvPicPr>
          <p:cNvPr id="100" name="Picture 99">
            <a:extLst>
              <a:ext uri="{FF2B5EF4-FFF2-40B4-BE49-F238E27FC236}">
                <a16:creationId xmlns:a16="http://schemas.microsoft.com/office/drawing/2014/main" id="{F00CC3F2-BA8E-49C4-8F83-232EE35AF3A8}"/>
              </a:ext>
            </a:extLst>
          </p:cNvPr>
          <p:cNvPicPr>
            <a:picLocks noChangeAspect="1"/>
          </p:cNvPicPr>
          <p:nvPr/>
        </p:nvPicPr>
        <p:blipFill>
          <a:blip r:embed="rId8"/>
          <a:stretch>
            <a:fillRect/>
          </a:stretch>
        </p:blipFill>
        <p:spPr>
          <a:xfrm>
            <a:off x="2185129" y="205492"/>
            <a:ext cx="4321678" cy="280628"/>
          </a:xfrm>
          <a:prstGeom prst="rect">
            <a:avLst/>
          </a:prstGeom>
        </p:spPr>
      </p:pic>
    </p:spTree>
    <p:extLst>
      <p:ext uri="{BB962C8B-B14F-4D97-AF65-F5344CB8AC3E}">
        <p14:creationId xmlns:p14="http://schemas.microsoft.com/office/powerpoint/2010/main" val="28897230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8801E4-97BA-403F-A97B-064B838B8B37}"/>
              </a:ext>
            </a:extLst>
          </p:cNvPr>
          <p:cNvSpPr txBox="1"/>
          <p:nvPr/>
        </p:nvSpPr>
        <p:spPr>
          <a:xfrm>
            <a:off x="164307" y="2358178"/>
            <a:ext cx="280722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latin typeface="Arial Narrow" panose="020B0606020202030204" pitchFamily="34" charset="0"/>
                <a:ea typeface="+mj-ea"/>
                <a:cs typeface="+mj-cs"/>
              </a:rPr>
              <a:t>A thousand tiny universities – Barbara Grant</a:t>
            </a:r>
          </a:p>
        </p:txBody>
      </p:sp>
      <p:pic>
        <p:nvPicPr>
          <p:cNvPr id="6" name="Picture 5" descr="A close up of a logo&#10;&#10;Description automatically generated">
            <a:extLst>
              <a:ext uri="{FF2B5EF4-FFF2-40B4-BE49-F238E27FC236}">
                <a16:creationId xmlns:a16="http://schemas.microsoft.com/office/drawing/2014/main" id="{351A9AF9-68F7-4714-A7AC-1E67C6A25784}"/>
              </a:ext>
            </a:extLst>
          </p:cNvPr>
          <p:cNvPicPr>
            <a:picLocks noChangeAspect="1"/>
          </p:cNvPicPr>
          <p:nvPr/>
        </p:nvPicPr>
        <p:blipFill rotWithShape="1">
          <a:blip r:embed="rId3">
            <a:extLst>
              <a:ext uri="{28A0092B-C50C-407E-A947-70E740481C1C}">
                <a14:useLocalDpi xmlns:a14="http://schemas.microsoft.com/office/drawing/2010/main" val="0"/>
              </a:ext>
            </a:extLst>
          </a:blip>
          <a:srcRect t="11952" b="14601"/>
          <a:stretch/>
        </p:blipFill>
        <p:spPr>
          <a:xfrm>
            <a:off x="20" y="11"/>
            <a:ext cx="9143980" cy="2852925"/>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extBox 6">
            <a:extLst>
              <a:ext uri="{FF2B5EF4-FFF2-40B4-BE49-F238E27FC236}">
                <a16:creationId xmlns:a16="http://schemas.microsoft.com/office/drawing/2014/main" id="{32979BE0-C977-456A-B141-0D91B9AC6A03}"/>
              </a:ext>
            </a:extLst>
          </p:cNvPr>
          <p:cNvSpPr txBox="1"/>
          <p:nvPr/>
        </p:nvSpPr>
        <p:spPr>
          <a:xfrm>
            <a:off x="3094446" y="2904471"/>
            <a:ext cx="5760640" cy="2201188"/>
          </a:xfrm>
          <a:prstGeom prst="rect">
            <a:avLst/>
          </a:prstGeom>
        </p:spPr>
        <p:txBody>
          <a:bodyPr vert="horz" lIns="91440" tIns="45720" rIns="91440" bIns="45720" rtlCol="0" anchor="ctr">
            <a:noAutofit/>
          </a:bodyPr>
          <a:lstStyle/>
          <a:p>
            <a:pPr>
              <a:lnSpc>
                <a:spcPct val="90000"/>
              </a:lnSpc>
              <a:spcAft>
                <a:spcPts val="600"/>
              </a:spcAft>
            </a:pPr>
            <a:r>
              <a:rPr lang="en-US" sz="2400" dirty="0">
                <a:latin typeface="Arial Narrow" panose="020B0606020202030204" pitchFamily="34" charset="0"/>
              </a:rPr>
              <a:t>“How can we [be] alert to the daily possibilities for transformation towards our imagined future university. I propose the idea of a thousand tiny universities as one that offers a … basis for continually proposing and enacting in the present the kind of university we cherish.” </a:t>
            </a:r>
            <a:r>
              <a:rPr lang="en-US" sz="2400" i="1" dirty="0">
                <a:latin typeface="Arial Narrow" panose="020B0606020202030204" pitchFamily="34" charset="0"/>
              </a:rPr>
              <a:t>Philosophy and Theory in HE (2019)</a:t>
            </a:r>
          </a:p>
        </p:txBody>
      </p:sp>
      <p:sp>
        <p:nvSpPr>
          <p:cNvPr id="3" name="TextBox 2">
            <a:extLst>
              <a:ext uri="{FF2B5EF4-FFF2-40B4-BE49-F238E27FC236}">
                <a16:creationId xmlns:a16="http://schemas.microsoft.com/office/drawing/2014/main" id="{F8E9912D-62E5-483D-B9AE-F5E0149DF5EE}"/>
              </a:ext>
            </a:extLst>
          </p:cNvPr>
          <p:cNvSpPr txBox="1"/>
          <p:nvPr/>
        </p:nvSpPr>
        <p:spPr>
          <a:xfrm>
            <a:off x="199703" y="5503231"/>
            <a:ext cx="8655383" cy="461665"/>
          </a:xfrm>
          <a:prstGeom prst="rect">
            <a:avLst/>
          </a:prstGeom>
          <a:noFill/>
        </p:spPr>
        <p:txBody>
          <a:bodyPr wrap="none" rtlCol="0">
            <a:spAutoFit/>
          </a:bodyPr>
          <a:lstStyle/>
          <a:p>
            <a:r>
              <a:rPr lang="en-US" sz="2400" b="1" dirty="0">
                <a:latin typeface="Arial Narrow" panose="020B0606020202030204" pitchFamily="34" charset="0"/>
              </a:rPr>
              <a:t>A good place to start is to create and embody your personal manifesto</a:t>
            </a:r>
          </a:p>
        </p:txBody>
      </p:sp>
      <p:sp>
        <p:nvSpPr>
          <p:cNvPr id="4" name="Rectangle 3">
            <a:extLst>
              <a:ext uri="{FF2B5EF4-FFF2-40B4-BE49-F238E27FC236}">
                <a16:creationId xmlns:a16="http://schemas.microsoft.com/office/drawing/2014/main" id="{63B3C33D-193B-4616-B6B5-BB4093B2F212}"/>
              </a:ext>
            </a:extLst>
          </p:cNvPr>
          <p:cNvSpPr/>
          <p:nvPr/>
        </p:nvSpPr>
        <p:spPr>
          <a:xfrm>
            <a:off x="271774" y="5877272"/>
            <a:ext cx="9230284" cy="400110"/>
          </a:xfrm>
          <a:prstGeom prst="rect">
            <a:avLst/>
          </a:prstGeom>
        </p:spPr>
        <p:txBody>
          <a:bodyPr wrap="square">
            <a:spAutoFit/>
          </a:bodyPr>
          <a:lstStyle/>
          <a:p>
            <a:r>
              <a:rPr lang="en-US" sz="2000" b="1" i="1" dirty="0">
                <a:latin typeface="Arial Narrow" panose="020B0606020202030204" pitchFamily="34" charset="0"/>
                <a:ea typeface="Calibri" panose="020F0502020204030204" pitchFamily="34" charset="0"/>
                <a:cs typeface="Times New Roman" panose="02020603050405020304" pitchFamily="18" charset="0"/>
              </a:rPr>
              <a:t>‘the whole of life is learning and education can have no endings’ Eduard Lindeman</a:t>
            </a:r>
            <a:endParaRPr lang="en-US" sz="2000" b="1" dirty="0">
              <a:latin typeface="Arial Narrow" panose="020B0606020202030204" pitchFamily="34" charset="0"/>
            </a:endParaRPr>
          </a:p>
        </p:txBody>
      </p:sp>
      <p:sp>
        <p:nvSpPr>
          <p:cNvPr id="5" name="Rectangle 4">
            <a:extLst>
              <a:ext uri="{FF2B5EF4-FFF2-40B4-BE49-F238E27FC236}">
                <a16:creationId xmlns:a16="http://schemas.microsoft.com/office/drawing/2014/main" id="{5DE5B78C-B95B-4E7C-BDBD-78EFA6130085}"/>
              </a:ext>
            </a:extLst>
          </p:cNvPr>
          <p:cNvSpPr/>
          <p:nvPr/>
        </p:nvSpPr>
        <p:spPr>
          <a:xfrm>
            <a:off x="103993" y="6362468"/>
            <a:ext cx="8675438" cy="406009"/>
          </a:xfrm>
          <a:prstGeom prst="rect">
            <a:avLst/>
          </a:prstGeom>
        </p:spPr>
        <p:txBody>
          <a:bodyPr wrap="square">
            <a:spAutoFit/>
          </a:bodyPr>
          <a:lstStyle/>
          <a:p>
            <a:pPr algn="ctr">
              <a:lnSpc>
                <a:spcPct val="107000"/>
              </a:lnSpc>
              <a:spcBef>
                <a:spcPct val="0"/>
              </a:spcBef>
              <a:buFontTx/>
              <a:buNone/>
            </a:pPr>
            <a:r>
              <a:rPr lang="en-US" altLang="en-US" sz="2000" dirty="0">
                <a:solidFill>
                  <a:srgbClr val="0000FF"/>
                </a:solidFill>
                <a:latin typeface="AR CENA" panose="02000000000000000000" pitchFamily="2" charset="0"/>
                <a:cs typeface="Calibri" panose="020F0502020204030204" pitchFamily="34" charset="0"/>
              </a:rPr>
              <a:t>Slides, Narrative &amp; Personal Manifesto at </a:t>
            </a:r>
            <a:r>
              <a:rPr lang="en-US" altLang="en-US" sz="2000" dirty="0">
                <a:solidFill>
                  <a:srgbClr val="0000FF"/>
                </a:solidFill>
                <a:latin typeface="AR CENA" panose="02000000000000000000" pitchFamily="2" charset="0"/>
                <a:cs typeface="Calibri" panose="020F0502020204030204" pitchFamily="34" charset="0"/>
                <a:hlinkClick r:id="rId4"/>
              </a:rPr>
              <a:t>http://www.normanjackson.co.uk/ntu.html</a:t>
            </a:r>
            <a:endParaRPr lang="en-US" altLang="en-US" sz="2000" dirty="0">
              <a:solidFill>
                <a:srgbClr val="0000FF"/>
              </a:solidFill>
              <a:latin typeface="AR CENA" panose="02000000000000000000" pitchFamily="2" charset="0"/>
              <a:cs typeface="Calibri" panose="020F0502020204030204" pitchFamily="34" charset="0"/>
            </a:endParaRPr>
          </a:p>
        </p:txBody>
      </p:sp>
    </p:spTree>
    <p:extLst>
      <p:ext uri="{BB962C8B-B14F-4D97-AF65-F5344CB8AC3E}">
        <p14:creationId xmlns:p14="http://schemas.microsoft.com/office/powerpoint/2010/main" val="1757072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132.lunapic.com/editor/working/156093715075670606?9923391846">
            <a:extLst>
              <a:ext uri="{FF2B5EF4-FFF2-40B4-BE49-F238E27FC236}">
                <a16:creationId xmlns:a16="http://schemas.microsoft.com/office/drawing/2014/main" id="{05E6A0DA-A17D-4D9A-A2AE-1FD888D8A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50" y="234739"/>
            <a:ext cx="3823122" cy="2852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53A36F7-5AF4-4C90-A325-1BBB9B266C91}"/>
              </a:ext>
            </a:extLst>
          </p:cNvPr>
          <p:cNvPicPr>
            <a:picLocks noChangeAspect="1"/>
          </p:cNvPicPr>
          <p:nvPr/>
        </p:nvPicPr>
        <p:blipFill>
          <a:blip r:embed="rId4"/>
          <a:stretch>
            <a:fillRect/>
          </a:stretch>
        </p:blipFill>
        <p:spPr>
          <a:xfrm>
            <a:off x="4279440" y="196689"/>
            <a:ext cx="4397016" cy="336613"/>
          </a:xfrm>
          <a:prstGeom prst="rect">
            <a:avLst/>
          </a:prstGeom>
        </p:spPr>
      </p:pic>
      <p:pic>
        <p:nvPicPr>
          <p:cNvPr id="9" name="Picture 8">
            <a:extLst>
              <a:ext uri="{FF2B5EF4-FFF2-40B4-BE49-F238E27FC236}">
                <a16:creationId xmlns:a16="http://schemas.microsoft.com/office/drawing/2014/main" id="{2BB7D4F7-34C0-4F39-8E4F-344D09422B8B}"/>
              </a:ext>
            </a:extLst>
          </p:cNvPr>
          <p:cNvPicPr>
            <a:picLocks noChangeAspect="1"/>
          </p:cNvPicPr>
          <p:nvPr/>
        </p:nvPicPr>
        <p:blipFill>
          <a:blip r:embed="rId5"/>
          <a:stretch>
            <a:fillRect/>
          </a:stretch>
        </p:blipFill>
        <p:spPr>
          <a:xfrm>
            <a:off x="1187624" y="1268761"/>
            <a:ext cx="3663352" cy="3724716"/>
          </a:xfrm>
          <a:prstGeom prst="rect">
            <a:avLst/>
          </a:prstGeom>
        </p:spPr>
      </p:pic>
      <p:sp>
        <p:nvSpPr>
          <p:cNvPr id="10" name="TextBox 9">
            <a:extLst>
              <a:ext uri="{FF2B5EF4-FFF2-40B4-BE49-F238E27FC236}">
                <a16:creationId xmlns:a16="http://schemas.microsoft.com/office/drawing/2014/main" id="{72948F6B-60BC-4A0F-A1C5-E2E4BA132626}"/>
              </a:ext>
            </a:extLst>
          </p:cNvPr>
          <p:cNvSpPr txBox="1"/>
          <p:nvPr/>
        </p:nvSpPr>
        <p:spPr>
          <a:xfrm>
            <a:off x="1231780" y="4905741"/>
            <a:ext cx="3619196" cy="461665"/>
          </a:xfrm>
          <a:prstGeom prst="rect">
            <a:avLst/>
          </a:prstGeom>
          <a:noFill/>
        </p:spPr>
        <p:txBody>
          <a:bodyPr wrap="none" rtlCol="0">
            <a:spAutoFit/>
          </a:bodyPr>
          <a:lstStyle/>
          <a:p>
            <a:r>
              <a:rPr lang="en-US" sz="2400" dirty="0">
                <a:latin typeface="Arial Narrow" panose="020B0606020202030204" pitchFamily="34" charset="0"/>
              </a:rPr>
              <a:t>Human-Technology Interaction</a:t>
            </a:r>
          </a:p>
        </p:txBody>
      </p:sp>
      <p:sp>
        <p:nvSpPr>
          <p:cNvPr id="11" name="TextBox 10">
            <a:extLst>
              <a:ext uri="{FF2B5EF4-FFF2-40B4-BE49-F238E27FC236}">
                <a16:creationId xmlns:a16="http://schemas.microsoft.com/office/drawing/2014/main" id="{DF26880A-4913-41DD-81DD-86EFFA804EEE}"/>
              </a:ext>
            </a:extLst>
          </p:cNvPr>
          <p:cNvSpPr txBox="1"/>
          <p:nvPr/>
        </p:nvSpPr>
        <p:spPr>
          <a:xfrm rot="18166520">
            <a:off x="105190" y="2068448"/>
            <a:ext cx="2574744" cy="830997"/>
          </a:xfrm>
          <a:prstGeom prst="rect">
            <a:avLst/>
          </a:prstGeom>
          <a:noFill/>
        </p:spPr>
        <p:txBody>
          <a:bodyPr wrap="none" rtlCol="0">
            <a:spAutoFit/>
          </a:bodyPr>
          <a:lstStyle/>
          <a:p>
            <a:pPr algn="ctr"/>
            <a:r>
              <a:rPr lang="en-US" sz="2400" dirty="0">
                <a:latin typeface="Arial Narrow" panose="020B0606020202030204" pitchFamily="34" charset="0"/>
              </a:rPr>
              <a:t>Human-Environment </a:t>
            </a:r>
          </a:p>
          <a:p>
            <a:pPr algn="ctr"/>
            <a:r>
              <a:rPr lang="en-US" sz="2400" dirty="0">
                <a:latin typeface="Arial Narrow" panose="020B0606020202030204" pitchFamily="34" charset="0"/>
              </a:rPr>
              <a:t>Interaction</a:t>
            </a:r>
          </a:p>
        </p:txBody>
      </p:sp>
      <p:sp>
        <p:nvSpPr>
          <p:cNvPr id="12" name="TextBox 11">
            <a:extLst>
              <a:ext uri="{FF2B5EF4-FFF2-40B4-BE49-F238E27FC236}">
                <a16:creationId xmlns:a16="http://schemas.microsoft.com/office/drawing/2014/main" id="{07E6942A-09CF-405C-8CA3-624B8AF795E5}"/>
              </a:ext>
            </a:extLst>
          </p:cNvPr>
          <p:cNvSpPr txBox="1"/>
          <p:nvPr/>
        </p:nvSpPr>
        <p:spPr>
          <a:xfrm rot="3433076">
            <a:off x="3458333" y="2372086"/>
            <a:ext cx="3040512" cy="830997"/>
          </a:xfrm>
          <a:prstGeom prst="rect">
            <a:avLst/>
          </a:prstGeom>
          <a:noFill/>
        </p:spPr>
        <p:txBody>
          <a:bodyPr wrap="none" rtlCol="0">
            <a:spAutoFit/>
          </a:bodyPr>
          <a:lstStyle/>
          <a:p>
            <a:pPr algn="ctr"/>
            <a:r>
              <a:rPr lang="en-US" sz="2400" dirty="0">
                <a:latin typeface="Arial Narrow" panose="020B0606020202030204" pitchFamily="34" charset="0"/>
              </a:rPr>
              <a:t>Environment-Technology</a:t>
            </a:r>
            <a:r>
              <a:rPr lang="en-US" sz="2400" i="1" dirty="0">
                <a:latin typeface="Arial Narrow" panose="020B0606020202030204" pitchFamily="34" charset="0"/>
              </a:rPr>
              <a:t> </a:t>
            </a:r>
          </a:p>
          <a:p>
            <a:pPr algn="ctr"/>
            <a:r>
              <a:rPr lang="en-US" sz="2400" dirty="0">
                <a:latin typeface="Arial Narrow" panose="020B0606020202030204" pitchFamily="34" charset="0"/>
              </a:rPr>
              <a:t>Interaction</a:t>
            </a:r>
          </a:p>
        </p:txBody>
      </p:sp>
      <p:sp>
        <p:nvSpPr>
          <p:cNvPr id="13" name="Rectangle 12">
            <a:extLst>
              <a:ext uri="{FF2B5EF4-FFF2-40B4-BE49-F238E27FC236}">
                <a16:creationId xmlns:a16="http://schemas.microsoft.com/office/drawing/2014/main" id="{D8DFF2E3-EAAE-4C03-B201-5B376A1A3BB5}"/>
              </a:ext>
            </a:extLst>
          </p:cNvPr>
          <p:cNvSpPr/>
          <p:nvPr/>
        </p:nvSpPr>
        <p:spPr>
          <a:xfrm>
            <a:off x="50946" y="3994304"/>
            <a:ext cx="1345240" cy="523220"/>
          </a:xfrm>
          <a:prstGeom prst="rect">
            <a:avLst/>
          </a:prstGeom>
        </p:spPr>
        <p:txBody>
          <a:bodyPr wrap="none">
            <a:spAutoFit/>
          </a:bodyPr>
          <a:lstStyle/>
          <a:p>
            <a:r>
              <a:rPr lang="en-US" sz="2800" b="1" dirty="0">
                <a:latin typeface="Arial Narrow" panose="020B0606020202030204" pitchFamily="34" charset="0"/>
              </a:rPr>
              <a:t>Humans</a:t>
            </a:r>
            <a:endParaRPr lang="en-US" sz="2800" b="1" dirty="0"/>
          </a:p>
        </p:txBody>
      </p:sp>
      <p:sp>
        <p:nvSpPr>
          <p:cNvPr id="14" name="Rectangle 13">
            <a:extLst>
              <a:ext uri="{FF2B5EF4-FFF2-40B4-BE49-F238E27FC236}">
                <a16:creationId xmlns:a16="http://schemas.microsoft.com/office/drawing/2014/main" id="{AC5B5DF6-E96D-482C-A396-D3F25245CFCA}"/>
              </a:ext>
            </a:extLst>
          </p:cNvPr>
          <p:cNvSpPr/>
          <p:nvPr/>
        </p:nvSpPr>
        <p:spPr>
          <a:xfrm>
            <a:off x="4653145" y="3994304"/>
            <a:ext cx="1812612" cy="523220"/>
          </a:xfrm>
          <a:prstGeom prst="rect">
            <a:avLst/>
          </a:prstGeom>
        </p:spPr>
        <p:txBody>
          <a:bodyPr wrap="none">
            <a:spAutoFit/>
          </a:bodyPr>
          <a:lstStyle/>
          <a:p>
            <a:r>
              <a:rPr lang="en-US" sz="2800" b="1" dirty="0">
                <a:latin typeface="Arial Narrow" panose="020B0606020202030204" pitchFamily="34" charset="0"/>
              </a:rPr>
              <a:t>Technology</a:t>
            </a:r>
            <a:endParaRPr lang="en-US" sz="2800" b="1" dirty="0"/>
          </a:p>
        </p:txBody>
      </p:sp>
      <p:sp>
        <p:nvSpPr>
          <p:cNvPr id="15" name="Rectangle 14">
            <a:extLst>
              <a:ext uri="{FF2B5EF4-FFF2-40B4-BE49-F238E27FC236}">
                <a16:creationId xmlns:a16="http://schemas.microsoft.com/office/drawing/2014/main" id="{2F35989C-687F-426E-81D6-3456DBF4E273}"/>
              </a:ext>
            </a:extLst>
          </p:cNvPr>
          <p:cNvSpPr/>
          <p:nvPr/>
        </p:nvSpPr>
        <p:spPr>
          <a:xfrm>
            <a:off x="2153032" y="922012"/>
            <a:ext cx="1981633" cy="523220"/>
          </a:xfrm>
          <a:prstGeom prst="rect">
            <a:avLst/>
          </a:prstGeom>
        </p:spPr>
        <p:txBody>
          <a:bodyPr wrap="none">
            <a:spAutoFit/>
          </a:bodyPr>
          <a:lstStyle/>
          <a:p>
            <a:r>
              <a:rPr lang="en-US" sz="2800" b="1" dirty="0">
                <a:latin typeface="Arial Narrow" panose="020B0606020202030204" pitchFamily="34" charset="0"/>
              </a:rPr>
              <a:t>Environment</a:t>
            </a:r>
            <a:endParaRPr lang="en-US" sz="2800" b="1" dirty="0"/>
          </a:p>
        </p:txBody>
      </p:sp>
      <p:sp>
        <p:nvSpPr>
          <p:cNvPr id="17" name="TextBox 16">
            <a:extLst>
              <a:ext uri="{FF2B5EF4-FFF2-40B4-BE49-F238E27FC236}">
                <a16:creationId xmlns:a16="http://schemas.microsoft.com/office/drawing/2014/main" id="{4D26AAEC-C609-4546-B647-71CF4034B259}"/>
              </a:ext>
            </a:extLst>
          </p:cNvPr>
          <p:cNvSpPr txBox="1"/>
          <p:nvPr/>
        </p:nvSpPr>
        <p:spPr>
          <a:xfrm>
            <a:off x="723566" y="5500070"/>
            <a:ext cx="5051383" cy="1200329"/>
          </a:xfrm>
          <a:prstGeom prst="rect">
            <a:avLst/>
          </a:prstGeom>
          <a:noFill/>
        </p:spPr>
        <p:txBody>
          <a:bodyPr wrap="none" rtlCol="0">
            <a:spAutoFit/>
          </a:bodyPr>
          <a:lstStyle/>
          <a:p>
            <a:pPr algn="ctr"/>
            <a:r>
              <a:rPr lang="en-US" sz="2400" b="1" dirty="0">
                <a:latin typeface="Arial Narrow" panose="020B0606020202030204" pitchFamily="34" charset="0"/>
              </a:rPr>
              <a:t>An ecosystem is a community of living </a:t>
            </a:r>
          </a:p>
          <a:p>
            <a:pPr algn="ctr"/>
            <a:r>
              <a:rPr lang="en-US" sz="2400" b="1" dirty="0">
                <a:latin typeface="Arial Narrow" panose="020B0606020202030204" pitchFamily="34" charset="0"/>
              </a:rPr>
              <a:t>things interacting with non-living things </a:t>
            </a:r>
          </a:p>
          <a:p>
            <a:pPr algn="ctr"/>
            <a:r>
              <a:rPr lang="en-US" sz="2400" b="1" dirty="0">
                <a:latin typeface="Arial Narrow" panose="020B0606020202030204" pitchFamily="34" charset="0"/>
              </a:rPr>
              <a:t>in a particular space and time</a:t>
            </a:r>
          </a:p>
        </p:txBody>
      </p:sp>
      <p:sp>
        <p:nvSpPr>
          <p:cNvPr id="18" name="Rectangle 17">
            <a:extLst>
              <a:ext uri="{FF2B5EF4-FFF2-40B4-BE49-F238E27FC236}">
                <a16:creationId xmlns:a16="http://schemas.microsoft.com/office/drawing/2014/main" id="{1F3EB931-AB01-46F1-937B-8143C8C02BCC}"/>
              </a:ext>
            </a:extLst>
          </p:cNvPr>
          <p:cNvSpPr/>
          <p:nvPr/>
        </p:nvSpPr>
        <p:spPr>
          <a:xfrm>
            <a:off x="6175538" y="724802"/>
            <a:ext cx="2850460" cy="954107"/>
          </a:xfrm>
          <a:prstGeom prst="rect">
            <a:avLst/>
          </a:prstGeom>
        </p:spPr>
        <p:txBody>
          <a:bodyPr wrap="none">
            <a:spAutoFit/>
          </a:bodyPr>
          <a:lstStyle/>
          <a:p>
            <a:pPr algn="ctr"/>
            <a:r>
              <a:rPr lang="en-US" sz="2800" b="1" dirty="0">
                <a:latin typeface="Arial Narrow" panose="020B0606020202030204" pitchFamily="34" charset="0"/>
              </a:rPr>
              <a:t>Example Human </a:t>
            </a:r>
          </a:p>
          <a:p>
            <a:pPr algn="ctr"/>
            <a:r>
              <a:rPr lang="en-US" sz="2800" b="1" dirty="0">
                <a:latin typeface="Arial Narrow" panose="020B0606020202030204" pitchFamily="34" charset="0"/>
              </a:rPr>
              <a:t>Ecosocial Systems</a:t>
            </a:r>
            <a:endParaRPr lang="en-US" sz="2800" b="1" dirty="0"/>
          </a:p>
        </p:txBody>
      </p:sp>
      <p:pic>
        <p:nvPicPr>
          <p:cNvPr id="19" name="Picture 3">
            <a:extLst>
              <a:ext uri="{FF2B5EF4-FFF2-40B4-BE49-F238E27FC236}">
                <a16:creationId xmlns:a16="http://schemas.microsoft.com/office/drawing/2014/main" id="{C532532D-EB46-4EC0-82AA-2C9E7F2FBF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1566" y="1678909"/>
            <a:ext cx="2256240" cy="124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a:extLst>
              <a:ext uri="{FF2B5EF4-FFF2-40B4-BE49-F238E27FC236}">
                <a16:creationId xmlns:a16="http://schemas.microsoft.com/office/drawing/2014/main" id="{614A05C7-F9CB-4FD0-A7DB-80C33E969B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1567" y="3088295"/>
            <a:ext cx="2256240" cy="140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a:extLst>
              <a:ext uri="{FF2B5EF4-FFF2-40B4-BE49-F238E27FC236}">
                <a16:creationId xmlns:a16="http://schemas.microsoft.com/office/drawing/2014/main" id="{B448AEF4-CDA8-4730-9DD7-1FBA703EF3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1567" y="4588775"/>
            <a:ext cx="2320914" cy="155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99528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FDA3B7-BC42-4369-BA56-BBF14A6BE975}"/>
              </a:ext>
            </a:extLst>
          </p:cNvPr>
          <p:cNvSpPr/>
          <p:nvPr/>
        </p:nvSpPr>
        <p:spPr>
          <a:xfrm>
            <a:off x="453227" y="2015126"/>
            <a:ext cx="5030682" cy="4316391"/>
          </a:xfrm>
          <a:prstGeom prst="rect">
            <a:avLst/>
          </a:prstGeom>
          <a:solidFill>
            <a:schemeClr val="bg1"/>
          </a:solidFill>
          <a:ln w="444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142340" name="Picture 16">
            <a:extLst>
              <a:ext uri="{FF2B5EF4-FFF2-40B4-BE49-F238E27FC236}">
                <a16:creationId xmlns:a16="http://schemas.microsoft.com/office/drawing/2014/main" id="{192B24F2-43BE-4E1D-AB5F-C50C29A69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853" y="5030867"/>
            <a:ext cx="1369106" cy="120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476F9232-A5F9-4C60-BEC2-79D5CDABA4C5}"/>
              </a:ext>
            </a:extLst>
          </p:cNvPr>
          <p:cNvSpPr/>
          <p:nvPr/>
        </p:nvSpPr>
        <p:spPr>
          <a:xfrm>
            <a:off x="179512" y="714374"/>
            <a:ext cx="8784976" cy="5918275"/>
          </a:xfrm>
          <a:prstGeom prst="rect">
            <a:avLst/>
          </a:prstGeom>
          <a:noFill/>
          <a:ln w="3810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42343" name="TextBox 30">
            <a:extLst>
              <a:ext uri="{FF2B5EF4-FFF2-40B4-BE49-F238E27FC236}">
                <a16:creationId xmlns:a16="http://schemas.microsoft.com/office/drawing/2014/main" id="{EB89A757-3622-454F-A649-C85F21A3FFF2}"/>
              </a:ext>
            </a:extLst>
          </p:cNvPr>
          <p:cNvSpPr txBox="1">
            <a:spLocks noChangeArrowheads="1"/>
          </p:cNvSpPr>
          <p:nvPr/>
        </p:nvSpPr>
        <p:spPr bwMode="auto">
          <a:xfrm>
            <a:off x="936265" y="3987508"/>
            <a:ext cx="42032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a:solidFill>
                  <a:srgbClr val="000000"/>
                </a:solidFill>
                <a:latin typeface="Arial Narrow" panose="020B0606020202030204" pitchFamily="34" charset="0"/>
              </a:rPr>
              <a:t>TRADITIONAL ECOLOGIES FOR </a:t>
            </a:r>
          </a:p>
          <a:p>
            <a:pPr algn="ctr">
              <a:spcBef>
                <a:spcPct val="0"/>
              </a:spcBef>
              <a:buFontTx/>
              <a:buNone/>
            </a:pPr>
            <a:r>
              <a:rPr lang="en-US" altLang="en-US" sz="1800" b="1" dirty="0">
                <a:solidFill>
                  <a:srgbClr val="000000"/>
                </a:solidFill>
                <a:latin typeface="Arial Narrow" panose="020B0606020202030204" pitchFamily="34" charset="0"/>
              </a:rPr>
              <a:t>TEACHING AND LEARNING PRACTICES</a:t>
            </a:r>
            <a:endParaRPr lang="en-US" altLang="en-US" sz="1800" b="1" i="1" dirty="0">
              <a:solidFill>
                <a:srgbClr val="000000"/>
              </a:solidFill>
              <a:latin typeface="Arial Narrow" panose="020B0606020202030204" pitchFamily="34" charset="0"/>
            </a:endParaRPr>
          </a:p>
        </p:txBody>
      </p:sp>
      <p:sp>
        <p:nvSpPr>
          <p:cNvPr id="142344" name="TextBox 35">
            <a:extLst>
              <a:ext uri="{FF2B5EF4-FFF2-40B4-BE49-F238E27FC236}">
                <a16:creationId xmlns:a16="http://schemas.microsoft.com/office/drawing/2014/main" id="{0A8CBD98-716A-49A9-8829-3BC9CE9442F0}"/>
              </a:ext>
            </a:extLst>
          </p:cNvPr>
          <p:cNvSpPr txBox="1">
            <a:spLocks noChangeArrowheads="1"/>
          </p:cNvSpPr>
          <p:nvPr/>
        </p:nvSpPr>
        <p:spPr bwMode="auto">
          <a:xfrm>
            <a:off x="179511" y="676336"/>
            <a:ext cx="74010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a:solidFill>
                  <a:srgbClr val="000000"/>
                </a:solidFill>
                <a:latin typeface="Arial Narrow" panose="020B0606020202030204" pitchFamily="34" charset="0"/>
              </a:rPr>
              <a:t>Global ecosystem of infinite possibilities</a:t>
            </a:r>
          </a:p>
        </p:txBody>
      </p:sp>
      <p:sp>
        <p:nvSpPr>
          <p:cNvPr id="142346" name="TextBox 35">
            <a:extLst>
              <a:ext uri="{FF2B5EF4-FFF2-40B4-BE49-F238E27FC236}">
                <a16:creationId xmlns:a16="http://schemas.microsoft.com/office/drawing/2014/main" id="{8E286B33-3063-4F94-8FC1-877497744FC5}"/>
              </a:ext>
            </a:extLst>
          </p:cNvPr>
          <p:cNvSpPr txBox="1">
            <a:spLocks noChangeArrowheads="1"/>
          </p:cNvSpPr>
          <p:nvPr/>
        </p:nvSpPr>
        <p:spPr bwMode="auto">
          <a:xfrm>
            <a:off x="65030" y="1943639"/>
            <a:ext cx="5807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dirty="0">
                <a:solidFill>
                  <a:srgbClr val="000000"/>
                </a:solidFill>
                <a:latin typeface="Arial Narrow" panose="020B0606020202030204" pitchFamily="34" charset="0"/>
              </a:rPr>
              <a:t>University Ecosystem</a:t>
            </a:r>
          </a:p>
        </p:txBody>
      </p:sp>
      <p:pic>
        <p:nvPicPr>
          <p:cNvPr id="16" name="Picture 2" descr="https://www132.lunapic.com/editor/working/156093715075670606?9923391846">
            <a:extLst>
              <a:ext uri="{FF2B5EF4-FFF2-40B4-BE49-F238E27FC236}">
                <a16:creationId xmlns:a16="http://schemas.microsoft.com/office/drawing/2014/main" id="{7CA8D2B7-E8C8-4BBB-AC86-3BF2284FB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50" y="234739"/>
            <a:ext cx="3371865" cy="2515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19">
            <a:extLst>
              <a:ext uri="{FF2B5EF4-FFF2-40B4-BE49-F238E27FC236}">
                <a16:creationId xmlns:a16="http://schemas.microsoft.com/office/drawing/2014/main" id="{BBB67E25-3764-4832-8F3C-D70C9880DF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8348304" y="954060"/>
            <a:ext cx="453808" cy="2318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23">
            <a:extLst>
              <a:ext uri="{FF2B5EF4-FFF2-40B4-BE49-F238E27FC236}">
                <a16:creationId xmlns:a16="http://schemas.microsoft.com/office/drawing/2014/main" id="{98061B60-1CF3-44E3-A022-024CBBBF6B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9366" y="809488"/>
            <a:ext cx="466725" cy="466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06">
            <a:extLst>
              <a:ext uri="{FF2B5EF4-FFF2-40B4-BE49-F238E27FC236}">
                <a16:creationId xmlns:a16="http://schemas.microsoft.com/office/drawing/2014/main" id="{7673B71B-942E-45FB-8041-3482D86341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2409" y="4502125"/>
            <a:ext cx="425119" cy="41752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07">
            <a:extLst>
              <a:ext uri="{FF2B5EF4-FFF2-40B4-BE49-F238E27FC236}">
                <a16:creationId xmlns:a16="http://schemas.microsoft.com/office/drawing/2014/main" id="{FB8E75DF-5788-4F58-BF03-4180BF9FEC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84696" y="4632877"/>
            <a:ext cx="581025" cy="5810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2D3A269-D3F9-4B21-A734-7D2BC6EEFFDC}"/>
              </a:ext>
            </a:extLst>
          </p:cNvPr>
          <p:cNvSpPr/>
          <p:nvPr/>
        </p:nvSpPr>
        <p:spPr>
          <a:xfrm>
            <a:off x="431941" y="1545418"/>
            <a:ext cx="1174262" cy="34972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C0FEA41-FD8C-412A-B3CB-E7FD14626704}"/>
              </a:ext>
            </a:extLst>
          </p:cNvPr>
          <p:cNvSpPr txBox="1"/>
          <p:nvPr/>
        </p:nvSpPr>
        <p:spPr>
          <a:xfrm>
            <a:off x="340998" y="1530935"/>
            <a:ext cx="1356148" cy="369332"/>
          </a:xfrm>
          <a:prstGeom prst="rect">
            <a:avLst/>
          </a:prstGeom>
          <a:noFill/>
        </p:spPr>
        <p:txBody>
          <a:bodyPr wrap="square" rtlCol="0">
            <a:spAutoFit/>
          </a:bodyPr>
          <a:lstStyle/>
          <a:p>
            <a:pPr algn="ctr"/>
            <a:r>
              <a:rPr lang="en-US" b="1" dirty="0"/>
              <a:t>Other HEIs</a:t>
            </a:r>
          </a:p>
        </p:txBody>
      </p:sp>
      <p:pic>
        <p:nvPicPr>
          <p:cNvPr id="7" name="Picture 6">
            <a:extLst>
              <a:ext uri="{FF2B5EF4-FFF2-40B4-BE49-F238E27FC236}">
                <a16:creationId xmlns:a16="http://schemas.microsoft.com/office/drawing/2014/main" id="{E5EA1765-1507-44CB-9D14-986680649C21}"/>
              </a:ext>
            </a:extLst>
          </p:cNvPr>
          <p:cNvPicPr>
            <a:picLocks noChangeAspect="1"/>
          </p:cNvPicPr>
          <p:nvPr/>
        </p:nvPicPr>
        <p:blipFill>
          <a:blip r:embed="rId9"/>
          <a:stretch>
            <a:fillRect/>
          </a:stretch>
        </p:blipFill>
        <p:spPr>
          <a:xfrm>
            <a:off x="7172938" y="1866434"/>
            <a:ext cx="355655" cy="230931"/>
          </a:xfrm>
          <a:prstGeom prst="rect">
            <a:avLst/>
          </a:prstGeom>
        </p:spPr>
      </p:pic>
      <p:pic>
        <p:nvPicPr>
          <p:cNvPr id="8" name="Picture 7">
            <a:extLst>
              <a:ext uri="{FF2B5EF4-FFF2-40B4-BE49-F238E27FC236}">
                <a16:creationId xmlns:a16="http://schemas.microsoft.com/office/drawing/2014/main" id="{8D90E121-4B59-4516-BEC8-19294CD55285}"/>
              </a:ext>
            </a:extLst>
          </p:cNvPr>
          <p:cNvPicPr>
            <a:picLocks noChangeAspect="1"/>
          </p:cNvPicPr>
          <p:nvPr/>
        </p:nvPicPr>
        <p:blipFill>
          <a:blip r:embed="rId10"/>
          <a:stretch>
            <a:fillRect/>
          </a:stretch>
        </p:blipFill>
        <p:spPr>
          <a:xfrm>
            <a:off x="247358" y="731435"/>
            <a:ext cx="667856" cy="627711"/>
          </a:xfrm>
          <a:prstGeom prst="rect">
            <a:avLst/>
          </a:prstGeom>
        </p:spPr>
      </p:pic>
      <p:pic>
        <p:nvPicPr>
          <p:cNvPr id="9" name="Picture 8">
            <a:extLst>
              <a:ext uri="{FF2B5EF4-FFF2-40B4-BE49-F238E27FC236}">
                <a16:creationId xmlns:a16="http://schemas.microsoft.com/office/drawing/2014/main" id="{E6234959-D2AE-4E15-979D-066C04F6ABF2}"/>
              </a:ext>
            </a:extLst>
          </p:cNvPr>
          <p:cNvPicPr>
            <a:picLocks noChangeAspect="1"/>
          </p:cNvPicPr>
          <p:nvPr/>
        </p:nvPicPr>
        <p:blipFill>
          <a:blip r:embed="rId11"/>
          <a:stretch>
            <a:fillRect/>
          </a:stretch>
        </p:blipFill>
        <p:spPr>
          <a:xfrm>
            <a:off x="5898121" y="3985098"/>
            <a:ext cx="1394288" cy="954784"/>
          </a:xfrm>
          <a:prstGeom prst="rect">
            <a:avLst/>
          </a:prstGeom>
        </p:spPr>
      </p:pic>
      <p:pic>
        <p:nvPicPr>
          <p:cNvPr id="11" name="Picture 10">
            <a:extLst>
              <a:ext uri="{FF2B5EF4-FFF2-40B4-BE49-F238E27FC236}">
                <a16:creationId xmlns:a16="http://schemas.microsoft.com/office/drawing/2014/main" id="{7D2CA217-CE3F-4910-A685-5750FD18B2CC}"/>
              </a:ext>
            </a:extLst>
          </p:cNvPr>
          <p:cNvPicPr>
            <a:picLocks noChangeAspect="1"/>
          </p:cNvPicPr>
          <p:nvPr/>
        </p:nvPicPr>
        <p:blipFill>
          <a:blip r:embed="rId12"/>
          <a:stretch>
            <a:fillRect/>
          </a:stretch>
        </p:blipFill>
        <p:spPr>
          <a:xfrm>
            <a:off x="5739758" y="2397555"/>
            <a:ext cx="3117496" cy="1609955"/>
          </a:xfrm>
          <a:prstGeom prst="rect">
            <a:avLst/>
          </a:prstGeom>
        </p:spPr>
      </p:pic>
      <p:pic>
        <p:nvPicPr>
          <p:cNvPr id="12" name="Picture 11">
            <a:extLst>
              <a:ext uri="{FF2B5EF4-FFF2-40B4-BE49-F238E27FC236}">
                <a16:creationId xmlns:a16="http://schemas.microsoft.com/office/drawing/2014/main" id="{5D0B0E7B-97F0-44FD-9ABF-8BB1720FE6F7}"/>
              </a:ext>
            </a:extLst>
          </p:cNvPr>
          <p:cNvPicPr>
            <a:picLocks noChangeAspect="1"/>
          </p:cNvPicPr>
          <p:nvPr/>
        </p:nvPicPr>
        <p:blipFill>
          <a:blip r:embed="rId13"/>
          <a:stretch>
            <a:fillRect/>
          </a:stretch>
        </p:blipFill>
        <p:spPr>
          <a:xfrm>
            <a:off x="5910988" y="5197028"/>
            <a:ext cx="2801794" cy="1300406"/>
          </a:xfrm>
          <a:prstGeom prst="rect">
            <a:avLst/>
          </a:prstGeom>
        </p:spPr>
      </p:pic>
      <p:pic>
        <p:nvPicPr>
          <p:cNvPr id="14" name="Picture 13">
            <a:extLst>
              <a:ext uri="{FF2B5EF4-FFF2-40B4-BE49-F238E27FC236}">
                <a16:creationId xmlns:a16="http://schemas.microsoft.com/office/drawing/2014/main" id="{E9184934-574D-486D-A70F-EB18F112B2B7}"/>
              </a:ext>
            </a:extLst>
          </p:cNvPr>
          <p:cNvPicPr>
            <a:picLocks noChangeAspect="1"/>
          </p:cNvPicPr>
          <p:nvPr/>
        </p:nvPicPr>
        <p:blipFill>
          <a:blip r:embed="rId14"/>
          <a:stretch>
            <a:fillRect/>
          </a:stretch>
        </p:blipFill>
        <p:spPr>
          <a:xfrm>
            <a:off x="5986039" y="1139415"/>
            <a:ext cx="1306370" cy="595970"/>
          </a:xfrm>
          <a:prstGeom prst="rect">
            <a:avLst/>
          </a:prstGeom>
        </p:spPr>
      </p:pic>
      <p:sp>
        <p:nvSpPr>
          <p:cNvPr id="15" name="TextBox 14">
            <a:extLst>
              <a:ext uri="{FF2B5EF4-FFF2-40B4-BE49-F238E27FC236}">
                <a16:creationId xmlns:a16="http://schemas.microsoft.com/office/drawing/2014/main" id="{3594D7E2-6896-4319-A2B6-EED3F0CCB3FE}"/>
              </a:ext>
            </a:extLst>
          </p:cNvPr>
          <p:cNvSpPr txBox="1"/>
          <p:nvPr/>
        </p:nvSpPr>
        <p:spPr>
          <a:xfrm>
            <a:off x="5943563" y="4914859"/>
            <a:ext cx="2157455" cy="307777"/>
          </a:xfrm>
          <a:prstGeom prst="rect">
            <a:avLst/>
          </a:prstGeom>
          <a:noFill/>
        </p:spPr>
        <p:txBody>
          <a:bodyPr wrap="square" rtlCol="0">
            <a:spAutoFit/>
          </a:bodyPr>
          <a:lstStyle/>
          <a:p>
            <a:r>
              <a:rPr lang="en-US" sz="1400" b="1" dirty="0">
                <a:latin typeface="Arial Narrow" panose="020B0606020202030204" pitchFamily="34" charset="0"/>
              </a:rPr>
              <a:t>Personal Learning Networks</a:t>
            </a:r>
          </a:p>
        </p:txBody>
      </p:sp>
      <p:sp>
        <p:nvSpPr>
          <p:cNvPr id="32" name="TextBox 31">
            <a:extLst>
              <a:ext uri="{FF2B5EF4-FFF2-40B4-BE49-F238E27FC236}">
                <a16:creationId xmlns:a16="http://schemas.microsoft.com/office/drawing/2014/main" id="{D7278BC0-0BF1-42A8-9A1B-9F5A7870CF80}"/>
              </a:ext>
            </a:extLst>
          </p:cNvPr>
          <p:cNvSpPr txBox="1"/>
          <p:nvPr/>
        </p:nvSpPr>
        <p:spPr>
          <a:xfrm>
            <a:off x="7338463" y="3724981"/>
            <a:ext cx="1481496" cy="338554"/>
          </a:xfrm>
          <a:prstGeom prst="rect">
            <a:avLst/>
          </a:prstGeom>
          <a:noFill/>
        </p:spPr>
        <p:txBody>
          <a:bodyPr wrap="none" rtlCol="0">
            <a:spAutoFit/>
          </a:bodyPr>
          <a:lstStyle/>
          <a:p>
            <a:r>
              <a:rPr lang="en-US" sz="1600" b="1" dirty="0">
                <a:latin typeface="Arial Narrow" panose="020B0606020202030204" pitchFamily="34" charset="0"/>
              </a:rPr>
              <a:t>On-line Courses</a:t>
            </a:r>
          </a:p>
        </p:txBody>
      </p:sp>
      <p:sp>
        <p:nvSpPr>
          <p:cNvPr id="33" name="TextBox 32">
            <a:extLst>
              <a:ext uri="{FF2B5EF4-FFF2-40B4-BE49-F238E27FC236}">
                <a16:creationId xmlns:a16="http://schemas.microsoft.com/office/drawing/2014/main" id="{FF4445B5-283F-4777-84D6-A7CDB620F279}"/>
              </a:ext>
            </a:extLst>
          </p:cNvPr>
          <p:cNvSpPr txBox="1"/>
          <p:nvPr/>
        </p:nvSpPr>
        <p:spPr>
          <a:xfrm>
            <a:off x="7623863" y="4244777"/>
            <a:ext cx="930063" cy="338554"/>
          </a:xfrm>
          <a:prstGeom prst="rect">
            <a:avLst/>
          </a:prstGeom>
          <a:noFill/>
        </p:spPr>
        <p:txBody>
          <a:bodyPr wrap="none" rtlCol="0">
            <a:spAutoFit/>
          </a:bodyPr>
          <a:lstStyle/>
          <a:p>
            <a:r>
              <a:rPr lang="en-US" sz="1600" b="1" dirty="0">
                <a:latin typeface="Arial Narrow" panose="020B0606020202030204" pitchFamily="34" charset="0"/>
              </a:rPr>
              <a:t>Meet Ups</a:t>
            </a:r>
          </a:p>
        </p:txBody>
      </p:sp>
      <p:sp>
        <p:nvSpPr>
          <p:cNvPr id="34" name="TextBox 33">
            <a:extLst>
              <a:ext uri="{FF2B5EF4-FFF2-40B4-BE49-F238E27FC236}">
                <a16:creationId xmlns:a16="http://schemas.microsoft.com/office/drawing/2014/main" id="{845AB9A8-4CE6-40B2-B083-8E6C1994C047}"/>
              </a:ext>
            </a:extLst>
          </p:cNvPr>
          <p:cNvSpPr txBox="1"/>
          <p:nvPr/>
        </p:nvSpPr>
        <p:spPr>
          <a:xfrm>
            <a:off x="7677894" y="4500353"/>
            <a:ext cx="678391" cy="338554"/>
          </a:xfrm>
          <a:prstGeom prst="rect">
            <a:avLst/>
          </a:prstGeom>
          <a:noFill/>
        </p:spPr>
        <p:txBody>
          <a:bodyPr wrap="none" rtlCol="0">
            <a:spAutoFit/>
          </a:bodyPr>
          <a:lstStyle/>
          <a:p>
            <a:r>
              <a:rPr lang="en-US" sz="1600" b="1" dirty="0">
                <a:latin typeface="Arial Narrow" panose="020B0606020202030204" pitchFamily="34" charset="0"/>
              </a:rPr>
              <a:t>Hacks</a:t>
            </a:r>
          </a:p>
        </p:txBody>
      </p:sp>
      <p:sp>
        <p:nvSpPr>
          <p:cNvPr id="35" name="TextBox 34">
            <a:extLst>
              <a:ext uri="{FF2B5EF4-FFF2-40B4-BE49-F238E27FC236}">
                <a16:creationId xmlns:a16="http://schemas.microsoft.com/office/drawing/2014/main" id="{93A95AF2-6076-4E73-8650-0274BA9F20C1}"/>
              </a:ext>
            </a:extLst>
          </p:cNvPr>
          <p:cNvSpPr txBox="1"/>
          <p:nvPr/>
        </p:nvSpPr>
        <p:spPr>
          <a:xfrm>
            <a:off x="7468284" y="1977342"/>
            <a:ext cx="1499128" cy="338554"/>
          </a:xfrm>
          <a:prstGeom prst="rect">
            <a:avLst/>
          </a:prstGeom>
          <a:noFill/>
        </p:spPr>
        <p:txBody>
          <a:bodyPr wrap="none" rtlCol="0">
            <a:spAutoFit/>
          </a:bodyPr>
          <a:lstStyle/>
          <a:p>
            <a:r>
              <a:rPr lang="en-US" sz="1600" b="1" dirty="0">
                <a:latin typeface="Arial Narrow" panose="020B0606020202030204" pitchFamily="34" charset="0"/>
              </a:rPr>
              <a:t>Creation Spaces</a:t>
            </a:r>
          </a:p>
        </p:txBody>
      </p:sp>
      <p:pic>
        <p:nvPicPr>
          <p:cNvPr id="23" name="Picture 22">
            <a:extLst>
              <a:ext uri="{FF2B5EF4-FFF2-40B4-BE49-F238E27FC236}">
                <a16:creationId xmlns:a16="http://schemas.microsoft.com/office/drawing/2014/main" id="{4A51C1DE-9304-46DB-912A-DF030478795D}"/>
              </a:ext>
            </a:extLst>
          </p:cNvPr>
          <p:cNvPicPr>
            <a:picLocks noChangeAspect="1"/>
          </p:cNvPicPr>
          <p:nvPr/>
        </p:nvPicPr>
        <p:blipFill>
          <a:blip r:embed="rId15"/>
          <a:stretch>
            <a:fillRect/>
          </a:stretch>
        </p:blipFill>
        <p:spPr>
          <a:xfrm>
            <a:off x="7643076" y="1352827"/>
            <a:ext cx="1214178" cy="589903"/>
          </a:xfrm>
          <a:prstGeom prst="rect">
            <a:avLst/>
          </a:prstGeom>
        </p:spPr>
      </p:pic>
      <p:pic>
        <p:nvPicPr>
          <p:cNvPr id="24" name="Picture 23">
            <a:extLst>
              <a:ext uri="{FF2B5EF4-FFF2-40B4-BE49-F238E27FC236}">
                <a16:creationId xmlns:a16="http://schemas.microsoft.com/office/drawing/2014/main" id="{A8A1515B-7857-4C4E-9E71-032B04EA45C3}"/>
              </a:ext>
            </a:extLst>
          </p:cNvPr>
          <p:cNvPicPr>
            <a:picLocks noChangeAspect="1"/>
          </p:cNvPicPr>
          <p:nvPr/>
        </p:nvPicPr>
        <p:blipFill>
          <a:blip r:embed="rId16"/>
          <a:stretch>
            <a:fillRect/>
          </a:stretch>
        </p:blipFill>
        <p:spPr>
          <a:xfrm>
            <a:off x="6525487" y="6236714"/>
            <a:ext cx="1393325" cy="359690"/>
          </a:xfrm>
          <a:prstGeom prst="rect">
            <a:avLst/>
          </a:prstGeom>
        </p:spPr>
      </p:pic>
      <p:sp>
        <p:nvSpPr>
          <p:cNvPr id="38" name="Rectangle 37">
            <a:extLst>
              <a:ext uri="{FF2B5EF4-FFF2-40B4-BE49-F238E27FC236}">
                <a16:creationId xmlns:a16="http://schemas.microsoft.com/office/drawing/2014/main" id="{67C45661-6FFD-4BD0-A592-8D2204510254}"/>
              </a:ext>
            </a:extLst>
          </p:cNvPr>
          <p:cNvSpPr/>
          <p:nvPr/>
        </p:nvSpPr>
        <p:spPr>
          <a:xfrm>
            <a:off x="478890" y="2341860"/>
            <a:ext cx="4876652" cy="1569660"/>
          </a:xfrm>
          <a:prstGeom prst="rect">
            <a:avLst/>
          </a:prstGeom>
        </p:spPr>
        <p:txBody>
          <a:bodyPr wrap="square">
            <a:spAutoFit/>
          </a:bodyPr>
          <a:lstStyle/>
          <a:p>
            <a:r>
              <a:rPr lang="en-US" sz="1600" b="1" i="1" dirty="0">
                <a:solidFill>
                  <a:prstClr val="black"/>
                </a:solidFill>
                <a:latin typeface="Calibri"/>
              </a:rPr>
              <a:t>people, leadership, management, governance &amp; cultures, values accommodation and other physical and virtual infrastructure, services to support teachers and learners, and administrators regulatory frameworks, policies, tools, resources for learning - anything that impacts on teaching, learning &amp; students’ experiences </a:t>
            </a:r>
          </a:p>
        </p:txBody>
      </p:sp>
      <p:pic>
        <p:nvPicPr>
          <p:cNvPr id="26" name="Picture 25" descr="A close up of a logo&#10;&#10;Description automatically generated">
            <a:extLst>
              <a:ext uri="{FF2B5EF4-FFF2-40B4-BE49-F238E27FC236}">
                <a16:creationId xmlns:a16="http://schemas.microsoft.com/office/drawing/2014/main" id="{C09C7641-F49B-4427-B347-941C58D643D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4272447" y="5052991"/>
            <a:ext cx="1069831" cy="989298"/>
          </a:xfrm>
          <a:prstGeom prst="rect">
            <a:avLst/>
          </a:prstGeom>
        </p:spPr>
      </p:pic>
      <p:sp>
        <p:nvSpPr>
          <p:cNvPr id="44" name="TextBox 43">
            <a:extLst>
              <a:ext uri="{FF2B5EF4-FFF2-40B4-BE49-F238E27FC236}">
                <a16:creationId xmlns:a16="http://schemas.microsoft.com/office/drawing/2014/main" id="{22EA0827-0D05-4334-B329-07897D571097}"/>
              </a:ext>
            </a:extLst>
          </p:cNvPr>
          <p:cNvSpPr txBox="1"/>
          <p:nvPr/>
        </p:nvSpPr>
        <p:spPr>
          <a:xfrm>
            <a:off x="5849501" y="2031154"/>
            <a:ext cx="1615859" cy="338554"/>
          </a:xfrm>
          <a:prstGeom prst="rect">
            <a:avLst/>
          </a:prstGeom>
          <a:noFill/>
        </p:spPr>
        <p:txBody>
          <a:bodyPr wrap="square" rtlCol="0">
            <a:spAutoFit/>
          </a:bodyPr>
          <a:lstStyle/>
          <a:p>
            <a:r>
              <a:rPr lang="en-US" sz="1600" b="1" dirty="0">
                <a:latin typeface="Arial Narrow" panose="020B0606020202030204" pitchFamily="34" charset="0"/>
              </a:rPr>
              <a:t>Content Creators</a:t>
            </a:r>
          </a:p>
        </p:txBody>
      </p:sp>
      <p:sp>
        <p:nvSpPr>
          <p:cNvPr id="45" name="TextBox 44">
            <a:extLst>
              <a:ext uri="{FF2B5EF4-FFF2-40B4-BE49-F238E27FC236}">
                <a16:creationId xmlns:a16="http://schemas.microsoft.com/office/drawing/2014/main" id="{389377D0-1DD3-4E92-BF37-D53311A87148}"/>
              </a:ext>
            </a:extLst>
          </p:cNvPr>
          <p:cNvSpPr txBox="1"/>
          <p:nvPr/>
        </p:nvSpPr>
        <p:spPr>
          <a:xfrm>
            <a:off x="7309115" y="3985546"/>
            <a:ext cx="1682320" cy="307777"/>
          </a:xfrm>
          <a:prstGeom prst="rect">
            <a:avLst/>
          </a:prstGeom>
          <a:noFill/>
        </p:spPr>
        <p:txBody>
          <a:bodyPr wrap="none" rtlCol="0">
            <a:spAutoFit/>
          </a:bodyPr>
          <a:lstStyle/>
          <a:p>
            <a:r>
              <a:rPr lang="en-US" sz="1400" b="1" dirty="0">
                <a:latin typeface="Arial Narrow" panose="020B0606020202030204" pitchFamily="34" charset="0"/>
              </a:rPr>
              <a:t>On-line Service Tools</a:t>
            </a:r>
          </a:p>
        </p:txBody>
      </p:sp>
      <p:sp>
        <p:nvSpPr>
          <p:cNvPr id="46" name="TextBox 45">
            <a:extLst>
              <a:ext uri="{FF2B5EF4-FFF2-40B4-BE49-F238E27FC236}">
                <a16:creationId xmlns:a16="http://schemas.microsoft.com/office/drawing/2014/main" id="{E682F300-4693-4C79-AACE-F35323E13F5D}"/>
              </a:ext>
            </a:extLst>
          </p:cNvPr>
          <p:cNvSpPr txBox="1"/>
          <p:nvPr/>
        </p:nvSpPr>
        <p:spPr>
          <a:xfrm>
            <a:off x="7222150" y="2175829"/>
            <a:ext cx="907621" cy="307777"/>
          </a:xfrm>
          <a:prstGeom prst="rect">
            <a:avLst/>
          </a:prstGeom>
          <a:noFill/>
        </p:spPr>
        <p:txBody>
          <a:bodyPr wrap="none" rtlCol="0">
            <a:spAutoFit/>
          </a:bodyPr>
          <a:lstStyle/>
          <a:p>
            <a:r>
              <a:rPr lang="en-US" sz="1400" b="1" dirty="0">
                <a:latin typeface="Arial Narrow" panose="020B0606020202030204" pitchFamily="34" charset="0"/>
              </a:rPr>
              <a:t>Mobilizers</a:t>
            </a:r>
          </a:p>
        </p:txBody>
      </p:sp>
      <p:sp>
        <p:nvSpPr>
          <p:cNvPr id="47" name="Rectangle 46">
            <a:extLst>
              <a:ext uri="{FF2B5EF4-FFF2-40B4-BE49-F238E27FC236}">
                <a16:creationId xmlns:a16="http://schemas.microsoft.com/office/drawing/2014/main" id="{23DA4C0B-7617-4BC0-96B3-4435764AE1EE}"/>
              </a:ext>
            </a:extLst>
          </p:cNvPr>
          <p:cNvSpPr/>
          <p:nvPr/>
        </p:nvSpPr>
        <p:spPr>
          <a:xfrm>
            <a:off x="285750" y="1422401"/>
            <a:ext cx="5373533" cy="5075034"/>
          </a:xfrm>
          <a:prstGeom prst="rect">
            <a:avLst/>
          </a:prstGeom>
          <a:noFill/>
          <a:ln w="44450">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48" name="TextBox 47">
            <a:extLst>
              <a:ext uri="{FF2B5EF4-FFF2-40B4-BE49-F238E27FC236}">
                <a16:creationId xmlns:a16="http://schemas.microsoft.com/office/drawing/2014/main" id="{CA67B28B-8A05-4C98-8F64-6AD748865C74}"/>
              </a:ext>
            </a:extLst>
          </p:cNvPr>
          <p:cNvSpPr txBox="1"/>
          <p:nvPr/>
        </p:nvSpPr>
        <p:spPr>
          <a:xfrm>
            <a:off x="4545278" y="1462630"/>
            <a:ext cx="1615859" cy="523220"/>
          </a:xfrm>
          <a:prstGeom prst="rect">
            <a:avLst/>
          </a:prstGeom>
          <a:noFill/>
        </p:spPr>
        <p:txBody>
          <a:bodyPr wrap="square" rtlCol="0">
            <a:spAutoFit/>
          </a:bodyPr>
          <a:lstStyle/>
          <a:p>
            <a:r>
              <a:rPr lang="en-US" sz="1400" b="1" dirty="0">
                <a:latin typeface="Arial Narrow" panose="020B0606020202030204" pitchFamily="34" charset="0"/>
              </a:rPr>
              <a:t>Professional </a:t>
            </a:r>
          </a:p>
          <a:p>
            <a:r>
              <a:rPr lang="en-US" sz="1400" b="1" dirty="0">
                <a:latin typeface="Arial Narrow" panose="020B0606020202030204" pitchFamily="34" charset="0"/>
              </a:rPr>
              <a:t>     Bodies</a:t>
            </a:r>
          </a:p>
        </p:txBody>
      </p:sp>
      <p:pic>
        <p:nvPicPr>
          <p:cNvPr id="28" name="Picture 27">
            <a:extLst>
              <a:ext uri="{FF2B5EF4-FFF2-40B4-BE49-F238E27FC236}">
                <a16:creationId xmlns:a16="http://schemas.microsoft.com/office/drawing/2014/main" id="{B81C5C07-B368-4127-8B2E-3740F688CE25}"/>
              </a:ext>
            </a:extLst>
          </p:cNvPr>
          <p:cNvPicPr>
            <a:picLocks noChangeAspect="1"/>
          </p:cNvPicPr>
          <p:nvPr/>
        </p:nvPicPr>
        <p:blipFill>
          <a:blip r:embed="rId18"/>
          <a:stretch>
            <a:fillRect/>
          </a:stretch>
        </p:blipFill>
        <p:spPr>
          <a:xfrm>
            <a:off x="2744019" y="1550432"/>
            <a:ext cx="743531" cy="316002"/>
          </a:xfrm>
          <a:prstGeom prst="rect">
            <a:avLst/>
          </a:prstGeom>
        </p:spPr>
      </p:pic>
      <p:pic>
        <p:nvPicPr>
          <p:cNvPr id="29" name="Picture 28">
            <a:extLst>
              <a:ext uri="{FF2B5EF4-FFF2-40B4-BE49-F238E27FC236}">
                <a16:creationId xmlns:a16="http://schemas.microsoft.com/office/drawing/2014/main" id="{53898A51-14E8-4B33-837B-73FF4607F3B9}"/>
              </a:ext>
            </a:extLst>
          </p:cNvPr>
          <p:cNvPicPr>
            <a:picLocks noChangeAspect="1"/>
          </p:cNvPicPr>
          <p:nvPr/>
        </p:nvPicPr>
        <p:blipFill>
          <a:blip r:embed="rId19"/>
          <a:stretch>
            <a:fillRect/>
          </a:stretch>
        </p:blipFill>
        <p:spPr>
          <a:xfrm>
            <a:off x="3562400" y="1601523"/>
            <a:ext cx="908695" cy="143478"/>
          </a:xfrm>
          <a:prstGeom prst="rect">
            <a:avLst/>
          </a:prstGeom>
        </p:spPr>
      </p:pic>
      <p:pic>
        <p:nvPicPr>
          <p:cNvPr id="30" name="Picture 29">
            <a:extLst>
              <a:ext uri="{FF2B5EF4-FFF2-40B4-BE49-F238E27FC236}">
                <a16:creationId xmlns:a16="http://schemas.microsoft.com/office/drawing/2014/main" id="{C3020D16-8246-4697-B6E6-1E5E123A560B}"/>
              </a:ext>
            </a:extLst>
          </p:cNvPr>
          <p:cNvPicPr>
            <a:picLocks noChangeAspect="1"/>
          </p:cNvPicPr>
          <p:nvPr/>
        </p:nvPicPr>
        <p:blipFill>
          <a:blip r:embed="rId20"/>
          <a:stretch>
            <a:fillRect/>
          </a:stretch>
        </p:blipFill>
        <p:spPr>
          <a:xfrm>
            <a:off x="1691040" y="1475114"/>
            <a:ext cx="911408" cy="396297"/>
          </a:xfrm>
          <a:prstGeom prst="rect">
            <a:avLst/>
          </a:prstGeom>
        </p:spPr>
      </p:pic>
      <p:pic>
        <p:nvPicPr>
          <p:cNvPr id="31" name="Picture 30">
            <a:extLst>
              <a:ext uri="{FF2B5EF4-FFF2-40B4-BE49-F238E27FC236}">
                <a16:creationId xmlns:a16="http://schemas.microsoft.com/office/drawing/2014/main" id="{D30E47ED-C948-447A-8CE4-79AFFAC027F2}"/>
              </a:ext>
            </a:extLst>
          </p:cNvPr>
          <p:cNvPicPr>
            <a:picLocks noChangeAspect="1"/>
          </p:cNvPicPr>
          <p:nvPr/>
        </p:nvPicPr>
        <p:blipFill>
          <a:blip r:embed="rId21"/>
          <a:stretch>
            <a:fillRect/>
          </a:stretch>
        </p:blipFill>
        <p:spPr>
          <a:xfrm>
            <a:off x="3843377" y="225351"/>
            <a:ext cx="3104887" cy="254036"/>
          </a:xfrm>
          <a:prstGeom prst="rect">
            <a:avLst/>
          </a:prstGeom>
        </p:spPr>
      </p:pic>
      <p:pic>
        <p:nvPicPr>
          <p:cNvPr id="36" name="Picture 35">
            <a:extLst>
              <a:ext uri="{FF2B5EF4-FFF2-40B4-BE49-F238E27FC236}">
                <a16:creationId xmlns:a16="http://schemas.microsoft.com/office/drawing/2014/main" id="{2030DFDC-2020-4DF4-8E9D-F1095E3EC757}"/>
              </a:ext>
            </a:extLst>
          </p:cNvPr>
          <p:cNvPicPr>
            <a:picLocks noChangeAspect="1"/>
          </p:cNvPicPr>
          <p:nvPr/>
        </p:nvPicPr>
        <p:blipFill>
          <a:blip r:embed="rId22"/>
          <a:stretch>
            <a:fillRect/>
          </a:stretch>
        </p:blipFill>
        <p:spPr>
          <a:xfrm>
            <a:off x="7003470" y="219266"/>
            <a:ext cx="1328815" cy="271583"/>
          </a:xfrm>
          <a:prstGeom prst="rect">
            <a:avLst/>
          </a:prstGeom>
        </p:spPr>
      </p:pic>
      <p:pic>
        <p:nvPicPr>
          <p:cNvPr id="37" name="Picture 36">
            <a:extLst>
              <a:ext uri="{FF2B5EF4-FFF2-40B4-BE49-F238E27FC236}">
                <a16:creationId xmlns:a16="http://schemas.microsoft.com/office/drawing/2014/main" id="{54DDEE73-40DC-4730-B2F6-2AB7CF5BFEE0}"/>
              </a:ext>
            </a:extLst>
          </p:cNvPr>
          <p:cNvPicPr>
            <a:picLocks noChangeAspect="1"/>
          </p:cNvPicPr>
          <p:nvPr/>
        </p:nvPicPr>
        <p:blipFill>
          <a:blip r:embed="rId23"/>
          <a:stretch>
            <a:fillRect/>
          </a:stretch>
        </p:blipFill>
        <p:spPr>
          <a:xfrm>
            <a:off x="6202568" y="1854672"/>
            <a:ext cx="805557" cy="264466"/>
          </a:xfrm>
          <a:prstGeom prst="rect">
            <a:avLst/>
          </a:prstGeom>
        </p:spPr>
      </p:pic>
      <p:pic>
        <p:nvPicPr>
          <p:cNvPr id="40" name="Picture 39">
            <a:extLst>
              <a:ext uri="{FF2B5EF4-FFF2-40B4-BE49-F238E27FC236}">
                <a16:creationId xmlns:a16="http://schemas.microsoft.com/office/drawing/2014/main" id="{CC4AD70B-F443-4912-9924-DE7F856E5329}"/>
              </a:ext>
            </a:extLst>
          </p:cNvPr>
          <p:cNvPicPr>
            <a:picLocks noChangeAspect="1"/>
          </p:cNvPicPr>
          <p:nvPr/>
        </p:nvPicPr>
        <p:blipFill>
          <a:blip r:embed="rId24"/>
          <a:stretch>
            <a:fillRect/>
          </a:stretch>
        </p:blipFill>
        <p:spPr>
          <a:xfrm>
            <a:off x="6752281" y="802868"/>
            <a:ext cx="828303" cy="396687"/>
          </a:xfrm>
          <a:prstGeom prst="rect">
            <a:avLst/>
          </a:prstGeom>
        </p:spPr>
      </p:pic>
      <p:pic>
        <p:nvPicPr>
          <p:cNvPr id="43" name="Picture 42">
            <a:extLst>
              <a:ext uri="{FF2B5EF4-FFF2-40B4-BE49-F238E27FC236}">
                <a16:creationId xmlns:a16="http://schemas.microsoft.com/office/drawing/2014/main" id="{3B53E536-0A01-4750-AA8C-DAC415CFA06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11146" y="4613455"/>
            <a:ext cx="2280217" cy="17180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99891D-E3EB-4275-837F-EF5AF2D44EAC}"/>
              </a:ext>
            </a:extLst>
          </p:cNvPr>
          <p:cNvPicPr>
            <a:picLocks noChangeAspect="1"/>
          </p:cNvPicPr>
          <p:nvPr/>
        </p:nvPicPr>
        <p:blipFill>
          <a:blip r:embed="rId3"/>
          <a:stretch>
            <a:fillRect/>
          </a:stretch>
        </p:blipFill>
        <p:spPr>
          <a:xfrm rot="20123915">
            <a:off x="7092553" y="2126398"/>
            <a:ext cx="1303190" cy="2055625"/>
          </a:xfrm>
          <a:prstGeom prst="rect">
            <a:avLst/>
          </a:prstGeom>
        </p:spPr>
      </p:pic>
      <p:pic>
        <p:nvPicPr>
          <p:cNvPr id="7" name="Picture 6">
            <a:extLst>
              <a:ext uri="{FF2B5EF4-FFF2-40B4-BE49-F238E27FC236}">
                <a16:creationId xmlns:a16="http://schemas.microsoft.com/office/drawing/2014/main" id="{D1C5C678-8850-4050-A976-5685C3D407CA}"/>
              </a:ext>
            </a:extLst>
          </p:cNvPr>
          <p:cNvPicPr>
            <a:picLocks noChangeAspect="1"/>
          </p:cNvPicPr>
          <p:nvPr/>
        </p:nvPicPr>
        <p:blipFill>
          <a:blip r:embed="rId4"/>
          <a:stretch>
            <a:fillRect/>
          </a:stretch>
        </p:blipFill>
        <p:spPr>
          <a:xfrm rot="19977258">
            <a:off x="7619456" y="1448863"/>
            <a:ext cx="1372170" cy="1000226"/>
          </a:xfrm>
          <a:prstGeom prst="rect">
            <a:avLst/>
          </a:prstGeom>
        </p:spPr>
      </p:pic>
      <p:pic>
        <p:nvPicPr>
          <p:cNvPr id="9" name="Picture 8">
            <a:extLst>
              <a:ext uri="{FF2B5EF4-FFF2-40B4-BE49-F238E27FC236}">
                <a16:creationId xmlns:a16="http://schemas.microsoft.com/office/drawing/2014/main" id="{1D161264-0D5A-47F5-8F37-7733EBA82289}"/>
              </a:ext>
            </a:extLst>
          </p:cNvPr>
          <p:cNvPicPr>
            <a:picLocks noChangeAspect="1"/>
          </p:cNvPicPr>
          <p:nvPr/>
        </p:nvPicPr>
        <p:blipFill>
          <a:blip r:embed="rId5"/>
          <a:stretch>
            <a:fillRect/>
          </a:stretch>
        </p:blipFill>
        <p:spPr>
          <a:xfrm>
            <a:off x="226891" y="255045"/>
            <a:ext cx="4208582" cy="453714"/>
          </a:xfrm>
          <a:prstGeom prst="rect">
            <a:avLst/>
          </a:prstGeom>
        </p:spPr>
      </p:pic>
      <p:sp>
        <p:nvSpPr>
          <p:cNvPr id="10" name="Rectangle 24">
            <a:extLst>
              <a:ext uri="{FF2B5EF4-FFF2-40B4-BE49-F238E27FC236}">
                <a16:creationId xmlns:a16="http://schemas.microsoft.com/office/drawing/2014/main" id="{42FA1220-588F-46BA-A740-4F303CFB2CB3}"/>
              </a:ext>
            </a:extLst>
          </p:cNvPr>
          <p:cNvSpPr>
            <a:spLocks noChangeArrowheads="1"/>
          </p:cNvSpPr>
          <p:nvPr/>
        </p:nvSpPr>
        <p:spPr bwMode="auto">
          <a:xfrm>
            <a:off x="77718" y="930128"/>
            <a:ext cx="94504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b="0" dirty="0">
                <a:latin typeface="Arial Narrow" panose="020B0606020202030204" pitchFamily="34" charset="0"/>
              </a:rPr>
              <a:t>LLL is about acquiring skills that enable us to survive (Lewis-Fitzgerald</a:t>
            </a:r>
            <a:r>
              <a:rPr lang="en-US" altLang="en-US" sz="2400" dirty="0">
                <a:latin typeface="Arial Narrow" panose="020B0606020202030204" pitchFamily="34" charset="0"/>
              </a:rPr>
              <a:t> </a:t>
            </a:r>
            <a:r>
              <a:rPr lang="en-US" altLang="en-US" sz="2400" b="0" dirty="0">
                <a:latin typeface="Arial Narrow" panose="020B0606020202030204" pitchFamily="34" charset="0"/>
              </a:rPr>
              <a:t>2005).</a:t>
            </a:r>
          </a:p>
        </p:txBody>
      </p:sp>
      <p:sp>
        <p:nvSpPr>
          <p:cNvPr id="11" name="Rectangle 25">
            <a:extLst>
              <a:ext uri="{FF2B5EF4-FFF2-40B4-BE49-F238E27FC236}">
                <a16:creationId xmlns:a16="http://schemas.microsoft.com/office/drawing/2014/main" id="{C1D31E1C-111C-4AF3-95EC-CF4FA37C4D85}"/>
              </a:ext>
            </a:extLst>
          </p:cNvPr>
          <p:cNvSpPr>
            <a:spLocks noChangeArrowheads="1"/>
          </p:cNvSpPr>
          <p:nvPr/>
        </p:nvSpPr>
        <p:spPr bwMode="auto">
          <a:xfrm>
            <a:off x="77719" y="3373829"/>
            <a:ext cx="55744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b="0" dirty="0">
                <a:solidFill>
                  <a:srgbClr val="222222"/>
                </a:solidFill>
                <a:latin typeface="Arial Narrow" panose="020B0606020202030204" pitchFamily="34" charset="0"/>
              </a:rPr>
              <a:t>LLL is a [lifelong] process in which people obtain meaning from interacting with their environment. (Wikipedia)</a:t>
            </a:r>
            <a:endParaRPr lang="en-US" altLang="en-US" sz="2400" dirty="0">
              <a:latin typeface="Arial Narrow" panose="020B0606020202030204" pitchFamily="34" charset="0"/>
            </a:endParaRPr>
          </a:p>
        </p:txBody>
      </p:sp>
      <p:sp>
        <p:nvSpPr>
          <p:cNvPr id="12" name="Rectangle 2">
            <a:extLst>
              <a:ext uri="{FF2B5EF4-FFF2-40B4-BE49-F238E27FC236}">
                <a16:creationId xmlns:a16="http://schemas.microsoft.com/office/drawing/2014/main" id="{0AEF4FFE-26EB-4B92-BC85-0C88FD9380A5}"/>
              </a:ext>
            </a:extLst>
          </p:cNvPr>
          <p:cNvSpPr>
            <a:spLocks noChangeArrowheads="1"/>
          </p:cNvSpPr>
          <p:nvPr/>
        </p:nvSpPr>
        <p:spPr bwMode="auto">
          <a:xfrm>
            <a:off x="77718" y="1491850"/>
            <a:ext cx="7045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2400" b="0" dirty="0">
                <a:latin typeface="Arial Narrow" panose="020B0606020202030204" pitchFamily="34" charset="0"/>
              </a:rPr>
              <a:t>The process of gaining knowledge and skills throughout life, often to help you do your job properly (Cambridge Dictionary)</a:t>
            </a:r>
          </a:p>
        </p:txBody>
      </p:sp>
      <p:pic>
        <p:nvPicPr>
          <p:cNvPr id="13" name="Picture 12">
            <a:extLst>
              <a:ext uri="{FF2B5EF4-FFF2-40B4-BE49-F238E27FC236}">
                <a16:creationId xmlns:a16="http://schemas.microsoft.com/office/drawing/2014/main" id="{7685DE94-C442-4298-96B3-EC9EE22D7E5B}"/>
              </a:ext>
            </a:extLst>
          </p:cNvPr>
          <p:cNvPicPr>
            <a:picLocks noChangeAspect="1"/>
          </p:cNvPicPr>
          <p:nvPr/>
        </p:nvPicPr>
        <p:blipFill>
          <a:blip r:embed="rId6"/>
          <a:stretch>
            <a:fillRect/>
          </a:stretch>
        </p:blipFill>
        <p:spPr>
          <a:xfrm rot="20503445">
            <a:off x="4155110" y="4222312"/>
            <a:ext cx="1498215" cy="2259083"/>
          </a:xfrm>
          <a:prstGeom prst="rect">
            <a:avLst/>
          </a:prstGeom>
        </p:spPr>
      </p:pic>
      <p:pic>
        <p:nvPicPr>
          <p:cNvPr id="14" name="Picture 13">
            <a:extLst>
              <a:ext uri="{FF2B5EF4-FFF2-40B4-BE49-F238E27FC236}">
                <a16:creationId xmlns:a16="http://schemas.microsoft.com/office/drawing/2014/main" id="{10EB5002-112E-41B6-9E0B-1D463AE223A4}"/>
              </a:ext>
            </a:extLst>
          </p:cNvPr>
          <p:cNvPicPr>
            <a:picLocks noChangeAspect="1"/>
          </p:cNvPicPr>
          <p:nvPr/>
        </p:nvPicPr>
        <p:blipFill>
          <a:blip r:embed="rId7"/>
          <a:stretch>
            <a:fillRect/>
          </a:stretch>
        </p:blipFill>
        <p:spPr>
          <a:xfrm rot="19962585">
            <a:off x="5635036" y="3681055"/>
            <a:ext cx="1895711" cy="2095260"/>
          </a:xfrm>
          <a:prstGeom prst="rect">
            <a:avLst/>
          </a:prstGeom>
        </p:spPr>
      </p:pic>
      <p:pic>
        <p:nvPicPr>
          <p:cNvPr id="15" name="Picture 14">
            <a:extLst>
              <a:ext uri="{FF2B5EF4-FFF2-40B4-BE49-F238E27FC236}">
                <a16:creationId xmlns:a16="http://schemas.microsoft.com/office/drawing/2014/main" id="{C3ED2A48-2A55-4DB0-9ECA-82E5D053298D}"/>
              </a:ext>
            </a:extLst>
          </p:cNvPr>
          <p:cNvPicPr>
            <a:picLocks noChangeAspect="1"/>
          </p:cNvPicPr>
          <p:nvPr/>
        </p:nvPicPr>
        <p:blipFill>
          <a:blip r:embed="rId8"/>
          <a:stretch>
            <a:fillRect/>
          </a:stretch>
        </p:blipFill>
        <p:spPr>
          <a:xfrm rot="21078235">
            <a:off x="2448532" y="4607051"/>
            <a:ext cx="1714500" cy="1682670"/>
          </a:xfrm>
          <a:prstGeom prst="rect">
            <a:avLst/>
          </a:prstGeom>
        </p:spPr>
      </p:pic>
      <p:pic>
        <p:nvPicPr>
          <p:cNvPr id="16" name="Picture 15">
            <a:extLst>
              <a:ext uri="{FF2B5EF4-FFF2-40B4-BE49-F238E27FC236}">
                <a16:creationId xmlns:a16="http://schemas.microsoft.com/office/drawing/2014/main" id="{1AB347A0-A7B6-47A3-B579-00F6785DB3F8}"/>
              </a:ext>
            </a:extLst>
          </p:cNvPr>
          <p:cNvPicPr>
            <a:picLocks noChangeAspect="1"/>
          </p:cNvPicPr>
          <p:nvPr/>
        </p:nvPicPr>
        <p:blipFill>
          <a:blip r:embed="rId9"/>
          <a:stretch>
            <a:fillRect/>
          </a:stretch>
        </p:blipFill>
        <p:spPr>
          <a:xfrm rot="21185780">
            <a:off x="130576" y="5040530"/>
            <a:ext cx="2219325" cy="1476375"/>
          </a:xfrm>
          <a:prstGeom prst="rect">
            <a:avLst/>
          </a:prstGeom>
        </p:spPr>
      </p:pic>
      <p:sp>
        <p:nvSpPr>
          <p:cNvPr id="17" name="Rectangle 2">
            <a:extLst>
              <a:ext uri="{FF2B5EF4-FFF2-40B4-BE49-F238E27FC236}">
                <a16:creationId xmlns:a16="http://schemas.microsoft.com/office/drawing/2014/main" id="{9D02E02E-80BD-4911-AFA7-8E29C79C1017}"/>
              </a:ext>
            </a:extLst>
          </p:cNvPr>
          <p:cNvSpPr>
            <a:spLocks noChangeArrowheads="1"/>
          </p:cNvSpPr>
          <p:nvPr/>
        </p:nvSpPr>
        <p:spPr bwMode="auto">
          <a:xfrm>
            <a:off x="77719" y="2411037"/>
            <a:ext cx="7045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2400" b="0" dirty="0">
                <a:latin typeface="Arial Narrow" panose="020B0606020202030204" pitchFamily="34" charset="0"/>
              </a:rPr>
              <a:t>The </a:t>
            </a:r>
            <a:r>
              <a:rPr lang="en-GB" altLang="en-US" sz="2400" dirty="0">
                <a:latin typeface="Arial Narrow" panose="020B0606020202030204" pitchFamily="34" charset="0"/>
              </a:rPr>
              <a:t>ability continuously to develop over one’s life span</a:t>
            </a:r>
          </a:p>
          <a:p>
            <a:pPr>
              <a:spcBef>
                <a:spcPct val="0"/>
              </a:spcBef>
              <a:buFontTx/>
              <a:buNone/>
            </a:pPr>
            <a:r>
              <a:rPr lang="en-GB" altLang="en-US" sz="2400" b="0" dirty="0">
                <a:latin typeface="Arial Narrow" panose="020B0606020202030204" pitchFamily="34" charset="0"/>
              </a:rPr>
              <a:t>Nature of Learning OECD (2012)</a:t>
            </a:r>
          </a:p>
        </p:txBody>
      </p:sp>
    </p:spTree>
    <p:extLst>
      <p:ext uri="{BB962C8B-B14F-4D97-AF65-F5344CB8AC3E}">
        <p14:creationId xmlns:p14="http://schemas.microsoft.com/office/powerpoint/2010/main" val="975692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6402216-DCC6-48A6-B702-DFC7D8DC35D3}"/>
              </a:ext>
            </a:extLst>
          </p:cNvPr>
          <p:cNvCxnSpPr>
            <a:cxnSpLocks/>
          </p:cNvCxnSpPr>
          <p:nvPr/>
        </p:nvCxnSpPr>
        <p:spPr>
          <a:xfrm>
            <a:off x="684213" y="5661025"/>
            <a:ext cx="8135937" cy="0"/>
          </a:xfrm>
          <a:prstGeom prst="line">
            <a:avLst/>
          </a:prstGeom>
          <a:ln w="666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5780" name="TextBox 4">
            <a:extLst>
              <a:ext uri="{FF2B5EF4-FFF2-40B4-BE49-F238E27FC236}">
                <a16:creationId xmlns:a16="http://schemas.microsoft.com/office/drawing/2014/main" id="{D1128C21-37D3-4CB9-B60B-DAF471581494}"/>
              </a:ext>
            </a:extLst>
          </p:cNvPr>
          <p:cNvSpPr txBox="1">
            <a:spLocks noChangeArrowheads="1"/>
          </p:cNvSpPr>
          <p:nvPr/>
        </p:nvSpPr>
        <p:spPr bwMode="auto">
          <a:xfrm>
            <a:off x="381000" y="5645150"/>
            <a:ext cx="871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Arial" panose="020B0604020202020204" pitchFamily="34" charset="0"/>
              </a:rPr>
              <a:t>1920</a:t>
            </a:r>
          </a:p>
        </p:txBody>
      </p:sp>
      <p:sp>
        <p:nvSpPr>
          <p:cNvPr id="75781" name="TextBox 5">
            <a:extLst>
              <a:ext uri="{FF2B5EF4-FFF2-40B4-BE49-F238E27FC236}">
                <a16:creationId xmlns:a16="http://schemas.microsoft.com/office/drawing/2014/main" id="{F7D5465D-C962-485B-986B-373B38F36D3C}"/>
              </a:ext>
            </a:extLst>
          </p:cNvPr>
          <p:cNvSpPr txBox="1">
            <a:spLocks noChangeArrowheads="1"/>
          </p:cNvSpPr>
          <p:nvPr/>
        </p:nvSpPr>
        <p:spPr bwMode="auto">
          <a:xfrm>
            <a:off x="7002463" y="5619750"/>
            <a:ext cx="871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Arial" panose="020B0604020202020204" pitchFamily="34" charset="0"/>
              </a:rPr>
              <a:t>2020</a:t>
            </a:r>
          </a:p>
        </p:txBody>
      </p:sp>
      <p:sp>
        <p:nvSpPr>
          <p:cNvPr id="75782" name="TextBox 7">
            <a:extLst>
              <a:ext uri="{FF2B5EF4-FFF2-40B4-BE49-F238E27FC236}">
                <a16:creationId xmlns:a16="http://schemas.microsoft.com/office/drawing/2014/main" id="{468ABD00-8DD2-4CA5-A42E-FB8E2F84D0E8}"/>
              </a:ext>
            </a:extLst>
          </p:cNvPr>
          <p:cNvSpPr txBox="1">
            <a:spLocks noChangeArrowheads="1"/>
          </p:cNvSpPr>
          <p:nvPr/>
        </p:nvSpPr>
        <p:spPr bwMode="auto">
          <a:xfrm>
            <a:off x="3570496" y="5637192"/>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Arial" panose="020B0604020202020204" pitchFamily="34" charset="0"/>
              </a:rPr>
              <a:t>1970</a:t>
            </a:r>
          </a:p>
        </p:txBody>
      </p:sp>
      <p:pic>
        <p:nvPicPr>
          <p:cNvPr id="75783" name="Picture 8">
            <a:extLst>
              <a:ext uri="{FF2B5EF4-FFF2-40B4-BE49-F238E27FC236}">
                <a16:creationId xmlns:a16="http://schemas.microsoft.com/office/drawing/2014/main" id="{397AD760-1899-4169-89D5-384EBF84B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8" y="1482725"/>
            <a:ext cx="11430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TextBox 9">
            <a:extLst>
              <a:ext uri="{FF2B5EF4-FFF2-40B4-BE49-F238E27FC236}">
                <a16:creationId xmlns:a16="http://schemas.microsoft.com/office/drawing/2014/main" id="{9A91076E-3829-46BF-9972-057F128F2635}"/>
              </a:ext>
            </a:extLst>
          </p:cNvPr>
          <p:cNvSpPr txBox="1">
            <a:spLocks noChangeArrowheads="1"/>
          </p:cNvSpPr>
          <p:nvPr/>
        </p:nvSpPr>
        <p:spPr bwMode="auto">
          <a:xfrm>
            <a:off x="1474788" y="1471613"/>
            <a:ext cx="19351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a:latin typeface="Arial Narrow" panose="020B0606020202030204" pitchFamily="34" charset="0"/>
              </a:rPr>
              <a:t>education is not </a:t>
            </a:r>
          </a:p>
          <a:p>
            <a:pPr>
              <a:spcBef>
                <a:spcPct val="0"/>
              </a:spcBef>
              <a:buFontTx/>
              <a:buNone/>
            </a:pPr>
            <a:r>
              <a:rPr lang="en-US" altLang="en-US" sz="1800" b="0">
                <a:latin typeface="Arial Narrow" panose="020B0606020202030204" pitchFamily="34" charset="0"/>
              </a:rPr>
              <a:t>preparation for life: </a:t>
            </a:r>
          </a:p>
          <a:p>
            <a:pPr>
              <a:spcBef>
                <a:spcPct val="0"/>
              </a:spcBef>
              <a:buFontTx/>
              <a:buNone/>
            </a:pPr>
            <a:r>
              <a:rPr lang="en-US" altLang="en-US" sz="1800" b="0">
                <a:latin typeface="Arial Narrow" panose="020B0606020202030204" pitchFamily="34" charset="0"/>
              </a:rPr>
              <a:t>education is life itself</a:t>
            </a:r>
          </a:p>
          <a:p>
            <a:pPr>
              <a:spcBef>
                <a:spcPct val="0"/>
              </a:spcBef>
              <a:buFontTx/>
              <a:buNone/>
            </a:pPr>
            <a:r>
              <a:rPr lang="en-US" altLang="en-US" sz="1800" b="0" i="1">
                <a:latin typeface="Arial Narrow" panose="020B0606020202030204" pitchFamily="34" charset="0"/>
              </a:rPr>
              <a:t>John Dewey</a:t>
            </a:r>
          </a:p>
        </p:txBody>
      </p:sp>
      <p:sp>
        <p:nvSpPr>
          <p:cNvPr id="75785" name="TextBox 10">
            <a:extLst>
              <a:ext uri="{FF2B5EF4-FFF2-40B4-BE49-F238E27FC236}">
                <a16:creationId xmlns:a16="http://schemas.microsoft.com/office/drawing/2014/main" id="{6BFB003C-BA22-49FB-873F-EDC98B80B9F7}"/>
              </a:ext>
            </a:extLst>
          </p:cNvPr>
          <p:cNvSpPr txBox="1">
            <a:spLocks noChangeArrowheads="1"/>
          </p:cNvSpPr>
          <p:nvPr/>
        </p:nvSpPr>
        <p:spPr bwMode="auto">
          <a:xfrm>
            <a:off x="296084" y="773114"/>
            <a:ext cx="2949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dirty="0">
                <a:latin typeface="Arial" panose="020B0604020202020204" pitchFamily="34" charset="0"/>
              </a:rPr>
              <a:t>Lifelong Education</a:t>
            </a:r>
          </a:p>
        </p:txBody>
      </p:sp>
      <p:sp>
        <p:nvSpPr>
          <p:cNvPr id="75786" name="TextBox 11">
            <a:extLst>
              <a:ext uri="{FF2B5EF4-FFF2-40B4-BE49-F238E27FC236}">
                <a16:creationId xmlns:a16="http://schemas.microsoft.com/office/drawing/2014/main" id="{9494F3B3-B103-4CD6-B17F-9B8162E7BD79}"/>
              </a:ext>
            </a:extLst>
          </p:cNvPr>
          <p:cNvSpPr txBox="1">
            <a:spLocks noChangeArrowheads="1"/>
          </p:cNvSpPr>
          <p:nvPr/>
        </p:nvSpPr>
        <p:spPr bwMode="auto">
          <a:xfrm>
            <a:off x="4890293" y="725661"/>
            <a:ext cx="43338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dirty="0">
                <a:latin typeface="Arial" panose="020B0604020202020204" pitchFamily="34" charset="0"/>
              </a:rPr>
              <a:t>Lifelong Learning </a:t>
            </a:r>
          </a:p>
          <a:p>
            <a:pPr>
              <a:spcBef>
                <a:spcPct val="0"/>
              </a:spcBef>
              <a:buFontTx/>
              <a:buNone/>
            </a:pPr>
            <a:r>
              <a:rPr lang="en-US" altLang="en-US" sz="2400" b="1" dirty="0">
                <a:latin typeface="Arial" panose="020B0604020202020204" pitchFamily="34" charset="0"/>
              </a:rPr>
              <a:t>       lifewide learning</a:t>
            </a:r>
          </a:p>
        </p:txBody>
      </p:sp>
      <p:cxnSp>
        <p:nvCxnSpPr>
          <p:cNvPr id="14" name="Straight Arrow Connector 13">
            <a:extLst>
              <a:ext uri="{FF2B5EF4-FFF2-40B4-BE49-F238E27FC236}">
                <a16:creationId xmlns:a16="http://schemas.microsoft.com/office/drawing/2014/main" id="{7E2C6922-9B5D-47C8-B1F6-15ABB9A7E9AA}"/>
              </a:ext>
            </a:extLst>
          </p:cNvPr>
          <p:cNvCxnSpPr>
            <a:cxnSpLocks/>
          </p:cNvCxnSpPr>
          <p:nvPr/>
        </p:nvCxnSpPr>
        <p:spPr>
          <a:xfrm>
            <a:off x="7666831" y="1164739"/>
            <a:ext cx="133508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5788" name="Picture 14">
            <a:extLst>
              <a:ext uri="{FF2B5EF4-FFF2-40B4-BE49-F238E27FC236}">
                <a16:creationId xmlns:a16="http://schemas.microsoft.com/office/drawing/2014/main" id="{D4353577-A59A-48C9-A946-790898E7C2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8650" y="2752726"/>
            <a:ext cx="1010903" cy="122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9" name="TextBox 15">
            <a:extLst>
              <a:ext uri="{FF2B5EF4-FFF2-40B4-BE49-F238E27FC236}">
                <a16:creationId xmlns:a16="http://schemas.microsoft.com/office/drawing/2014/main" id="{AD406C05-B95E-4245-84EF-D3E598AEF085}"/>
              </a:ext>
            </a:extLst>
          </p:cNvPr>
          <p:cNvSpPr txBox="1">
            <a:spLocks noChangeArrowheads="1"/>
          </p:cNvSpPr>
          <p:nvPr/>
        </p:nvSpPr>
        <p:spPr bwMode="auto">
          <a:xfrm>
            <a:off x="122238" y="2767013"/>
            <a:ext cx="197961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0" dirty="0">
                <a:latin typeface="Arial Narrow" panose="020B0606020202030204" pitchFamily="34" charset="0"/>
              </a:rPr>
              <a:t>The whole of life is learning therefore </a:t>
            </a:r>
          </a:p>
          <a:p>
            <a:pPr>
              <a:spcBef>
                <a:spcPct val="0"/>
              </a:spcBef>
              <a:buFontTx/>
              <a:buNone/>
            </a:pPr>
            <a:r>
              <a:rPr lang="en-US" altLang="en-US" sz="1800" b="0" dirty="0">
                <a:latin typeface="Arial Narrow" panose="020B0606020202030204" pitchFamily="34" charset="0"/>
              </a:rPr>
              <a:t>education can </a:t>
            </a:r>
          </a:p>
          <a:p>
            <a:pPr>
              <a:spcBef>
                <a:spcPct val="0"/>
              </a:spcBef>
              <a:buFontTx/>
              <a:buNone/>
            </a:pPr>
            <a:r>
              <a:rPr lang="en-US" altLang="en-US" sz="1800" b="0" dirty="0">
                <a:latin typeface="Arial Narrow" panose="020B0606020202030204" pitchFamily="34" charset="0"/>
              </a:rPr>
              <a:t>have no endings </a:t>
            </a:r>
          </a:p>
          <a:p>
            <a:pPr>
              <a:spcBef>
                <a:spcPct val="0"/>
              </a:spcBef>
              <a:buFontTx/>
              <a:buNone/>
            </a:pPr>
            <a:r>
              <a:rPr lang="en-US" altLang="en-US" sz="1800" b="0" i="1" dirty="0">
                <a:latin typeface="Arial Narrow" panose="020B0606020202030204" pitchFamily="34" charset="0"/>
              </a:rPr>
              <a:t>Eduard Lindeman</a:t>
            </a:r>
          </a:p>
          <a:p>
            <a:pPr>
              <a:spcBef>
                <a:spcPct val="0"/>
              </a:spcBef>
              <a:buFontTx/>
              <a:buNone/>
            </a:pPr>
            <a:r>
              <a:rPr lang="en-US" altLang="en-US" sz="1800" b="0" i="1" dirty="0">
                <a:latin typeface="Arial Narrow" panose="020B0606020202030204" pitchFamily="34" charset="0"/>
              </a:rPr>
              <a:t>1926 </a:t>
            </a:r>
          </a:p>
        </p:txBody>
      </p:sp>
      <p:pic>
        <p:nvPicPr>
          <p:cNvPr id="75790" name="Picture 16">
            <a:extLst>
              <a:ext uri="{FF2B5EF4-FFF2-40B4-BE49-F238E27FC236}">
                <a16:creationId xmlns:a16="http://schemas.microsoft.com/office/drawing/2014/main" id="{D23375D6-CF25-430C-A63C-86612007B5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7163" y="4198938"/>
            <a:ext cx="1165225"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1" name="TextBox 17">
            <a:extLst>
              <a:ext uri="{FF2B5EF4-FFF2-40B4-BE49-F238E27FC236}">
                <a16:creationId xmlns:a16="http://schemas.microsoft.com/office/drawing/2014/main" id="{D25FE816-D393-49F9-8D8C-A84BE7CB9201}"/>
              </a:ext>
            </a:extLst>
          </p:cNvPr>
          <p:cNvSpPr txBox="1">
            <a:spLocks noChangeArrowheads="1"/>
          </p:cNvSpPr>
          <p:nvPr/>
        </p:nvSpPr>
        <p:spPr bwMode="auto">
          <a:xfrm>
            <a:off x="633413" y="4438650"/>
            <a:ext cx="9286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00" b="0" i="1">
                <a:latin typeface="Arial" panose="020B0604020202020204" pitchFamily="34" charset="0"/>
              </a:rPr>
              <a:t>Basil </a:t>
            </a:r>
          </a:p>
          <a:p>
            <a:pPr algn="ctr">
              <a:spcBef>
                <a:spcPct val="0"/>
              </a:spcBef>
              <a:buFontTx/>
              <a:buNone/>
            </a:pPr>
            <a:r>
              <a:rPr lang="en-US" altLang="en-US" sz="1600" b="0" i="1">
                <a:latin typeface="Arial" panose="020B0604020202020204" pitchFamily="34" charset="0"/>
              </a:rPr>
              <a:t>Yeaxlee</a:t>
            </a:r>
          </a:p>
          <a:p>
            <a:pPr algn="ctr">
              <a:spcBef>
                <a:spcPct val="0"/>
              </a:spcBef>
              <a:buFontTx/>
              <a:buNone/>
            </a:pPr>
            <a:r>
              <a:rPr lang="en-US" altLang="en-US" sz="1600" b="0" i="1">
                <a:latin typeface="Arial" panose="020B0604020202020204" pitchFamily="34" charset="0"/>
              </a:rPr>
              <a:t>1929</a:t>
            </a:r>
          </a:p>
        </p:txBody>
      </p:sp>
      <p:sp>
        <p:nvSpPr>
          <p:cNvPr id="75792" name="Rectangle 18">
            <a:extLst>
              <a:ext uri="{FF2B5EF4-FFF2-40B4-BE49-F238E27FC236}">
                <a16:creationId xmlns:a16="http://schemas.microsoft.com/office/drawing/2014/main" id="{0E8DB591-3AE0-4DDC-8279-B8A8478347FA}"/>
              </a:ext>
            </a:extLst>
          </p:cNvPr>
          <p:cNvSpPr>
            <a:spLocks noChangeArrowheads="1"/>
          </p:cNvSpPr>
          <p:nvPr/>
        </p:nvSpPr>
        <p:spPr bwMode="auto">
          <a:xfrm>
            <a:off x="5697538" y="3200400"/>
            <a:ext cx="26368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a:latin typeface="Arial Narrow" panose="020B0606020202030204" pitchFamily="34" charset="0"/>
              </a:rPr>
              <a:t>lifelong learning - the</a:t>
            </a:r>
          </a:p>
          <a:p>
            <a:pPr algn="ctr">
              <a:spcBef>
                <a:spcPct val="0"/>
              </a:spcBef>
              <a:buFontTx/>
              <a:buNone/>
            </a:pPr>
            <a:r>
              <a:rPr lang="en-US" altLang="en-US" sz="1800" b="0">
                <a:latin typeface="Arial Narrow" panose="020B0606020202030204" pitchFamily="34" charset="0"/>
              </a:rPr>
              <a:t>pathway for skills-driven economic growth 2017</a:t>
            </a:r>
          </a:p>
        </p:txBody>
      </p:sp>
      <p:pic>
        <p:nvPicPr>
          <p:cNvPr id="75793" name="Picture 19">
            <a:extLst>
              <a:ext uri="{FF2B5EF4-FFF2-40B4-BE49-F238E27FC236}">
                <a16:creationId xmlns:a16="http://schemas.microsoft.com/office/drawing/2014/main" id="{76C44B0D-7B44-45B6-A1D3-AAE8790249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6838" y="4103688"/>
            <a:ext cx="1109662"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4" name="Picture 20">
            <a:extLst>
              <a:ext uri="{FF2B5EF4-FFF2-40B4-BE49-F238E27FC236}">
                <a16:creationId xmlns:a16="http://schemas.microsoft.com/office/drawing/2014/main" id="{7E4BBB9B-1D30-4DBD-AF3F-DCC781E4FF3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1681" y="3581543"/>
            <a:ext cx="14605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5" name="Picture 22">
            <a:extLst>
              <a:ext uri="{FF2B5EF4-FFF2-40B4-BE49-F238E27FC236}">
                <a16:creationId xmlns:a16="http://schemas.microsoft.com/office/drawing/2014/main" id="{7BF79CFD-BFFE-4D67-976A-17CBE88909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0131" y="1698626"/>
            <a:ext cx="11414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6" name="TextBox 23">
            <a:extLst>
              <a:ext uri="{FF2B5EF4-FFF2-40B4-BE49-F238E27FC236}">
                <a16:creationId xmlns:a16="http://schemas.microsoft.com/office/drawing/2014/main" id="{99AFE8EB-F80A-45D5-8374-8779907C47A9}"/>
              </a:ext>
            </a:extLst>
          </p:cNvPr>
          <p:cNvSpPr txBox="1">
            <a:spLocks noChangeArrowheads="1"/>
          </p:cNvSpPr>
          <p:nvPr/>
        </p:nvSpPr>
        <p:spPr bwMode="auto">
          <a:xfrm>
            <a:off x="5430838" y="5630863"/>
            <a:ext cx="869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Arial" panose="020B0604020202020204" pitchFamily="34" charset="0"/>
              </a:rPr>
              <a:t>2000</a:t>
            </a:r>
          </a:p>
        </p:txBody>
      </p:sp>
      <p:cxnSp>
        <p:nvCxnSpPr>
          <p:cNvPr id="25" name="Straight Arrow Connector 24">
            <a:extLst>
              <a:ext uri="{FF2B5EF4-FFF2-40B4-BE49-F238E27FC236}">
                <a16:creationId xmlns:a16="http://schemas.microsoft.com/office/drawing/2014/main" id="{160CC359-803E-454B-8AC8-EA80EF5289A9}"/>
              </a:ext>
            </a:extLst>
          </p:cNvPr>
          <p:cNvCxnSpPr>
            <a:cxnSpLocks/>
            <a:stCxn id="75785" idx="3"/>
          </p:cNvCxnSpPr>
          <p:nvPr/>
        </p:nvCxnSpPr>
        <p:spPr>
          <a:xfrm>
            <a:off x="3245659" y="1004889"/>
            <a:ext cx="146367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798" name="Rectangle 29">
            <a:extLst>
              <a:ext uri="{FF2B5EF4-FFF2-40B4-BE49-F238E27FC236}">
                <a16:creationId xmlns:a16="http://schemas.microsoft.com/office/drawing/2014/main" id="{227C7791-D674-4F1A-97AA-82778F013DF8}"/>
              </a:ext>
            </a:extLst>
          </p:cNvPr>
          <p:cNvSpPr>
            <a:spLocks noChangeArrowheads="1"/>
          </p:cNvSpPr>
          <p:nvPr/>
        </p:nvSpPr>
        <p:spPr bwMode="auto">
          <a:xfrm>
            <a:off x="5900837" y="1747838"/>
            <a:ext cx="2838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dirty="0">
                <a:solidFill>
                  <a:srgbClr val="000000"/>
                </a:solidFill>
                <a:latin typeface="Arial Narrow" panose="020B0606020202030204" pitchFamily="34" charset="0"/>
                <a:cs typeface="Calibri" panose="020F0502020204030204" pitchFamily="34" charset="0"/>
              </a:rPr>
              <a:t>lifelong &amp; lifewide learning</a:t>
            </a:r>
          </a:p>
          <a:p>
            <a:pPr algn="ctr">
              <a:spcBef>
                <a:spcPct val="0"/>
              </a:spcBef>
              <a:buFontTx/>
              <a:buNone/>
            </a:pPr>
            <a:r>
              <a:rPr lang="en-US" altLang="en-US" sz="1800" b="0" dirty="0">
                <a:solidFill>
                  <a:srgbClr val="000000"/>
                </a:solidFill>
                <a:latin typeface="Arial Narrow" panose="020B0606020202030204" pitchFamily="34" charset="0"/>
                <a:cs typeface="Calibri" panose="020F0502020204030204" pitchFamily="34" charset="0"/>
              </a:rPr>
              <a:t>the central learning paradigm</a:t>
            </a:r>
          </a:p>
          <a:p>
            <a:pPr algn="ctr">
              <a:spcBef>
                <a:spcPct val="0"/>
              </a:spcBef>
              <a:buFontTx/>
              <a:buNone/>
            </a:pPr>
            <a:r>
              <a:rPr lang="en-US" altLang="en-US" sz="1800" b="0" i="1" dirty="0">
                <a:solidFill>
                  <a:srgbClr val="000000"/>
                </a:solidFill>
                <a:latin typeface="Arial Narrow" panose="020B0606020202030204" pitchFamily="34" charset="0"/>
                <a:cs typeface="Calibri" panose="020F0502020204030204" pitchFamily="34" charset="0"/>
              </a:rPr>
              <a:t>EU 2030 Foresight study 2011</a:t>
            </a:r>
            <a:endParaRPr lang="en-US" altLang="en-US" sz="1800" b="0" i="1" dirty="0">
              <a:latin typeface="Arial Narrow" panose="020B0606020202030204" pitchFamily="34" charset="0"/>
              <a:cs typeface="Calibri" panose="020F0502020204030204" pitchFamily="34" charset="0"/>
            </a:endParaRPr>
          </a:p>
        </p:txBody>
      </p:sp>
      <p:sp>
        <p:nvSpPr>
          <p:cNvPr id="75799" name="Rectangle 1">
            <a:extLst>
              <a:ext uri="{FF2B5EF4-FFF2-40B4-BE49-F238E27FC236}">
                <a16:creationId xmlns:a16="http://schemas.microsoft.com/office/drawing/2014/main" id="{75D7B71B-ED0D-4BBA-8837-96668545770E}"/>
              </a:ext>
            </a:extLst>
          </p:cNvPr>
          <p:cNvSpPr>
            <a:spLocks noChangeArrowheads="1"/>
          </p:cNvSpPr>
          <p:nvPr/>
        </p:nvSpPr>
        <p:spPr bwMode="auto">
          <a:xfrm>
            <a:off x="3016250" y="3706936"/>
            <a:ext cx="2300630" cy="646331"/>
          </a:xfrm>
          <a:prstGeom prst="rect">
            <a:avLst/>
          </a:prstGeom>
          <a:solidFill>
            <a:schemeClr val="bg1">
              <a:alpha val="5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solidFill>
                  <a:srgbClr val="000000"/>
                </a:solidFill>
                <a:latin typeface="Arial Narrow" panose="020B0606020202030204" pitchFamily="34" charset="0"/>
                <a:cs typeface="Calibri" panose="020F0502020204030204" pitchFamily="34" charset="0"/>
              </a:rPr>
              <a:t> lifelong education and </a:t>
            </a:r>
          </a:p>
          <a:p>
            <a:pPr>
              <a:spcBef>
                <a:spcPct val="0"/>
              </a:spcBef>
              <a:buFontTx/>
              <a:buNone/>
            </a:pPr>
            <a:r>
              <a:rPr lang="en-US" altLang="en-US" sz="1800" b="1" dirty="0">
                <a:solidFill>
                  <a:srgbClr val="000000"/>
                </a:solidFill>
                <a:latin typeface="Arial Narrow" panose="020B0606020202030204" pitchFamily="34" charset="0"/>
                <a:cs typeface="Calibri" panose="020F0502020204030204" pitchFamily="34" charset="0"/>
              </a:rPr>
              <a:t>   the learning society</a:t>
            </a:r>
            <a:endParaRPr lang="en-US" altLang="en-US" sz="1800" b="1" dirty="0">
              <a:latin typeface="Arial Narrow" panose="020B0606020202030204" pitchFamily="34" charset="0"/>
              <a:cs typeface="Calibri" panose="020F0502020204030204" pitchFamily="34" charset="0"/>
            </a:endParaRPr>
          </a:p>
        </p:txBody>
      </p:sp>
      <p:sp>
        <p:nvSpPr>
          <p:cNvPr id="75800" name="Rectangle 2">
            <a:extLst>
              <a:ext uri="{FF2B5EF4-FFF2-40B4-BE49-F238E27FC236}">
                <a16:creationId xmlns:a16="http://schemas.microsoft.com/office/drawing/2014/main" id="{502F196A-2443-476E-934C-37D5627BA9FB}"/>
              </a:ext>
            </a:extLst>
          </p:cNvPr>
          <p:cNvSpPr>
            <a:spLocks noChangeArrowheads="1"/>
          </p:cNvSpPr>
          <p:nvPr/>
        </p:nvSpPr>
        <p:spPr bwMode="auto">
          <a:xfrm>
            <a:off x="4938713" y="1673225"/>
            <a:ext cx="608012"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i="1">
                <a:solidFill>
                  <a:schemeClr val="bg1"/>
                </a:solidFill>
                <a:latin typeface="Arial Narrow" panose="020B0606020202030204" pitchFamily="34" charset="0"/>
              </a:rPr>
              <a:t>1999</a:t>
            </a:r>
            <a:endParaRPr lang="en-US" altLang="en-US" sz="1800">
              <a:solidFill>
                <a:schemeClr val="bg1"/>
              </a:solidFill>
              <a:latin typeface="Arial" panose="020B0604020202020204" pitchFamily="34" charset="0"/>
            </a:endParaRPr>
          </a:p>
        </p:txBody>
      </p:sp>
      <p:sp>
        <p:nvSpPr>
          <p:cNvPr id="2" name="Star: 7 Points 1">
            <a:extLst>
              <a:ext uri="{FF2B5EF4-FFF2-40B4-BE49-F238E27FC236}">
                <a16:creationId xmlns:a16="http://schemas.microsoft.com/office/drawing/2014/main" id="{9899324E-35FD-4E8A-8CDD-8999F45A3507}"/>
              </a:ext>
            </a:extLst>
          </p:cNvPr>
          <p:cNvSpPr/>
          <p:nvPr/>
        </p:nvSpPr>
        <p:spPr>
          <a:xfrm>
            <a:off x="4523184" y="1339197"/>
            <a:ext cx="307975" cy="371474"/>
          </a:xfrm>
          <a:prstGeom prst="star7">
            <a:avLst/>
          </a:prstGeom>
          <a:solidFill>
            <a:srgbClr val="F80E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54AB453-4E62-478A-B65F-BC4A6684921F}"/>
              </a:ext>
            </a:extLst>
          </p:cNvPr>
          <p:cNvSpPr txBox="1"/>
          <p:nvPr/>
        </p:nvSpPr>
        <p:spPr>
          <a:xfrm rot="16200000">
            <a:off x="3744145" y="2452438"/>
            <a:ext cx="1902765" cy="307777"/>
          </a:xfrm>
          <a:prstGeom prst="rect">
            <a:avLst/>
          </a:prstGeom>
          <a:noFill/>
        </p:spPr>
        <p:txBody>
          <a:bodyPr wrap="none" rtlCol="0">
            <a:spAutoFit/>
          </a:bodyPr>
          <a:lstStyle/>
          <a:p>
            <a:r>
              <a:rPr lang="en-US" sz="1400" b="1" dirty="0"/>
              <a:t>1996 EU Year of LLL</a:t>
            </a:r>
          </a:p>
        </p:txBody>
      </p:sp>
      <p:sp>
        <p:nvSpPr>
          <p:cNvPr id="5" name="TextBox 4">
            <a:extLst>
              <a:ext uri="{FF2B5EF4-FFF2-40B4-BE49-F238E27FC236}">
                <a16:creationId xmlns:a16="http://schemas.microsoft.com/office/drawing/2014/main" id="{B521F998-EB67-4D50-9C7A-D2C17B1B5F9E}"/>
              </a:ext>
            </a:extLst>
          </p:cNvPr>
          <p:cNvSpPr txBox="1"/>
          <p:nvPr/>
        </p:nvSpPr>
        <p:spPr>
          <a:xfrm>
            <a:off x="296084" y="6111318"/>
            <a:ext cx="2236510" cy="646331"/>
          </a:xfrm>
          <a:prstGeom prst="rect">
            <a:avLst/>
          </a:prstGeom>
          <a:noFill/>
        </p:spPr>
        <p:txBody>
          <a:bodyPr wrap="none" rtlCol="0">
            <a:spAutoFit/>
          </a:bodyPr>
          <a:lstStyle/>
          <a:p>
            <a:r>
              <a:rPr lang="en-US" dirty="0"/>
              <a:t>Lifelong Education</a:t>
            </a:r>
          </a:p>
          <a:p>
            <a:r>
              <a:rPr lang="en-US" dirty="0"/>
              <a:t>but education as life</a:t>
            </a:r>
          </a:p>
        </p:txBody>
      </p:sp>
      <p:sp>
        <p:nvSpPr>
          <p:cNvPr id="28" name="TextBox 27">
            <a:extLst>
              <a:ext uri="{FF2B5EF4-FFF2-40B4-BE49-F238E27FC236}">
                <a16:creationId xmlns:a16="http://schemas.microsoft.com/office/drawing/2014/main" id="{8650BF07-AA13-45DA-9138-47E9D4606A06}"/>
              </a:ext>
            </a:extLst>
          </p:cNvPr>
          <p:cNvSpPr txBox="1"/>
          <p:nvPr/>
        </p:nvSpPr>
        <p:spPr>
          <a:xfrm>
            <a:off x="2572470" y="6111317"/>
            <a:ext cx="2121093" cy="646331"/>
          </a:xfrm>
          <a:prstGeom prst="rect">
            <a:avLst/>
          </a:prstGeom>
          <a:noFill/>
        </p:spPr>
        <p:txBody>
          <a:bodyPr wrap="none" rtlCol="0">
            <a:spAutoFit/>
          </a:bodyPr>
          <a:lstStyle/>
          <a:p>
            <a:r>
              <a:rPr lang="en-US" dirty="0"/>
              <a:t>Lifelong Education</a:t>
            </a:r>
          </a:p>
          <a:p>
            <a:r>
              <a:rPr lang="en-US" dirty="0"/>
              <a:t>provider provisions</a:t>
            </a:r>
          </a:p>
        </p:txBody>
      </p:sp>
      <p:sp>
        <p:nvSpPr>
          <p:cNvPr id="29" name="TextBox 28">
            <a:extLst>
              <a:ext uri="{FF2B5EF4-FFF2-40B4-BE49-F238E27FC236}">
                <a16:creationId xmlns:a16="http://schemas.microsoft.com/office/drawing/2014/main" id="{17FAEFB0-3ACC-4746-99FB-FC41E8F04ACF}"/>
              </a:ext>
            </a:extLst>
          </p:cNvPr>
          <p:cNvSpPr txBox="1"/>
          <p:nvPr/>
        </p:nvSpPr>
        <p:spPr>
          <a:xfrm>
            <a:off x="4906643" y="6097369"/>
            <a:ext cx="4301177" cy="646331"/>
          </a:xfrm>
          <a:prstGeom prst="rect">
            <a:avLst/>
          </a:prstGeom>
          <a:noFill/>
        </p:spPr>
        <p:txBody>
          <a:bodyPr wrap="none" rtlCol="0">
            <a:spAutoFit/>
          </a:bodyPr>
          <a:lstStyle/>
          <a:p>
            <a:r>
              <a:rPr lang="en-US" dirty="0"/>
              <a:t>Lifelong Learning – what people do</a:t>
            </a:r>
          </a:p>
          <a:p>
            <a:r>
              <a:rPr lang="en-US" dirty="0"/>
              <a:t>Lifelong Education – what institutions do</a:t>
            </a:r>
          </a:p>
        </p:txBody>
      </p:sp>
      <p:sp>
        <p:nvSpPr>
          <p:cNvPr id="30" name="TextBox 29">
            <a:extLst>
              <a:ext uri="{FF2B5EF4-FFF2-40B4-BE49-F238E27FC236}">
                <a16:creationId xmlns:a16="http://schemas.microsoft.com/office/drawing/2014/main" id="{F3E56D2D-C68D-44B7-AFDE-3B41B6143133}"/>
              </a:ext>
            </a:extLst>
          </p:cNvPr>
          <p:cNvSpPr txBox="1"/>
          <p:nvPr/>
        </p:nvSpPr>
        <p:spPr>
          <a:xfrm rot="16200000">
            <a:off x="4653586" y="4426985"/>
            <a:ext cx="2198038" cy="307777"/>
          </a:xfrm>
          <a:prstGeom prst="rect">
            <a:avLst/>
          </a:prstGeom>
          <a:noFill/>
        </p:spPr>
        <p:txBody>
          <a:bodyPr wrap="none" rtlCol="0">
            <a:spAutoFit/>
          </a:bodyPr>
          <a:lstStyle/>
          <a:p>
            <a:r>
              <a:rPr lang="en-US" sz="1400" b="1" dirty="0"/>
              <a:t>EU MEMORANDUN LLL</a:t>
            </a:r>
          </a:p>
        </p:txBody>
      </p:sp>
      <p:pic>
        <p:nvPicPr>
          <p:cNvPr id="31" name="Picture 30">
            <a:extLst>
              <a:ext uri="{FF2B5EF4-FFF2-40B4-BE49-F238E27FC236}">
                <a16:creationId xmlns:a16="http://schemas.microsoft.com/office/drawing/2014/main" id="{41EE2132-FCBA-4D55-B4AF-6268726773FD}"/>
              </a:ext>
            </a:extLst>
          </p:cNvPr>
          <p:cNvPicPr>
            <a:picLocks noChangeAspect="1"/>
          </p:cNvPicPr>
          <p:nvPr/>
        </p:nvPicPr>
        <p:blipFill>
          <a:blip r:embed="rId9"/>
          <a:stretch>
            <a:fillRect/>
          </a:stretch>
        </p:blipFill>
        <p:spPr>
          <a:xfrm>
            <a:off x="342106" y="233441"/>
            <a:ext cx="3253554" cy="350755"/>
          </a:xfrm>
          <a:prstGeom prst="rect">
            <a:avLst/>
          </a:prstGeom>
        </p:spPr>
      </p:pic>
      <p:pic>
        <p:nvPicPr>
          <p:cNvPr id="7" name="Picture 6">
            <a:extLst>
              <a:ext uri="{FF2B5EF4-FFF2-40B4-BE49-F238E27FC236}">
                <a16:creationId xmlns:a16="http://schemas.microsoft.com/office/drawing/2014/main" id="{B208002F-F5A4-40EE-ABC0-198A263087FE}"/>
              </a:ext>
            </a:extLst>
          </p:cNvPr>
          <p:cNvPicPr>
            <a:picLocks noChangeAspect="1"/>
          </p:cNvPicPr>
          <p:nvPr/>
        </p:nvPicPr>
        <p:blipFill>
          <a:blip r:embed="rId10"/>
          <a:stretch>
            <a:fillRect/>
          </a:stretch>
        </p:blipFill>
        <p:spPr>
          <a:xfrm>
            <a:off x="3707903" y="271766"/>
            <a:ext cx="4890995" cy="2949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own Arrow 22">
            <a:extLst>
              <a:ext uri="{FF2B5EF4-FFF2-40B4-BE49-F238E27FC236}">
                <a16:creationId xmlns:a16="http://schemas.microsoft.com/office/drawing/2014/main" id="{996F494E-4DBB-417F-B7F6-9100B6113202}"/>
              </a:ext>
            </a:extLst>
          </p:cNvPr>
          <p:cNvSpPr/>
          <p:nvPr/>
        </p:nvSpPr>
        <p:spPr>
          <a:xfrm flipV="1">
            <a:off x="792163" y="836612"/>
            <a:ext cx="611485" cy="5616575"/>
          </a:xfrm>
          <a:prstGeom prst="downArrow">
            <a:avLst/>
          </a:prstGeom>
          <a:solidFill>
            <a:srgbClr val="09E79D"/>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p>
        </p:txBody>
      </p:sp>
      <p:sp>
        <p:nvSpPr>
          <p:cNvPr id="77828" name="Rectangle 1">
            <a:extLst>
              <a:ext uri="{FF2B5EF4-FFF2-40B4-BE49-F238E27FC236}">
                <a16:creationId xmlns:a16="http://schemas.microsoft.com/office/drawing/2014/main" id="{5418B8F8-CD80-4726-836F-61CD2D74D51E}"/>
              </a:ext>
            </a:extLst>
          </p:cNvPr>
          <p:cNvSpPr>
            <a:spLocks noChangeArrowheads="1"/>
          </p:cNvSpPr>
          <p:nvPr/>
        </p:nvSpPr>
        <p:spPr bwMode="auto">
          <a:xfrm>
            <a:off x="309563" y="1704975"/>
            <a:ext cx="3254375"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2400" b="1" dirty="0">
                <a:latin typeface="Arial Narrow" panose="020B0606020202030204" pitchFamily="34" charset="0"/>
              </a:rPr>
              <a:t>Lifelong learning</a:t>
            </a:r>
            <a:r>
              <a:rPr lang="en-GB" altLang="en-US" sz="2400" b="0" dirty="0">
                <a:latin typeface="Arial Narrow" panose="020B0606020202030204" pitchFamily="34" charset="0"/>
              </a:rPr>
              <a:t>:  </a:t>
            </a:r>
          </a:p>
          <a:p>
            <a:pPr>
              <a:spcBef>
                <a:spcPct val="0"/>
              </a:spcBef>
              <a:buFontTx/>
              <a:buNone/>
            </a:pPr>
            <a:r>
              <a:rPr lang="en-GB" altLang="en-US" sz="2400" b="0" dirty="0">
                <a:latin typeface="Arial Narrow" panose="020B0606020202030204" pitchFamily="34" charset="0"/>
              </a:rPr>
              <a:t>All learning activity </a:t>
            </a:r>
          </a:p>
          <a:p>
            <a:pPr>
              <a:spcBef>
                <a:spcPct val="0"/>
              </a:spcBef>
              <a:buFontTx/>
              <a:buNone/>
            </a:pPr>
            <a:r>
              <a:rPr lang="en-GB" altLang="en-US" sz="2400" b="0" dirty="0">
                <a:latin typeface="Arial Narrow" panose="020B0606020202030204" pitchFamily="34" charset="0"/>
              </a:rPr>
              <a:t>undertaken throughout </a:t>
            </a:r>
          </a:p>
          <a:p>
            <a:pPr>
              <a:spcBef>
                <a:spcPct val="0"/>
              </a:spcBef>
              <a:buFontTx/>
              <a:buNone/>
            </a:pPr>
            <a:r>
              <a:rPr lang="en-GB" altLang="en-US" sz="2400" b="0" dirty="0">
                <a:latin typeface="Arial Narrow" panose="020B0606020202030204" pitchFamily="34" charset="0"/>
              </a:rPr>
              <a:t>life with the aim of </a:t>
            </a:r>
          </a:p>
          <a:p>
            <a:pPr>
              <a:spcBef>
                <a:spcPct val="0"/>
              </a:spcBef>
              <a:buFontTx/>
              <a:buNone/>
            </a:pPr>
            <a:r>
              <a:rPr lang="en-GB" altLang="en-US" sz="2400" b="0" dirty="0">
                <a:latin typeface="Arial Narrow" panose="020B0606020202030204" pitchFamily="34" charset="0"/>
              </a:rPr>
              <a:t>improving knowledge, </a:t>
            </a:r>
          </a:p>
          <a:p>
            <a:pPr>
              <a:spcBef>
                <a:spcPct val="0"/>
              </a:spcBef>
              <a:buFontTx/>
              <a:buNone/>
            </a:pPr>
            <a:r>
              <a:rPr lang="en-GB" altLang="en-US" sz="2400" b="0" dirty="0">
                <a:latin typeface="Arial Narrow" panose="020B0606020202030204" pitchFamily="34" charset="0"/>
              </a:rPr>
              <a:t>skills and competencies </a:t>
            </a:r>
          </a:p>
          <a:p>
            <a:pPr>
              <a:spcBef>
                <a:spcPct val="0"/>
              </a:spcBef>
              <a:buFontTx/>
              <a:buNone/>
            </a:pPr>
            <a:r>
              <a:rPr lang="en-GB" altLang="en-US" sz="2400" b="0" dirty="0">
                <a:latin typeface="Arial Narrow" panose="020B0606020202030204" pitchFamily="34" charset="0"/>
              </a:rPr>
              <a:t>within a personal, civic, </a:t>
            </a:r>
          </a:p>
          <a:p>
            <a:pPr>
              <a:spcBef>
                <a:spcPct val="0"/>
              </a:spcBef>
              <a:buFontTx/>
              <a:buNone/>
            </a:pPr>
            <a:r>
              <a:rPr lang="en-GB" altLang="en-US" sz="2400" b="0" dirty="0">
                <a:latin typeface="Arial Narrow" panose="020B0606020202030204" pitchFamily="34" charset="0"/>
              </a:rPr>
              <a:t>social and/or employment</a:t>
            </a:r>
          </a:p>
          <a:p>
            <a:pPr>
              <a:spcBef>
                <a:spcPct val="0"/>
              </a:spcBef>
              <a:buFontTx/>
              <a:buNone/>
            </a:pPr>
            <a:r>
              <a:rPr lang="en-GB" altLang="en-US" sz="2400" b="0" dirty="0">
                <a:latin typeface="Arial Narrow" panose="020B0606020202030204" pitchFamily="34" charset="0"/>
              </a:rPr>
              <a:t>-related perspective  </a:t>
            </a:r>
          </a:p>
          <a:p>
            <a:pPr>
              <a:spcBef>
                <a:spcPct val="0"/>
              </a:spcBef>
              <a:buFontTx/>
              <a:buNone/>
            </a:pPr>
            <a:r>
              <a:rPr lang="en-GB" altLang="en-US" sz="2400" b="0" dirty="0">
                <a:latin typeface="Arial Narrow" panose="020B0606020202030204" pitchFamily="34" charset="0"/>
              </a:rPr>
              <a:t>(Commission of European </a:t>
            </a:r>
          </a:p>
          <a:p>
            <a:pPr>
              <a:spcBef>
                <a:spcPct val="0"/>
              </a:spcBef>
              <a:buFontTx/>
              <a:buNone/>
            </a:pPr>
            <a:r>
              <a:rPr lang="en-GB" altLang="en-US" sz="2400" b="0" dirty="0">
                <a:latin typeface="Arial Narrow" panose="020B0606020202030204" pitchFamily="34" charset="0"/>
              </a:rPr>
              <a:t>Communities  2001)</a:t>
            </a:r>
          </a:p>
        </p:txBody>
      </p:sp>
      <p:sp>
        <p:nvSpPr>
          <p:cNvPr id="77829" name="TextBox 16">
            <a:extLst>
              <a:ext uri="{FF2B5EF4-FFF2-40B4-BE49-F238E27FC236}">
                <a16:creationId xmlns:a16="http://schemas.microsoft.com/office/drawing/2014/main" id="{67906772-8C92-4FFE-876E-248B44805EDE}"/>
              </a:ext>
            </a:extLst>
          </p:cNvPr>
          <p:cNvSpPr txBox="1">
            <a:spLocks noChangeArrowheads="1"/>
          </p:cNvSpPr>
          <p:nvPr/>
        </p:nvSpPr>
        <p:spPr bwMode="auto">
          <a:xfrm>
            <a:off x="792163" y="5972453"/>
            <a:ext cx="783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GB" altLang="en-US" sz="1800" b="1" dirty="0"/>
              <a:t>PAST</a:t>
            </a:r>
          </a:p>
        </p:txBody>
      </p:sp>
      <p:sp>
        <p:nvSpPr>
          <p:cNvPr id="77830" name="TextBox 17">
            <a:extLst>
              <a:ext uri="{FF2B5EF4-FFF2-40B4-BE49-F238E27FC236}">
                <a16:creationId xmlns:a16="http://schemas.microsoft.com/office/drawing/2014/main" id="{2E359419-C332-404C-A1FB-34E7DE73B501}"/>
              </a:ext>
            </a:extLst>
          </p:cNvPr>
          <p:cNvSpPr txBox="1">
            <a:spLocks noChangeArrowheads="1"/>
          </p:cNvSpPr>
          <p:nvPr/>
        </p:nvSpPr>
        <p:spPr bwMode="auto">
          <a:xfrm>
            <a:off x="591321" y="1112838"/>
            <a:ext cx="11208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GB" altLang="en-US" sz="1800" b="1" dirty="0"/>
              <a:t>FUTURE</a:t>
            </a:r>
          </a:p>
        </p:txBody>
      </p:sp>
      <p:pic>
        <p:nvPicPr>
          <p:cNvPr id="2" name="Picture 1">
            <a:extLst>
              <a:ext uri="{FF2B5EF4-FFF2-40B4-BE49-F238E27FC236}">
                <a16:creationId xmlns:a16="http://schemas.microsoft.com/office/drawing/2014/main" id="{973F1F09-2EE6-44B1-ABDF-6D4E8D2D0524}"/>
              </a:ext>
            </a:extLst>
          </p:cNvPr>
          <p:cNvPicPr>
            <a:picLocks noChangeAspect="1"/>
          </p:cNvPicPr>
          <p:nvPr/>
        </p:nvPicPr>
        <p:blipFill>
          <a:blip r:embed="rId3"/>
          <a:stretch>
            <a:fillRect/>
          </a:stretch>
        </p:blipFill>
        <p:spPr>
          <a:xfrm>
            <a:off x="2051720" y="202068"/>
            <a:ext cx="5580038" cy="380164"/>
          </a:xfrm>
          <a:prstGeom prst="rect">
            <a:avLst/>
          </a:prstGeom>
        </p:spPr>
      </p:pic>
      <p:sp>
        <p:nvSpPr>
          <p:cNvPr id="12" name="Rectangle 25">
            <a:extLst>
              <a:ext uri="{FF2B5EF4-FFF2-40B4-BE49-F238E27FC236}">
                <a16:creationId xmlns:a16="http://schemas.microsoft.com/office/drawing/2014/main" id="{61FA3BEC-1E20-4BAE-9C5E-9826E74DE69D}"/>
              </a:ext>
            </a:extLst>
          </p:cNvPr>
          <p:cNvSpPr>
            <a:spLocks noChangeArrowheads="1"/>
          </p:cNvSpPr>
          <p:nvPr/>
        </p:nvSpPr>
        <p:spPr bwMode="auto">
          <a:xfrm>
            <a:off x="3404302" y="3842762"/>
            <a:ext cx="572412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r>
              <a:rPr lang="en-GB" altLang="en-US" sz="2400" dirty="0">
                <a:latin typeface="Arial Narrow" panose="020B0606020202030204" pitchFamily="34" charset="0"/>
              </a:rPr>
              <a:t>Lifewide learning</a:t>
            </a:r>
            <a:r>
              <a:rPr lang="en-GB" altLang="en-US" sz="2400" b="0" dirty="0">
                <a:latin typeface="Arial Narrow" panose="020B0606020202030204" pitchFamily="34" charset="0"/>
              </a:rPr>
              <a:t>:  All learning and personal development that emerges through our interactions with the world in the multiple contexts and situations we inhabit contemporaneously at any point in our life, to develop knowledge, understanding skills, capabilities, dispositions, values and meaning within personal, civic, social and employment-related contexts.</a:t>
            </a:r>
          </a:p>
        </p:txBody>
      </p:sp>
      <p:sp>
        <p:nvSpPr>
          <p:cNvPr id="3" name="Arrow: Left-Right 2">
            <a:extLst>
              <a:ext uri="{FF2B5EF4-FFF2-40B4-BE49-F238E27FC236}">
                <a16:creationId xmlns:a16="http://schemas.microsoft.com/office/drawing/2014/main" id="{3FA455B9-B043-468B-BA51-3DBEA478720B}"/>
              </a:ext>
            </a:extLst>
          </p:cNvPr>
          <p:cNvSpPr/>
          <p:nvPr/>
        </p:nvSpPr>
        <p:spPr>
          <a:xfrm>
            <a:off x="3283421" y="3339571"/>
            <a:ext cx="5321027" cy="561805"/>
          </a:xfrm>
          <a:prstGeom prst="leftRightArrow">
            <a:avLst/>
          </a:prstGeom>
          <a:solidFill>
            <a:srgbClr val="28F89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6">
            <a:extLst>
              <a:ext uri="{FF2B5EF4-FFF2-40B4-BE49-F238E27FC236}">
                <a16:creationId xmlns:a16="http://schemas.microsoft.com/office/drawing/2014/main" id="{011FD5BA-E842-4868-8B54-329455F16625}"/>
              </a:ext>
            </a:extLst>
          </p:cNvPr>
          <p:cNvSpPr txBox="1">
            <a:spLocks noChangeArrowheads="1"/>
          </p:cNvSpPr>
          <p:nvPr/>
        </p:nvSpPr>
        <p:spPr bwMode="auto">
          <a:xfrm>
            <a:off x="5220072" y="3446625"/>
            <a:ext cx="12747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GB" altLang="en-US" sz="1800" b="1" dirty="0"/>
              <a:t>PRESENT</a:t>
            </a:r>
          </a:p>
        </p:txBody>
      </p:sp>
      <p:pic>
        <p:nvPicPr>
          <p:cNvPr id="5" name="Picture 4">
            <a:extLst>
              <a:ext uri="{FF2B5EF4-FFF2-40B4-BE49-F238E27FC236}">
                <a16:creationId xmlns:a16="http://schemas.microsoft.com/office/drawing/2014/main" id="{1D2E10FF-C2FD-4D2B-A609-32CAA7DF16F5}"/>
              </a:ext>
            </a:extLst>
          </p:cNvPr>
          <p:cNvPicPr>
            <a:picLocks noChangeAspect="1"/>
          </p:cNvPicPr>
          <p:nvPr/>
        </p:nvPicPr>
        <p:blipFill>
          <a:blip r:embed="rId4"/>
          <a:stretch>
            <a:fillRect/>
          </a:stretch>
        </p:blipFill>
        <p:spPr>
          <a:xfrm>
            <a:off x="3155970" y="820879"/>
            <a:ext cx="5580037" cy="2514600"/>
          </a:xfrm>
          <a:prstGeom prst="rect">
            <a:avLst/>
          </a:prstGeom>
        </p:spPr>
      </p:pic>
      <p:sp>
        <p:nvSpPr>
          <p:cNvPr id="18" name="Down Arrow 22">
            <a:extLst>
              <a:ext uri="{FF2B5EF4-FFF2-40B4-BE49-F238E27FC236}">
                <a16:creationId xmlns:a16="http://schemas.microsoft.com/office/drawing/2014/main" id="{D74D96EA-2F67-4737-ABCE-5CEA90D7971A}"/>
              </a:ext>
            </a:extLst>
          </p:cNvPr>
          <p:cNvSpPr/>
          <p:nvPr/>
        </p:nvSpPr>
        <p:spPr>
          <a:xfrm flipV="1">
            <a:off x="6660232" y="816787"/>
            <a:ext cx="719137" cy="888188"/>
          </a:xfrm>
          <a:prstGeom prst="downArrow">
            <a:avLst/>
          </a:prstGeom>
          <a:solidFill>
            <a:srgbClr val="09E79D"/>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p>
        </p:txBody>
      </p:sp>
      <p:sp>
        <p:nvSpPr>
          <p:cNvPr id="19" name="TextBox 17">
            <a:extLst>
              <a:ext uri="{FF2B5EF4-FFF2-40B4-BE49-F238E27FC236}">
                <a16:creationId xmlns:a16="http://schemas.microsoft.com/office/drawing/2014/main" id="{4E857EC9-091C-445D-95AE-E27B4E07AEEB}"/>
              </a:ext>
            </a:extLst>
          </p:cNvPr>
          <p:cNvSpPr txBox="1">
            <a:spLocks noChangeArrowheads="1"/>
          </p:cNvSpPr>
          <p:nvPr/>
        </p:nvSpPr>
        <p:spPr bwMode="auto">
          <a:xfrm>
            <a:off x="6459389" y="1260881"/>
            <a:ext cx="11208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GB" altLang="en-US" sz="1800" b="1" dirty="0"/>
              <a:t>FUTURE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8" name="Text Box 10">
            <a:extLst>
              <a:ext uri="{FF2B5EF4-FFF2-40B4-BE49-F238E27FC236}">
                <a16:creationId xmlns:a16="http://schemas.microsoft.com/office/drawing/2014/main" id="{78F481E4-5FEE-455E-9CD2-1B73F3FB49B9}"/>
              </a:ext>
            </a:extLst>
          </p:cNvPr>
          <p:cNvSpPr txBox="1">
            <a:spLocks noChangeArrowheads="1"/>
          </p:cNvSpPr>
          <p:nvPr/>
        </p:nvSpPr>
        <p:spPr bwMode="auto">
          <a:xfrm>
            <a:off x="-288133" y="594578"/>
            <a:ext cx="9575800" cy="461665"/>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GB" sz="2400" b="1" dirty="0">
                <a:solidFill>
                  <a:prstClr val="black"/>
                </a:solidFill>
                <a:latin typeface="Arial Narrow" panose="020B0606020202030204" pitchFamily="34" charset="0"/>
                <a:cs typeface="Microsoft Sans Serif" pitchFamily="34" charset="0"/>
              </a:rPr>
              <a:t>CREATING MEANING EVERY DAY ACROSS THE WHOLE OF OUR LIVES</a:t>
            </a:r>
          </a:p>
        </p:txBody>
      </p:sp>
      <p:sp>
        <p:nvSpPr>
          <p:cNvPr id="24" name="Left-Right Arrow 23">
            <a:extLst>
              <a:ext uri="{FF2B5EF4-FFF2-40B4-BE49-F238E27FC236}">
                <a16:creationId xmlns:a16="http://schemas.microsoft.com/office/drawing/2014/main" id="{5CB02B01-8FA6-4394-831C-72E29B561F9E}"/>
              </a:ext>
            </a:extLst>
          </p:cNvPr>
          <p:cNvSpPr/>
          <p:nvPr/>
        </p:nvSpPr>
        <p:spPr>
          <a:xfrm>
            <a:off x="1001228" y="3511550"/>
            <a:ext cx="7141543" cy="717550"/>
          </a:xfrm>
          <a:prstGeom prst="leftRightArrow">
            <a:avLst/>
          </a:prstGeom>
          <a:gradFill>
            <a:gsLst>
              <a:gs pos="0">
                <a:srgbClr val="00B0F0"/>
              </a:gs>
              <a:gs pos="100000">
                <a:schemeClr val="bg1"/>
              </a:gs>
            </a:gsLst>
            <a:lin ang="5400000" scaled="1"/>
          </a:gradFill>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GB" b="0">
              <a:solidFill>
                <a:prstClr val="white"/>
              </a:solidFill>
            </a:endParaRPr>
          </a:p>
        </p:txBody>
      </p:sp>
      <p:sp>
        <p:nvSpPr>
          <p:cNvPr id="63500" name="TextBox 18">
            <a:extLst>
              <a:ext uri="{FF2B5EF4-FFF2-40B4-BE49-F238E27FC236}">
                <a16:creationId xmlns:a16="http://schemas.microsoft.com/office/drawing/2014/main" id="{F389F2AA-76E0-48D5-851C-B8501EE3593C}"/>
              </a:ext>
            </a:extLst>
          </p:cNvPr>
          <p:cNvSpPr txBox="1">
            <a:spLocks noChangeArrowheads="1"/>
          </p:cNvSpPr>
          <p:nvPr/>
        </p:nvSpPr>
        <p:spPr bwMode="auto">
          <a:xfrm>
            <a:off x="1583829" y="3693530"/>
            <a:ext cx="5976342" cy="400110"/>
          </a:xfrm>
          <a:prstGeom prst="rect">
            <a:avLst/>
          </a:prstGeom>
          <a:noFill/>
          <a:ln w="9525">
            <a:noFill/>
            <a:miter lim="800000"/>
            <a:headEnd/>
            <a:tailEnd/>
          </a:ln>
        </p:spPr>
        <p:txBody>
          <a:bodyPr wrap="square">
            <a:spAutoFit/>
          </a:bodyPr>
          <a:lstStyle/>
          <a:p>
            <a:pPr eaLnBrk="1" fontAlgn="auto" hangingPunct="1">
              <a:spcBef>
                <a:spcPts val="0"/>
              </a:spcBef>
              <a:spcAft>
                <a:spcPts val="0"/>
              </a:spcAft>
              <a:defRPr/>
            </a:pPr>
            <a:r>
              <a:rPr lang="en-GB" sz="2000" b="1" dirty="0">
                <a:solidFill>
                  <a:prstClr val="black"/>
                </a:solidFill>
                <a:latin typeface="Arial Narrow" panose="020B0606020202030204" pitchFamily="34" charset="0"/>
              </a:rPr>
              <a:t>Now, All, Personal &amp; Significant –foundation for the future</a:t>
            </a:r>
          </a:p>
        </p:txBody>
      </p:sp>
      <p:sp>
        <p:nvSpPr>
          <p:cNvPr id="63512" name="Text Box 3">
            <a:extLst>
              <a:ext uri="{FF2B5EF4-FFF2-40B4-BE49-F238E27FC236}">
                <a16:creationId xmlns:a16="http://schemas.microsoft.com/office/drawing/2014/main" id="{3A17D239-60B0-41BE-9FA5-90B5F0560CF5}"/>
              </a:ext>
            </a:extLst>
          </p:cNvPr>
          <p:cNvSpPr txBox="1">
            <a:spLocks noChangeArrowheads="1"/>
          </p:cNvSpPr>
          <p:nvPr/>
        </p:nvSpPr>
        <p:spPr bwMode="auto">
          <a:xfrm>
            <a:off x="5519738" y="4070350"/>
            <a:ext cx="2520950" cy="3046413"/>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GB" sz="2400" b="0" dirty="0">
                <a:solidFill>
                  <a:prstClr val="black"/>
                </a:solidFill>
                <a:latin typeface="Arial Narrow" pitchFamily="34" charset="0"/>
                <a:ea typeface="+mn-ea"/>
              </a:rPr>
              <a:t>Informal</a:t>
            </a:r>
          </a:p>
          <a:p>
            <a:pPr eaLnBrk="1" fontAlgn="auto" hangingPunct="1">
              <a:spcBef>
                <a:spcPts val="0"/>
              </a:spcBef>
              <a:spcAft>
                <a:spcPts val="0"/>
              </a:spcAft>
              <a:defRPr/>
            </a:pPr>
            <a:r>
              <a:rPr lang="en-GB" sz="2400" b="0" dirty="0">
                <a:solidFill>
                  <a:prstClr val="black"/>
                </a:solidFill>
                <a:latin typeface="Arial Narrow" pitchFamily="34" charset="0"/>
                <a:ea typeface="+mn-ea"/>
              </a:rPr>
              <a:t>Unanticipated</a:t>
            </a:r>
          </a:p>
          <a:p>
            <a:pPr eaLnBrk="1" fontAlgn="auto" hangingPunct="1">
              <a:spcBef>
                <a:spcPts val="0"/>
              </a:spcBef>
              <a:spcAft>
                <a:spcPts val="0"/>
              </a:spcAft>
              <a:defRPr/>
            </a:pPr>
            <a:r>
              <a:rPr lang="en-GB" sz="2400" b="0" dirty="0">
                <a:solidFill>
                  <a:prstClr val="black"/>
                </a:solidFill>
                <a:latin typeface="Arial Narrow" pitchFamily="34" charset="0"/>
                <a:ea typeface="+mn-ea"/>
              </a:rPr>
              <a:t>Interest</a:t>
            </a:r>
          </a:p>
          <a:p>
            <a:pPr eaLnBrk="1" fontAlgn="auto" hangingPunct="1">
              <a:spcBef>
                <a:spcPts val="0"/>
              </a:spcBef>
              <a:spcAft>
                <a:spcPts val="0"/>
              </a:spcAft>
              <a:defRPr/>
            </a:pPr>
            <a:r>
              <a:rPr lang="en-GB" sz="2400" b="0" dirty="0">
                <a:solidFill>
                  <a:prstClr val="black"/>
                </a:solidFill>
                <a:latin typeface="Arial Narrow" pitchFamily="34" charset="0"/>
                <a:ea typeface="+mn-ea"/>
              </a:rPr>
              <a:t>Self-directed</a:t>
            </a:r>
          </a:p>
          <a:p>
            <a:pPr eaLnBrk="1" fontAlgn="auto" hangingPunct="1">
              <a:spcBef>
                <a:spcPts val="0"/>
              </a:spcBef>
              <a:spcAft>
                <a:spcPts val="0"/>
              </a:spcAft>
              <a:defRPr/>
            </a:pPr>
            <a:r>
              <a:rPr lang="en-GB" sz="2400" b="0" dirty="0">
                <a:solidFill>
                  <a:prstClr val="black"/>
                </a:solidFill>
                <a:latin typeface="Arial Narrow" pitchFamily="34" charset="0"/>
                <a:ea typeface="+mn-ea"/>
              </a:rPr>
              <a:t>Emergent</a:t>
            </a:r>
          </a:p>
          <a:p>
            <a:pPr eaLnBrk="1" fontAlgn="auto" hangingPunct="1">
              <a:spcBef>
                <a:spcPts val="0"/>
              </a:spcBef>
              <a:spcAft>
                <a:spcPts val="0"/>
              </a:spcAft>
              <a:defRPr/>
            </a:pPr>
            <a:r>
              <a:rPr lang="en-GB" sz="2400" b="0" dirty="0">
                <a:solidFill>
                  <a:prstClr val="black"/>
                </a:solidFill>
                <a:latin typeface="Arial Narrow" pitchFamily="34" charset="0"/>
                <a:ea typeface="+mn-ea"/>
              </a:rPr>
              <a:t>Intrinsic Motivation</a:t>
            </a:r>
          </a:p>
          <a:p>
            <a:pPr eaLnBrk="1" fontAlgn="auto" hangingPunct="1">
              <a:spcBef>
                <a:spcPts val="0"/>
              </a:spcBef>
              <a:spcAft>
                <a:spcPts val="0"/>
              </a:spcAft>
              <a:defRPr/>
            </a:pPr>
            <a:r>
              <a:rPr lang="en-GB" sz="2400" b="0" dirty="0">
                <a:solidFill>
                  <a:prstClr val="black"/>
                </a:solidFill>
                <a:latin typeface="Arial Narrow" pitchFamily="34" charset="0"/>
                <a:ea typeface="+mn-ea"/>
              </a:rPr>
              <a:t>Emotional</a:t>
            </a:r>
          </a:p>
          <a:p>
            <a:pPr eaLnBrk="1" fontAlgn="auto" hangingPunct="1">
              <a:spcBef>
                <a:spcPts val="0"/>
              </a:spcBef>
              <a:spcAft>
                <a:spcPts val="0"/>
              </a:spcAft>
              <a:defRPr/>
            </a:pPr>
            <a:endParaRPr lang="en-GB" sz="2400" b="0" dirty="0">
              <a:solidFill>
                <a:prstClr val="black"/>
              </a:solidFill>
              <a:latin typeface="Arial Narrow" pitchFamily="34" charset="0"/>
              <a:ea typeface="+mn-ea"/>
            </a:endParaRPr>
          </a:p>
        </p:txBody>
      </p:sp>
      <p:sp>
        <p:nvSpPr>
          <p:cNvPr id="63513" name="Text Box 3">
            <a:extLst>
              <a:ext uri="{FF2B5EF4-FFF2-40B4-BE49-F238E27FC236}">
                <a16:creationId xmlns:a16="http://schemas.microsoft.com/office/drawing/2014/main" id="{BD2EB343-33FE-429D-802D-8809A95094F7}"/>
              </a:ext>
            </a:extLst>
          </p:cNvPr>
          <p:cNvSpPr txBox="1">
            <a:spLocks noChangeArrowheads="1"/>
          </p:cNvSpPr>
          <p:nvPr/>
        </p:nvSpPr>
        <p:spPr bwMode="auto">
          <a:xfrm>
            <a:off x="1296988" y="4130675"/>
            <a:ext cx="3673475" cy="3046413"/>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GB" sz="2400" b="0" dirty="0">
                <a:solidFill>
                  <a:prstClr val="black"/>
                </a:solidFill>
                <a:latin typeface="Arial Narrow" pitchFamily="34" charset="0"/>
                <a:ea typeface="+mn-ea"/>
              </a:rPr>
              <a:t>Formal  / non-formal</a:t>
            </a:r>
          </a:p>
          <a:p>
            <a:pPr eaLnBrk="1" fontAlgn="auto" hangingPunct="1">
              <a:spcBef>
                <a:spcPts val="0"/>
              </a:spcBef>
              <a:spcAft>
                <a:spcPts val="0"/>
              </a:spcAft>
              <a:defRPr/>
            </a:pPr>
            <a:r>
              <a:rPr lang="en-GB" sz="2400" b="0" dirty="0">
                <a:solidFill>
                  <a:prstClr val="black"/>
                </a:solidFill>
                <a:latin typeface="Arial Narrow" pitchFamily="34" charset="0"/>
                <a:ea typeface="+mn-ea"/>
              </a:rPr>
              <a:t>Intended</a:t>
            </a:r>
          </a:p>
          <a:p>
            <a:pPr eaLnBrk="1" fontAlgn="auto" hangingPunct="1">
              <a:spcBef>
                <a:spcPts val="0"/>
              </a:spcBef>
              <a:spcAft>
                <a:spcPts val="0"/>
              </a:spcAft>
              <a:defRPr/>
            </a:pPr>
            <a:r>
              <a:rPr lang="en-GB" sz="2400" b="0" dirty="0">
                <a:solidFill>
                  <a:prstClr val="black"/>
                </a:solidFill>
                <a:latin typeface="Arial Narrow" pitchFamily="34" charset="0"/>
                <a:ea typeface="+mn-ea"/>
              </a:rPr>
              <a:t>Need</a:t>
            </a:r>
          </a:p>
          <a:p>
            <a:pPr eaLnBrk="1" fontAlgn="auto" hangingPunct="1">
              <a:spcBef>
                <a:spcPts val="0"/>
              </a:spcBef>
              <a:spcAft>
                <a:spcPts val="0"/>
              </a:spcAft>
              <a:defRPr/>
            </a:pPr>
            <a:r>
              <a:rPr lang="en-GB" sz="2400" b="0" dirty="0">
                <a:solidFill>
                  <a:prstClr val="black"/>
                </a:solidFill>
                <a:latin typeface="Arial Narrow" pitchFamily="34" charset="0"/>
                <a:ea typeface="+mn-ea"/>
              </a:rPr>
              <a:t>Directed</a:t>
            </a:r>
          </a:p>
          <a:p>
            <a:pPr eaLnBrk="1" fontAlgn="auto" hangingPunct="1">
              <a:spcBef>
                <a:spcPts val="0"/>
              </a:spcBef>
              <a:spcAft>
                <a:spcPts val="0"/>
              </a:spcAft>
              <a:defRPr/>
            </a:pPr>
            <a:r>
              <a:rPr lang="en-GB" sz="2400" b="0" dirty="0">
                <a:solidFill>
                  <a:prstClr val="black"/>
                </a:solidFill>
                <a:latin typeface="Arial Narrow" pitchFamily="34" charset="0"/>
                <a:ea typeface="+mn-ea"/>
              </a:rPr>
              <a:t>Planned</a:t>
            </a:r>
          </a:p>
          <a:p>
            <a:pPr eaLnBrk="1" fontAlgn="auto" hangingPunct="1">
              <a:spcBef>
                <a:spcPts val="0"/>
              </a:spcBef>
              <a:spcAft>
                <a:spcPts val="0"/>
              </a:spcAft>
              <a:defRPr/>
            </a:pPr>
            <a:r>
              <a:rPr lang="en-GB" sz="2400" b="0" dirty="0">
                <a:solidFill>
                  <a:prstClr val="black"/>
                </a:solidFill>
                <a:latin typeface="Arial Narrow" pitchFamily="34" charset="0"/>
                <a:ea typeface="+mn-ea"/>
              </a:rPr>
              <a:t>Extrinsic Motivation</a:t>
            </a:r>
          </a:p>
          <a:p>
            <a:pPr eaLnBrk="1" fontAlgn="auto" hangingPunct="1">
              <a:spcBef>
                <a:spcPts val="0"/>
              </a:spcBef>
              <a:spcAft>
                <a:spcPts val="0"/>
              </a:spcAft>
              <a:defRPr/>
            </a:pPr>
            <a:r>
              <a:rPr lang="en-GB" sz="2400" b="0" dirty="0">
                <a:solidFill>
                  <a:prstClr val="black"/>
                </a:solidFill>
                <a:latin typeface="Arial Narrow" pitchFamily="34" charset="0"/>
                <a:ea typeface="+mn-ea"/>
              </a:rPr>
              <a:t>Cognitive</a:t>
            </a:r>
          </a:p>
          <a:p>
            <a:pPr eaLnBrk="1" fontAlgn="auto" hangingPunct="1">
              <a:spcBef>
                <a:spcPts val="0"/>
              </a:spcBef>
              <a:spcAft>
                <a:spcPts val="0"/>
              </a:spcAft>
              <a:defRPr/>
            </a:pPr>
            <a:endParaRPr lang="en-GB" sz="2400" b="0" dirty="0">
              <a:solidFill>
                <a:prstClr val="black"/>
              </a:solidFill>
              <a:latin typeface="Arial Narrow" pitchFamily="34" charset="0"/>
              <a:ea typeface="+mn-ea"/>
            </a:endParaRPr>
          </a:p>
        </p:txBody>
      </p:sp>
      <p:cxnSp>
        <p:nvCxnSpPr>
          <p:cNvPr id="3" name="Straight Arrow Connector 2">
            <a:extLst>
              <a:ext uri="{FF2B5EF4-FFF2-40B4-BE49-F238E27FC236}">
                <a16:creationId xmlns:a16="http://schemas.microsoft.com/office/drawing/2014/main" id="{2247E6E2-1F7D-4948-B1BE-DC6CAEA4C07A}"/>
              </a:ext>
            </a:extLst>
          </p:cNvPr>
          <p:cNvCxnSpPr/>
          <p:nvPr/>
        </p:nvCxnSpPr>
        <p:spPr>
          <a:xfrm>
            <a:off x="3736975" y="4365625"/>
            <a:ext cx="1739900"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5ECC6C1-2104-45CB-A94D-EB5A8742CD70}"/>
              </a:ext>
            </a:extLst>
          </p:cNvPr>
          <p:cNvCxnSpPr>
            <a:cxnSpLocks/>
          </p:cNvCxnSpPr>
          <p:nvPr/>
        </p:nvCxnSpPr>
        <p:spPr>
          <a:xfrm>
            <a:off x="2574925" y="4724400"/>
            <a:ext cx="2944813"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79821FC-D867-4F74-AFF7-6EDFD04387FD}"/>
              </a:ext>
            </a:extLst>
          </p:cNvPr>
          <p:cNvCxnSpPr>
            <a:cxnSpLocks/>
          </p:cNvCxnSpPr>
          <p:nvPr/>
        </p:nvCxnSpPr>
        <p:spPr>
          <a:xfrm>
            <a:off x="2160588" y="5084763"/>
            <a:ext cx="3359150"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D8B81B4-B93F-4948-8512-96352ADAE1B7}"/>
              </a:ext>
            </a:extLst>
          </p:cNvPr>
          <p:cNvCxnSpPr>
            <a:cxnSpLocks/>
          </p:cNvCxnSpPr>
          <p:nvPr/>
        </p:nvCxnSpPr>
        <p:spPr>
          <a:xfrm>
            <a:off x="2468563" y="5445125"/>
            <a:ext cx="3051175"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D8A6DCD-E8CA-4935-80BA-2E6B0AF15BDB}"/>
              </a:ext>
            </a:extLst>
          </p:cNvPr>
          <p:cNvCxnSpPr>
            <a:cxnSpLocks/>
          </p:cNvCxnSpPr>
          <p:nvPr/>
        </p:nvCxnSpPr>
        <p:spPr>
          <a:xfrm>
            <a:off x="2459038" y="5805488"/>
            <a:ext cx="3060700"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43B64B5-8B7C-4552-A7A6-2C50940226E5}"/>
              </a:ext>
            </a:extLst>
          </p:cNvPr>
          <p:cNvCxnSpPr>
            <a:cxnSpLocks/>
          </p:cNvCxnSpPr>
          <p:nvPr/>
        </p:nvCxnSpPr>
        <p:spPr>
          <a:xfrm>
            <a:off x="3624263" y="6165850"/>
            <a:ext cx="1895475"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7DFF3D6-5460-4E5F-8602-E08AF64B5D0C}"/>
              </a:ext>
            </a:extLst>
          </p:cNvPr>
          <p:cNvCxnSpPr>
            <a:cxnSpLocks/>
          </p:cNvCxnSpPr>
          <p:nvPr/>
        </p:nvCxnSpPr>
        <p:spPr>
          <a:xfrm flipV="1">
            <a:off x="2565400" y="6503988"/>
            <a:ext cx="3038475" cy="20637"/>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E3902B0-78EB-4F18-9745-1C0104096F3F}"/>
              </a:ext>
            </a:extLst>
          </p:cNvPr>
          <p:cNvPicPr>
            <a:picLocks noChangeAspect="1"/>
          </p:cNvPicPr>
          <p:nvPr/>
        </p:nvPicPr>
        <p:blipFill>
          <a:blip r:embed="rId3"/>
          <a:stretch>
            <a:fillRect/>
          </a:stretch>
        </p:blipFill>
        <p:spPr>
          <a:xfrm>
            <a:off x="1001228" y="1046236"/>
            <a:ext cx="6997079" cy="2457450"/>
          </a:xfrm>
          <a:prstGeom prst="rect">
            <a:avLst/>
          </a:prstGeom>
        </p:spPr>
      </p:pic>
      <p:pic>
        <p:nvPicPr>
          <p:cNvPr id="5" name="Picture 4">
            <a:extLst>
              <a:ext uri="{FF2B5EF4-FFF2-40B4-BE49-F238E27FC236}">
                <a16:creationId xmlns:a16="http://schemas.microsoft.com/office/drawing/2014/main" id="{9D7787B6-560C-4514-950D-A8D2BF6759F5}"/>
              </a:ext>
            </a:extLst>
          </p:cNvPr>
          <p:cNvPicPr>
            <a:picLocks noChangeAspect="1"/>
          </p:cNvPicPr>
          <p:nvPr/>
        </p:nvPicPr>
        <p:blipFill>
          <a:blip r:embed="rId4"/>
          <a:stretch>
            <a:fillRect/>
          </a:stretch>
        </p:blipFill>
        <p:spPr>
          <a:xfrm>
            <a:off x="2962274" y="155527"/>
            <a:ext cx="3219450" cy="361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40808"/>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dirty="0" smtClean="0"/>
        </a:defPPr>
      </a:lstStyle>
    </a:spDef>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40808"/>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19504</TotalTime>
  <Words>2991</Words>
  <Application>Microsoft Office PowerPoint</Application>
  <PresentationFormat>On-screen Show (4:3)</PresentationFormat>
  <Paragraphs>565</Paragraphs>
  <Slides>32</Slides>
  <Notes>27</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32</vt:i4>
      </vt:variant>
    </vt:vector>
  </HeadingPairs>
  <TitlesOfParts>
    <vt:vector size="46" baseType="lpstr">
      <vt:lpstr>Aharoni</vt:lpstr>
      <vt:lpstr>AR CENA</vt:lpstr>
      <vt:lpstr>Arial</vt:lpstr>
      <vt:lpstr>Arial Narrow</vt:lpstr>
      <vt:lpstr>Calibri</vt:lpstr>
      <vt:lpstr>Calibri Light</vt:lpstr>
      <vt:lpstr>Microsoft Sans Serif</vt:lpstr>
      <vt:lpstr>Times New Roman</vt:lpstr>
      <vt:lpstr>Trebuchet MS</vt:lpstr>
      <vt:lpstr>Office Theme</vt:lpstr>
      <vt:lpstr>Default Design</vt:lpstr>
      <vt:lpstr>6_Office Theme</vt:lpstr>
      <vt:lpstr>3_Office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norman jackson</dc:creator>
  <cp:lastModifiedBy>norman jackson</cp:lastModifiedBy>
  <cp:revision>281</cp:revision>
  <cp:lastPrinted>2019-06-24T13:09:52Z</cp:lastPrinted>
  <dcterms:created xsi:type="dcterms:W3CDTF">2019-05-31T15:21:54Z</dcterms:created>
  <dcterms:modified xsi:type="dcterms:W3CDTF">2019-06-24T13:16:44Z</dcterms:modified>
</cp:coreProperties>
</file>