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6"/>
  </p:notesMasterIdLst>
  <p:handoutMasterIdLst>
    <p:handoutMasterId r:id="rId67"/>
  </p:handoutMasterIdLst>
  <p:sldIdLst>
    <p:sldId id="256" r:id="rId2"/>
    <p:sldId id="333" r:id="rId3"/>
    <p:sldId id="331" r:id="rId4"/>
    <p:sldId id="377" r:id="rId5"/>
    <p:sldId id="375" r:id="rId6"/>
    <p:sldId id="345" r:id="rId7"/>
    <p:sldId id="373" r:id="rId8"/>
    <p:sldId id="374" r:id="rId9"/>
    <p:sldId id="379" r:id="rId10"/>
    <p:sldId id="380" r:id="rId11"/>
    <p:sldId id="371" r:id="rId12"/>
    <p:sldId id="378" r:id="rId13"/>
    <p:sldId id="334" r:id="rId14"/>
    <p:sldId id="372" r:id="rId15"/>
    <p:sldId id="332" r:id="rId16"/>
    <p:sldId id="320" r:id="rId17"/>
    <p:sldId id="335" r:id="rId18"/>
    <p:sldId id="336" r:id="rId19"/>
    <p:sldId id="337" r:id="rId20"/>
    <p:sldId id="338" r:id="rId21"/>
    <p:sldId id="339" r:id="rId22"/>
    <p:sldId id="342" r:id="rId23"/>
    <p:sldId id="340" r:id="rId24"/>
    <p:sldId id="341" r:id="rId25"/>
    <p:sldId id="297" r:id="rId26"/>
    <p:sldId id="343" r:id="rId27"/>
    <p:sldId id="344" r:id="rId28"/>
    <p:sldId id="346" r:id="rId29"/>
    <p:sldId id="347" r:id="rId30"/>
    <p:sldId id="348" r:id="rId31"/>
    <p:sldId id="349" r:id="rId32"/>
    <p:sldId id="279" r:id="rId33"/>
    <p:sldId id="353" r:id="rId34"/>
    <p:sldId id="257" r:id="rId35"/>
    <p:sldId id="322" r:id="rId36"/>
    <p:sldId id="354" r:id="rId37"/>
    <p:sldId id="367" r:id="rId38"/>
    <p:sldId id="370" r:id="rId39"/>
    <p:sldId id="369" r:id="rId40"/>
    <p:sldId id="324" r:id="rId41"/>
    <p:sldId id="326" r:id="rId42"/>
    <p:sldId id="365" r:id="rId43"/>
    <p:sldId id="309" r:id="rId44"/>
    <p:sldId id="258" r:id="rId45"/>
    <p:sldId id="310" r:id="rId46"/>
    <p:sldId id="311" r:id="rId47"/>
    <p:sldId id="261" r:id="rId48"/>
    <p:sldId id="259" r:id="rId49"/>
    <p:sldId id="273" r:id="rId50"/>
    <p:sldId id="268" r:id="rId51"/>
    <p:sldId id="312" r:id="rId52"/>
    <p:sldId id="267" r:id="rId53"/>
    <p:sldId id="313" r:id="rId54"/>
    <p:sldId id="269" r:id="rId55"/>
    <p:sldId id="274" r:id="rId56"/>
    <p:sldId id="275" r:id="rId57"/>
    <p:sldId id="355" r:id="rId58"/>
    <p:sldId id="358" r:id="rId59"/>
    <p:sldId id="356" r:id="rId60"/>
    <p:sldId id="360" r:id="rId61"/>
    <p:sldId id="357" r:id="rId62"/>
    <p:sldId id="363" r:id="rId63"/>
    <p:sldId id="330" r:id="rId64"/>
    <p:sldId id="328" r:id="rId6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25F715"/>
    <a:srgbClr val="FFE18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06" autoAdjust="0"/>
    <p:restoredTop sz="94461" autoAdjust="0"/>
  </p:normalViewPr>
  <p:slideViewPr>
    <p:cSldViewPr>
      <p:cViewPr>
        <p:scale>
          <a:sx n="100" d="100"/>
          <a:sy n="100" d="100"/>
        </p:scale>
        <p:origin x="-73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05242BF-706C-4331-9C76-4C1A874E7A08}" type="datetimeFigureOut">
              <a:rPr lang="en-GB" smtClean="0"/>
              <a:pPr/>
              <a:t>02/04/2013</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B5F18F0-859D-4CBB-B780-21121DCFC20F}"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0B06F47-1A19-4FB0-9BC0-0DFD1B08FE83}" type="datetimeFigureOut">
              <a:rPr lang="en-GB" smtClean="0"/>
              <a:pPr/>
              <a:t>02/04/2013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276ED11-2604-4095-AF03-0690F2612382}"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uctc.net/mwebber/Rittel+Webber+Dilemmas+General_Theory_of_Planning.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12manage.com/methods_change_management_iceberg.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iki.brookes.ac.uk/display/slidacases/Surrey"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ceptreevaluation.pbworks.com/"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hinking-expedition.com/change7.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mazon.com/gp/product/0750609508?ie=UTF8&amp;tag=noopnl-20&amp;linkCode=as2&amp;camp=1789&amp;creative=390957&amp;creativeASIN=075060950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This talk was</a:t>
            </a:r>
            <a:r>
              <a:rPr lang="en-GB" b="0" baseline="0" dirty="0" smtClean="0"/>
              <a:t> </a:t>
            </a:r>
            <a:r>
              <a:rPr lang="en-GB" b="0" i="0" baseline="0" dirty="0" smtClean="0"/>
              <a:t>prepared for the </a:t>
            </a:r>
            <a:r>
              <a:rPr lang="en-GB" sz="1200" i="0" kern="1200" dirty="0" smtClean="0">
                <a:solidFill>
                  <a:schemeClr val="tx1"/>
                </a:solidFill>
                <a:latin typeface="+mn-lt"/>
                <a:ea typeface="+mn-ea"/>
                <a:cs typeface="+mn-cs"/>
              </a:rPr>
              <a:t>Beijing Normal University International Workshop on Large-Scale Assessment and Institutional Improvement April 2013</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smtClean="0"/>
              <a:t>My </a:t>
            </a:r>
            <a:r>
              <a:rPr lang="en-GB" b="0" baseline="0" dirty="0" err="1" smtClean="0"/>
              <a:t>powerpoint</a:t>
            </a:r>
            <a:r>
              <a:rPr lang="en-GB" b="0" baseline="0" dirty="0" smtClean="0"/>
              <a:t> slides and a background paper entitled </a:t>
            </a:r>
            <a:r>
              <a:rPr lang="en-GB" sz="1200" kern="1200" dirty="0" smtClean="0">
                <a:solidFill>
                  <a:schemeClr val="tx1"/>
                </a:solidFill>
                <a:latin typeface="+mn-lt"/>
                <a:ea typeface="+mn-ea"/>
                <a:cs typeface="+mn-cs"/>
              </a:rPr>
              <a:t>'The Wicked Challenge of Changing a University' : Encouraging</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Bottom-up Innovation through</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Strategic Change,</a:t>
            </a:r>
            <a:r>
              <a:rPr lang="en-GB" sz="1200" kern="1200" baseline="0" dirty="0" smtClean="0">
                <a:solidFill>
                  <a:schemeClr val="tx1"/>
                </a:solidFill>
                <a:latin typeface="+mn-lt"/>
                <a:ea typeface="+mn-ea"/>
                <a:cs typeface="+mn-cs"/>
              </a:rPr>
              <a:t> can be downloaded from my website </a:t>
            </a:r>
            <a:endParaRPr lang="en-GB" sz="1200" kern="1200" dirty="0" smtClean="0">
              <a:solidFill>
                <a:schemeClr val="tx1"/>
              </a:solidFill>
              <a:latin typeface="+mn-lt"/>
              <a:ea typeface="+mn-ea"/>
              <a:cs typeface="+mn-cs"/>
            </a:endParaRPr>
          </a:p>
          <a:p>
            <a:endParaRPr lang="en-GB" b="0" baseline="0" dirty="0" smtClean="0"/>
          </a:p>
          <a:p>
            <a:endParaRPr lang="en-GB" dirty="0" smtClean="0"/>
          </a:p>
        </p:txBody>
      </p:sp>
      <p:sp>
        <p:nvSpPr>
          <p:cNvPr id="4" name="Slide Number Placeholder 3"/>
          <p:cNvSpPr>
            <a:spLocks noGrp="1"/>
          </p:cNvSpPr>
          <p:nvPr>
            <p:ph type="sldNum" sz="quarter" idx="10"/>
          </p:nvPr>
        </p:nvSpPr>
        <p:spPr/>
        <p:txBody>
          <a:bodyPr/>
          <a:lstStyle/>
          <a:p>
            <a:fld id="{7276ED11-2604-4095-AF03-0690F2612382}"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b="1" kern="1200" dirty="0" smtClean="0">
                <a:solidFill>
                  <a:schemeClr val="tx1"/>
                </a:solidFill>
                <a:latin typeface="+mn-lt"/>
                <a:ea typeface="+mn-ea"/>
                <a:cs typeface="+mn-cs"/>
              </a:rPr>
              <a:t>10 Organisational change is complexity in action</a:t>
            </a:r>
          </a:p>
          <a:p>
            <a:r>
              <a:rPr lang="en-GB"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Higher education institutions are large, complex, adaptive social systems.  A </a:t>
            </a:r>
            <a:r>
              <a:rPr lang="en-US" sz="1200" i="1" kern="1200" dirty="0" smtClean="0">
                <a:solidFill>
                  <a:schemeClr val="tx1"/>
                </a:solidFill>
                <a:latin typeface="+mn-lt"/>
                <a:ea typeface="+mn-ea"/>
                <a:cs typeface="+mn-cs"/>
              </a:rPr>
              <a:t>‘complex adaptive system consists of a large number of agents, each of which behaves according to its own principles of local interaction. No individual agent (</a:t>
            </a:r>
            <a:r>
              <a:rPr lang="en-US" sz="1200" i="1" kern="1200" dirty="0" err="1" smtClean="0">
                <a:solidFill>
                  <a:schemeClr val="tx1"/>
                </a:solidFill>
                <a:latin typeface="+mn-lt"/>
                <a:ea typeface="+mn-ea"/>
                <a:cs typeface="+mn-cs"/>
              </a:rPr>
              <a:t>eg</a:t>
            </a:r>
            <a:r>
              <a:rPr lang="en-US" sz="1200" i="1" kern="1200" dirty="0" smtClean="0">
                <a:solidFill>
                  <a:schemeClr val="tx1"/>
                </a:solidFill>
                <a:latin typeface="+mn-lt"/>
                <a:ea typeface="+mn-ea"/>
                <a:cs typeface="+mn-cs"/>
              </a:rPr>
              <a:t> teacher or administrator), or group of agents </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eg</a:t>
            </a:r>
            <a:r>
              <a:rPr lang="en-US" sz="1200" kern="1200" dirty="0" smtClean="0">
                <a:solidFill>
                  <a:schemeClr val="tx1"/>
                </a:solidFill>
                <a:latin typeface="+mn-lt"/>
                <a:ea typeface="+mn-ea"/>
                <a:cs typeface="+mn-cs"/>
              </a:rPr>
              <a:t> teaching team or department) </a:t>
            </a:r>
            <a:r>
              <a:rPr lang="en-US" sz="1200" i="1" kern="1200" dirty="0" smtClean="0">
                <a:solidFill>
                  <a:schemeClr val="tx1"/>
                </a:solidFill>
                <a:latin typeface="+mn-lt"/>
                <a:ea typeface="+mn-ea"/>
                <a:cs typeface="+mn-cs"/>
              </a:rPr>
              <a:t>determines the patterns of </a:t>
            </a:r>
            <a:r>
              <a:rPr lang="en-US" sz="1200" i="1" kern="1200" dirty="0" err="1" smtClean="0">
                <a:solidFill>
                  <a:schemeClr val="tx1"/>
                </a:solidFill>
                <a:latin typeface="+mn-lt"/>
                <a:ea typeface="+mn-ea"/>
                <a:cs typeface="+mn-cs"/>
              </a:rPr>
              <a:t>behaviour</a:t>
            </a:r>
            <a:r>
              <a:rPr lang="en-US" sz="1200" i="1" kern="1200" dirty="0" smtClean="0">
                <a:solidFill>
                  <a:schemeClr val="tx1"/>
                </a:solidFill>
                <a:latin typeface="+mn-lt"/>
                <a:ea typeface="+mn-ea"/>
                <a:cs typeface="+mn-cs"/>
              </a:rPr>
              <a:t> that the system as a whole displays, or how these patterns evolve, and neither does anything outside the system’ </a:t>
            </a:r>
            <a:r>
              <a:rPr lang="en-US" sz="1200" kern="1200" dirty="0" smtClean="0">
                <a:solidFill>
                  <a:schemeClr val="tx1"/>
                </a:solidFill>
                <a:latin typeface="+mn-lt"/>
                <a:ea typeface="+mn-ea"/>
                <a:cs typeface="+mn-cs"/>
              </a:rPr>
              <a:t>(Stacey 2000).</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Those responsible for creating improvement strategies and for supporting improvement have to be aware of and sympathetic to the complexity of change and changing. They must be conscious of the way in which social systems like teaching teams and departments self-</a:t>
            </a:r>
            <a:r>
              <a:rPr lang="en-US" sz="1200" kern="1200" dirty="0" err="1" smtClean="0">
                <a:solidFill>
                  <a:schemeClr val="tx1"/>
                </a:solidFill>
                <a:latin typeface="+mn-lt"/>
                <a:ea typeface="+mn-ea"/>
                <a:cs typeface="+mn-cs"/>
              </a:rPr>
              <a:t>organise</a:t>
            </a:r>
            <a:r>
              <a:rPr lang="en-US" sz="1200" kern="1200" dirty="0" smtClean="0">
                <a:solidFill>
                  <a:schemeClr val="tx1"/>
                </a:solidFill>
                <a:latin typeface="+mn-lt"/>
                <a:ea typeface="+mn-ea"/>
                <a:cs typeface="+mn-cs"/>
              </a:rPr>
              <a:t> in response to change in ways that are often unpredictable and which might appear illogical to those sitting outside the actual environment in which change is happening. They need to be aware of the inherent paradox and contradictions in the plethora of policies, strategies and support mechanisms that seek improvement and of the nature of learning that emerges through changing. It is necessary for individuals and teams to invent their own wheels in order to understand and take ownership of change to gain improvement. In short, those responsible for promoting and supporting improvement need to be aware that where people work is primarily at what </a:t>
            </a:r>
            <a:r>
              <a:rPr lang="en-US" sz="1200" kern="1200" dirty="0" err="1" smtClean="0">
                <a:solidFill>
                  <a:schemeClr val="tx1"/>
                </a:solidFill>
                <a:latin typeface="+mn-lt"/>
                <a:ea typeface="+mn-ea"/>
                <a:cs typeface="+mn-cs"/>
              </a:rPr>
              <a:t>Fullan</a:t>
            </a:r>
            <a:r>
              <a:rPr lang="en-US" sz="1200" kern="1200" dirty="0" smtClean="0">
                <a:solidFill>
                  <a:schemeClr val="tx1"/>
                </a:solidFill>
                <a:latin typeface="+mn-lt"/>
                <a:ea typeface="+mn-ea"/>
                <a:cs typeface="+mn-cs"/>
              </a:rPr>
              <a:t> (2003) calls the </a:t>
            </a:r>
            <a:r>
              <a:rPr lang="en-US" sz="1200" i="1" kern="1200" dirty="0" smtClean="0">
                <a:solidFill>
                  <a:schemeClr val="tx1"/>
                </a:solidFill>
                <a:latin typeface="+mn-lt"/>
                <a:ea typeface="+mn-ea"/>
                <a:cs typeface="+mn-cs"/>
              </a:rPr>
              <a:t>edge of order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ie</a:t>
            </a:r>
            <a:r>
              <a:rPr lang="en-US" sz="1200" kern="1200" dirty="0" smtClean="0">
                <a:solidFill>
                  <a:schemeClr val="tx1"/>
                </a:solidFill>
                <a:latin typeface="+mn-lt"/>
                <a:ea typeface="+mn-ea"/>
                <a:cs typeface="+mn-cs"/>
              </a:rPr>
              <a:t> somewhere between the world where things make sense from a managerial perspective and the world where anarchy prevails. In the </a:t>
            </a:r>
            <a:r>
              <a:rPr lang="en-US" sz="1200" kern="1200" dirty="0" err="1" smtClean="0">
                <a:solidFill>
                  <a:schemeClr val="tx1"/>
                </a:solidFill>
                <a:latin typeface="+mn-lt"/>
                <a:ea typeface="+mn-ea"/>
                <a:cs typeface="+mn-cs"/>
              </a:rPr>
              <a:t>organisational</a:t>
            </a:r>
            <a:r>
              <a:rPr lang="en-US" sz="1200" kern="1200" dirty="0" smtClean="0">
                <a:solidFill>
                  <a:schemeClr val="tx1"/>
                </a:solidFill>
                <a:latin typeface="+mn-lt"/>
                <a:ea typeface="+mn-ea"/>
                <a:cs typeface="+mn-cs"/>
              </a:rPr>
              <a:t> change literature this world is known as the </a:t>
            </a:r>
            <a:r>
              <a:rPr lang="en-US" sz="1200" i="1" kern="1200" dirty="0" smtClean="0">
                <a:solidFill>
                  <a:schemeClr val="tx1"/>
                </a:solidFill>
                <a:latin typeface="+mn-lt"/>
                <a:ea typeface="+mn-ea"/>
                <a:cs typeface="+mn-cs"/>
              </a:rPr>
              <a:t>edge of chaos </a:t>
            </a:r>
            <a:r>
              <a:rPr lang="en-US" sz="1200" kern="1200" dirty="0" smtClean="0">
                <a:solidFill>
                  <a:schemeClr val="tx1"/>
                </a:solidFill>
                <a:latin typeface="+mn-lt"/>
                <a:ea typeface="+mn-ea"/>
                <a:cs typeface="+mn-cs"/>
              </a:rPr>
              <a:t>(Stacey, 2000): the place which most people occupy most of their working lives. </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12</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baseline="0" dirty="0" smtClean="0"/>
              <a:t>11</a:t>
            </a:r>
            <a:r>
              <a:rPr lang="en-GB" baseline="0" dirty="0" smtClean="0"/>
              <a:t> </a:t>
            </a:r>
            <a:r>
              <a:rPr lang="en-GB" baseline="0" dirty="0" smtClean="0"/>
              <a:t>Creating significant organisational change is the toughest challenge for any organisational leader. It’s a systemic problem. By that I mean the organisation behaves as a system in which individuals and parts relate to each other often in a complex way and you change one part and it affects the other parts. Peter </a:t>
            </a:r>
            <a:r>
              <a:rPr lang="en-GB" baseline="0" dirty="0" err="1" smtClean="0"/>
              <a:t>Checkland</a:t>
            </a:r>
            <a:r>
              <a:rPr lang="en-GB" baseline="0" dirty="0" smtClean="0"/>
              <a:t> (199) describes organisational systems from two different perspectives. The first is through the lens of an engineering metaphor in which the parts of the system can be designed and function exactly as the designer intended – he called this a hard system. And in planning terms we might think  that if we want to achieve this function we bring this and this together and it will happen.</a:t>
            </a:r>
          </a:p>
          <a:p>
            <a:endParaRPr lang="en-GB" baseline="0" dirty="0" smtClean="0"/>
          </a:p>
          <a:p>
            <a:r>
              <a:rPr lang="en-GB" baseline="0" dirty="0" smtClean="0"/>
              <a:t>But in socially constructed systems like a university the nature and complexity of human activity and interactions usually defies such a rational and logical approach. </a:t>
            </a:r>
            <a:r>
              <a:rPr lang="en-GB" baseline="0" dirty="0" err="1" smtClean="0"/>
              <a:t>Checkland</a:t>
            </a:r>
            <a:r>
              <a:rPr lang="en-GB" baseline="0" dirty="0" smtClean="0"/>
              <a:t> used the term soft systems to describe this type of situation. A soft systems view of the world accepts diversity, complexity and the non predictable behaviours of people and uses people as a resource to build a learning system. This is the way that we have to tackle wicked problems like organisational change – we have to involve people in creating the solutions for change rather than impose a design that assumes change will happen in a certain way.</a:t>
            </a:r>
          </a:p>
          <a:p>
            <a:endParaRPr lang="en-GB" baseline="0" dirty="0" smtClean="0"/>
          </a:p>
          <a:p>
            <a:r>
              <a:rPr lang="en-GB" baseline="0" dirty="0" err="1" smtClean="0"/>
              <a:t>Checkland</a:t>
            </a:r>
            <a:r>
              <a:rPr lang="en-GB" baseline="0" dirty="0" smtClean="0"/>
              <a:t> (1999) Systems thinking, systems practice New York Wiley </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b="1" kern="1200" baseline="0" dirty="0" smtClean="0">
                <a:solidFill>
                  <a:schemeClr val="tx1"/>
                </a:solidFill>
                <a:latin typeface="+mn-lt"/>
                <a:ea typeface="+mn-ea"/>
                <a:cs typeface="+mn-cs"/>
              </a:rPr>
              <a:t>13 </a:t>
            </a:r>
            <a:r>
              <a:rPr lang="en-GB" sz="1200" b="1" kern="1200" baseline="0" dirty="0" smtClean="0">
                <a:solidFill>
                  <a:schemeClr val="tx1"/>
                </a:solidFill>
                <a:latin typeface="+mn-lt"/>
                <a:ea typeface="+mn-ea"/>
                <a:cs typeface="+mn-cs"/>
              </a:rPr>
              <a:t>Wicked problems and challenges</a:t>
            </a:r>
          </a:p>
          <a:p>
            <a:r>
              <a:rPr lang="en-GB" sz="1200" b="0" kern="1200" baseline="0" dirty="0" smtClean="0">
                <a:solidFill>
                  <a:schemeClr val="tx1"/>
                </a:solidFill>
                <a:latin typeface="+mn-lt"/>
                <a:ea typeface="+mn-ea"/>
                <a:cs typeface="+mn-cs"/>
              </a:rPr>
              <a:t>I want to frame the idea of  a</a:t>
            </a:r>
            <a:r>
              <a:rPr lang="en-GB" sz="1200" kern="1200" dirty="0" smtClean="0">
                <a:solidFill>
                  <a:schemeClr val="tx1"/>
                </a:solidFill>
                <a:latin typeface="+mn-lt"/>
                <a:ea typeface="+mn-ea"/>
                <a:cs typeface="+mn-cs"/>
              </a:rPr>
              <a:t>ccomplishing significant self-determined change in a university as a 'wicked problem' (</a:t>
            </a:r>
            <a:r>
              <a:rPr lang="en-GB" sz="1200" kern="1200" dirty="0" err="1" smtClean="0">
                <a:solidFill>
                  <a:schemeClr val="tx1"/>
                </a:solidFill>
                <a:latin typeface="+mn-lt"/>
                <a:ea typeface="+mn-ea"/>
                <a:cs typeface="+mn-cs"/>
              </a:rPr>
              <a:t>Rittel</a:t>
            </a:r>
            <a:r>
              <a:rPr lang="en-GB" sz="1200" kern="1200" dirty="0" smtClean="0">
                <a:solidFill>
                  <a:schemeClr val="tx1"/>
                </a:solidFill>
                <a:latin typeface="+mn-lt"/>
                <a:ea typeface="+mn-ea"/>
                <a:cs typeface="+mn-cs"/>
              </a:rPr>
              <a:t> and Webber 1973). By that I mean accomplishing significant change is an ill-defined, ambiguous, socially grounded and often contested problem associated with strong moral, political and professional issues and values (Richie 2011).  As far as changing an organisation is concerned - changing is the last thing that most people in the organisation want to do and engaging in change - moving from the known, the tried and tested ways of doing things into unknown and unproven territory is a risk that creates a big problem for most people. In other words the act of trying to engage a university in significant change creates a new wicked problem (Camillus 2008).</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The term ‘wicked’ in the context being used here, is not about being evil, rather it describes an issue that is hard to understand and define, and highly resistant to resolution.</a:t>
            </a:r>
          </a:p>
          <a:p>
            <a:endParaRPr lang="en-GB"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Some characteristics of wicked problems  </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t>
            </a:r>
            <a:r>
              <a:rPr kumimoji="0" lang="en-GB" sz="12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Rittel</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&amp; Webber</a:t>
            </a:r>
            <a:r>
              <a:rPr kumimoji="0" lang="en-US" sz="1200" b="0" i="0" u="none" strike="noStrike" kern="1200" cap="none" normalizeH="0" baseline="0" dirty="0" smtClean="0">
                <a:ln>
                  <a:noFill/>
                </a:ln>
                <a:solidFill>
                  <a:schemeClr val="tx1"/>
                </a:solidFill>
                <a:effectLst/>
                <a:latin typeface="+mn-lt"/>
                <a:ea typeface="+mn-ea"/>
                <a:cs typeface="+mn-cs"/>
              </a:rPr>
              <a:t> </a:t>
            </a:r>
            <a:r>
              <a:rPr lang="en-US" sz="1200" kern="1200" dirty="0" smtClean="0">
                <a:solidFill>
                  <a:schemeClr val="tx1"/>
                </a:solidFill>
                <a:latin typeface="+mn-lt"/>
                <a:ea typeface="+mn-ea"/>
                <a:cs typeface="+mn-cs"/>
              </a:rPr>
              <a:t>1973) </a:t>
            </a:r>
            <a:r>
              <a:rPr lang="en-US" sz="1200" u="sng" kern="1200" dirty="0" smtClean="0">
                <a:solidFill>
                  <a:schemeClr val="tx1"/>
                </a:solidFill>
                <a:latin typeface="+mn-lt"/>
                <a:ea typeface="+mn-ea"/>
                <a:cs typeface="+mn-cs"/>
                <a:hlinkClick r:id="rId3"/>
              </a:rPr>
              <a:t>Dilemmas in a General Theory of Planning</a:t>
            </a:r>
            <a:r>
              <a:rPr lang="en-US" sz="1200" kern="1200" dirty="0" smtClean="0">
                <a:solidFill>
                  <a:schemeClr val="tx1"/>
                </a:solidFill>
                <a:latin typeface="+mn-lt"/>
                <a:ea typeface="+mn-ea"/>
                <a:cs typeface="+mn-cs"/>
              </a:rPr>
              <a:t>. Policy Sciences, Vol. 4, 155-169</a:t>
            </a:r>
            <a:endParaRPr lang="en-GB"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200" dirty="0" smtClean="0">
                <a:latin typeface="Calibri" pitchFamily="34" charset="0"/>
                <a:ea typeface="Calibri" pitchFamily="34" charset="0"/>
                <a:cs typeface="Calibri" pitchFamily="34" charset="0"/>
              </a:rPr>
              <a:t>N</a:t>
            </a: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o proper definition or structure </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200" dirty="0" smtClean="0">
                <a:latin typeface="Calibri" pitchFamily="34" charset="0"/>
                <a:ea typeface="Calibri" pitchFamily="34" charset="0"/>
                <a:cs typeface="Calibri" pitchFamily="34" charset="0"/>
              </a:rPr>
              <a:t>N</a:t>
            </a: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o stopping rule.</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Solutions are not true‐or‐false, but better or worse</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Every solution is a "one‐shot operation" and counts significantly.</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No pre‐determined solutions nor well‐described resolving actions.</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Have multiple root causes</a:t>
            </a:r>
            <a:r>
              <a:rPr lang="en-GB" sz="1200" dirty="0" smtClean="0">
                <a:latin typeface="Calibri" pitchFamily="34" charset="0"/>
                <a:ea typeface="Calibri" pitchFamily="34" charset="0"/>
                <a:cs typeface="Calibri" pitchFamily="34" charset="0"/>
              </a:rPr>
              <a:t> a</a:t>
            </a:r>
            <a:r>
              <a:rPr kumimoji="0" lang="en-GB" sz="1200" i="0" u="none" strike="noStrike" cap="none" normalizeH="0" dirty="0" smtClean="0">
                <a:ln>
                  <a:noFill/>
                </a:ln>
                <a:solidFill>
                  <a:schemeClr val="tx1"/>
                </a:solidFill>
                <a:effectLst/>
                <a:latin typeface="Calibri" pitchFamily="34" charset="0"/>
                <a:ea typeface="Calibri" pitchFamily="34" charset="0"/>
                <a:cs typeface="Calibri" pitchFamily="34" charset="0"/>
              </a:rPr>
              <a:t>nd are nested in other problems</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S</a:t>
            </a: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olutions are likely to generate unintended consequences</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endParaRPr lang="en-GB" dirty="0" smtClean="0"/>
          </a:p>
          <a:p>
            <a:r>
              <a:rPr lang="en-GB" dirty="0" smtClean="0"/>
              <a:t>Many social problems/challenges in a society are wicked problems</a:t>
            </a:r>
          </a:p>
          <a:p>
            <a:endParaRPr lang="en-GB" dirty="0" smtClean="0"/>
          </a:p>
          <a:p>
            <a:endParaRPr lang="en-GB" dirty="0" smtClean="0"/>
          </a:p>
          <a:p>
            <a:r>
              <a:rPr lang="en-GB" b="1"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Camillus, J.C. (2008) Strategy as a Wicked Problem, Harvard Business Review. Available at:  http://hbr.org/2008/05/strategy-as-a-wicked-problem/ar/1</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Ritchie, T. (2011) Wicked Problems: Structuring Social Messes with Morphological Analysis Swedish Morphological Society. Available at: </a:t>
            </a:r>
            <a:r>
              <a:rPr lang="en-GB" sz="1200" i="1" kern="1200" dirty="0" smtClean="0">
                <a:solidFill>
                  <a:schemeClr val="tx1"/>
                </a:solidFill>
                <a:latin typeface="+mn-lt"/>
                <a:ea typeface="+mn-ea"/>
                <a:cs typeface="+mn-cs"/>
              </a:rPr>
              <a:t>http://www.swemorph.com/pdf/wp.pdf</a:t>
            </a:r>
            <a:endParaRPr lang="en-GB" sz="1200" kern="1200" dirty="0" smtClean="0">
              <a:solidFill>
                <a:schemeClr val="tx1"/>
              </a:solidFill>
              <a:latin typeface="+mn-lt"/>
              <a:ea typeface="+mn-ea"/>
              <a:cs typeface="+mn-cs"/>
            </a:endParaRPr>
          </a:p>
          <a:p>
            <a:r>
              <a:rPr kumimoji="0" lang="en-GB" sz="12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Rittel</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H, &amp; Webber,</a:t>
            </a:r>
            <a:r>
              <a:rPr kumimoji="0" lang="en-US" sz="1200" b="0" i="0" u="none" strike="noStrike" kern="1200" cap="none" normalizeH="0" baseline="0" dirty="0" smtClean="0">
                <a:ln>
                  <a:noFill/>
                </a:ln>
                <a:solidFill>
                  <a:schemeClr val="tx1"/>
                </a:solidFill>
                <a:effectLst/>
                <a:latin typeface="+mn-lt"/>
                <a:ea typeface="+mn-ea"/>
                <a:cs typeface="+mn-cs"/>
              </a:rPr>
              <a:t> M.(</a:t>
            </a:r>
            <a:r>
              <a:rPr lang="en-US" sz="1200" kern="1200" dirty="0" smtClean="0">
                <a:solidFill>
                  <a:schemeClr val="tx1"/>
                </a:solidFill>
                <a:latin typeface="+mn-lt"/>
                <a:ea typeface="+mn-ea"/>
                <a:cs typeface="+mn-cs"/>
              </a:rPr>
              <a:t>1973) </a:t>
            </a:r>
            <a:r>
              <a:rPr lang="en-US" sz="1200" u="sng" kern="1200" dirty="0" smtClean="0">
                <a:solidFill>
                  <a:schemeClr val="tx1"/>
                </a:solidFill>
                <a:latin typeface="+mn-lt"/>
                <a:ea typeface="+mn-ea"/>
                <a:cs typeface="+mn-cs"/>
                <a:hlinkClick r:id="rId3"/>
              </a:rPr>
              <a:t>Dilemmas in a General Theory of Planning</a:t>
            </a:r>
            <a:r>
              <a:rPr lang="en-US" sz="1200" kern="1200" dirty="0" smtClean="0">
                <a:solidFill>
                  <a:schemeClr val="tx1"/>
                </a:solidFill>
                <a:latin typeface="+mn-lt"/>
                <a:ea typeface="+mn-ea"/>
                <a:cs typeface="+mn-cs"/>
              </a:rPr>
              <a:t>. Policy Sciences, Vol. 4, 155-169</a:t>
            </a:r>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14 </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People working and studying in higher education are confronted every day by essentially the same wicked challenge.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For teachers it is associated with a question like ‘ how do we prepare my students for an ever more complex world?’… I don’t just mean preparing students for their first job when they leave university I mean how do we prepare them so that they can face and adapt to the many challenges they will encounter over a lifetime of working, learning and living.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From the students’ perspective the same challenge is expressed in the question ‘ How do I prepare myself for the rest of my life?’… what sorts of things do I need to learn, what sorts of skills, qualities, dispositions and values do I need to develop, and what sorts of experiences do I need to have.. Personal and professional development needs to be so much more than simply studying and learning an academic curriculum.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This picture, which we drew on the wall of our Centre at the University of Surrey, symbolically represents some of the complexity embedded in this wicked problem – which is a problem that is very difficult to define, is nested in other problems and has many perspectives on it, has no right or wrong answers, and no clear resolving actions.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p:txBody>
      </p:sp>
      <p:sp>
        <p:nvSpPr>
          <p:cNvPr id="4" name="Slide Number Placeholder 3"/>
          <p:cNvSpPr>
            <a:spLocks noGrp="1"/>
          </p:cNvSpPr>
          <p:nvPr>
            <p:ph type="sldNum" sz="quarter" idx="10"/>
          </p:nvPr>
        </p:nvSpPr>
        <p:spPr/>
        <p:txBody>
          <a:bodyPr/>
          <a:lstStyle/>
          <a:p>
            <a:fld id="{7276ED11-2604-4095-AF03-0690F2612382}" type="slidenum">
              <a:rPr lang="en-GB" smtClean="0"/>
              <a:pPr/>
              <a:t>16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b="1" dirty="0" smtClean="0"/>
              <a:t>15</a:t>
            </a:r>
            <a:r>
              <a:rPr lang="en-GB" b="0" dirty="0" smtClean="0"/>
              <a:t> </a:t>
            </a:r>
            <a:r>
              <a:rPr lang="en-GB" b="0" dirty="0" smtClean="0"/>
              <a:t>The second challenge facing people who work in higher education, particularly</a:t>
            </a:r>
            <a:r>
              <a:rPr lang="en-GB" b="0" baseline="0" dirty="0" smtClean="0"/>
              <a:t> the leaders of higher education institutions,</a:t>
            </a:r>
            <a:r>
              <a:rPr lang="en-GB" b="0" dirty="0" smtClean="0"/>
              <a:t> can</a:t>
            </a:r>
            <a:r>
              <a:rPr lang="en-GB" b="0" baseline="0" dirty="0" smtClean="0"/>
              <a:t> be described by the question ‘ How do we change our university so that it is better able to meet the challenge of preparing learners for a very complex, uncertain and ever changing world?’.  How do we move from what is still a predominantly industrial provider-designed and directed model of higher education to a more ecological learner-designed and managed model of learning which is more appropriate for a modern world.</a:t>
            </a:r>
          </a:p>
          <a:p>
            <a:endParaRPr lang="en-GB" b="0" baseline="0" dirty="0" smtClean="0"/>
          </a:p>
          <a:p>
            <a:r>
              <a:rPr lang="en-GB" b="0" baseline="0" dirty="0" smtClean="0"/>
              <a:t>Many faculty would say that there is no problem.. and therein lies the problem….the challenge is to persuade people that believe there is no need to change something that has worked perfectly well for them in the past. Multiply that by the number of faculty and administrators working in a university and you can see how difficult it is to bring about change across a university.</a:t>
            </a:r>
          </a:p>
          <a:p>
            <a:endParaRPr lang="en-GB" b="0" baseline="0" dirty="0" smtClean="0"/>
          </a:p>
          <a:p>
            <a:r>
              <a:rPr lang="en-GB" b="0" baseline="0" dirty="0" smtClean="0"/>
              <a:t>University structures are hard to work cross, procedures are often non negotiable and require compliance, traditions and habits are deeply embedded in practices, and individual academics (at least in the UK) have significant levels of autonomy that means they have to be persuaded rather than be made to change. Bringing about significant change in a university is a complex and often messy process.</a:t>
            </a:r>
          </a:p>
          <a:p>
            <a:endParaRPr lang="en-GB" b="0"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16 </a:t>
            </a:r>
            <a:r>
              <a:rPr lang="en-GB" sz="1200" kern="1200" dirty="0" smtClean="0">
                <a:solidFill>
                  <a:schemeClr val="tx1"/>
                </a:solidFill>
                <a:latin typeface="+mn-lt"/>
                <a:ea typeface="+mn-ea"/>
                <a:cs typeface="+mn-cs"/>
              </a:rPr>
              <a:t>Two views of universities which provide insights into why they are difficult</a:t>
            </a:r>
            <a:r>
              <a:rPr lang="en-GB" sz="1200" kern="1200" baseline="0" dirty="0" smtClean="0">
                <a:solidFill>
                  <a:schemeClr val="tx1"/>
                </a:solidFill>
                <a:latin typeface="+mn-lt"/>
                <a:ea typeface="+mn-ea"/>
                <a:cs typeface="+mn-cs"/>
              </a:rPr>
              <a:t> sites for</a:t>
            </a:r>
            <a:r>
              <a:rPr lang="en-GB" sz="1200" kern="1200" dirty="0" smtClean="0">
                <a:solidFill>
                  <a:schemeClr val="tx1"/>
                </a:solidFill>
                <a:latin typeface="+mn-lt"/>
                <a:ea typeface="+mn-ea"/>
                <a:cs typeface="+mn-cs"/>
              </a:rPr>
              <a:t> change.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first from a former Vice Chancellor Sir George Bain</a:t>
            </a:r>
          </a:p>
          <a:p>
            <a:endParaRPr lang="en-GB"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i="0" u="none" strike="noStrike" cap="none" normalizeH="0" baseline="0" dirty="0" smtClean="0">
                <a:ln>
                  <a:noFill/>
                </a:ln>
                <a:effectLst/>
                <a:latin typeface="Arial Narrow" pitchFamily="34" charset="0"/>
                <a:ea typeface="Times New Roman" pitchFamily="18" charset="0"/>
                <a:cs typeface="Arial" pitchFamily="34" charset="0"/>
              </a:rPr>
              <a:t>Universities are pluralistic institutions with multiple, ambiguous and conflicting goals. They are professional institutions that are primarily run by the profession (the </a:t>
            </a:r>
            <a:r>
              <a:rPr lang="en-GB" sz="1200" dirty="0" smtClean="0">
                <a:latin typeface="Arial Narrow" pitchFamily="34" charset="0"/>
                <a:ea typeface="Times New Roman" pitchFamily="18" charset="0"/>
                <a:cs typeface="Arial" pitchFamily="34" charset="0"/>
              </a:rPr>
              <a:t>faculty</a:t>
            </a:r>
            <a:r>
              <a:rPr kumimoji="0" lang="en-GB" sz="1200" i="0" u="none" strike="noStrike" cap="none" normalizeH="0" baseline="0" dirty="0" smtClean="0">
                <a:ln>
                  <a:noFill/>
                </a:ln>
                <a:effectLst/>
                <a:latin typeface="Arial Narrow" pitchFamily="34" charset="0"/>
                <a:ea typeface="Times New Roman" pitchFamily="18" charset="0"/>
                <a:cs typeface="Arial" pitchFamily="34" charset="0"/>
              </a:rPr>
              <a:t>) often in its own interests rather than those of the clients and they are collegial institutions in which the Vice-Chancellor is less a CEO</a:t>
            </a:r>
            <a:r>
              <a:rPr kumimoji="0" lang="en-GB" sz="1200" i="0" u="none" strike="noStrike" cap="none" normalizeH="0" dirty="0" smtClean="0">
                <a:ln>
                  <a:noFill/>
                </a:ln>
                <a:effectLst/>
                <a:latin typeface="Arial Narrow" pitchFamily="34" charset="0"/>
                <a:ea typeface="Times New Roman" pitchFamily="18" charset="0"/>
                <a:cs typeface="Arial" pitchFamily="34" charset="0"/>
              </a:rPr>
              <a:t> </a:t>
            </a:r>
            <a:r>
              <a:rPr kumimoji="0" lang="en-GB" sz="1200" i="0" u="none" strike="noStrike" cap="none" normalizeH="0" baseline="0" dirty="0" smtClean="0">
                <a:ln>
                  <a:noFill/>
                </a:ln>
                <a:effectLst/>
                <a:latin typeface="Arial Narrow" pitchFamily="34" charset="0"/>
                <a:ea typeface="Times New Roman" pitchFamily="18" charset="0"/>
                <a:cs typeface="Arial" pitchFamily="34" charset="0"/>
              </a:rPr>
              <a:t>and more a managing partner in a professional firm who has to manage by negotiation and persuasion.  Change is extremely difficult to bring about in an institution with these characteristics. (Bain 2007:13).</a:t>
            </a:r>
            <a:endParaRPr kumimoji="0" lang="en-GB" sz="1200" i="0" u="none" strike="noStrike" cap="none" normalizeH="0" baseline="0" dirty="0" smtClean="0">
              <a:ln>
                <a:noFill/>
              </a:ln>
              <a:effectLst/>
              <a:latin typeface="Arial Narrow" pitchFamily="34" charset="0"/>
              <a:cs typeface="Arial" pitchFamily="34" charset="0"/>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second from a highly respected commentator on higher education in the USA</a:t>
            </a:r>
            <a:r>
              <a:rPr lang="en-GB" sz="1200" kern="1200" baseline="0" dirty="0" smtClean="0">
                <a:solidFill>
                  <a:schemeClr val="tx1"/>
                </a:solidFill>
                <a:latin typeface="+mn-lt"/>
                <a:ea typeface="+mn-ea"/>
                <a:cs typeface="+mn-cs"/>
              </a:rPr>
              <a:t> Peter Ewell</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effectLst/>
                <a:latin typeface="Arial Narrow" pitchFamily="34" charset="0"/>
                <a:ea typeface="Times New Roman" pitchFamily="18" charset="0"/>
                <a:cs typeface="Arial" pitchFamily="34" charset="0"/>
              </a:rPr>
              <a:t>Institutions of higher education are characterized by extremely decentralized structures of authority, remarkably dispersed incentive systems, and relatively few restrictions on the way people choose to use their time.  These prominent organizational features that render colleges and universities distinctive among social institutions certainly help the academy protect its freedom from unwanted political and external influences. But they simultaneously act to subvert change of </a:t>
            </a:r>
            <a:r>
              <a:rPr kumimoji="0" lang="en-GB" sz="1200" b="0" i="1" u="none" strike="noStrike" cap="none" normalizeH="0" baseline="0" dirty="0" smtClean="0">
                <a:ln>
                  <a:noFill/>
                </a:ln>
                <a:effectLst/>
                <a:latin typeface="Arial Narrow" pitchFamily="34" charset="0"/>
                <a:ea typeface="Times New Roman" pitchFamily="18" charset="0"/>
                <a:cs typeface="Arial" pitchFamily="34" charset="0"/>
              </a:rPr>
              <a:t>any</a:t>
            </a:r>
            <a:r>
              <a:rPr kumimoji="0" lang="en-GB" sz="1200" b="0" i="0" u="none" strike="noStrike" cap="none" normalizeH="0" baseline="0" dirty="0" smtClean="0">
                <a:ln>
                  <a:noFill/>
                </a:ln>
                <a:effectLst/>
                <a:latin typeface="Arial Narrow" pitchFamily="34" charset="0"/>
                <a:ea typeface="Times New Roman" pitchFamily="18" charset="0"/>
                <a:cs typeface="Arial" pitchFamily="34" charset="0"/>
              </a:rPr>
              <a:t> kind (Ewell 2004:2).</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Now it might be that these cultural characteristics are not found</a:t>
            </a:r>
            <a:r>
              <a:rPr lang="en-GB" sz="1200" kern="1200" baseline="0" dirty="0" smtClean="0">
                <a:solidFill>
                  <a:schemeClr val="tx1"/>
                </a:solidFill>
                <a:latin typeface="+mn-lt"/>
                <a:ea typeface="+mn-ea"/>
                <a:cs typeface="+mn-cs"/>
              </a:rPr>
              <a:t> in China’s universities, in which case my talk will be of little value. But they are then I’m confident that what I have to say will be relevant. </a:t>
            </a:r>
            <a:r>
              <a:rPr lang="en-GB" sz="1200" kern="1200" dirty="0" smtClean="0">
                <a:solidFill>
                  <a:schemeClr val="tx1"/>
                </a:solidFill>
                <a:latin typeface="+mn-lt"/>
                <a:ea typeface="+mn-ea"/>
                <a:cs typeface="+mn-cs"/>
              </a:rPr>
              <a:t>It is the organisational respect for autonomy in the academy, combined with the ability of the academy to subvert change, that are the source of much of the 'wickedness' in the challenge of accomplishing </a:t>
            </a:r>
            <a:r>
              <a:rPr lang="en-GB" sz="1200" kern="1200" dirty="0" err="1" smtClean="0">
                <a:solidFill>
                  <a:schemeClr val="tx1"/>
                </a:solidFill>
                <a:latin typeface="+mn-lt"/>
                <a:ea typeface="+mn-ea"/>
                <a:cs typeface="+mn-cs"/>
              </a:rPr>
              <a:t>signiifcant</a:t>
            </a:r>
            <a:r>
              <a:rPr lang="en-GB" sz="1200" kern="1200" dirty="0" smtClean="0">
                <a:solidFill>
                  <a:schemeClr val="tx1"/>
                </a:solidFill>
                <a:latin typeface="+mn-lt"/>
                <a:ea typeface="+mn-ea"/>
                <a:cs typeface="+mn-cs"/>
              </a:rPr>
              <a:t> strategic change in universities.</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17</a:t>
            </a:r>
            <a:r>
              <a:rPr lang="en-GB" dirty="0" smtClean="0"/>
              <a:t> </a:t>
            </a:r>
            <a:r>
              <a:rPr lang="en-GB" dirty="0" smtClean="0"/>
              <a:t>The two challenges I have alluded to are linked. They are not the only problems facing faculty and their leaders</a:t>
            </a:r>
            <a:r>
              <a:rPr lang="en-GB" baseline="0" dirty="0" smtClean="0"/>
              <a:t> but it is the unifying educational challenge.</a:t>
            </a:r>
            <a:endParaRPr lang="en-GB" dirty="0" smtClean="0"/>
          </a:p>
          <a:p>
            <a:endParaRPr lang="en-GB" dirty="0" smtClean="0"/>
          </a:p>
          <a:p>
            <a:r>
              <a:rPr lang="en-GB" baseline="0" dirty="0" smtClean="0"/>
              <a:t>I became interested in questions about how universities harness the power of their innovators to bring about the sorts of changes that they can assimilate and make their own when I took responsibility for an innovation project that was trying to address this wicked challenge. So my professional learning needs and interests have been driven by an underlying question like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latin typeface="Arial Narrow" pitchFamily="34" charset="0"/>
              </a:rPr>
              <a:t>What are the factors  and conditions that  enable universities to change which encourage teachers to innovate in ways that engage with this wicked problem?</a:t>
            </a:r>
          </a:p>
          <a:p>
            <a:endParaRPr lang="en-GB" baseline="0" dirty="0" smtClean="0"/>
          </a:p>
        </p:txBody>
      </p:sp>
      <p:sp>
        <p:nvSpPr>
          <p:cNvPr id="4" name="Slide Number Placeholder 3"/>
          <p:cNvSpPr>
            <a:spLocks noGrp="1"/>
          </p:cNvSpPr>
          <p:nvPr>
            <p:ph type="sldNum" sz="quarter" idx="10"/>
          </p:nvPr>
        </p:nvSpPr>
        <p:spPr/>
        <p:txBody>
          <a:bodyPr/>
          <a:lstStyle/>
          <a:p>
            <a:fld id="{7276ED11-2604-4095-AF03-0690F2612382}" type="slidenum">
              <a:rPr lang="en-GB" smtClean="0"/>
              <a:pPr/>
              <a:t>19</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18</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Forces for change in UK universities are numerous and continuous. In the UK we are still in the midst of a 30 year transformation from a low participation system of higher education where only 10% of the18-19 group leaving school went to university to a mass system of HE where we have 40-45% of this group going to university and also a greater than 50% of studying university in your life. This transformation is also about reshaping higher education so that it is fit for purpose in a modern world. This means there is a strong emphasis on preparing students for working in the knowledge economy.</a:t>
            </a:r>
          </a:p>
          <a:p>
            <a:endParaRPr lang="en-GB" dirty="0" smtClean="0"/>
          </a:p>
          <a:p>
            <a:r>
              <a:rPr lang="en-GB" dirty="0" smtClean="0"/>
              <a:t>Innovation from the bottom of the organisation occurs spontaneously as faculty and administrators respond to the various forces for change that are all around them. Generally,</a:t>
            </a:r>
            <a:r>
              <a:rPr lang="en-GB" baseline="0" dirty="0" smtClean="0"/>
              <a:t> results in local often temporary change and rarely affects the organisation strategically.</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20</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19 </a:t>
            </a:r>
            <a:r>
              <a:rPr lang="en-GB" dirty="0" smtClean="0"/>
              <a:t>Strategic change introduces a new force from within the organisation when the organisational leadership try</a:t>
            </a:r>
            <a:r>
              <a:rPr lang="en-GB" baseline="0" dirty="0" smtClean="0"/>
              <a:t> to orchestrate and support a direction for change and provide a new context for bottom- up innovation. </a:t>
            </a:r>
          </a:p>
          <a:p>
            <a:endParaRPr lang="en-GB" baseline="0" dirty="0" smtClean="0"/>
          </a:p>
          <a:p>
            <a:r>
              <a:rPr lang="en-GB" baseline="0" dirty="0" smtClean="0"/>
              <a:t>I am going to present two case studies. In the first one </a:t>
            </a:r>
            <a:r>
              <a:rPr lang="en-GB" sz="1200" kern="1200" dirty="0" smtClean="0">
                <a:solidFill>
                  <a:schemeClr val="tx1"/>
                </a:solidFill>
                <a:latin typeface="+mn-lt"/>
                <a:ea typeface="+mn-ea"/>
                <a:cs typeface="+mn-cs"/>
              </a:rPr>
              <a:t>a decision was made by a university to engage in self-determined change.</a:t>
            </a:r>
            <a:r>
              <a:rPr lang="en-GB" sz="1200" kern="1200" baseline="0" dirty="0" smtClean="0">
                <a:solidFill>
                  <a:schemeClr val="tx1"/>
                </a:solidFill>
                <a:latin typeface="+mn-lt"/>
                <a:ea typeface="+mn-ea"/>
                <a:cs typeface="+mn-cs"/>
              </a:rPr>
              <a:t> It </a:t>
            </a:r>
            <a:r>
              <a:rPr lang="en-GB" sz="1200" kern="1200" dirty="0" smtClean="0">
                <a:solidFill>
                  <a:schemeClr val="tx1"/>
                </a:solidFill>
                <a:latin typeface="+mn-lt"/>
                <a:ea typeface="+mn-ea"/>
                <a:cs typeface="+mn-cs"/>
              </a:rPr>
              <a:t>saw</a:t>
            </a:r>
            <a:r>
              <a:rPr lang="en-GB" sz="1200" kern="1200" baseline="0" dirty="0" smtClean="0">
                <a:solidFill>
                  <a:schemeClr val="tx1"/>
                </a:solidFill>
                <a:latin typeface="+mn-lt"/>
                <a:ea typeface="+mn-ea"/>
                <a:cs typeface="+mn-cs"/>
              </a:rPr>
              <a:t> an opportunity to acquire additional resources to change and then engaged in a deliberate three year programme of change orchestrated from the top.</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21</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i="0" dirty="0" smtClean="0"/>
              <a:t>20</a:t>
            </a:r>
            <a:r>
              <a:rPr lang="en-GB" i="0" dirty="0" smtClean="0"/>
              <a:t> </a:t>
            </a:r>
            <a:r>
              <a:rPr lang="en-GB" i="0" dirty="0" smtClean="0"/>
              <a:t>In my second</a:t>
            </a:r>
            <a:r>
              <a:rPr lang="en-GB" i="0" baseline="0" dirty="0" smtClean="0"/>
              <a:t> case study I will also talk about a different scenario in which a department in a university tried to influence university in order to bring about strategic change</a:t>
            </a:r>
            <a:endParaRPr lang="en-GB" i="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2 </a:t>
            </a:r>
            <a:r>
              <a:rPr lang="en-GB" dirty="0" smtClean="0"/>
              <a:t>The talk is in three parts</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21 </a:t>
            </a:r>
            <a:r>
              <a:rPr lang="en-GB" sz="1200" kern="1200" dirty="0" smtClean="0">
                <a:solidFill>
                  <a:schemeClr val="tx1"/>
                </a:solidFill>
                <a:latin typeface="+mn-lt"/>
                <a:ea typeface="+mn-ea"/>
                <a:cs typeface="+mn-cs"/>
              </a:rPr>
              <a:t>Fundamental change of the type we are talking about does not happen without two essential factors. The first is institutional will which is embodied in the practices and communications of an institutions leaders and transmitted through its workforce. Organisations</a:t>
            </a:r>
            <a:r>
              <a:rPr lang="en-GB" sz="1200" kern="1200" baseline="0" dirty="0" smtClean="0">
                <a:solidFill>
                  <a:schemeClr val="tx1"/>
                </a:solidFill>
                <a:latin typeface="+mn-lt"/>
                <a:ea typeface="+mn-ea"/>
                <a:cs typeface="+mn-cs"/>
              </a:rPr>
              <a:t> use their</a:t>
            </a:r>
            <a:r>
              <a:rPr lang="en-GB" sz="1200" kern="1200" dirty="0" smtClean="0">
                <a:solidFill>
                  <a:schemeClr val="tx1"/>
                </a:solidFill>
                <a:latin typeface="+mn-lt"/>
                <a:ea typeface="+mn-ea"/>
                <a:cs typeface="+mn-cs"/>
              </a:rPr>
              <a:t> strategy</a:t>
            </a:r>
            <a:r>
              <a:rPr lang="en-GB" sz="1200" kern="1200" baseline="0" dirty="0" smtClean="0">
                <a:solidFill>
                  <a:schemeClr val="tx1"/>
                </a:solidFill>
                <a:latin typeface="+mn-lt"/>
                <a:ea typeface="+mn-ea"/>
                <a:cs typeface="+mn-cs"/>
              </a:rPr>
              <a:t> as a tool to convey the organisational will.</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 second is activity. Without new activity that is different to what has been done before nothing will change. Because change is activity-based we can use </a:t>
            </a:r>
            <a:r>
              <a:rPr lang="en-GB" sz="1200" kern="1200" dirty="0" err="1" smtClean="0">
                <a:solidFill>
                  <a:schemeClr val="tx1"/>
                </a:solidFill>
                <a:latin typeface="+mn-lt"/>
                <a:ea typeface="+mn-ea"/>
                <a:cs typeface="+mn-cs"/>
              </a:rPr>
              <a:t>Engstrom's</a:t>
            </a:r>
            <a:r>
              <a:rPr lang="en-GB" sz="1200" kern="1200" dirty="0" smtClean="0">
                <a:solidFill>
                  <a:schemeClr val="tx1"/>
                </a:solidFill>
                <a:latin typeface="+mn-lt"/>
                <a:ea typeface="+mn-ea"/>
                <a:cs typeface="+mn-cs"/>
              </a:rPr>
              <a:t> activity system model to describe and map the dynamics of the system </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23</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22</a:t>
            </a:r>
            <a:r>
              <a:rPr lang="en-GB" dirty="0" smtClean="0"/>
              <a:t> </a:t>
            </a:r>
            <a:r>
              <a:rPr lang="en-GB" sz="1200" kern="1200" dirty="0" smtClean="0">
                <a:solidFill>
                  <a:schemeClr val="tx1"/>
                </a:solidFill>
                <a:latin typeface="+mn-lt"/>
                <a:ea typeface="+mn-ea"/>
                <a:cs typeface="+mn-cs"/>
              </a:rPr>
              <a:t>Strategic change orchestrated by the institutional leaders and conveyed through its strategy and policies for engaging faculty and resourcing new activity stimulates lots of new activity. Every part of the system that is involved in change is creating its own activity systems out of which change emerges. If all these activity systems are more or less aligned to the strategy then strategic change will be accomplished. </a:t>
            </a:r>
          </a:p>
          <a:p>
            <a:endParaRPr lang="en-GB" dirty="0" smtClean="0"/>
          </a:p>
        </p:txBody>
      </p:sp>
      <p:sp>
        <p:nvSpPr>
          <p:cNvPr id="4" name="Slide Number Placeholder 3"/>
          <p:cNvSpPr>
            <a:spLocks noGrp="1"/>
          </p:cNvSpPr>
          <p:nvPr>
            <p:ph type="sldNum" sz="quarter" idx="10"/>
          </p:nvPr>
        </p:nvSpPr>
        <p:spPr/>
        <p:txBody>
          <a:bodyPr/>
          <a:lstStyle/>
          <a:p>
            <a:fld id="{7276ED11-2604-4095-AF03-0690F2612382}" type="slidenum">
              <a:rPr lang="en-GB" smtClean="0"/>
              <a:pPr/>
              <a:t>24</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baseline="0" dirty="0" smtClean="0"/>
              <a:t>23</a:t>
            </a:r>
            <a:r>
              <a:rPr lang="en-GB" b="0" baseline="0" dirty="0" smtClean="0"/>
              <a:t> </a:t>
            </a:r>
            <a:r>
              <a:rPr lang="en-GB" b="0" dirty="0" smtClean="0"/>
              <a:t>When</a:t>
            </a:r>
            <a:r>
              <a:rPr lang="en-GB" b="0" baseline="0" dirty="0" smtClean="0"/>
              <a:t> a university decides it wants to significantly change institutional leaders have to create a vision of what the future will look like and sell that vision to the people working in the university. We know from the work of Rogers on the way innovations are diffused that the attitudes of the members of the university are likely to follow a pattern like the one shown by this distribution curve. </a:t>
            </a:r>
          </a:p>
          <a:p>
            <a:endParaRPr lang="en-GB" b="0" baseline="0" dirty="0" smtClean="0"/>
          </a:p>
          <a:p>
            <a:r>
              <a:rPr lang="en-GB" b="0" baseline="0" dirty="0" smtClean="0"/>
              <a:t>A small percentage of the population will embrace change and step forward to lead change.. They are the enthusiasts, innovators and early adopters.</a:t>
            </a:r>
          </a:p>
          <a:p>
            <a:endParaRPr lang="en-GB" b="0" baseline="0" dirty="0" smtClean="0"/>
          </a:p>
          <a:p>
            <a:r>
              <a:rPr lang="en-GB" b="0" baseline="0" dirty="0" smtClean="0"/>
              <a:t>At the other end of the spectrum a small proportion of staff will resist change….. These are the laggards, the people who hang back, who have no intention of changing if they can help it..</a:t>
            </a:r>
          </a:p>
          <a:p>
            <a:endParaRPr lang="en-GB" b="0" baseline="0" dirty="0" smtClean="0"/>
          </a:p>
          <a:p>
            <a:r>
              <a:rPr lang="en-GB" b="0" baseline="0" dirty="0" smtClean="0"/>
              <a:t>The bulk of the population, the early and late majority, will change if they can see why it is important to do so and if they can see the benefits in a very concrete way. They can also be encouraged to change if new systems or procedures are introduced that require them to change their behaviour. The people in the early and middle majority need to draw on examples of what change will look like produced by the innovators and early adopters. These people are crucial to change in any organisation so lets start by looking at these people and the nature of innovation.</a:t>
            </a:r>
            <a:endParaRPr lang="en-GB" b="0" dirty="0" smtClean="0"/>
          </a:p>
          <a:p>
            <a:endParaRPr lang="en-GB"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Rogers, E.M. (1995). </a:t>
            </a:r>
            <a:r>
              <a:rPr lang="en-US" sz="1200" i="1" kern="1200" dirty="0" smtClean="0">
                <a:solidFill>
                  <a:schemeClr val="tx1"/>
                </a:solidFill>
                <a:latin typeface="+mn-lt"/>
                <a:ea typeface="+mn-ea"/>
                <a:cs typeface="+mn-cs"/>
              </a:rPr>
              <a:t>Diffusion of innovations</a:t>
            </a:r>
            <a:r>
              <a:rPr lang="en-US" sz="1200" kern="1200" dirty="0" smtClean="0">
                <a:solidFill>
                  <a:schemeClr val="tx1"/>
                </a:solidFill>
                <a:latin typeface="+mn-lt"/>
                <a:ea typeface="+mn-ea"/>
                <a:cs typeface="+mn-cs"/>
              </a:rPr>
              <a:t>. 4th Edition. The Free Press, Simon &amp; Schuster, New York. </a:t>
            </a:r>
            <a:endParaRPr lang="en-GB" sz="1200" kern="1200" dirty="0" smtClean="0">
              <a:solidFill>
                <a:schemeClr val="tx1"/>
              </a:solidFill>
              <a:latin typeface="+mn-lt"/>
              <a:ea typeface="+mn-ea"/>
              <a:cs typeface="+mn-cs"/>
            </a:endParaRPr>
          </a:p>
          <a:p>
            <a:endParaRPr lang="en-GB" b="0" dirty="0" smtClean="0"/>
          </a:p>
        </p:txBody>
      </p:sp>
      <p:sp>
        <p:nvSpPr>
          <p:cNvPr id="4" name="Slide Number Placeholder 3"/>
          <p:cNvSpPr>
            <a:spLocks noGrp="1"/>
          </p:cNvSpPr>
          <p:nvPr>
            <p:ph type="sldNum" sz="quarter" idx="10"/>
          </p:nvPr>
        </p:nvSpPr>
        <p:spPr/>
        <p:txBody>
          <a:bodyPr/>
          <a:lstStyle/>
          <a:p>
            <a:fld id="{7276ED11-2604-4095-AF03-0690F2612382}" type="slidenum">
              <a:rPr lang="en-GB" smtClean="0"/>
              <a:pPr/>
              <a:t>25</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24 </a:t>
            </a:r>
            <a:r>
              <a:rPr lang="en-GB" b="1" dirty="0" smtClean="0"/>
              <a:t>What do we mean by innovation </a:t>
            </a:r>
            <a:r>
              <a:rPr lang="en-GB"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 usually think of innovations as new global products such as what apple bring out from time to time but innovation also applies to services and practices at a more local scale. Here are a couple of definitions that I have found useful.</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26</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25 </a:t>
            </a:r>
            <a:r>
              <a:rPr lang="en-GB" sz="1200" kern="1200" dirty="0" smtClean="0">
                <a:solidFill>
                  <a:schemeClr val="tx1"/>
                </a:solidFill>
                <a:latin typeface="+mn-lt"/>
                <a:ea typeface="+mn-ea"/>
                <a:cs typeface="+mn-cs"/>
              </a:rPr>
              <a:t>Innovation is related to creativity in that it is an act of creation that is applied to practice, products or services. Like the concept of creativity, innovation can be visualised in terms of its scope, significance and influence (Figure 3) mirroring the 4-C model of creativity proposed by Kaufman and </a:t>
            </a:r>
            <a:r>
              <a:rPr lang="en-GB" sz="1200" kern="1200" dirty="0" err="1" smtClean="0">
                <a:solidFill>
                  <a:schemeClr val="tx1"/>
                </a:solidFill>
                <a:latin typeface="+mn-lt"/>
                <a:ea typeface="+mn-ea"/>
                <a:cs typeface="+mn-cs"/>
              </a:rPr>
              <a:t>Beghetto</a:t>
            </a:r>
            <a:r>
              <a:rPr lang="en-GB" sz="1200" kern="1200" dirty="0" smtClean="0">
                <a:solidFill>
                  <a:schemeClr val="tx1"/>
                </a:solidFill>
                <a:latin typeface="+mn-lt"/>
                <a:ea typeface="+mn-ea"/>
                <a:cs typeface="+mn-cs"/>
              </a:rPr>
              <a:t> (2009).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At the global level there are innovations - like the world wide web - which have the potential to affect everyone on the planet. Individual organisations may develop a set of products and applications (like Apple for example) that are also global in their reach and effects. Such innovations are normally created by teams of people working collaboratively with a shared vision of the product or service they are trying to create.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At the individual level we all innovate to varying degrees in our daily lives. It's all part and parcel of adapting and seeking better, quicker, more effective and more interesting ways of doing things. For example communications</a:t>
            </a:r>
            <a:r>
              <a:rPr lang="en-GB" sz="1200" kern="1200" baseline="0" dirty="0" smtClean="0">
                <a:solidFill>
                  <a:schemeClr val="tx1"/>
                </a:solidFill>
                <a:latin typeface="+mn-lt"/>
                <a:ea typeface="+mn-ea"/>
                <a:cs typeface="+mn-cs"/>
              </a:rPr>
              <a:t> technology like computers and smart phones have profoundly affected the way we shop on line.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As individuals we also innovate in our professional lives. For example, in universities, the fact that Faculty have a high degree of autonomy and control over what they teach and how they teach it, means that teachers are continually inventing and re-inventing the curriculum, learning resources, teaching and learning strategies and assessment practices. Changing in a deliberate and incremental way, is a way of life for the conscientious higher education teacher.</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But, the </a:t>
            </a:r>
            <a:r>
              <a:rPr lang="en-GB" sz="1200" kern="1200" dirty="0" err="1" smtClean="0">
                <a:solidFill>
                  <a:schemeClr val="tx1"/>
                </a:solidFill>
                <a:latin typeface="+mn-lt"/>
                <a:ea typeface="+mn-ea"/>
                <a:cs typeface="+mn-cs"/>
              </a:rPr>
              <a:t>norming</a:t>
            </a:r>
            <a:r>
              <a:rPr lang="en-GB" sz="1200" kern="1200" dirty="0" smtClean="0">
                <a:solidFill>
                  <a:schemeClr val="tx1"/>
                </a:solidFill>
                <a:latin typeface="+mn-lt"/>
                <a:ea typeface="+mn-ea"/>
                <a:cs typeface="+mn-cs"/>
              </a:rPr>
              <a:t> process in the professional environment means that most teachers tend to adopt similar practices to their peers so even though there is lots of invention it tends to follow the patterns of behaviour already established in the local cultural setting - the department or school.  Established practices like acceptable forms of assessment, rigid timetable structures and the rooms in which classes take place can all constrain innovation. But it is not uncommon for teachers to engage in more radical change or innovation for example when a new module or programme is being created, or an entirely new pedagogy (like problem based learning) or technology is being introduced for the first time.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But some teachers create practices that are very different to local norms and these practitioners are perceived locally as the innovators or early adopters of new ideas or technology.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Without this personal level of activity in an organisation, through which individuals learn to innovate, to experiment  and turn their ideas into new practices, it is unlikely that innovation in a strategic organisational sense, will flourish. </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27</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baseline="0" dirty="0" smtClean="0"/>
              <a:t>26 </a:t>
            </a:r>
            <a:r>
              <a:rPr lang="en-GB" b="1" baseline="0" dirty="0" smtClean="0"/>
              <a:t>Categories of innovation</a:t>
            </a:r>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28</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28 </a:t>
            </a:r>
            <a:r>
              <a:rPr lang="en-GB" b="1" dirty="0" smtClean="0"/>
              <a:t>Categories of</a:t>
            </a:r>
            <a:r>
              <a:rPr lang="en-GB" b="1" baseline="0" dirty="0" smtClean="0"/>
              <a:t> innovation</a:t>
            </a:r>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29</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29</a:t>
            </a:r>
            <a:r>
              <a:rPr lang="en-GB" sz="1200" b="1" kern="1200" baseline="0" dirty="0" smtClean="0">
                <a:solidFill>
                  <a:schemeClr val="tx1"/>
                </a:solidFill>
                <a:latin typeface="+mn-lt"/>
                <a:ea typeface="+mn-ea"/>
                <a:cs typeface="+mn-cs"/>
              </a:rPr>
              <a:t> </a:t>
            </a:r>
            <a:r>
              <a:rPr lang="en-GB" sz="1200" b="1" kern="1200" baseline="0" dirty="0" smtClean="0">
                <a:solidFill>
                  <a:schemeClr val="tx1"/>
                </a:solidFill>
                <a:latin typeface="+mn-lt"/>
                <a:ea typeface="+mn-ea"/>
                <a:cs typeface="+mn-cs"/>
              </a:rPr>
              <a:t>Types of </a:t>
            </a:r>
            <a:r>
              <a:rPr lang="en-GB" sz="1200" b="1" kern="1200" dirty="0" smtClean="0">
                <a:solidFill>
                  <a:schemeClr val="tx1"/>
                </a:solidFill>
                <a:latin typeface="+mn-lt"/>
                <a:ea typeface="+mn-ea"/>
                <a:cs typeface="+mn-cs"/>
              </a:rPr>
              <a:t>Organisational Innovation</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Organisational or business innovation used to be focused on products and services but the need to innovate means that businesses now approach innovation more systematically and holistically.</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We define business innovation as the creation of substantial new value for customers and the firm by creatively changing one or more dimensions of the business system.(</a:t>
            </a:r>
            <a:r>
              <a:rPr lang="en-GB" sz="1200" kern="1200" dirty="0" err="1" smtClean="0">
                <a:solidFill>
                  <a:schemeClr val="tx1"/>
                </a:solidFill>
                <a:latin typeface="+mn-lt"/>
                <a:ea typeface="+mn-ea"/>
                <a:cs typeface="+mn-cs"/>
              </a:rPr>
              <a:t>Sawhney</a:t>
            </a:r>
            <a:r>
              <a:rPr lang="en-GB" sz="1200" kern="1200" dirty="0" smtClean="0">
                <a:solidFill>
                  <a:schemeClr val="tx1"/>
                </a:solidFill>
                <a:latin typeface="+mn-lt"/>
                <a:ea typeface="+mn-ea"/>
                <a:cs typeface="+mn-cs"/>
              </a:rPr>
              <a:t> et al 2011: 28)</a:t>
            </a:r>
          </a:p>
          <a:p>
            <a:r>
              <a:rPr lang="en-GB"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These authors took a 360 degree view and identified 12 key dimensions of business (Figure 5) comprising four main 'anchors' 1) the offerings the company creates 2) the customers it serves 3) the processes it employs 4) the points of presence it uses to take its offerings to market. Between these anchors are embedded eight other dimensions of business systems.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Systematic innovation that is stimulated through a deliberate organisational change strategy requires well managed and repeatable processes to move an organisation beyond a dependence on sporadic innovations to create a more constant and dependable  and flow of new ideas (</a:t>
            </a:r>
            <a:r>
              <a:rPr lang="en-GB" sz="1200" kern="1200" dirty="0" err="1" smtClean="0">
                <a:solidFill>
                  <a:schemeClr val="tx1"/>
                </a:solidFill>
                <a:latin typeface="+mn-lt"/>
                <a:ea typeface="+mn-ea"/>
                <a:cs typeface="+mn-cs"/>
              </a:rPr>
              <a:t>Speirn</a:t>
            </a:r>
            <a:r>
              <a:rPr lang="en-GB" sz="1200" kern="1200" dirty="0" smtClean="0">
                <a:solidFill>
                  <a:schemeClr val="tx1"/>
                </a:solidFill>
                <a:latin typeface="+mn-lt"/>
                <a:ea typeface="+mn-ea"/>
                <a:cs typeface="+mn-cs"/>
              </a:rPr>
              <a:t> et al  2008:4). Equally important are the cultural conditions that encourage people to feel empowered and to know that support will be available should they invest their time, intellect and creativity in developing a new idea which has good potential for adding value to what already exists. </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30</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31</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30</a:t>
            </a:r>
            <a:r>
              <a:rPr lang="en-GB" b="0" dirty="0" smtClean="0"/>
              <a:t> </a:t>
            </a:r>
            <a:r>
              <a:rPr lang="en-GB" b="0" dirty="0" smtClean="0"/>
              <a:t>In 2011 </a:t>
            </a:r>
            <a:r>
              <a:rPr lang="en-GB" b="0" baseline="0" dirty="0" smtClean="0"/>
              <a:t>I</a:t>
            </a:r>
            <a:r>
              <a:rPr lang="en-GB" b="0" dirty="0" smtClean="0"/>
              <a:t> was fortunate to be invited to undertake a research study into how one university tried to accomplish strategic change over a three year period between 2009-2012</a:t>
            </a:r>
            <a:r>
              <a:rPr lang="en-GB" b="0" baseline="0" dirty="0" smtClean="0"/>
              <a:t> and I want to share the results of that study which will soon be published in a book.</a:t>
            </a:r>
          </a:p>
          <a:p>
            <a:endParaRPr lang="en-GB" b="0" baseline="0" dirty="0" smtClean="0"/>
          </a:p>
          <a:p>
            <a:r>
              <a:rPr lang="en-GB" b="0" baseline="0" dirty="0" smtClean="0"/>
              <a:t>Southampton Solent University is located on the south coast of England in Southampton, a major sea port and busy city of about 240,000 people. The university has about 19,000 students is located on three sites. It is teaching-led rather than research intensive, with a strong tradition in vocational education, good student employability statistics, and recognised excellence in maritime education and education for the creative industries.</a:t>
            </a:r>
          </a:p>
          <a:p>
            <a:endParaRPr lang="en-GB" b="0" baseline="0" dirty="0" smtClean="0"/>
          </a:p>
          <a:p>
            <a:r>
              <a:rPr lang="en-GB" b="0" dirty="0" smtClean="0"/>
              <a:t>In 2007 a new Vice Chancellor was appointed and this coincided with the development of a new 5 year strategic plan. The new</a:t>
            </a:r>
            <a:r>
              <a:rPr lang="en-GB" b="0" baseline="0" dirty="0" smtClean="0"/>
              <a:t> </a:t>
            </a:r>
            <a:r>
              <a:rPr lang="en-GB" b="0" dirty="0" smtClean="0"/>
              <a:t>university recognised that it had to adapt</a:t>
            </a:r>
            <a:r>
              <a:rPr lang="en-GB" b="0" baseline="0" dirty="0" smtClean="0"/>
              <a:t> to what was a fast changing HE system in the UK. It bid for additional funding to help it change and in 2009 was awarded just over £7million over three years. Half as a direct grant and half as the full economic cost – which funded the development of new business systems.</a:t>
            </a:r>
          </a:p>
          <a:p>
            <a:endParaRPr lang="en-GB" b="0" baseline="0" dirty="0" smtClean="0"/>
          </a:p>
          <a:p>
            <a:r>
              <a:rPr lang="en-GB" b="0" baseline="0" dirty="0" smtClean="0"/>
              <a:t>This process of change became known as the Strategic Development Programme or SDP…</a:t>
            </a:r>
            <a:endParaRPr lang="en-GB" b="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1" dirty="0" smtClean="0"/>
              <a:t>3</a:t>
            </a:r>
            <a:r>
              <a:rPr lang="en-GB" dirty="0" smtClean="0"/>
              <a:t> </a:t>
            </a:r>
            <a:r>
              <a:rPr lang="en-GB" dirty="0" smtClean="0"/>
              <a:t>In</a:t>
            </a:r>
            <a:r>
              <a:rPr lang="en-GB" baseline="0" dirty="0" smtClean="0"/>
              <a:t> my earlier presentation I talked about personalising learning through your narratives of learning</a:t>
            </a:r>
            <a:r>
              <a:rPr lang="en-GB" baseline="0" dirty="0" smtClean="0"/>
              <a:t>. This is my story of involvement in organisational and system change</a:t>
            </a:r>
          </a:p>
          <a:p>
            <a:endParaRPr lang="en-GB" baseline="0" dirty="0" smtClean="0"/>
          </a:p>
          <a:p>
            <a:r>
              <a:rPr lang="en-GB" baseline="0" dirty="0" smtClean="0"/>
              <a:t>I could go back further but in 1995 when I worked for the Higher Education  Quality Council. I was involved as a researcher on a large scale team project called the Graduate Standards Programme which examined the impact of rapid expansion of the HE system on educational quality and standards. But I also initiated a network of people who were interested in how institutions evaluated themselves in order to improve. This took me into the field of benchmarking and a book to consolidate what had been learnt.</a:t>
            </a:r>
          </a:p>
          <a:p>
            <a:endParaRPr lang="en-GB" baseline="0" dirty="0" smtClean="0"/>
          </a:p>
          <a:p>
            <a:r>
              <a:rPr lang="en-GB" baseline="0" dirty="0" smtClean="0"/>
              <a:t>In 1997 I joined the Quality Assurance Agency where I was tasked with developing policy for better regulation. I developed two policies in consultation with the sector and wrote extensively on the new Quality Assurance Framework for HE I was helping to develop.</a:t>
            </a:r>
          </a:p>
          <a:p>
            <a:endParaRPr lang="en-GB" baseline="0" dirty="0" smtClean="0"/>
          </a:p>
          <a:p>
            <a:r>
              <a:rPr lang="en-GB" baseline="0" dirty="0" smtClean="0"/>
              <a:t>In 2000 I </a:t>
            </a:r>
            <a:r>
              <a:rPr lang="en-GB" baseline="0" dirty="0" smtClean="0"/>
              <a:t>joined the Higher Education Academy a national agency for encouraging improvement and innovation.</a:t>
            </a:r>
          </a:p>
          <a:p>
            <a:endParaRPr lang="en-GB" baseline="0" dirty="0" smtClean="0"/>
          </a:p>
          <a:p>
            <a:r>
              <a:rPr lang="en-GB" baseline="0" dirty="0" smtClean="0"/>
              <a:t>I set up two new networks the first was for people who were interested in sharing their perspectives on creativity and students’ creative development. We called it the imaginative curriculum network and the work we did culminated in a book – Developing Creativity in Higher Education: an imaginative curriculum. I suppose the motive behind creating a network of professional interest was to influence thinking and try to ‘nudge’ higher education towards paying more attention to students’ creative development.</a:t>
            </a:r>
          </a:p>
          <a:p>
            <a:endParaRPr lang="en-GB" baseline="0" dirty="0" smtClean="0"/>
          </a:p>
          <a:p>
            <a:r>
              <a:rPr lang="en-GB" baseline="0" dirty="0" smtClean="0"/>
              <a:t>I was also given responsibility for leading the development and implementation of something we called ‘Change Academy’ which comprised a three day facilitated workshop for teams of people from different universities who were trying to bring about institutional change. Again we developed a network of professional interest around the theme of change – my personal ecology for learning if you like. I was performing the role of a knowledge broker – bringing people, ideas and resources together to help facilitate change and I published a book on the concept of brokerage in education.</a:t>
            </a:r>
          </a:p>
          <a:p>
            <a:endParaRPr lang="en-GB" baseline="0" dirty="0" smtClean="0"/>
          </a:p>
          <a:p>
            <a:r>
              <a:rPr lang="en-GB" baseline="0" dirty="0" smtClean="0"/>
              <a:t>I began to see myself as a broker in the HE system, occupying different roles over a 10 year period and I tried to make sense of the idea in a book Engaging and Changing Higher Education through Brokerage. </a:t>
            </a:r>
          </a:p>
          <a:p>
            <a:endParaRPr lang="en-GB" baseline="0" dirty="0" smtClean="0"/>
          </a:p>
          <a:p>
            <a:r>
              <a:rPr lang="en-GB" baseline="0" dirty="0" smtClean="0"/>
              <a:t>In 2006 I moved back into a university as Director of the Surrey Centre for Excellence in Professional Training and Education at the University of Surrey. </a:t>
            </a:r>
            <a:r>
              <a:rPr lang="en-GB" baseline="0" dirty="0" err="1" smtClean="0"/>
              <a:t>SCEPTrE</a:t>
            </a:r>
            <a:r>
              <a:rPr lang="en-GB" baseline="0" dirty="0" smtClean="0"/>
              <a:t> was funded externally for the explicit purpose of encouraging innovation and </a:t>
            </a:r>
            <a:r>
              <a:rPr lang="en-GB" baseline="0" dirty="0" smtClean="0"/>
              <a:t>change. My role switched to one of trying to innovate and support innovation within a university.</a:t>
            </a:r>
          </a:p>
          <a:p>
            <a:endParaRPr lang="en-GB" baseline="0" dirty="0" smtClean="0"/>
          </a:p>
          <a:p>
            <a:r>
              <a:rPr lang="en-GB" baseline="0" dirty="0" smtClean="0"/>
              <a:t>While I was working at </a:t>
            </a:r>
            <a:r>
              <a:rPr lang="en-GB" baseline="0" dirty="0" err="1" smtClean="0"/>
              <a:t>SCEPTrE</a:t>
            </a:r>
            <a:r>
              <a:rPr lang="en-GB" baseline="0" dirty="0" smtClean="0"/>
              <a:t> in 2008 I became an advisor to a strategic change project at Southampton Solent University and eventually, after I had left </a:t>
            </a:r>
            <a:r>
              <a:rPr lang="en-GB" baseline="0" dirty="0" err="1" smtClean="0"/>
              <a:t>SCEPTrE</a:t>
            </a:r>
            <a:r>
              <a:rPr lang="en-GB" baseline="0" dirty="0" smtClean="0"/>
              <a:t> in 20011 was invited to undertake a retrospective study of the strategic change process. We are in the final stages of writing up this study and  what I have discovered about changing a university will form the main part of my talk.</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31 </a:t>
            </a:r>
            <a:r>
              <a:rPr lang="en-GB" dirty="0" smtClean="0"/>
              <a:t>Southampton Solent’s strategic plan was unusual because the</a:t>
            </a:r>
            <a:r>
              <a:rPr lang="en-GB" baseline="0" dirty="0" smtClean="0"/>
              <a:t> essence was condensed to one sheet of paper with the details of how to implement the plan contained in a series of strategies covering different functions.</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33</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1" dirty="0" smtClean="0"/>
              <a:t>32</a:t>
            </a:r>
            <a:r>
              <a:rPr lang="en-GB" b="0" dirty="0" smtClean="0"/>
              <a:t> </a:t>
            </a:r>
            <a:r>
              <a:rPr lang="en-GB" b="0" dirty="0" smtClean="0"/>
              <a:t>The rhetoric</a:t>
            </a:r>
            <a:r>
              <a:rPr lang="en-GB" b="0" baseline="0" dirty="0" smtClean="0"/>
              <a:t> of change within the university was about becoming more agile, capable of responding and adapting quickly to changes in the external environment.</a:t>
            </a:r>
            <a:endParaRPr lang="en-GB" b="0" dirty="0" smtClean="0"/>
          </a:p>
          <a:p>
            <a:endParaRPr lang="en-GB" b="0" baseline="0" dirty="0" smtClean="0"/>
          </a:p>
          <a:p>
            <a:r>
              <a:rPr lang="en-GB" b="0" baseline="0" dirty="0" smtClean="0"/>
              <a:t>The University saw its future in meeting the needs of employers – local, regional and national by providing curricula that were more in tune with the education and training </a:t>
            </a:r>
            <a:r>
              <a:rPr lang="en-GB" b="0" baseline="0" dirty="0" err="1" smtClean="0"/>
              <a:t>nees</a:t>
            </a:r>
            <a:r>
              <a:rPr lang="en-GB" b="0" baseline="0" dirty="0" smtClean="0"/>
              <a:t> of employers and of providing education that was relevant to students gaining employment.</a:t>
            </a:r>
          </a:p>
          <a:p>
            <a:endParaRPr lang="en-GB" b="0" baseline="0" dirty="0" smtClean="0"/>
          </a:p>
          <a:p>
            <a:r>
              <a:rPr lang="en-GB" b="0" baseline="0" dirty="0" smtClean="0"/>
              <a:t>Its strategy focused on four objectives..</a:t>
            </a:r>
          </a:p>
          <a:p>
            <a:endParaRPr lang="en-GB" b="0" baseline="0" dirty="0" smtClean="0"/>
          </a:p>
          <a:p>
            <a:r>
              <a:rPr lang="en-GB" b="0" baseline="0" dirty="0" smtClean="0"/>
              <a:t>1)  Improved relationships with a wider range of employers such that they were more involved in the design and delivery of the curriculum and were more involved in funding their workforce to participate in such programmes.</a:t>
            </a:r>
          </a:p>
          <a:p>
            <a:endParaRPr lang="en-GB" b="0" baseline="0" dirty="0" smtClean="0"/>
          </a:p>
          <a:p>
            <a:r>
              <a:rPr lang="en-GB" b="0" dirty="0" smtClean="0"/>
              <a:t>2) A more flexible curriculum in which learners could study anywhere and at any time… e-learning and new support systems</a:t>
            </a:r>
          </a:p>
          <a:p>
            <a:endParaRPr lang="en-GB" b="0" dirty="0" smtClean="0"/>
          </a:p>
          <a:p>
            <a:r>
              <a:rPr lang="en-GB" b="0" dirty="0" smtClean="0"/>
              <a:t>3) Learning experiences that improved the employability prospects of students – making higher education more relevant to the career choices of learners</a:t>
            </a:r>
          </a:p>
          <a:p>
            <a:endParaRPr lang="en-GB" b="0" dirty="0" smtClean="0"/>
          </a:p>
          <a:p>
            <a:r>
              <a:rPr lang="en-GB" b="0" dirty="0" smtClean="0"/>
              <a:t>4)  New forms of partnership with the schools and colleges that were  close to the university</a:t>
            </a:r>
            <a:endParaRPr lang="en-GB" b="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34</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33</a:t>
            </a:r>
            <a:r>
              <a:rPr lang="en-GB" b="0" dirty="0" smtClean="0"/>
              <a:t> </a:t>
            </a:r>
            <a:r>
              <a:rPr lang="en-GB" b="0" dirty="0" smtClean="0"/>
              <a:t>My study began in October 2011 with a small scale interview-based study in the</a:t>
            </a:r>
            <a:r>
              <a:rPr lang="en-GB" b="0" baseline="0" dirty="0" smtClean="0"/>
              <a:t> School of Design involving 9 members of staff 12 staff. The study was expanded between March-July 2012 when another 50 people were interviewed.   About 60 people were interviewed altogether including managers, innovators, systems managers, administrators and other people involved in the change process.</a:t>
            </a:r>
          </a:p>
          <a:p>
            <a:endParaRPr lang="en-GB" b="0" baseline="0" dirty="0" smtClean="0"/>
          </a:p>
          <a:p>
            <a:r>
              <a:rPr lang="en-GB" b="0" baseline="0" dirty="0" smtClean="0"/>
              <a:t>The core of the study was a series of case studies which were the stories of how innovators accomplished the changes they were trying to make.</a:t>
            </a:r>
          </a:p>
          <a:p>
            <a:endParaRPr lang="en-GB" b="0" baseline="0" dirty="0" smtClean="0"/>
          </a:p>
          <a:p>
            <a:r>
              <a:rPr lang="en-GB" b="0" baseline="0" dirty="0" smtClean="0"/>
              <a:t>These stories were used to  identify </a:t>
            </a:r>
            <a:r>
              <a:rPr lang="en-GB" sz="1200" b="0" dirty="0" smtClean="0">
                <a:solidFill>
                  <a:srgbClr val="FFFF00"/>
                </a:solidFill>
              </a:rPr>
              <a:t>factors and conditions that</a:t>
            </a:r>
            <a:r>
              <a:rPr lang="en-GB" sz="1200" b="0" baseline="0" dirty="0" smtClean="0">
                <a:solidFill>
                  <a:srgbClr val="FFFF00"/>
                </a:solidFill>
              </a:rPr>
              <a:t> seemed to</a:t>
            </a:r>
            <a:r>
              <a:rPr lang="en-GB" sz="1200" b="0" dirty="0" smtClean="0">
                <a:solidFill>
                  <a:srgbClr val="FFFF00"/>
                </a:solidFill>
              </a:rPr>
              <a:t> encourage and facilitate bottom-up innovation within a process of strategic change</a:t>
            </a:r>
            <a:r>
              <a:rPr lang="en-GB" sz="1200" b="0" baseline="0" dirty="0" smtClean="0">
                <a:solidFill>
                  <a:srgbClr val="FFFF00"/>
                </a:solidFill>
              </a:rPr>
              <a:t>..</a:t>
            </a:r>
            <a:endParaRPr lang="en-GB" sz="1200" b="0" dirty="0" smtClean="0">
              <a:solidFill>
                <a:srgbClr val="FFFF00"/>
              </a:solidFill>
            </a:endParaRPr>
          </a:p>
          <a:p>
            <a:endParaRPr lang="en-GB" b="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35</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34 </a:t>
            </a:r>
            <a:r>
              <a:rPr lang="en-GB" b="1" dirty="0" smtClean="0"/>
              <a:t>Who</a:t>
            </a:r>
            <a:r>
              <a:rPr lang="en-GB" b="1" baseline="0" dirty="0" smtClean="0"/>
              <a:t> are the innovators?</a:t>
            </a:r>
          </a:p>
          <a:p>
            <a:r>
              <a:rPr lang="en-GB" sz="1200" kern="1200" dirty="0" smtClean="0">
                <a:solidFill>
                  <a:schemeClr val="tx1"/>
                </a:solidFill>
                <a:latin typeface="+mn-lt"/>
                <a:ea typeface="+mn-ea"/>
                <a:cs typeface="+mn-cs"/>
              </a:rPr>
              <a:t>Any Faculty member has the potential to be an innovator but innovators have certain characteristics that make them different.</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Individuals do not self-identify as being particularly unique or innovative, instead they present themselves modestly and with humility.</a:t>
            </a:r>
          </a:p>
          <a:p>
            <a:r>
              <a:rPr lang="en-GB" sz="1200" kern="1200" dirty="0" smtClean="0">
                <a:solidFill>
                  <a:schemeClr val="tx1"/>
                </a:solidFill>
                <a:latin typeface="+mn-lt"/>
                <a:ea typeface="+mn-ea"/>
                <a:cs typeface="+mn-cs"/>
              </a:rPr>
              <a:t> Most innovators don't need incentives to innovate but if there are incentives they will see them as opportunities. What a strategic plan does is encourage innovators to align their innovations to the directions and accords these inventions and the innovators a status.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Qualities, dispositions and capabilities  shared by innovators include: passion and enthusiasm, commitment, ambition, creativity, drive, energy, integrity, honesty, openness to new experiences, self-confidence, self-belief, a positive and optimistic attitude.</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Innovators are willing to put themselves into unfamiliar territory and involve themselves in significant change. They are willing to try something and then adapt in response to what happens.  They have to be flexible in their thinking and approach.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They are good at imagining seeing things differently and visualising the steps need to change.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 And they are good communicators -  able to sell their ideas, and negotiate with and persuade others that their ideas have value.</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Finally they are persistent, once they start they aim to finish. They want to actualise their ideas.</a:t>
            </a:r>
          </a:p>
          <a:p>
            <a:r>
              <a:rPr lang="en-GB" sz="1200" kern="1200" dirty="0" smtClean="0">
                <a:solidFill>
                  <a:schemeClr val="tx1"/>
                </a:solidFill>
                <a:latin typeface="+mn-lt"/>
                <a:ea typeface="+mn-ea"/>
                <a:cs typeface="+mn-cs"/>
              </a:rPr>
              <a:t> </a:t>
            </a:r>
          </a:p>
          <a:p>
            <a:endParaRPr lang="en-GB" b="1" baseline="0" dirty="0" smtClean="0"/>
          </a:p>
          <a:p>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36</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35 The</a:t>
            </a:r>
            <a:r>
              <a:rPr lang="en-GB" sz="1200" b="1" kern="1200" baseline="0" dirty="0" smtClean="0">
                <a:solidFill>
                  <a:schemeClr val="tx1"/>
                </a:solidFill>
                <a:latin typeface="+mn-lt"/>
                <a:ea typeface="+mn-ea"/>
                <a:cs typeface="+mn-cs"/>
              </a:rPr>
              <a:t> </a:t>
            </a:r>
            <a:r>
              <a:rPr lang="en-GB" sz="1200" b="1" kern="1200" baseline="0" dirty="0" smtClean="0">
                <a:solidFill>
                  <a:schemeClr val="tx1"/>
                </a:solidFill>
                <a:latin typeface="+mn-lt"/>
                <a:ea typeface="+mn-ea"/>
                <a:cs typeface="+mn-cs"/>
              </a:rPr>
              <a:t>types of innovation are shown </a:t>
            </a:r>
            <a:r>
              <a:rPr lang="en-GB" sz="1200" b="0" kern="1200" baseline="0" dirty="0" smtClean="0">
                <a:solidFill>
                  <a:schemeClr val="tx1"/>
                </a:solidFill>
                <a:latin typeface="+mn-lt"/>
                <a:ea typeface="+mn-ea"/>
                <a:cs typeface="+mn-cs"/>
              </a:rPr>
              <a:t>using </a:t>
            </a:r>
            <a:r>
              <a:rPr lang="en-GB" sz="1200" b="0" kern="1200" dirty="0" smtClean="0">
                <a:solidFill>
                  <a:schemeClr val="tx1"/>
                </a:solidFill>
                <a:latin typeface="+mn-lt"/>
                <a:ea typeface="+mn-ea"/>
                <a:cs typeface="+mn-cs"/>
              </a:rPr>
              <a:t>(</a:t>
            </a:r>
            <a:r>
              <a:rPr lang="en-GB" sz="1200" b="0" kern="1200" dirty="0" err="1" smtClean="0">
                <a:solidFill>
                  <a:schemeClr val="tx1"/>
                </a:solidFill>
                <a:latin typeface="+mn-lt"/>
                <a:ea typeface="+mn-ea"/>
                <a:cs typeface="+mn-cs"/>
              </a:rPr>
              <a:t>Sawhney</a:t>
            </a:r>
            <a:r>
              <a:rPr lang="en-GB" sz="1200" b="0" kern="1200" dirty="0" smtClean="0">
                <a:solidFill>
                  <a:schemeClr val="tx1"/>
                </a:solidFill>
                <a:latin typeface="+mn-lt"/>
                <a:ea typeface="+mn-ea"/>
                <a:cs typeface="+mn-cs"/>
              </a:rPr>
              <a:t> et al 2011: 30) innovations</a:t>
            </a:r>
            <a:r>
              <a:rPr lang="en-GB" sz="1200" b="0" kern="1200" baseline="0" dirty="0" smtClean="0">
                <a:solidFill>
                  <a:schemeClr val="tx1"/>
                </a:solidFill>
                <a:latin typeface="+mn-lt"/>
                <a:ea typeface="+mn-ea"/>
                <a:cs typeface="+mn-cs"/>
              </a:rPr>
              <a:t> </a:t>
            </a:r>
            <a:r>
              <a:rPr lang="en-GB" sz="1200" b="0" kern="1200" dirty="0" smtClean="0">
                <a:solidFill>
                  <a:schemeClr val="tx1"/>
                </a:solidFill>
                <a:latin typeface="+mn-lt"/>
                <a:ea typeface="+mn-ea"/>
                <a:cs typeface="+mn-cs"/>
              </a:rPr>
              <a:t>mapping tool. </a:t>
            </a:r>
          </a:p>
          <a:p>
            <a:r>
              <a:rPr lang="en-GB" sz="1200" b="1"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What?</a:t>
            </a:r>
            <a:r>
              <a:rPr lang="en-GB" sz="1200" i="1" kern="1200" dirty="0" smtClean="0">
                <a:solidFill>
                  <a:schemeClr val="tx1"/>
                </a:solidFill>
                <a:latin typeface="+mn-lt"/>
                <a:ea typeface="+mn-ea"/>
                <a:cs typeface="+mn-cs"/>
              </a:rPr>
              <a:t> </a:t>
            </a:r>
            <a:r>
              <a:rPr lang="en-GB" sz="1200" b="1" i="1" kern="1200" dirty="0" smtClean="0">
                <a:solidFill>
                  <a:schemeClr val="tx1"/>
                </a:solidFill>
                <a:latin typeface="+mn-lt"/>
                <a:ea typeface="+mn-ea"/>
                <a:cs typeface="+mn-cs"/>
              </a:rPr>
              <a:t>new offerings</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New types of educational programme like the:</a:t>
            </a:r>
          </a:p>
          <a:p>
            <a:pPr lvl="0"/>
            <a:r>
              <a:rPr lang="en-GB" sz="1200" kern="1200" dirty="0" smtClean="0">
                <a:solidFill>
                  <a:schemeClr val="tx1"/>
                </a:solidFill>
                <a:latin typeface="+mn-lt"/>
                <a:ea typeface="+mn-ea"/>
                <a:cs typeface="+mn-cs"/>
              </a:rPr>
              <a:t>Foundation Degree Health and Social Care designed, delivered and resourced in partnership with a local Hospital Trust.</a:t>
            </a:r>
          </a:p>
          <a:p>
            <a:pPr lvl="0"/>
            <a:r>
              <a:rPr lang="en-GB" sz="1200" kern="1200" dirty="0" smtClean="0">
                <a:solidFill>
                  <a:schemeClr val="tx1"/>
                </a:solidFill>
                <a:latin typeface="+mn-lt"/>
                <a:ea typeface="+mn-ea"/>
                <a:cs typeface="+mn-cs"/>
              </a:rPr>
              <a:t>MSc Shipping Operations </a:t>
            </a:r>
          </a:p>
          <a:p>
            <a:pPr lvl="0"/>
            <a:r>
              <a:rPr lang="en-GB" sz="1200" kern="1200" dirty="0" smtClean="0">
                <a:solidFill>
                  <a:schemeClr val="tx1"/>
                </a:solidFill>
                <a:latin typeface="+mn-lt"/>
                <a:ea typeface="+mn-ea"/>
                <a:cs typeface="+mn-cs"/>
              </a:rPr>
              <a:t>new designs for professional development units in areas where there are known to be markets</a:t>
            </a:r>
          </a:p>
          <a:p>
            <a:r>
              <a:rPr lang="en-GB" sz="1200" kern="1200" dirty="0" smtClean="0">
                <a:solidFill>
                  <a:schemeClr val="tx1"/>
                </a:solidFill>
                <a:latin typeface="+mn-lt"/>
                <a:ea typeface="+mn-ea"/>
                <a:cs typeface="+mn-cs"/>
              </a:rPr>
              <a:t>New types of experiences for developing employability skills </a:t>
            </a:r>
          </a:p>
          <a:p>
            <a:pPr lvl="0"/>
            <a:r>
              <a:rPr lang="en-GB" sz="1200" kern="1200" dirty="0" smtClean="0">
                <a:solidFill>
                  <a:schemeClr val="tx1"/>
                </a:solidFill>
                <a:latin typeface="+mn-lt"/>
                <a:ea typeface="+mn-ea"/>
                <a:cs typeface="+mn-cs"/>
              </a:rPr>
              <a:t>within existing programmes </a:t>
            </a:r>
            <a:r>
              <a:rPr lang="en-GB" sz="1200" kern="1200" dirty="0" err="1" smtClean="0">
                <a:solidFill>
                  <a:schemeClr val="tx1"/>
                </a:solidFill>
                <a:latin typeface="+mn-lt"/>
                <a:ea typeface="+mn-ea"/>
                <a:cs typeface="+mn-cs"/>
              </a:rPr>
              <a:t>eg</a:t>
            </a:r>
            <a:r>
              <a:rPr lang="en-GB" sz="1200" kern="1200" dirty="0" smtClean="0">
                <a:solidFill>
                  <a:schemeClr val="tx1"/>
                </a:solidFill>
                <a:latin typeface="+mn-lt"/>
                <a:ea typeface="+mn-ea"/>
                <a:cs typeface="+mn-cs"/>
              </a:rPr>
              <a:t> real world design, manufacture and marketing of garments in fashion courses</a:t>
            </a:r>
          </a:p>
          <a:p>
            <a:pPr lvl="0"/>
            <a:r>
              <a:rPr lang="en-GB" sz="1200" kern="1200" dirty="0" smtClean="0">
                <a:solidFill>
                  <a:schemeClr val="tx1"/>
                </a:solidFill>
                <a:latin typeface="+mn-lt"/>
                <a:ea typeface="+mn-ea"/>
                <a:cs typeface="+mn-cs"/>
              </a:rPr>
              <a:t>new opportunities for freelance work with employers in the creative arts through Solent </a:t>
            </a:r>
            <a:r>
              <a:rPr lang="en-GB" sz="1200" kern="1200" dirty="0" err="1" smtClean="0">
                <a:solidFill>
                  <a:schemeClr val="tx1"/>
                </a:solidFill>
                <a:latin typeface="+mn-lt"/>
                <a:ea typeface="+mn-ea"/>
                <a:cs typeface="+mn-cs"/>
              </a:rPr>
              <a:t>Creatives</a:t>
            </a:r>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 </a:t>
            </a:r>
          </a:p>
          <a:p>
            <a:r>
              <a:rPr lang="en-GB" sz="1200" b="1" i="1" kern="1200" dirty="0" smtClean="0">
                <a:solidFill>
                  <a:schemeClr val="tx1"/>
                </a:solidFill>
                <a:latin typeface="+mn-lt"/>
                <a:ea typeface="+mn-ea"/>
                <a:cs typeface="+mn-cs"/>
              </a:rPr>
              <a:t>Who? new customers</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New types of learner like : </a:t>
            </a:r>
          </a:p>
          <a:p>
            <a:pPr lvl="0"/>
            <a:r>
              <a:rPr lang="en-GB" sz="1200" kern="1200" dirty="0" smtClean="0">
                <a:solidFill>
                  <a:schemeClr val="tx1"/>
                </a:solidFill>
                <a:latin typeface="+mn-lt"/>
                <a:ea typeface="+mn-ea"/>
                <a:cs typeface="+mn-cs"/>
              </a:rPr>
              <a:t>distance learners who are working at sea served by the MSc Shipping Operations or </a:t>
            </a:r>
            <a:r>
              <a:rPr lang="en-GB" sz="1200" kern="1200" dirty="0" err="1" smtClean="0">
                <a:solidFill>
                  <a:schemeClr val="tx1"/>
                </a:solidFill>
                <a:latin typeface="+mn-lt"/>
                <a:ea typeface="+mn-ea"/>
                <a:cs typeface="+mn-cs"/>
              </a:rPr>
              <a:t>SuperYacht</a:t>
            </a:r>
            <a:r>
              <a:rPr lang="en-GB" sz="1200" kern="1200" dirty="0" smtClean="0">
                <a:solidFill>
                  <a:schemeClr val="tx1"/>
                </a:solidFill>
                <a:latin typeface="+mn-lt"/>
                <a:ea typeface="+mn-ea"/>
                <a:cs typeface="+mn-cs"/>
              </a:rPr>
              <a:t> Academy</a:t>
            </a:r>
          </a:p>
          <a:p>
            <a:pPr lvl="0"/>
            <a:r>
              <a:rPr lang="en-GB" sz="1200" kern="1200" dirty="0" smtClean="0">
                <a:solidFill>
                  <a:schemeClr val="tx1"/>
                </a:solidFill>
                <a:latin typeface="+mn-lt"/>
                <a:ea typeface="+mn-ea"/>
                <a:cs typeface="+mn-cs"/>
              </a:rPr>
              <a:t>learners served by new professional development units in areas where there</a:t>
            </a:r>
          </a:p>
          <a:p>
            <a:r>
              <a:rPr lang="en-GB" sz="1200" kern="1200" dirty="0" smtClean="0">
                <a:solidFill>
                  <a:schemeClr val="tx1"/>
                </a:solidFill>
                <a:latin typeface="+mn-lt"/>
                <a:ea typeface="+mn-ea"/>
                <a:cs typeface="+mn-cs"/>
              </a:rPr>
              <a:t>	is a market for this type of provision. </a:t>
            </a:r>
          </a:p>
          <a:p>
            <a:r>
              <a:rPr lang="en-GB" sz="1200" b="1"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How? new processes</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New business systems and processes </a:t>
            </a:r>
          </a:p>
          <a:p>
            <a:r>
              <a:rPr lang="en-GB" sz="1200" kern="1200" dirty="0" smtClean="0">
                <a:solidFill>
                  <a:schemeClr val="tx1"/>
                </a:solidFill>
                <a:latin typeface="+mn-lt"/>
                <a:ea typeface="+mn-ea"/>
                <a:cs typeface="+mn-cs"/>
              </a:rPr>
              <a:t>New delivery and marketing platforms - Solent Virtual Campus, </a:t>
            </a:r>
            <a:r>
              <a:rPr lang="en-GB" sz="1200" kern="1200" dirty="0" err="1" smtClean="0">
                <a:solidFill>
                  <a:schemeClr val="tx1"/>
                </a:solidFill>
                <a:latin typeface="+mn-lt"/>
                <a:ea typeface="+mn-ea"/>
                <a:cs typeface="+mn-cs"/>
              </a:rPr>
              <a:t>SuperYacht</a:t>
            </a:r>
            <a:r>
              <a:rPr lang="en-GB" sz="1200" kern="1200" dirty="0" smtClean="0">
                <a:solidFill>
                  <a:schemeClr val="tx1"/>
                </a:solidFill>
                <a:latin typeface="+mn-lt"/>
                <a:ea typeface="+mn-ea"/>
                <a:cs typeface="+mn-cs"/>
              </a:rPr>
              <a:t> Academy</a:t>
            </a:r>
          </a:p>
          <a:p>
            <a:r>
              <a:rPr lang="en-GB" sz="1200" kern="1200" dirty="0" smtClean="0">
                <a:solidFill>
                  <a:schemeClr val="tx1"/>
                </a:solidFill>
                <a:latin typeface="+mn-lt"/>
                <a:ea typeface="+mn-ea"/>
                <a:cs typeface="+mn-cs"/>
              </a:rPr>
              <a:t>New networks  through the assimilation of existing networks from outside the university into the university structures Solent College School Partnerships</a:t>
            </a:r>
          </a:p>
          <a:p>
            <a:r>
              <a:rPr lang="en-GB" sz="1200" kern="1200" dirty="0" smtClean="0">
                <a:solidFill>
                  <a:schemeClr val="tx1"/>
                </a:solidFill>
                <a:latin typeface="+mn-lt"/>
                <a:ea typeface="+mn-ea"/>
                <a:cs typeface="+mn-cs"/>
              </a:rPr>
              <a:t>New problem solving and opportunity creating practices - </a:t>
            </a:r>
          </a:p>
          <a:p>
            <a:r>
              <a:rPr lang="en-GB"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Where?</a:t>
            </a:r>
            <a:r>
              <a:rPr lang="en-GB" sz="1200" kern="1200" dirty="0" smtClean="0">
                <a:solidFill>
                  <a:schemeClr val="tx1"/>
                </a:solidFill>
                <a:latin typeface="+mn-lt"/>
                <a:ea typeface="+mn-ea"/>
                <a:cs typeface="+mn-cs"/>
              </a:rPr>
              <a:t> - </a:t>
            </a:r>
            <a:r>
              <a:rPr lang="en-GB" sz="1200" b="1" i="1" kern="1200" dirty="0" smtClean="0">
                <a:solidFill>
                  <a:schemeClr val="tx1"/>
                </a:solidFill>
                <a:latin typeface="+mn-lt"/>
                <a:ea typeface="+mn-ea"/>
                <a:cs typeface="+mn-cs"/>
              </a:rPr>
              <a:t>new points of presence to take offerings to market</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New relationships with FE colleges to improve student progression.</a:t>
            </a:r>
          </a:p>
          <a:p>
            <a:r>
              <a:rPr lang="en-GB" sz="1200" kern="1200" dirty="0" smtClean="0">
                <a:solidFill>
                  <a:schemeClr val="tx1"/>
                </a:solidFill>
                <a:latin typeface="+mn-lt"/>
                <a:ea typeface="+mn-ea"/>
                <a:cs typeface="+mn-cs"/>
              </a:rPr>
              <a:t>New relationships/strategic alliances with employers to create new co-designed programmes  like the Foundation Degree Health and Social Care </a:t>
            </a:r>
          </a:p>
          <a:p>
            <a:r>
              <a:rPr lang="en-GB" sz="1200" kern="1200" dirty="0" smtClean="0">
                <a:solidFill>
                  <a:schemeClr val="tx1"/>
                </a:solidFill>
                <a:latin typeface="+mn-lt"/>
                <a:ea typeface="+mn-ea"/>
                <a:cs typeface="+mn-cs"/>
              </a:rPr>
              <a:t>New relationships with schools and colleges through the sports partnership</a:t>
            </a:r>
          </a:p>
          <a:p>
            <a:r>
              <a:rPr lang="en-GB" sz="1200" kern="1200" dirty="0" smtClean="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37</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36 </a:t>
            </a:r>
            <a:r>
              <a:rPr lang="en-GB" sz="1200" b="1" kern="1200" dirty="0" smtClean="0">
                <a:solidFill>
                  <a:schemeClr val="tx1"/>
                </a:solidFill>
                <a:latin typeface="+mn-lt"/>
                <a:ea typeface="+mn-ea"/>
                <a:cs typeface="+mn-cs"/>
              </a:rPr>
              <a:t>Types of innovation</a:t>
            </a:r>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38</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37</a:t>
            </a:r>
            <a:r>
              <a:rPr lang="en-GB" dirty="0" smtClean="0"/>
              <a:t> </a:t>
            </a:r>
            <a:r>
              <a:rPr lang="en-GB" dirty="0" smtClean="0"/>
              <a:t>Innovations could be classified into each of the three categories</a:t>
            </a:r>
            <a:r>
              <a:rPr lang="en-GB" baseline="0" dirty="0" smtClean="0"/>
              <a:t> defined by Conrad </a:t>
            </a:r>
            <a:r>
              <a:rPr lang="en-GB" baseline="0" dirty="0" err="1" smtClean="0"/>
              <a:t>Wai</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39</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sz="1200" b="1" kern="1200" dirty="0" smtClean="0">
                <a:solidFill>
                  <a:schemeClr val="tx1"/>
                </a:solidFill>
                <a:latin typeface="+mn-lt"/>
                <a:ea typeface="+mn-ea"/>
                <a:cs typeface="+mn-cs"/>
              </a:rPr>
              <a:t>38</a:t>
            </a:r>
            <a:r>
              <a:rPr lang="en-GB" sz="1200" b="0" kern="1200" dirty="0" smtClean="0">
                <a:solidFill>
                  <a:schemeClr val="tx1"/>
                </a:solidFill>
                <a:latin typeface="+mn-lt"/>
                <a:ea typeface="+mn-ea"/>
                <a:cs typeface="+mn-cs"/>
              </a:rPr>
              <a:t> </a:t>
            </a:r>
            <a:r>
              <a:rPr lang="en-GB" sz="1200" b="0" kern="1200" dirty="0" smtClean="0">
                <a:solidFill>
                  <a:schemeClr val="tx1"/>
                </a:solidFill>
                <a:latin typeface="+mn-lt"/>
                <a:ea typeface="+mn-ea"/>
                <a:cs typeface="+mn-cs"/>
              </a:rPr>
              <a:t>A questionnaire was developed from a pilot study within the larger SDP study which identified factors that seemed to be important in enabling change to happen. Innovators were invited to rate the importance of each factor when trying to accomplish significant change on a five point</a:t>
            </a:r>
            <a:r>
              <a:rPr lang="en-GB" sz="1200" b="0" kern="1200" baseline="0" dirty="0" smtClean="0">
                <a:solidFill>
                  <a:schemeClr val="tx1"/>
                </a:solidFill>
                <a:latin typeface="+mn-lt"/>
                <a:ea typeface="+mn-ea"/>
                <a:cs typeface="+mn-cs"/>
              </a:rPr>
              <a:t> scale.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mn-lt"/>
                <a:ea typeface="+mn-ea"/>
                <a:cs typeface="+mn-cs"/>
              </a:rPr>
              <a:t>The most striking conclusion is that all these factors are important to people when they are undertaking significant change. 21 of the 22 factors scored an average of 4 or more, and 19 factors scored 4.3 or more (max 5.0). The only factor to score less than 4 was (1)  'Having a clear vision of how the university saw its future and how SDP contributed to that vision.' However, most innovators had a clear vision of what they wanted to accomplish. Their vision is clearly more important to them than the strategic vision of the institution.</a:t>
            </a:r>
          </a:p>
          <a:p>
            <a:endParaRPr lang="en-GB"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mn-lt"/>
                <a:ea typeface="+mn-ea"/>
                <a:cs typeface="+mn-cs"/>
              </a:rPr>
              <a:t>Personal characteristics (my will, my vision, my readiness) feature prominently in what is important, together with the way people wanted to be trusted and feel that their contributions would be valued. High value is also placed on communication, the social dimension of work and the need to make progress. The large number of factors innovators believe are involved in enabling innovation to be accomplished is striking and accounts for much of the complexity involved in innovating.</a:t>
            </a:r>
          </a:p>
          <a:p>
            <a:endParaRPr lang="en-GB" sz="1200" b="0" kern="1200" baseline="0" dirty="0" smtClean="0">
              <a:solidFill>
                <a:schemeClr val="tx1"/>
              </a:solidFill>
              <a:latin typeface="+mn-lt"/>
              <a:ea typeface="+mn-ea"/>
              <a:cs typeface="+mn-cs"/>
            </a:endParaRPr>
          </a:p>
          <a:p>
            <a:endParaRPr lang="en-GB" sz="1200" b="1" kern="1200" baseline="0" dirty="0" smtClean="0">
              <a:solidFill>
                <a:schemeClr val="tx1"/>
              </a:solidFill>
              <a:latin typeface="+mn-lt"/>
              <a:ea typeface="+mn-ea"/>
              <a:cs typeface="+mn-cs"/>
            </a:endParaRPr>
          </a:p>
          <a:p>
            <a:endParaRPr lang="en-GB" sz="1200" b="1" kern="1200" baseline="0" dirty="0" smtClean="0">
              <a:solidFill>
                <a:schemeClr val="tx1"/>
              </a:solidFill>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40</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sz="1200" b="1" kern="1200" baseline="0" dirty="0" smtClean="0">
                <a:solidFill>
                  <a:schemeClr val="tx1"/>
                </a:solidFill>
                <a:latin typeface="+mn-lt"/>
                <a:ea typeface="+mn-ea"/>
                <a:cs typeface="+mn-cs"/>
              </a:rPr>
              <a:t>39 </a:t>
            </a:r>
            <a:r>
              <a:rPr lang="en-GB" sz="1200" b="0" kern="1200" dirty="0" smtClean="0">
                <a:solidFill>
                  <a:schemeClr val="tx1"/>
                </a:solidFill>
                <a:latin typeface="+mn-lt"/>
                <a:ea typeface="+mn-ea"/>
                <a:cs typeface="+mn-cs"/>
              </a:rPr>
              <a:t>Eight factors had significantly lower average scores for realisation compared to the average scores for what was believed to be important, namely -</a:t>
            </a:r>
          </a:p>
          <a:p>
            <a:r>
              <a:rPr lang="en-GB" sz="1200" b="0" kern="1200" dirty="0" smtClean="0">
                <a:solidFill>
                  <a:schemeClr val="tx1"/>
                </a:solidFill>
                <a:latin typeface="+mn-lt"/>
                <a:ea typeface="+mn-ea"/>
                <a:cs typeface="+mn-cs"/>
              </a:rPr>
              <a:t>5  Having explicit goals and realistic work plans to achieve my objective (3.1 versus 4.4)</a:t>
            </a:r>
          </a:p>
          <a:p>
            <a:r>
              <a:rPr lang="en-GB" sz="1200" b="0" kern="1200" dirty="0" smtClean="0">
                <a:solidFill>
                  <a:schemeClr val="tx1"/>
                </a:solidFill>
                <a:latin typeface="+mn-lt"/>
                <a:ea typeface="+mn-ea"/>
                <a:cs typeface="+mn-cs"/>
              </a:rPr>
              <a:t>9   Having the financial resources I needed when I needed them (3.6 versus 4.3)</a:t>
            </a:r>
          </a:p>
          <a:p>
            <a:r>
              <a:rPr lang="en-GB" sz="1200" b="0" kern="1200" dirty="0" smtClean="0">
                <a:solidFill>
                  <a:schemeClr val="tx1"/>
                </a:solidFill>
                <a:latin typeface="+mn-lt"/>
                <a:ea typeface="+mn-ea"/>
                <a:cs typeface="+mn-cs"/>
              </a:rPr>
              <a:t>10 Having the time I needed to complete the job (3.3 compared to 4.5)</a:t>
            </a:r>
          </a:p>
          <a:p>
            <a:r>
              <a:rPr lang="en-GB" sz="1200" b="0" kern="1200" dirty="0" smtClean="0">
                <a:solidFill>
                  <a:schemeClr val="tx1"/>
                </a:solidFill>
                <a:latin typeface="+mn-lt"/>
                <a:ea typeface="+mn-ea"/>
                <a:cs typeface="+mn-cs"/>
              </a:rPr>
              <a:t>11 Being able to find the help I needed when I needed it (3.0 versus 4.4)</a:t>
            </a:r>
          </a:p>
          <a:p>
            <a:r>
              <a:rPr lang="en-GB" sz="1200" b="0" kern="1200" dirty="0" smtClean="0">
                <a:solidFill>
                  <a:schemeClr val="tx1"/>
                </a:solidFill>
                <a:latin typeface="+mn-lt"/>
                <a:ea typeface="+mn-ea"/>
                <a:cs typeface="+mn-cs"/>
              </a:rPr>
              <a:t>12 Having good communication with the people I needed to talk to (3.6 versus 4.5)</a:t>
            </a:r>
          </a:p>
          <a:p>
            <a:r>
              <a:rPr lang="en-GB" sz="1200" b="0" kern="1200" dirty="0" smtClean="0">
                <a:solidFill>
                  <a:schemeClr val="tx1"/>
                </a:solidFill>
                <a:latin typeface="+mn-lt"/>
                <a:ea typeface="+mn-ea"/>
                <a:cs typeface="+mn-cs"/>
              </a:rPr>
              <a:t>13 The active involvement of others - good teamwork (4.0 versus 4.7)</a:t>
            </a:r>
          </a:p>
          <a:p>
            <a:r>
              <a:rPr lang="en-GB" sz="1200" b="0" kern="1200" dirty="0" smtClean="0">
                <a:solidFill>
                  <a:schemeClr val="tx1"/>
                </a:solidFill>
                <a:latin typeface="+mn-lt"/>
                <a:ea typeface="+mn-ea"/>
                <a:cs typeface="+mn-cs"/>
              </a:rPr>
              <a:t>18 Feeling that what I was doing was valued by the Head of School/Service or Dean  (3.7 versus 4.4) </a:t>
            </a:r>
          </a:p>
          <a:p>
            <a:r>
              <a:rPr lang="en-GB" sz="1200" b="0" kern="1200" dirty="0" smtClean="0">
                <a:solidFill>
                  <a:schemeClr val="tx1"/>
                </a:solidFill>
                <a:latin typeface="+mn-lt"/>
                <a:ea typeface="+mn-ea"/>
                <a:cs typeface="+mn-cs"/>
              </a:rPr>
              <a:t>21 Feeling that the environment encouraged and supported me throughout the process especially when things did not go as planned (3.2 versus 4.3)</a:t>
            </a:r>
          </a:p>
          <a:p>
            <a:endParaRPr lang="en-GB" sz="1200" b="1" kern="1200" baseline="0" dirty="0" smtClean="0">
              <a:solidFill>
                <a:schemeClr val="tx1"/>
              </a:solidFill>
              <a:latin typeface="+mn-lt"/>
              <a:ea typeface="+mn-ea"/>
              <a:cs typeface="+mn-cs"/>
            </a:endParaRPr>
          </a:p>
          <a:p>
            <a:endParaRPr lang="en-GB" sz="1200" b="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These factors boil down to a combination of having the resources to complete the task of innovating, and innovating in an environment that supports and values the efforts of the innovator. In other words there was a consistent pattern of responses that suggests that there is a gap between the type of environment innovators believe is important to bring about innovation successfully and the environment that they experienced while they were innovating. Closing this gap would go a long way to creating an organisational culture that was as supportive of innovation as the innovators would like it to be.</a:t>
            </a:r>
          </a:p>
          <a:p>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41</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b="1" kern="1200" dirty="0" smtClean="0">
                <a:solidFill>
                  <a:schemeClr val="tx1"/>
                </a:solidFill>
                <a:latin typeface="+mn-lt"/>
                <a:ea typeface="+mn-ea"/>
                <a:cs typeface="+mn-cs"/>
              </a:rPr>
              <a:t>40</a:t>
            </a:r>
            <a:r>
              <a:rPr lang="en-GB" sz="1200" b="0" kern="1200" dirty="0" smtClean="0">
                <a:solidFill>
                  <a:schemeClr val="tx1"/>
                </a:solidFill>
                <a:latin typeface="+mn-lt"/>
                <a:ea typeface="+mn-ea"/>
                <a:cs typeface="+mn-cs"/>
              </a:rPr>
              <a:t> </a:t>
            </a:r>
            <a:r>
              <a:rPr lang="en-GB" sz="1200" b="0" kern="1200" dirty="0" smtClean="0">
                <a:solidFill>
                  <a:schemeClr val="tx1"/>
                </a:solidFill>
                <a:latin typeface="+mn-lt"/>
                <a:ea typeface="+mn-ea"/>
                <a:cs typeface="+mn-cs"/>
              </a:rPr>
              <a:t>The study of strategic change demonstrated the value and importance of bottom-up innovation within a comprehensive and sustained strategic change project. While top down initiatives, like the introduction of new business systems</a:t>
            </a:r>
            <a:r>
              <a:rPr lang="en-GB" sz="1200" b="0" kern="1200" baseline="0" dirty="0" smtClean="0">
                <a:solidFill>
                  <a:schemeClr val="tx1"/>
                </a:solidFill>
                <a:latin typeface="+mn-lt"/>
                <a:ea typeface="+mn-ea"/>
                <a:cs typeface="+mn-cs"/>
              </a:rPr>
              <a:t> </a:t>
            </a:r>
            <a:r>
              <a:rPr lang="en-GB" sz="1200" b="0" kern="1200" dirty="0" smtClean="0">
                <a:solidFill>
                  <a:schemeClr val="tx1"/>
                </a:solidFill>
                <a:latin typeface="+mn-lt"/>
                <a:ea typeface="+mn-ea"/>
                <a:cs typeface="+mn-cs"/>
              </a:rPr>
              <a:t>and processes are essential to enabling a university to be more effective, responsive and adaptive in its educational work, it is the innovators who provide the key resource to enact and embody the significant educational changes a university is trying to make. The study reveals that innovators thrive in an organisational culture where leaders and managers are encouraging, supporting and enabling. Where they have the resources - especially time to make change happen. Where the institution's systems and procedures  enable rather than hinder progress. Where they have the respect, emotional support and encouragement of managers and colleagues and where they can find help when they need it</a:t>
            </a:r>
            <a:r>
              <a:rPr lang="en-GB" sz="1200" b="0" kern="1200" baseline="0" dirty="0" smtClean="0">
                <a:solidFill>
                  <a:schemeClr val="tx1"/>
                </a:solidFill>
                <a:latin typeface="+mn-lt"/>
                <a:ea typeface="+mn-ea"/>
                <a:cs typeface="+mn-cs"/>
              </a:rPr>
              <a:t> and</a:t>
            </a:r>
            <a:r>
              <a:rPr lang="en-GB" sz="1200" b="0" kern="1200" dirty="0" smtClean="0">
                <a:solidFill>
                  <a:schemeClr val="tx1"/>
                </a:solidFill>
                <a:latin typeface="+mn-lt"/>
                <a:ea typeface="+mn-ea"/>
                <a:cs typeface="+mn-cs"/>
              </a:rPr>
              <a:t> where they feel their efforts have been valued and have made a positive difference.</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It stands to reason that for organisational change to be successful the conditions and situations embodied in the factors that innovators consider to be important in accomplishing significant change have to be supported and realised. Twelve factors </a:t>
            </a:r>
            <a:r>
              <a:rPr lang="en-GB" sz="1200" b="0" kern="1200" baseline="0" dirty="0" smtClean="0">
                <a:solidFill>
                  <a:schemeClr val="tx1"/>
                </a:solidFill>
                <a:latin typeface="+mn-lt"/>
                <a:ea typeface="+mn-ea"/>
                <a:cs typeface="+mn-cs"/>
              </a:rPr>
              <a:t>grouped under 1) leadership, management &amp; facilitation or 2) environment/culture </a:t>
            </a:r>
            <a:r>
              <a:rPr lang="en-GB" sz="1200" b="0" kern="1200" dirty="0" smtClean="0">
                <a:solidFill>
                  <a:schemeClr val="tx1"/>
                </a:solidFill>
                <a:latin typeface="+mn-lt"/>
                <a:ea typeface="+mn-ea"/>
                <a:cs typeface="+mn-cs"/>
              </a:rPr>
              <a:t>provide an overarching framework within which bottom-up innovation is more likely to be encouraged, supported and facilitated within a process of strategic change.</a:t>
            </a:r>
          </a:p>
          <a:p>
            <a:r>
              <a:rPr lang="en-GB" sz="1200" b="0" kern="120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7276ED11-2604-4095-AF03-0690F2612382}" type="slidenum">
              <a:rPr lang="en-GB" smtClean="0"/>
              <a:pPr/>
              <a:t>42</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baseline="0" dirty="0" smtClean="0">
                <a:solidFill>
                  <a:schemeClr val="tx1"/>
                </a:solidFill>
                <a:latin typeface="+mn-lt"/>
                <a:ea typeface="+mn-ea"/>
                <a:cs typeface="+mn-cs"/>
              </a:rPr>
              <a:t>4 </a:t>
            </a:r>
            <a:r>
              <a:rPr lang="en-GB" sz="1200" b="0" kern="1200" baseline="0" dirty="0" smtClean="0">
                <a:solidFill>
                  <a:schemeClr val="tx1"/>
                </a:solidFill>
                <a:latin typeface="+mn-lt"/>
                <a:ea typeface="+mn-ea"/>
                <a:cs typeface="+mn-cs"/>
              </a:rPr>
              <a:t>The emphasis in this talk is on </a:t>
            </a:r>
            <a:r>
              <a:rPr lang="en-GB" sz="1200" b="1" kern="1200" baseline="0" dirty="0" smtClean="0">
                <a:solidFill>
                  <a:schemeClr val="tx1"/>
                </a:solidFill>
                <a:latin typeface="+mn-lt"/>
                <a:ea typeface="+mn-ea"/>
                <a:cs typeface="+mn-cs"/>
              </a:rPr>
              <a:t>c</a:t>
            </a:r>
            <a:r>
              <a:rPr lang="en-GB" sz="1200" b="0" kern="1200" baseline="0" dirty="0" smtClean="0">
                <a:solidFill>
                  <a:schemeClr val="tx1"/>
                </a:solidFill>
                <a:latin typeface="+mn-lt"/>
                <a:ea typeface="+mn-ea"/>
                <a:cs typeface="+mn-cs"/>
              </a:rPr>
              <a:t>onceptual thinking and I am trying to open your eyes to different ways of seeing and appreciating change. I will use a lot of pictures and diagrams to try to stimulate your imaginations.</a:t>
            </a:r>
          </a:p>
          <a:p>
            <a:endParaRPr lang="en-GB" sz="1200" b="0" kern="1200" baseline="0" dirty="0" smtClean="0">
              <a:solidFill>
                <a:schemeClr val="tx1"/>
              </a:solidFill>
              <a:latin typeface="+mn-lt"/>
              <a:ea typeface="+mn-ea"/>
              <a:cs typeface="+mn-cs"/>
            </a:endParaRPr>
          </a:p>
          <a:p>
            <a:r>
              <a:rPr lang="en-GB" sz="1200" b="0" kern="1200" baseline="0" dirty="0" smtClean="0">
                <a:solidFill>
                  <a:schemeClr val="tx1"/>
                </a:solidFill>
                <a:latin typeface="+mn-lt"/>
                <a:ea typeface="+mn-ea"/>
                <a:cs typeface="+mn-cs"/>
              </a:rPr>
              <a:t>Change comes about through activity so we might visualise this session in terms of the activity system descriptive framework.</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latin typeface="+mn-lt"/>
                <a:ea typeface="+mn-ea"/>
                <a:cs typeface="+mn-cs"/>
              </a:rPr>
              <a:t>41</a:t>
            </a:r>
            <a:r>
              <a:rPr lang="en-GB" sz="1200" i="0" kern="1200" dirty="0" smtClean="0">
                <a:solidFill>
                  <a:schemeClr val="tx1"/>
                </a:solidFill>
                <a:latin typeface="+mn-lt"/>
                <a:ea typeface="+mn-ea"/>
                <a:cs typeface="+mn-cs"/>
              </a:rPr>
              <a:t> </a:t>
            </a:r>
            <a:r>
              <a:rPr lang="en-GB" sz="1200" i="0" kern="1200" dirty="0" smtClean="0">
                <a:solidFill>
                  <a:schemeClr val="tx1"/>
                </a:solidFill>
                <a:latin typeface="+mn-lt"/>
                <a:ea typeface="+mn-ea"/>
                <a:cs typeface="+mn-cs"/>
              </a:rPr>
              <a:t>Whole organisation change is led from the top, middle and bottom. Leadership is shared and distributed throughout the organisation and innovators must be viewed as leaders of strategic change.</a:t>
            </a:r>
          </a:p>
          <a:p>
            <a:endParaRPr lang="en-GB"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Leading from the top involves visualising the future and creating the conditions that motivates people to move the organisation in the direction of that future. It requires an integrating style able to hold the vision and deliver on commitments, but which is also open, flexible and trusting to allow ideas to emerge from the middle and bottom, and enable people to take ownership and exercise their autonomy to create and implement change. It involves trusting people to create the change once the direction has been set and encouraging and supporting the right sort of changes as they emerge.</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Leading from the middle requires managers to accept responsibility for involving their Department, School, Faculty or Service in the strategic change and creating the conditions that encourage and enable their staff to participate in change. Leading from the middle involves translating organisational objectives into objectives that are meaningful in the local socio-cultural practice environment. Leading from the middle does not mean 'go and do it' it means 'we will do it together.'</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Leading from the bottom involves individuals accepting responsibility to make change happen by adapting existing or inventing new practice that is consistent with the change the institution is seeking to make. The innovators are people who lead change by involving themselves in it and showing others how to accomplish it.</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There is one secret to leading organisational change. The leaders at the top and in the middle have to create the conditions in which people at the bottom feel empowered and are enabled to change themselves and their own practices in order to make strategic change happen. This is a shared concept of leadership in which leadership is broadly distributed, such that people within a team and organization lead each other. It is a social, non-hierarchical concept and contrasts with more traditional notions where leadership roles are vested in individuals appointed by management.</a:t>
            </a:r>
          </a:p>
          <a:p>
            <a:endParaRPr lang="en-GB" sz="1200" b="1" kern="1200" dirty="0" smtClean="0">
              <a:solidFill>
                <a:schemeClr val="tx1"/>
              </a:solidFill>
              <a:latin typeface="+mn-lt"/>
              <a:ea typeface="+mn-ea"/>
              <a:cs typeface="+mn-cs"/>
            </a:endParaRPr>
          </a:p>
          <a:p>
            <a:endParaRPr lang="en-GB" sz="1200" b="1" kern="1200" dirty="0" smtClean="0">
              <a:solidFill>
                <a:schemeClr val="tx1"/>
              </a:solidFill>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43</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42</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Organisational change involves someone with the power and authority to see the direction in which the organisation needs to travel and communicate that through a vision for a different</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and better world. An organisational vision for strategic change, must encourage and enable people to see things in a different way and inspire them to create their own visions through which they can enact and embody change that they own. A vision at the top is of little value if people at the bottom cannot understand and relate it to their world of everyday practice. Middle managers have an important role in translating high level ideas and engaging staff in new conversations about the implications of such ideas.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From</a:t>
            </a:r>
            <a:r>
              <a:rPr lang="en-GB" sz="1200" kern="1200" baseline="0" dirty="0" smtClean="0">
                <a:solidFill>
                  <a:schemeClr val="tx1"/>
                </a:solidFill>
                <a:latin typeface="+mn-lt"/>
                <a:ea typeface="+mn-ea"/>
                <a:cs typeface="+mn-cs"/>
              </a:rPr>
              <a:t> an institutional leaders perspective the most important vision is the one they hold about the future of their university. From an innovators perspective this is far less important than the vision they hold of the new practices and experiences they want to create. As long as the two visions are aligned strategic change will progress.</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44</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43</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For a strategy to be successful it needs to involve deliberate planned actions to achieve tangible objectives and goals but also contain the space and intention to improvise as new and better ideas emerge. It needs to encourage, stimulate and support activity that will lead to change and provide sufficient resources to enable change to happen and ensure that people involved in change have the necessary resources when they need them. This process of connecting top, middle and bottom in this way is more likely to create ownership and responsibility for ideas and actions so that the change that emerges is owned at all levels of the organisation. It is this</a:t>
            </a:r>
            <a:r>
              <a:rPr lang="en-GB" sz="1200" kern="1200" baseline="0" dirty="0" smtClean="0">
                <a:solidFill>
                  <a:schemeClr val="tx1"/>
                </a:solidFill>
                <a:latin typeface="+mn-lt"/>
                <a:ea typeface="+mn-ea"/>
                <a:cs typeface="+mn-cs"/>
              </a:rPr>
              <a:t> connectivity that creates the sense of affiliation that is so important in change – we are all in it together.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Emergence cannot be controlled, predicted or managed but the leaders, managers and facilitators of organisational change can create conditions that are more likely to lead to changes of a certain type (Richard </a:t>
            </a:r>
            <a:r>
              <a:rPr lang="en-GB" sz="1200" kern="1200" dirty="0" err="1" smtClean="0">
                <a:solidFill>
                  <a:schemeClr val="tx1"/>
                </a:solidFill>
                <a:latin typeface="+mn-lt"/>
                <a:ea typeface="+mn-ea"/>
                <a:cs typeface="+mn-cs"/>
              </a:rPr>
              <a:t>Seel's</a:t>
            </a:r>
            <a:r>
              <a:rPr lang="en-GB" sz="1200" kern="1200" dirty="0" smtClean="0">
                <a:solidFill>
                  <a:schemeClr val="tx1"/>
                </a:solidFill>
                <a:latin typeface="+mn-lt"/>
                <a:ea typeface="+mn-ea"/>
                <a:cs typeface="+mn-cs"/>
              </a:rPr>
              <a:t> ten conditions for emergence are highly relevant here - </a:t>
            </a:r>
            <a:r>
              <a:rPr lang="en-GB" sz="1200" kern="1200" dirty="0" err="1" smtClean="0">
                <a:solidFill>
                  <a:schemeClr val="tx1"/>
                </a:solidFill>
                <a:latin typeface="+mn-lt"/>
                <a:ea typeface="+mn-ea"/>
                <a:cs typeface="+mn-cs"/>
              </a:rPr>
              <a:t>Seel</a:t>
            </a:r>
            <a:r>
              <a:rPr lang="en-GB" sz="1200" kern="1200" dirty="0" smtClean="0">
                <a:solidFill>
                  <a:schemeClr val="tx1"/>
                </a:solidFill>
                <a:latin typeface="+mn-lt"/>
                <a:ea typeface="+mn-ea"/>
                <a:cs typeface="+mn-cs"/>
              </a:rPr>
              <a:t> 2006).The successful management of change combines and integrates managed, purposeful and focused change through planned activities that enable and encourage people to </a:t>
            </a:r>
            <a:r>
              <a:rPr lang="en-GB" sz="1200" i="1" kern="1200" dirty="0" smtClean="0">
                <a:solidFill>
                  <a:schemeClr val="tx1"/>
                </a:solidFill>
                <a:latin typeface="+mn-lt"/>
                <a:ea typeface="+mn-ea"/>
                <a:cs typeface="+mn-cs"/>
              </a:rPr>
              <a:t>improvise and discover</a:t>
            </a:r>
            <a:r>
              <a:rPr lang="en-GB" sz="1200" kern="1200" dirty="0" smtClean="0">
                <a:solidFill>
                  <a:schemeClr val="tx1"/>
                </a:solidFill>
                <a:latin typeface="+mn-lt"/>
                <a:ea typeface="+mn-ea"/>
                <a:cs typeface="+mn-cs"/>
              </a:rPr>
              <a:t> the best ways forward for themselves.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45</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44</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Change will only happen if people actually do new things </a:t>
            </a:r>
            <a:r>
              <a:rPr lang="en-GB" sz="1200" kern="1200" dirty="0" err="1" smtClean="0">
                <a:solidFill>
                  <a:schemeClr val="tx1"/>
                </a:solidFill>
                <a:latin typeface="+mn-lt"/>
                <a:ea typeface="+mn-ea"/>
                <a:cs typeface="+mn-cs"/>
              </a:rPr>
              <a:t>ie</a:t>
            </a:r>
            <a:r>
              <a:rPr lang="en-GB" sz="1200" kern="1200" dirty="0" smtClean="0">
                <a:solidFill>
                  <a:schemeClr val="tx1"/>
                </a:solidFill>
                <a:latin typeface="+mn-lt"/>
                <a:ea typeface="+mn-ea"/>
                <a:cs typeface="+mn-cs"/>
              </a:rPr>
              <a:t> they get involved in change by actively doing things rather than only thinking and talking about it. The strategy must involve most of the people in the organisation doing new things only then will change at the level of the whole organisation occur. This is why </a:t>
            </a:r>
            <a:r>
              <a:rPr lang="en-GB" sz="1200" i="1" kern="1200" dirty="0" smtClean="0">
                <a:solidFill>
                  <a:schemeClr val="tx1"/>
                </a:solidFill>
                <a:latin typeface="+mn-lt"/>
                <a:ea typeface="+mn-ea"/>
                <a:cs typeface="+mn-cs"/>
              </a:rPr>
              <a:t>engagement</a:t>
            </a:r>
            <a:r>
              <a:rPr lang="en-GB" sz="1200" kern="1200" dirty="0" smtClean="0">
                <a:solidFill>
                  <a:schemeClr val="tx1"/>
                </a:solidFill>
                <a:latin typeface="+mn-lt"/>
                <a:ea typeface="+mn-ea"/>
                <a:cs typeface="+mn-cs"/>
              </a:rPr>
              <a:t> is so important in creating a sense of whole organisation participation</a:t>
            </a:r>
            <a:r>
              <a:rPr lang="en-GB" sz="1200" kern="1200" baseline="0" dirty="0" smtClean="0">
                <a:solidFill>
                  <a:schemeClr val="tx1"/>
                </a:solidFill>
                <a:latin typeface="+mn-lt"/>
                <a:ea typeface="+mn-ea"/>
                <a:cs typeface="+mn-cs"/>
              </a:rPr>
              <a:t> in the enterprise of strategic change</a:t>
            </a:r>
            <a:r>
              <a:rPr lang="en-GB" sz="1200" kern="1200" dirty="0" smtClean="0">
                <a:solidFill>
                  <a:schemeClr val="tx1"/>
                </a:solidFill>
                <a:latin typeface="+mn-lt"/>
                <a:ea typeface="+mn-ea"/>
                <a:cs typeface="+mn-cs"/>
              </a:rPr>
              <a:t>.</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SDP sought to involve the academic (faculty) teaching community in all the Faculties and Schools through the funding of innovation through Faculties, Schools and individuals. It engaged Faculty and Service Administrative teams through the Service Plus  project that sought to involve administrators in creating solutions to problems and challenges relating to the strategic agenda. Furthermore, by changing a number of business systems that were central to many of the university's operations it involved all staff in fundamentally new practices that were more in tune with the strategic changes the university was seeking. The feeling that everyone was involved, and change was not just targeted at a specific group of people was an important factor in accomplishing change at the organisational scale. By offering incentives to stimulate change and innovation within academic Faculties and Schools the university was seeking to work within the disciplinary cultural grain.</a:t>
            </a:r>
          </a:p>
          <a:p>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People are more likely to commit themselves to significant change if their will to be involved is driven by their own intrinsic motivations rather than extrinsic forces. Giving people the choice or freedom to chose to be involved seemed to be crucial for involving self-motivated innovators  -</a:t>
            </a:r>
            <a:endParaRPr lang="en-GB" sz="1200" kern="1200" dirty="0" smtClean="0">
              <a:solidFill>
                <a:schemeClr val="tx1"/>
              </a:solidFill>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46</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latin typeface="+mn-lt"/>
                <a:ea typeface="+mn-ea"/>
                <a:cs typeface="+mn-cs"/>
              </a:rPr>
              <a:t>45</a:t>
            </a:r>
            <a:r>
              <a:rPr lang="en-GB" sz="1200" i="0" kern="1200" dirty="0" smtClean="0">
                <a:solidFill>
                  <a:schemeClr val="tx1"/>
                </a:solidFill>
                <a:latin typeface="+mn-lt"/>
                <a:ea typeface="+mn-ea"/>
                <a:cs typeface="+mn-cs"/>
              </a:rPr>
              <a:t> </a:t>
            </a:r>
            <a:r>
              <a:rPr lang="en-GB" sz="1200" i="0" kern="1200" dirty="0" smtClean="0">
                <a:solidFill>
                  <a:schemeClr val="tx1"/>
                </a:solidFill>
                <a:latin typeface="+mn-lt"/>
                <a:ea typeface="+mn-ea"/>
                <a:cs typeface="+mn-cs"/>
              </a:rPr>
              <a:t>Complex organisational systems with many internal divisions and boundaries need brokers or boundary spanners</a:t>
            </a:r>
            <a:r>
              <a:rPr lang="en-GB" sz="1200" i="0" kern="1200" baseline="0" dirty="0" smtClean="0">
                <a:solidFill>
                  <a:schemeClr val="tx1"/>
                </a:solidFill>
                <a:latin typeface="+mn-lt"/>
                <a:ea typeface="+mn-ea"/>
                <a:cs typeface="+mn-cs"/>
              </a:rPr>
              <a:t> to facilitate </a:t>
            </a:r>
            <a:r>
              <a:rPr lang="en-GB" sz="1200" i="0" kern="1200" dirty="0" smtClean="0">
                <a:solidFill>
                  <a:schemeClr val="tx1"/>
                </a:solidFill>
                <a:latin typeface="+mn-lt"/>
                <a:ea typeface="+mn-ea"/>
                <a:cs typeface="+mn-cs"/>
              </a:rPr>
              <a:t>organisational change. They facilitate communication, networking and working between and across the constituent parts of the organisation and help overcome impediments to progress</a:t>
            </a:r>
          </a:p>
          <a:p>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Organisational brokers work in collaborative and creative ways with people, ideas, knowledge and resources to enable things to happen that otherwise would not happen. They are a kind of multi-skilled anthropologist who can get inside and comprehend not just needs and desires, but the language, politics, positioning and outlook of the different parties.</a:t>
            </a:r>
          </a:p>
          <a:p>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small (3 member) SDP Project Team acted as organisational brokers.</a:t>
            </a:r>
            <a:r>
              <a:rPr lang="en-GB" sz="1200" kern="1200" baseline="0" dirty="0" smtClean="0">
                <a:solidFill>
                  <a:schemeClr val="tx1"/>
                </a:solidFill>
                <a:latin typeface="+mn-lt"/>
                <a:ea typeface="+mn-ea"/>
                <a:cs typeface="+mn-cs"/>
              </a:rPr>
              <a:t> T</a:t>
            </a:r>
            <a:r>
              <a:rPr lang="en-GB" sz="1200" kern="1200" dirty="0" smtClean="0">
                <a:solidFill>
                  <a:schemeClr val="tx1"/>
                </a:solidFill>
                <a:latin typeface="+mn-lt"/>
                <a:ea typeface="+mn-ea"/>
                <a:cs typeface="+mn-cs"/>
              </a:rPr>
              <a:t>hey likened their role to the metaphor of </a:t>
            </a:r>
            <a:r>
              <a:rPr lang="en-GB" sz="1200" i="1" kern="1200" dirty="0" smtClean="0">
                <a:solidFill>
                  <a:schemeClr val="tx1"/>
                </a:solidFill>
                <a:latin typeface="+mn-lt"/>
                <a:ea typeface="+mn-ea"/>
                <a:cs typeface="+mn-cs"/>
              </a:rPr>
              <a:t>gardeners </a:t>
            </a:r>
            <a:r>
              <a:rPr lang="en-GB" sz="1200" kern="1200" dirty="0" smtClean="0">
                <a:solidFill>
                  <a:schemeClr val="tx1"/>
                </a:solidFill>
                <a:latin typeface="+mn-lt"/>
                <a:ea typeface="+mn-ea"/>
                <a:cs typeface="+mn-cs"/>
              </a:rPr>
              <a:t>cultivating the conditions for SDP projects and innovators to flourish and enable people with new ideas and practices to grow through the process of enacting change.  They provided encouragement and resources to enable people to take on an innovation project,</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practical help in getting started, </a:t>
            </a:r>
            <a:r>
              <a:rPr lang="en-GB" sz="1200" kern="1200" baseline="0" dirty="0" smtClean="0">
                <a:solidFill>
                  <a:schemeClr val="tx1"/>
                </a:solidFill>
                <a:latin typeface="+mn-lt"/>
                <a:ea typeface="+mn-ea"/>
                <a:cs typeface="+mn-cs"/>
              </a:rPr>
              <a:t>and</a:t>
            </a:r>
            <a:r>
              <a:rPr lang="en-GB" sz="1200" kern="1200" dirty="0" smtClean="0">
                <a:solidFill>
                  <a:schemeClr val="tx1"/>
                </a:solidFill>
                <a:latin typeface="+mn-lt"/>
                <a:ea typeface="+mn-ea"/>
                <a:cs typeface="+mn-cs"/>
              </a:rPr>
              <a:t> emotional support when things got tough</a:t>
            </a:r>
            <a:r>
              <a:rPr lang="en-GB" sz="1200" kern="1200" baseline="0" dirty="0" smtClean="0">
                <a:solidFill>
                  <a:schemeClr val="tx1"/>
                </a:solidFill>
                <a:latin typeface="+mn-lt"/>
                <a:ea typeface="+mn-ea"/>
                <a:cs typeface="+mn-cs"/>
              </a:rPr>
              <a:t>. They also monitored what was happening on the ground and provided feedback to senior managers on progress. Where appropriate they brought in new people to support and facilitate the process of change.</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276ED11-2604-4095-AF03-0690F2612382}" type="slidenum">
              <a:rPr lang="en-GB" smtClean="0"/>
              <a:pPr/>
              <a:t>47</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46</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Large scale organisational change requires the distribution of significant new resources. Regardless</a:t>
            </a:r>
            <a:r>
              <a:rPr lang="en-GB" sz="1200" kern="1200" baseline="0" dirty="0" smtClean="0">
                <a:solidFill>
                  <a:schemeClr val="tx1"/>
                </a:solidFill>
                <a:latin typeface="+mn-lt"/>
                <a:ea typeface="+mn-ea"/>
                <a:cs typeface="+mn-cs"/>
              </a:rPr>
              <a:t> of whether the funding is externally or internally sourced there need to be effective mechanisms for assigning and distributing resources, monitoring and accounting for their use. </a:t>
            </a:r>
            <a:r>
              <a:rPr lang="en-GB" sz="1200" kern="1200" dirty="0" smtClean="0">
                <a:solidFill>
                  <a:schemeClr val="tx1"/>
                </a:solidFill>
                <a:latin typeface="+mn-lt"/>
                <a:ea typeface="+mn-ea"/>
                <a:cs typeface="+mn-cs"/>
              </a:rPr>
              <a:t>The Solent strategic change programme used a combination of SDP Team procedures and decision making, and the University's Management Board to approve the distribution</a:t>
            </a:r>
            <a:r>
              <a:rPr lang="en-GB" sz="1200" kern="1200" baseline="0" dirty="0" smtClean="0">
                <a:solidFill>
                  <a:schemeClr val="tx1"/>
                </a:solidFill>
                <a:latin typeface="+mn-lt"/>
                <a:ea typeface="+mn-ea"/>
                <a:cs typeface="+mn-cs"/>
              </a:rPr>
              <a:t> of resources and </a:t>
            </a:r>
            <a:r>
              <a:rPr lang="en-GB" sz="1200" kern="1200" dirty="0" smtClean="0">
                <a:solidFill>
                  <a:schemeClr val="tx1"/>
                </a:solidFill>
                <a:latin typeface="+mn-lt"/>
                <a:ea typeface="+mn-ea"/>
                <a:cs typeface="+mn-cs"/>
              </a:rPr>
              <a:t>account for their 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People who were directly involved in change discussed resources in terms of their time and workload, and their ability to manage their time for development work alongside  existing teaching and administrative commitments. Being able to manage and juggle time for development and existing commitments is an essential capability for all those involved in change. For academics the additional complication involves managing time within a fairly rigid academic calendar and weekly timetabling of teaching activities.</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SDP resources provided additional capacity to employ  knowledgeable consultants, or administrative or technical assistance from people within and outside the School. People also talked about resources in terms of funding and physical resources like equipment, the manufacturing of products created through an educational process, and social activity like hosting events and exhibitions for students from local 6th Form Colleges. The Strategic Development Fund was able to help with all these things.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48</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47</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While it is a straightforward matter to distribute and account for resources in a system that is operating in a business as usual mode, it is not so easy when the business is change and much of that change appears in an emergent form. The case studies reveal that from the innovators' perspective resourcing mechanisms were not always responsive to the emergent nature of the change process. Designers of strategic change and innovation projects need to design in a significant contingency to deal with the unexpected or develop mechanisms for gaining additional funds</a:t>
            </a:r>
            <a:r>
              <a:rPr lang="en-GB" sz="1200" kern="1200" baseline="0" dirty="0" smtClean="0">
                <a:solidFill>
                  <a:schemeClr val="tx1"/>
                </a:solidFill>
                <a:latin typeface="+mn-lt"/>
                <a:ea typeface="+mn-ea"/>
                <a:cs typeface="+mn-cs"/>
              </a:rPr>
              <a:t> as a change process unfolds.</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49</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48</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Change involves creating new meanings and communication that is meaningful to those receiving it, pervades innovators' stories of change. If visions, ideas and invitations to contribute are not communicated in a way that has meaning to those who receive it - nothing will happen. The lesson is clear that just sending information to people who are busy and who have many urgent priorities, will often not cause them to act. What causes them to act is when information causes them to create their own interpretations and meanings for themselves.</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50</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latin typeface="+mn-lt"/>
                <a:ea typeface="+mn-ea"/>
                <a:cs typeface="+mn-cs"/>
              </a:rPr>
              <a:t>49 </a:t>
            </a:r>
            <a:r>
              <a:rPr lang="en-GB" sz="1200" i="0" kern="1200" dirty="0" smtClean="0">
                <a:solidFill>
                  <a:schemeClr val="tx1"/>
                </a:solidFill>
                <a:latin typeface="+mn-lt"/>
                <a:ea typeface="+mn-ea"/>
                <a:cs typeface="+mn-cs"/>
              </a:rPr>
              <a:t>Tensions and conflicts often arise when bottom-up innovation meets existing procedures and systems. An organisation involved in strategic change needs the awareness, will and capability to facilitate the resolution of local contentious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People working in an organisation (persons in practice) historically constitute their everyday world as they help to make it through their participation in it while being shaped by the world in which they are a part (Holland and Lave 2009). Local contentious practice, and its resolution,  lies at the heart of bringing about innovation in an organisation that is full of systems, procedures and traditions. Local practice comes about in the encounters between people as they address and respond to each other while enacting cultural activities under conditions of political-economic and cultural historical conjuncture. Elements of the SDP narrative reveal that when working within their cultural domain (</a:t>
            </a:r>
            <a:r>
              <a:rPr lang="en-GB" sz="1200" kern="1200" dirty="0" err="1" smtClean="0">
                <a:solidFill>
                  <a:schemeClr val="tx1"/>
                </a:solidFill>
                <a:latin typeface="+mn-lt"/>
                <a:ea typeface="+mn-ea"/>
                <a:cs typeface="+mn-cs"/>
              </a:rPr>
              <a:t>eg</a:t>
            </a:r>
            <a:r>
              <a:rPr lang="en-GB" sz="1200" kern="1200" dirty="0" smtClean="0">
                <a:solidFill>
                  <a:schemeClr val="tx1"/>
                </a:solidFill>
                <a:latin typeface="+mn-lt"/>
                <a:ea typeface="+mn-ea"/>
                <a:cs typeface="+mn-cs"/>
              </a:rPr>
              <a:t> their school) innovators have control over what they do. But once they have to relate their innovations to existing business systems there is often conflict between the new practices they were trying to create and practices that already existed within the institutions established systems and processes.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Relationships and communication between innovators and system owners are crucial to resolving these troublesome areas.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One of the really crucial factors in enabling local contentious practice to be resolved, is for the people who are trying to make change happen to be able to find people who will help them overcome the procedural and decision making barriers between different parts of the organisation. These are the brokers and boundary spanners, that hierarchical and </a:t>
            </a:r>
            <a:r>
              <a:rPr lang="en-GB" sz="1200" kern="1200" dirty="0" err="1" smtClean="0">
                <a:solidFill>
                  <a:schemeClr val="tx1"/>
                </a:solidFill>
                <a:latin typeface="+mn-lt"/>
                <a:ea typeface="+mn-ea"/>
                <a:cs typeface="+mn-cs"/>
              </a:rPr>
              <a:t>silo'd</a:t>
            </a:r>
            <a:r>
              <a:rPr lang="en-GB" sz="1200" kern="1200" dirty="0" smtClean="0">
                <a:solidFill>
                  <a:schemeClr val="tx1"/>
                </a:solidFill>
                <a:latin typeface="+mn-lt"/>
                <a:ea typeface="+mn-ea"/>
                <a:cs typeface="+mn-cs"/>
              </a:rPr>
              <a:t> organisations need in order to unblock things that seem to be frozen.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51</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latin typeface="+mn-lt"/>
                <a:ea typeface="+mn-ea"/>
                <a:cs typeface="+mn-cs"/>
              </a:rPr>
              <a:t>50 </a:t>
            </a:r>
            <a:r>
              <a:rPr lang="en-GB" sz="1200" i="0" kern="1200" dirty="0" smtClean="0">
                <a:solidFill>
                  <a:schemeClr val="tx1"/>
                </a:solidFill>
                <a:latin typeface="+mn-lt"/>
                <a:ea typeface="+mn-ea"/>
                <a:cs typeface="+mn-cs"/>
              </a:rPr>
              <a:t>Organisational change is accomplished through the deepening of existing relationships and the forging of new collaborative partnerships that generate ideas and new opportunities, and which provide encouragement, practical help and support.</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Forming productive, co-creative and emotionally supportive collaborative working relationships with members of their School or colleagues in central university departments - particularly the Flexible Delivery Team (e-Development and Educational Technology Unit) and Partnerships Office was an important strategy for innovators.  Extending existing relationships or building new relationships in the external environment was also a priority in the strategic change process. Relationship building with employers was crucial to the success of several of the innovations. In the case of the Foundation Degree in Health and Social Care the relationship was underpinned by a formal strategic alliance but ultimately it is the interpersonal relationships between the people who are directly involved in change that really matter.</a:t>
            </a:r>
            <a:r>
              <a:rPr lang="en-GB" dirty="0" smtClean="0"/>
              <a:t>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Such relationships helped innovators to appreciate the value of their own work and efforts, encouraged them to 'go the extra mile' and enabled them to persist especially at the most frustrating and challenging moments.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52</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6</a:t>
            </a:r>
            <a:r>
              <a:rPr lang="en-GB" b="0" dirty="0" smtClean="0"/>
              <a:t> </a:t>
            </a:r>
            <a:r>
              <a:rPr lang="en-GB" sz="1200" kern="1200" dirty="0" smtClean="0">
                <a:solidFill>
                  <a:schemeClr val="tx1"/>
                </a:solidFill>
                <a:latin typeface="+mn-lt"/>
                <a:ea typeface="+mn-ea"/>
                <a:cs typeface="+mn-cs"/>
              </a:rPr>
              <a:t>Change is one of the things that affects all of us and </a:t>
            </a:r>
            <a:r>
              <a:rPr lang="en-US" sz="1200" kern="1200" dirty="0" smtClean="0">
                <a:solidFill>
                  <a:schemeClr val="tx1"/>
                </a:solidFill>
                <a:latin typeface="+mn-lt"/>
                <a:ea typeface="+mn-ea"/>
                <a:cs typeface="+mn-cs"/>
              </a:rPr>
              <a:t>it doesn’t matter how much you know about change you still have to learn how to do it when you encounter it in an unfamiliar context or situation. But knowing something about it helps us to anticipate and interpret what is happening and to respond more wisely to things as they emerge. It also stops us from doing things that are unlikely to work.  Big and profound change is endemic in many people’s working lives and we invest a huge amount of physical, intellectual and emotional effort in participating in change and changing ourselves in the process. Because there is a strong emotional dimension to change we feel it.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It's a natural instinct to resist change. Peter </a:t>
            </a:r>
            <a:r>
              <a:rPr lang="en-US" sz="1200" kern="1200" dirty="0" err="1" smtClean="0">
                <a:solidFill>
                  <a:schemeClr val="tx1"/>
                </a:solidFill>
                <a:latin typeface="+mn-lt"/>
                <a:ea typeface="+mn-ea"/>
                <a:cs typeface="+mn-cs"/>
              </a:rPr>
              <a:t>Senge</a:t>
            </a:r>
            <a:r>
              <a:rPr lang="en-US" sz="1200" kern="1200" dirty="0" smtClean="0">
                <a:solidFill>
                  <a:schemeClr val="tx1"/>
                </a:solidFill>
                <a:latin typeface="+mn-lt"/>
                <a:ea typeface="+mn-ea"/>
                <a:cs typeface="+mn-cs"/>
              </a:rPr>
              <a:t> once said</a:t>
            </a:r>
            <a:r>
              <a:rPr lang="en-GB" sz="1200" kern="1200" baseline="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People don't </a:t>
            </a:r>
            <a:r>
              <a:rPr lang="en-GB" sz="1200" b="1" u="sng" kern="1200" dirty="0" smtClean="0">
                <a:solidFill>
                  <a:schemeClr val="tx1"/>
                </a:solidFill>
                <a:latin typeface="+mn-lt"/>
                <a:ea typeface="+mn-ea"/>
                <a:cs typeface="+mn-cs"/>
                <a:hlinkClick r:id="rId3"/>
              </a:rPr>
              <a:t>resist change</a:t>
            </a:r>
            <a:r>
              <a:rPr lang="en-GB" sz="1200" b="1" kern="1200" dirty="0" smtClean="0">
                <a:solidFill>
                  <a:schemeClr val="tx1"/>
                </a:solidFill>
                <a:latin typeface="+mn-lt"/>
                <a:ea typeface="+mn-ea"/>
                <a:cs typeface="+mn-cs"/>
              </a:rPr>
              <a:t>. They resist being changed!</a:t>
            </a:r>
            <a:r>
              <a:rPr lang="en-GB" sz="1200" b="1" i="1" kern="1200" dirty="0" smtClean="0">
                <a:solidFill>
                  <a:schemeClr val="tx1"/>
                </a:solidFill>
                <a:latin typeface="+mn-lt"/>
                <a:ea typeface="+mn-ea"/>
                <a:cs typeface="+mn-cs"/>
              </a:rPr>
              <a:t> Peter </a:t>
            </a:r>
            <a:r>
              <a:rPr lang="en-GB" sz="1200" b="1" i="1" kern="1200" dirty="0" err="1" smtClean="0">
                <a:solidFill>
                  <a:schemeClr val="tx1"/>
                </a:solidFill>
                <a:latin typeface="+mn-lt"/>
                <a:ea typeface="+mn-ea"/>
                <a:cs typeface="+mn-cs"/>
              </a:rPr>
              <a:t>Senge</a:t>
            </a:r>
            <a:r>
              <a:rPr lang="en-GB" sz="1200" b="0" i="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It feels much better to create our own change than to have it forced on us.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Change is fundamentally about difference but it has some characteristics that make it an interesting phenomenon</a:t>
            </a:r>
            <a:r>
              <a:rPr lang="en-US" sz="1200" kern="1200" baseline="0" dirty="0" smtClean="0">
                <a:solidFill>
                  <a:schemeClr val="tx1"/>
                </a:solidFill>
                <a:latin typeface="+mn-lt"/>
                <a:ea typeface="+mn-ea"/>
                <a:cs typeface="+mn-cs"/>
              </a:rPr>
              <a:t> (refer to slide)</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Change includes the concept of enhancement - which means improving something that already exists and innovation - creating new things or adapting in significant ways something that already exists. This talk is concerned with the latter. These types of change require </a:t>
            </a:r>
            <a:r>
              <a:rPr lang="en-US" sz="1200" kern="1200" dirty="0" smtClean="0">
                <a:solidFill>
                  <a:schemeClr val="tx1"/>
                </a:solidFill>
                <a:latin typeface="+mn-lt"/>
                <a:ea typeface="+mn-ea"/>
                <a:cs typeface="+mn-cs"/>
              </a:rPr>
              <a:t>our creativity to accomplish them.</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6</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latin typeface="+mn-lt"/>
                <a:ea typeface="+mn-ea"/>
                <a:cs typeface="+mn-cs"/>
              </a:rPr>
              <a:t>51</a:t>
            </a:r>
            <a:r>
              <a:rPr lang="en-GB" sz="1200" i="0" kern="1200" dirty="0" smtClean="0">
                <a:solidFill>
                  <a:schemeClr val="tx1"/>
                </a:solidFill>
                <a:latin typeface="+mn-lt"/>
                <a:ea typeface="+mn-ea"/>
                <a:cs typeface="+mn-cs"/>
              </a:rPr>
              <a:t> </a:t>
            </a:r>
            <a:r>
              <a:rPr lang="en-GB" sz="1200" i="0" kern="1200" dirty="0" smtClean="0">
                <a:solidFill>
                  <a:schemeClr val="tx1"/>
                </a:solidFill>
                <a:latin typeface="+mn-lt"/>
                <a:ea typeface="+mn-ea"/>
                <a:cs typeface="+mn-cs"/>
              </a:rPr>
              <a:t>An emotionally nourishing environment helps people deal with the challenges, stresses, anxieties and frustrations of trying to bring about significant change and helps them to remain positive in the face of setbacks. Such an environment recognises the efforts and celebrates the achievements of those who are involved in change.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Stress, anxiety and frustration are often associated with significant organisational change as people encounter problems and setbacks, things do not work out as intended or other situations. Sources of stress, anxiety and frustration encountered in this study included: 1) the competing demands of developing new practices while continuing to teach 2) inadequacy of resources for some projects where the amount of resource was underestimated or could not be estimated in advance, or when there was a lack of transparency as to how resources were being allocated 3) insufficient support when dealing with difficult problems 4) seeming inability of some institutional systems, procedures and infrastructures to adapt to the changes that they were creating. Such adverse psychological impacts could have been reduced if participants had more time particularly at critical moments in the change process, had more resources - not only money but practical help at certain stages of their project and had more support and empathy in resolving difficult problems that blocked progress. </a:t>
            </a:r>
          </a:p>
          <a:p>
            <a:endParaRPr lang="en-GB" sz="1200" kern="1200" dirty="0" smtClean="0">
              <a:solidFill>
                <a:schemeClr val="tx1"/>
              </a:solidFill>
              <a:latin typeface="+mn-lt"/>
              <a:ea typeface="+mn-ea"/>
              <a:cs typeface="+mn-cs"/>
            </a:endParaRPr>
          </a:p>
          <a:p>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and Kramer's study of the socio-cultural work environment identified four categories of </a:t>
            </a:r>
            <a:r>
              <a:rPr lang="en-GB" sz="1200" kern="1200" dirty="0" err="1" smtClean="0">
                <a:solidFill>
                  <a:schemeClr val="tx1"/>
                </a:solidFill>
                <a:latin typeface="+mn-lt"/>
                <a:ea typeface="+mn-ea"/>
                <a:cs typeface="+mn-cs"/>
              </a:rPr>
              <a:t>nourishers</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and Kramer 2011: 131- 33) and all seemed to be important to the innovators. They have a significant impact on the way they feel and on their creativity and productivity. These are:</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1 Respect</a:t>
            </a:r>
            <a:r>
              <a:rPr lang="en-GB" sz="1200" kern="1200" dirty="0" smtClean="0">
                <a:solidFill>
                  <a:schemeClr val="tx1"/>
                </a:solidFill>
                <a:latin typeface="+mn-lt"/>
                <a:ea typeface="+mn-ea"/>
                <a:cs typeface="+mn-cs"/>
              </a:rPr>
              <a:t> - managerial actions determine whether people feel respected or disrespected and recognition is the most important of these actions.</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2 Encouragement</a:t>
            </a:r>
            <a:r>
              <a:rPr lang="en-GB" sz="1200" kern="1200" dirty="0" smtClean="0">
                <a:solidFill>
                  <a:schemeClr val="tx1"/>
                </a:solidFill>
                <a:latin typeface="+mn-lt"/>
                <a:ea typeface="+mn-ea"/>
                <a:cs typeface="+mn-cs"/>
              </a:rPr>
              <a:t> -  for example when managers or colleagues are enthusiastic about an individual's work and when managers express confidence in the capabilities of people doing the work increases their sense of self-efficacy. Simply by sharing a belief that someone can do something challenging and trusting them to get on with greatly increases the self-belief of the people who are engaging with the challenge.</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3 Emotional support - </a:t>
            </a:r>
            <a:r>
              <a:rPr lang="en-GB" sz="1200" kern="1200" dirty="0" smtClean="0">
                <a:solidFill>
                  <a:schemeClr val="tx1"/>
                </a:solidFill>
                <a:latin typeface="+mn-lt"/>
                <a:ea typeface="+mn-ea"/>
                <a:cs typeface="+mn-cs"/>
              </a:rPr>
              <a:t>People feel more connected to others at work when their emotions are validated. This goes for events at work, like frustrations when things are not going smoothly and little progress is being made, and for significant events in someone's personal life. Recognition of emotion and empathy can do much to alleviate negative and amplify positive feelings with beneficial results for all concerned.</a:t>
            </a:r>
          </a:p>
          <a:p>
            <a:r>
              <a:rPr lang="en-GB"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4 Affiliation</a:t>
            </a:r>
            <a:r>
              <a:rPr lang="en-GB" sz="1200" kern="1200" dirty="0" smtClean="0">
                <a:solidFill>
                  <a:schemeClr val="tx1"/>
                </a:solidFill>
                <a:latin typeface="+mn-lt"/>
                <a:ea typeface="+mn-ea"/>
                <a:cs typeface="+mn-cs"/>
              </a:rPr>
              <a:t> - people want to feel connected to their colleagues so actions that develop bonds of mutual trust, appreciation and affection are essential in nourishing the spirit of participation. One of the challenges for innovators is that they often feel alone because they are moving into new territory by themselves - where there is no-one they can affiliate with! The role of the SDP team was important here in giving people an affiliation that was purpose- as well as culturally-based.</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It is clear from the case studies that innovators thrive and innovation is more likely to happen when the environment is emotionally nourishing in the manner described above. An environment that is respectful, positive, encouraging and emotionally as well as practically supportive. SDP was an important additional element in the institutional climate that contributed to a climate of positivity. </a:t>
            </a: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53</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i="0" kern="1200" dirty="0" smtClean="0">
                <a:solidFill>
                  <a:schemeClr val="tx1"/>
                </a:solidFill>
                <a:latin typeface="+mn-lt"/>
                <a:ea typeface="+mn-ea"/>
                <a:cs typeface="+mn-cs"/>
              </a:rPr>
              <a:t>52</a:t>
            </a:r>
            <a:r>
              <a:rPr lang="en-GB" sz="1200" i="0" kern="1200" dirty="0" smtClean="0">
                <a:solidFill>
                  <a:schemeClr val="tx1"/>
                </a:solidFill>
                <a:latin typeface="+mn-lt"/>
                <a:ea typeface="+mn-ea"/>
                <a:cs typeface="+mn-cs"/>
              </a:rPr>
              <a:t> </a:t>
            </a:r>
            <a:r>
              <a:rPr lang="en-GB" sz="1200" i="0" kern="1200" dirty="0" smtClean="0">
                <a:solidFill>
                  <a:schemeClr val="tx1"/>
                </a:solidFill>
                <a:latin typeface="+mn-lt"/>
                <a:ea typeface="+mn-ea"/>
                <a:cs typeface="+mn-cs"/>
              </a:rPr>
              <a:t>If learning to do new and better things is the core enterprise in strategic change it is vital that new knowledge and understanding grown through the change process, is consolidated, made visible and distributed to other members of the organisation in ways that are appropriate and meaningful to them. Only then can what has been learnt be applied in other situations and contexts.</a:t>
            </a:r>
          </a:p>
          <a:p>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latin typeface="+mn-lt"/>
                <a:ea typeface="+mn-ea"/>
                <a:cs typeface="+mn-cs"/>
              </a:rPr>
              <a:t>Creating opportunity for meaningful communication is as important after change has been accomplished as it is before and during the change process, remembering that to change an organisation you need to change a majority of conversations in the organisation (Seel 2004).</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54</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i="0" kern="1200" dirty="0" smtClean="0">
                <a:solidFill>
                  <a:schemeClr val="tx1"/>
                </a:solidFill>
                <a:latin typeface="+mn-lt"/>
                <a:ea typeface="+mn-ea"/>
                <a:cs typeface="+mn-cs"/>
              </a:rPr>
              <a:t>53 </a:t>
            </a:r>
            <a:r>
              <a:rPr lang="en-GB" sz="1200" i="0" kern="1200" dirty="0" smtClean="0">
                <a:solidFill>
                  <a:schemeClr val="tx1"/>
                </a:solidFill>
                <a:latin typeface="+mn-lt"/>
                <a:ea typeface="+mn-ea"/>
                <a:cs typeface="+mn-cs"/>
              </a:rPr>
              <a:t>Accomplishing change - involves new ideas, new ways of thinking, new practices and new ways of being - it's an inherently creative process  and ultimately it involves people becoming different and taking risks to challenge themselves</a:t>
            </a:r>
            <a:r>
              <a:rPr lang="en-GB" sz="1200" i="0" kern="1200" baseline="0" dirty="0" smtClean="0">
                <a:solidFill>
                  <a:schemeClr val="tx1"/>
                </a:solidFill>
                <a:latin typeface="+mn-lt"/>
                <a:ea typeface="+mn-ea"/>
                <a:cs typeface="+mn-cs"/>
              </a:rPr>
              <a:t> and </a:t>
            </a:r>
            <a:r>
              <a:rPr lang="en-GB" sz="1200" i="0" kern="1200" dirty="0" smtClean="0">
                <a:solidFill>
                  <a:schemeClr val="tx1"/>
                </a:solidFill>
                <a:latin typeface="+mn-lt"/>
                <a:ea typeface="+mn-ea"/>
                <a:cs typeface="+mn-cs"/>
              </a:rPr>
              <a:t>put themselves into new situations in order to achieve their goals.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Innovators viewed creation in terms of the invention of practice that was entirely new to them or existing practice that was significantly modified. They also recognised creation in new relationships and infrastructures to support new practice, and new policies and procedures to guide future practice. The real value of strategic change initiatives is in enabling people to realise their creative potential to actualise themselves to become who they want to become. Innovators and early adopters thrive in such a culture.</a:t>
            </a:r>
          </a:p>
          <a:p>
            <a:endParaRPr lang="en-GB"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Higher education teachers are motivated to innovate by the ideas of helping their students learn more and better, and through this to improve their chances in life. By creating a more imaginative and more effective curriculum they are helping  their learners to actualise themselves. In the process of designing and implementing and new curriculum they are actualising themselves. In actualising themselves they are helping to enable the university to realise</a:t>
            </a:r>
            <a:r>
              <a:rPr lang="en-AU" sz="1200" kern="1200" baseline="0" dirty="0" smtClean="0">
                <a:solidFill>
                  <a:schemeClr val="tx1"/>
                </a:solidFill>
                <a:latin typeface="+mn-lt"/>
                <a:ea typeface="+mn-ea"/>
                <a:cs typeface="+mn-cs"/>
              </a:rPr>
              <a:t> its strategic ambition.</a:t>
            </a:r>
            <a:endParaRPr lang="en-GB"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endParaRPr lang="en-GB" dirty="0" smtClean="0"/>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55</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b="1" i="0" kern="1200" dirty="0" smtClean="0">
                <a:solidFill>
                  <a:schemeClr val="tx1"/>
                </a:solidFill>
                <a:latin typeface="+mn-lt"/>
                <a:ea typeface="+mn-ea"/>
                <a:cs typeface="+mn-cs"/>
              </a:rPr>
              <a:t>54</a:t>
            </a:r>
            <a:r>
              <a:rPr lang="en-GB" sz="1200" i="0" kern="1200" dirty="0" smtClean="0">
                <a:solidFill>
                  <a:schemeClr val="tx1"/>
                </a:solidFill>
                <a:latin typeface="+mn-lt"/>
                <a:ea typeface="+mn-ea"/>
                <a:cs typeface="+mn-cs"/>
              </a:rPr>
              <a:t> </a:t>
            </a:r>
            <a:r>
              <a:rPr lang="en-GB" sz="1200" i="0" kern="1200" dirty="0" smtClean="0">
                <a:solidFill>
                  <a:schemeClr val="tx1"/>
                </a:solidFill>
                <a:latin typeface="+mn-lt"/>
                <a:ea typeface="+mn-ea"/>
                <a:cs typeface="+mn-cs"/>
              </a:rPr>
              <a:t>The secret of accomplishing significant organisational change is to connect the people who want to actualise themselves through their innovations with the strategic changes the organisation wants to make</a:t>
            </a:r>
          </a:p>
          <a:p>
            <a:r>
              <a:rPr lang="en-GB" sz="1200" i="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In trying to answer the question how does a university accomplish strategic change in which a large part of the change is brought about through the educational innovations of teachers (faculty) we discover that an organisation's strategic ambition and the will and creativity of the individuals who bring about change are intertwined.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In its mission and vision statements a university sets out where it believes its destiny and future identity lie but it is only through the concerted and deliberate actions of individuals and groups of individuals in its community, each of whom is striving to actualise their own vision and destiny, that the university achieves its ambition.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People leading and enacting change appear to be a particular type of person with the will to get involved in something and stay involved until the job is done. Not only do they generate ideas, they also like to actualise these ideas and they do not want to fail so they persist until they are satisfied. The will to complete something is a strong as the will to begin it.</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It is the will to be and become a certain sort of person (like a better teacher) or to help others (like enabling students to learn better), or to develop a better system (to improve the support given to students, teachers or perhaps external employers and businesses), that provides the deep motivational force for many of the people who contributed to the Southampton Solent change project. The combination of challenge, personal autonomy, the desire for doing something new and the invention and mastery of new practice, and the belief that people are making a valuable contribution to the educational enterprise of students, were the most important factors that caused deep and sustained engagement in SDP projects. </a:t>
            </a:r>
          </a:p>
          <a:p>
            <a:r>
              <a:rPr lang="en-AU"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What comes out of this process is not something that can easily be codified or quantified on a piece of paper. What comes out of it are new relationships and new sorts of conversation within and outside the university, new forms of practice and models or approaches that can be re-used and adapted to other contexts, and new ways of seeing and understanding things - in other words culture that is different to what existed before.</a:t>
            </a:r>
          </a:p>
          <a:p>
            <a:r>
              <a:rPr lang="en-GB" sz="1200" kern="1200" dirty="0" smtClean="0">
                <a:solidFill>
                  <a:schemeClr val="tx1"/>
                </a:solidFill>
                <a:latin typeface="+mn-lt"/>
                <a:ea typeface="+mn-ea"/>
                <a:cs typeface="+mn-cs"/>
              </a:rPr>
              <a:t> </a:t>
            </a: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56</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r>
              <a:rPr lang="en-GB" b="1" dirty="0" smtClean="0">
                <a:latin typeface="Arial" pitchFamily="34" charset="0"/>
              </a:rPr>
              <a:t>56</a:t>
            </a:r>
            <a:r>
              <a:rPr lang="en-GB" dirty="0" smtClean="0">
                <a:latin typeface="Arial" pitchFamily="34" charset="0"/>
              </a:rPr>
              <a:t> </a:t>
            </a:r>
            <a:r>
              <a:rPr lang="en-GB" dirty="0" smtClean="0">
                <a:latin typeface="Arial" pitchFamily="34" charset="0"/>
              </a:rPr>
              <a:t>My second case study is based on my involvement in an innovation project at the University of</a:t>
            </a:r>
            <a:r>
              <a:rPr lang="en-GB" baseline="0" dirty="0" smtClean="0">
                <a:latin typeface="Arial" pitchFamily="34" charset="0"/>
              </a:rPr>
              <a:t> Surrey between 2006-11. </a:t>
            </a:r>
            <a:r>
              <a:rPr lang="en-GB" sz="1200" kern="1200" dirty="0" smtClean="0">
                <a:solidFill>
                  <a:schemeClr val="tx1"/>
                </a:solidFill>
                <a:latin typeface="+mn-lt"/>
                <a:ea typeface="+mn-ea"/>
                <a:cs typeface="+mn-cs"/>
              </a:rPr>
              <a:t>In 2005 the University was awarded a grant (£2.5m over 5 years) to establish a Centre for Excellence in Teaching and Learning - one of 74 established in England. The funding was used to set up the Surrey</a:t>
            </a:r>
            <a:r>
              <a:rPr lang="en-GB" sz="1200" kern="1200" baseline="0" dirty="0" smtClean="0">
                <a:solidFill>
                  <a:schemeClr val="tx1"/>
                </a:solidFill>
                <a:latin typeface="+mn-lt"/>
                <a:ea typeface="+mn-ea"/>
                <a:cs typeface="+mn-cs"/>
              </a:rPr>
              <a:t> Centre for Excellence in Professional Training and Education (</a:t>
            </a:r>
            <a:r>
              <a:rPr lang="en-GB" sz="1200" kern="1200" baseline="0" dirty="0" err="1" smtClean="0">
                <a:solidFill>
                  <a:schemeClr val="tx1"/>
                </a:solidFill>
                <a:latin typeface="+mn-lt"/>
                <a:ea typeface="+mn-ea"/>
                <a:cs typeface="+mn-cs"/>
              </a:rPr>
              <a:t>SCEPTrE</a:t>
            </a:r>
            <a:r>
              <a:rPr lang="en-GB" sz="1200" kern="1200" baseline="0" dirty="0" smtClean="0">
                <a:solidFill>
                  <a:schemeClr val="tx1"/>
                </a:solidFill>
                <a:latin typeface="+mn-lt"/>
                <a:ea typeface="+mn-ea"/>
                <a:cs typeface="+mn-cs"/>
              </a:rPr>
              <a:t>) and through the centre to fund innovation in teaching and learning in line with its educational mission. </a:t>
            </a:r>
            <a:endParaRPr lang="en-GB" dirty="0" smtClean="0">
              <a:latin typeface="Arial" pitchFamily="34" charset="0"/>
            </a:endParaRPr>
          </a:p>
          <a:p>
            <a:endParaRPr lang="en-GB" dirty="0" smtClean="0">
              <a:latin typeface="Arial" pitchFamily="34" charset="0"/>
            </a:endParaRPr>
          </a:p>
          <a:p>
            <a:r>
              <a:rPr lang="en-GB" dirty="0" smtClean="0">
                <a:latin typeface="Arial" pitchFamily="34" charset="0"/>
              </a:rPr>
              <a:t>The university is a </a:t>
            </a:r>
            <a:r>
              <a:rPr lang="en-GB" dirty="0" smtClean="0">
                <a:latin typeface="Arial" pitchFamily="34" charset="0"/>
                <a:cs typeface="Arial" pitchFamily="34" charset="0"/>
              </a:rPr>
              <a:t>research intensive university (top 20 ranking) with a commitment to professional as well as academic excellence in the education it provides.</a:t>
            </a:r>
          </a:p>
          <a:p>
            <a:r>
              <a:rPr lang="en-GB" dirty="0" smtClean="0">
                <a:latin typeface="Arial" pitchFamily="34" charset="0"/>
                <a:cs typeface="Arial" pitchFamily="34" charset="0"/>
              </a:rPr>
              <a:t>13,500 students - 9000 </a:t>
            </a:r>
            <a:r>
              <a:rPr lang="en-GB" dirty="0" err="1" smtClean="0">
                <a:latin typeface="Arial" pitchFamily="34" charset="0"/>
                <a:cs typeface="Arial" pitchFamily="34" charset="0"/>
              </a:rPr>
              <a:t>ugrad</a:t>
            </a:r>
            <a:r>
              <a:rPr lang="en-GB" dirty="0" smtClean="0">
                <a:latin typeface="Arial" pitchFamily="34" charset="0"/>
                <a:cs typeface="Arial" pitchFamily="34" charset="0"/>
              </a:rPr>
              <a:t>, 4500 </a:t>
            </a:r>
            <a:r>
              <a:rPr lang="en-GB" dirty="0" err="1" smtClean="0">
                <a:latin typeface="Arial" pitchFamily="34" charset="0"/>
                <a:cs typeface="Arial" pitchFamily="34" charset="0"/>
              </a:rPr>
              <a:t>pgrad</a:t>
            </a:r>
            <a:r>
              <a:rPr lang="en-GB" dirty="0" smtClean="0">
                <a:latin typeface="Arial" pitchFamily="34" charset="0"/>
                <a:cs typeface="Arial" pitchFamily="34" charset="0"/>
              </a:rPr>
              <a:t>  and 27% are international. It’s a multicultural campus.</a:t>
            </a:r>
          </a:p>
          <a:p>
            <a:endParaRPr lang="en-GB" dirty="0" smtClean="0">
              <a:latin typeface="Arial" pitchFamily="34" charset="0"/>
            </a:endParaRPr>
          </a:p>
          <a:p>
            <a:r>
              <a:rPr lang="en-AU" dirty="0" smtClean="0">
                <a:latin typeface="Arial" pitchFamily="34" charset="0"/>
              </a:rPr>
              <a:t>For nearly 60 years the University of Surrey has been at the forefront of the </a:t>
            </a:r>
            <a:r>
              <a:rPr lang="en-AU" i="1" dirty="0" smtClean="0">
                <a:latin typeface="Arial" pitchFamily="34" charset="0"/>
              </a:rPr>
              <a:t>work integrated learning</a:t>
            </a:r>
            <a:r>
              <a:rPr lang="en-AU" dirty="0" smtClean="0">
                <a:latin typeface="Arial" pitchFamily="34" charset="0"/>
              </a:rPr>
              <a:t> (WIL) or co-op education movement in the UK through a curriculum model that requires programmes in all disciplines to provide opportunities for learners to develop their professional capabilities through either year long work placements or a curriculum that integrates theory and practice throughout the period of study.</a:t>
            </a:r>
            <a:r>
              <a:rPr lang="en-GB" dirty="0" smtClean="0">
                <a:latin typeface="Arial" pitchFamily="34" charset="0"/>
              </a:rPr>
              <a:t> </a:t>
            </a:r>
            <a:r>
              <a:rPr lang="en-AU" dirty="0" smtClean="0">
                <a:latin typeface="Arial" pitchFamily="34" charset="0"/>
              </a:rPr>
              <a:t>The University’s claim for excellent education was based on its excellent graduate employability record – top or very near the top of graduate employability statistics over the last 15 years.</a:t>
            </a:r>
          </a:p>
          <a:p>
            <a:endParaRPr lang="en-AU" dirty="0" smtClean="0">
              <a:latin typeface="Arial" pitchFamily="34" charset="0"/>
            </a:endParaRPr>
          </a:p>
          <a:p>
            <a:r>
              <a:rPr lang="en-AU" dirty="0" err="1" smtClean="0">
                <a:latin typeface="Arial" pitchFamily="34" charset="0"/>
              </a:rPr>
              <a:t>SCEPTrE’s</a:t>
            </a:r>
            <a:r>
              <a:rPr lang="en-AU" dirty="0" smtClean="0">
                <a:latin typeface="Arial" pitchFamily="34" charset="0"/>
              </a:rPr>
              <a:t> was established </a:t>
            </a:r>
            <a:r>
              <a:rPr lang="en-GB" dirty="0" smtClean="0">
                <a:latin typeface="Arial" pitchFamily="34" charset="0"/>
              </a:rPr>
              <a:t>to support and enhance the Professional Training (PT) enterprise (year long work placement) and to promote enquiry-rich approaches to learning.</a:t>
            </a:r>
          </a:p>
          <a:p>
            <a:endParaRPr lang="en-GB" dirty="0" smtClean="0">
              <a:latin typeface="Arial" pitchFamily="34" charset="0"/>
            </a:endParaRPr>
          </a:p>
          <a:p>
            <a:endParaRPr lang="en-GB" dirty="0" smtClean="0">
              <a:latin typeface="Arial" pitchFamily="34" charset="0"/>
            </a:endParaRPr>
          </a:p>
        </p:txBody>
      </p:sp>
      <p:sp>
        <p:nvSpPr>
          <p:cNvPr id="82948" name="Slide Number Placeholder 3"/>
          <p:cNvSpPr>
            <a:spLocks noGrp="1"/>
          </p:cNvSpPr>
          <p:nvPr>
            <p:ph type="sldNum" sz="quarter" idx="5"/>
          </p:nvPr>
        </p:nvSpPr>
        <p:spPr>
          <a:noFill/>
        </p:spPr>
        <p:txBody>
          <a:bodyPr/>
          <a:lstStyle/>
          <a:p>
            <a:fld id="{E7855DBD-BB62-4DD4-943A-7E8E32DA6961}" type="slidenum">
              <a:rPr lang="en-GB" smtClean="0">
                <a:latin typeface="Arial" pitchFamily="34" charset="0"/>
                <a:ea typeface="MS PGothic" pitchFamily="34" charset="-128"/>
              </a:rPr>
              <a:pPr/>
              <a:t>58</a:t>
            </a:fld>
            <a:endParaRPr lang="en-GB" smtClean="0">
              <a:latin typeface="Arial" pitchFamily="34" charset="0"/>
              <a:ea typeface="MS PGothic"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b="1" kern="1200" dirty="0" smtClean="0">
                <a:solidFill>
                  <a:schemeClr val="tx1"/>
                </a:solidFill>
                <a:latin typeface="+mn-lt"/>
                <a:ea typeface="+mn-ea"/>
                <a:cs typeface="+mn-cs"/>
              </a:rPr>
              <a:t>57</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During the five years of its existence,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sponsored and managed nearly one hundred and thirty curriculum development or educational research projects including fifteen projects involving external partners. It worked collaboratively with the university's e-Development Unit to offer Learning with New Technologies Awards which encouraged 40 teachers to incorporate new technology into their teaching and learning strategies. It pioneered new and imaginative ways of working with students - for example creating a student organisation called </a:t>
            </a:r>
            <a:r>
              <a:rPr lang="en-GB" sz="1200" kern="1200" dirty="0" err="1" smtClean="0">
                <a:solidFill>
                  <a:schemeClr val="tx1"/>
                </a:solidFill>
                <a:latin typeface="+mn-lt"/>
                <a:ea typeface="+mn-ea"/>
                <a:cs typeface="+mn-cs"/>
              </a:rPr>
              <a:t>CoLab</a:t>
            </a:r>
            <a:r>
              <a:rPr lang="en-GB" sz="1200" kern="1200" dirty="0" smtClean="0">
                <a:solidFill>
                  <a:schemeClr val="tx1"/>
                </a:solidFill>
                <a:latin typeface="+mn-lt"/>
                <a:ea typeface="+mn-ea"/>
                <a:cs typeface="+mn-cs"/>
              </a:rPr>
              <a:t> to provide the Centre and the University with new capability for using</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emerging technologies</a:t>
            </a:r>
            <a:r>
              <a:rPr lang="en-AU" sz="1200" b="1" kern="1200" dirty="0" smtClean="0">
                <a:solidFill>
                  <a:schemeClr val="tx1"/>
                </a:solidFill>
                <a:latin typeface="+mn-lt"/>
                <a:ea typeface="+mn-ea"/>
                <a:cs typeface="+mn-cs"/>
              </a:rPr>
              <a:t>.</a:t>
            </a:r>
            <a:r>
              <a:rPr lang="en-GB" sz="1200" kern="1200" dirty="0" smtClean="0">
                <a:solidFill>
                  <a:schemeClr val="tx1"/>
                </a:solidFill>
                <a:latin typeface="+mn-lt"/>
                <a:ea typeface="+mn-ea"/>
                <a:cs typeface="+mn-cs"/>
              </a:rPr>
              <a:t> Most of these sponsored projects involved practitioners doing things that were entirely new to them they</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were innovative at both the personal and organisational level. </a:t>
            </a:r>
          </a:p>
          <a:p>
            <a:r>
              <a:rPr lang="en-GB" sz="1200" kern="1200" dirty="0" smtClean="0">
                <a:solidFill>
                  <a:schemeClr val="tx1"/>
                </a:solidFill>
                <a:latin typeface="+mn-lt"/>
                <a:ea typeface="+mn-ea"/>
                <a:cs typeface="+mn-cs"/>
              </a:rPr>
              <a:t> </a:t>
            </a:r>
          </a:p>
          <a:p>
            <a:r>
              <a:rPr lang="en-GB" sz="1200" kern="1200" dirty="0" err="1" smtClean="0">
                <a:solidFill>
                  <a:schemeClr val="tx1"/>
                </a:solidFill>
                <a:latin typeface="+mn-lt"/>
                <a:ea typeface="+mn-ea"/>
                <a:cs typeface="+mn-cs"/>
              </a:rPr>
              <a:t>SCEPTrE</a:t>
            </a:r>
            <a:r>
              <a:rPr lang="en-GB" sz="1200" kern="1200" baseline="0" dirty="0" smtClean="0">
                <a:solidFill>
                  <a:schemeClr val="tx1"/>
                </a:solidFill>
                <a:latin typeface="+mn-lt"/>
                <a:ea typeface="+mn-ea"/>
                <a:cs typeface="+mn-cs"/>
              </a:rPr>
              <a:t> made 31</a:t>
            </a:r>
            <a:r>
              <a:rPr lang="en-GB" sz="1200" kern="1200" dirty="0" smtClean="0">
                <a:solidFill>
                  <a:schemeClr val="tx1"/>
                </a:solidFill>
                <a:latin typeface="+mn-lt"/>
                <a:ea typeface="+mn-ea"/>
                <a:cs typeface="+mn-cs"/>
              </a:rPr>
              <a:t> teaching Fellowship Awards to support educational development much of it innovative in Faculties and Departments in the University, and another 13 Fellowship Awards to academic teachers in other universities and colleges. It sponsored and organised seven conferences including four national conferences on the educational themes of the Centre, twelve Training Academies for professional development, over 60 seminars many of which were streamed, recorded and archived, and six events specifically for business representatives.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All in all we probably sponsored as much local innovation</a:t>
            </a:r>
            <a:r>
              <a:rPr lang="en-GB" sz="1200" kern="1200" baseline="0" dirty="0" smtClean="0">
                <a:solidFill>
                  <a:schemeClr val="tx1"/>
                </a:solidFill>
                <a:latin typeface="+mn-lt"/>
                <a:ea typeface="+mn-ea"/>
                <a:cs typeface="+mn-cs"/>
              </a:rPr>
              <a:t> across the university but very little of it had strategic impact. Only one Faculty tried to use </a:t>
            </a:r>
            <a:r>
              <a:rPr lang="en-GB" sz="1200" kern="1200" baseline="0" dirty="0" err="1" smtClean="0">
                <a:solidFill>
                  <a:schemeClr val="tx1"/>
                </a:solidFill>
                <a:latin typeface="+mn-lt"/>
                <a:ea typeface="+mn-ea"/>
                <a:cs typeface="+mn-cs"/>
              </a:rPr>
              <a:t>SCEPTrE</a:t>
            </a:r>
            <a:r>
              <a:rPr lang="en-GB" sz="1200" kern="1200" baseline="0" dirty="0" smtClean="0">
                <a:solidFill>
                  <a:schemeClr val="tx1"/>
                </a:solidFill>
                <a:latin typeface="+mn-lt"/>
                <a:ea typeface="+mn-ea"/>
                <a:cs typeface="+mn-cs"/>
              </a:rPr>
              <a:t> resources in a strategic way and the university made no attempt to do so.</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a:t>
            </a:r>
            <a:r>
              <a:rPr lang="en-GB" sz="1200" kern="1200" dirty="0" err="1" smtClean="0">
                <a:solidFill>
                  <a:schemeClr val="tx1"/>
                </a:solidFill>
                <a:latin typeface="+mn-lt"/>
                <a:ea typeface="+mn-ea"/>
                <a:cs typeface="+mn-cs"/>
              </a:rPr>
              <a:t>CoLab</a:t>
            </a:r>
            <a:r>
              <a:rPr lang="en-GB" sz="1200" kern="1200" dirty="0" smtClean="0">
                <a:solidFill>
                  <a:schemeClr val="tx1"/>
                </a:solidFill>
                <a:latin typeface="+mn-lt"/>
                <a:ea typeface="+mn-ea"/>
                <a:cs typeface="+mn-cs"/>
              </a:rPr>
              <a:t> initiative became a national case study (</a:t>
            </a:r>
            <a:r>
              <a:rPr lang="en-GB" sz="1200" u="sng" kern="1200" dirty="0" smtClean="0">
                <a:solidFill>
                  <a:schemeClr val="tx1"/>
                </a:solidFill>
                <a:latin typeface="+mn-lt"/>
                <a:ea typeface="+mn-ea"/>
                <a:cs typeface="+mn-cs"/>
                <a:hlinkClick r:id="rId3"/>
              </a:rPr>
              <a:t>https://wiki.brookes.ac.uk/display/slidacases/Surrey</a:t>
            </a:r>
            <a:r>
              <a:rPr lang="en-GB" sz="1200" kern="1200" dirty="0" smtClean="0">
                <a:solidFill>
                  <a:schemeClr val="tx1"/>
                </a:solidFill>
                <a:latin typeface="+mn-lt"/>
                <a:ea typeface="+mn-ea"/>
                <a:cs typeface="+mn-cs"/>
              </a:rPr>
              <a:t>).</a:t>
            </a:r>
          </a:p>
          <a:p>
            <a:r>
              <a:rPr lang="en-GB" sz="1200" kern="1200" dirty="0" err="1" smtClean="0">
                <a:solidFill>
                  <a:schemeClr val="tx1"/>
                </a:solidFill>
                <a:latin typeface="+mn-lt"/>
                <a:ea typeface="+mn-ea"/>
                <a:cs typeface="+mn-cs"/>
              </a:rPr>
              <a:t>SCEPTrE's</a:t>
            </a:r>
            <a:r>
              <a:rPr lang="en-GB" sz="1200" kern="1200" dirty="0" smtClean="0">
                <a:solidFill>
                  <a:schemeClr val="tx1"/>
                </a:solidFill>
                <a:latin typeface="+mn-lt"/>
                <a:ea typeface="+mn-ea"/>
                <a:cs typeface="+mn-cs"/>
              </a:rPr>
              <a:t> work is documented on its website http://www.sceptre.org.uk  and wikis which can be accessed through </a:t>
            </a:r>
            <a:r>
              <a:rPr lang="en-GB" sz="1200" kern="1200" dirty="0" err="1" smtClean="0">
                <a:solidFill>
                  <a:schemeClr val="tx1"/>
                </a:solidFill>
                <a:latin typeface="+mn-lt"/>
                <a:ea typeface="+mn-ea"/>
                <a:cs typeface="+mn-cs"/>
              </a:rPr>
              <a:t>te</a:t>
            </a:r>
            <a:r>
              <a:rPr lang="en-GB" sz="1200" kern="1200" dirty="0" smtClean="0">
                <a:solidFill>
                  <a:schemeClr val="tx1"/>
                </a:solidFill>
                <a:latin typeface="+mn-lt"/>
                <a:ea typeface="+mn-ea"/>
                <a:cs typeface="+mn-cs"/>
              </a:rPr>
              <a:t> website.  An end of project evaluation report, together with other key documents can be found at: </a:t>
            </a:r>
            <a:r>
              <a:rPr lang="en-GB" sz="1200" u="sng" kern="1200" dirty="0" smtClean="0">
                <a:solidFill>
                  <a:schemeClr val="tx1"/>
                </a:solidFill>
                <a:latin typeface="+mn-lt"/>
                <a:ea typeface="+mn-ea"/>
                <a:cs typeface="+mn-cs"/>
                <a:hlinkClick r:id="rId4"/>
              </a:rPr>
              <a:t>http://sceptreevaluation.pbworks.com</a:t>
            </a:r>
            <a:endParaRPr lang="en-GB" sz="1200" kern="1200" dirty="0" smtClean="0">
              <a:solidFill>
                <a:schemeClr val="tx1"/>
              </a:solidFill>
              <a:latin typeface="+mn-lt"/>
              <a:ea typeface="+mn-ea"/>
              <a:cs typeface="+mn-cs"/>
            </a:endParaRPr>
          </a:p>
          <a:p>
            <a:endParaRPr lang="en-GB" dirty="0" smtClean="0">
              <a:latin typeface="Arial" pitchFamily="34" charset="0"/>
            </a:endParaRPr>
          </a:p>
          <a:p>
            <a:endParaRPr lang="en-GB" dirty="0" smtClean="0">
              <a:latin typeface="Arial" pitchFamily="34" charset="0"/>
            </a:endParaRPr>
          </a:p>
          <a:p>
            <a:r>
              <a:rPr lang="en-GB" dirty="0" smtClean="0">
                <a:latin typeface="Arial" pitchFamily="34" charset="0"/>
              </a:rPr>
              <a:t> </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59</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GB" b="1" dirty="0" smtClean="0"/>
              <a:t>58 </a:t>
            </a:r>
            <a:r>
              <a:rPr lang="en-GB" b="0" dirty="0" err="1" smtClean="0"/>
              <a:t>SCEPTrE’s</a:t>
            </a:r>
            <a:r>
              <a:rPr lang="en-GB" b="0" dirty="0" smtClean="0"/>
              <a:t> most significant innovation was its </a:t>
            </a:r>
            <a:r>
              <a:rPr lang="en-GB" b="0" dirty="0" err="1" smtClean="0"/>
              <a:t>Lifewide</a:t>
            </a:r>
            <a:r>
              <a:rPr lang="en-GB" b="0" baseline="0" dirty="0" smtClean="0"/>
              <a:t> Learning Award – this was described in my previous presentation. I’m not going to describe this again rather I will look at it from the perspective of how the innovation was accomplished and its effect.</a:t>
            </a:r>
            <a:endParaRPr lang="en-GB" b="0" dirty="0" smtClean="0"/>
          </a:p>
          <a:p>
            <a:endParaRPr lang="en-AU" sz="1200" kern="1200" dirty="0" smtClean="0">
              <a:solidFill>
                <a:schemeClr val="tx1"/>
              </a:solidFill>
              <a:latin typeface="+mn-lt"/>
              <a:ea typeface="+mn-ea"/>
              <a:cs typeface="+mn-cs"/>
            </a:endParaRPr>
          </a:p>
          <a:p>
            <a:pPr>
              <a:defRPr/>
            </a:pPr>
            <a:endParaRPr lang="en-GB" b="1" dirty="0" smtClean="0"/>
          </a:p>
        </p:txBody>
      </p:sp>
      <p:sp>
        <p:nvSpPr>
          <p:cNvPr id="86020" name="Slide Number Placeholder 3"/>
          <p:cNvSpPr>
            <a:spLocks noGrp="1"/>
          </p:cNvSpPr>
          <p:nvPr>
            <p:ph type="sldNum" sz="quarter" idx="5"/>
          </p:nvPr>
        </p:nvSpPr>
        <p:spPr>
          <a:noFill/>
        </p:spPr>
        <p:txBody>
          <a:bodyPr/>
          <a:lstStyle/>
          <a:p>
            <a:fld id="{EAA2ECF7-F9A3-49A9-8BBA-5F003415D137}" type="slidenum">
              <a:rPr lang="en-GB" smtClean="0">
                <a:latin typeface="Arial" pitchFamily="34" charset="0"/>
                <a:ea typeface="MS PGothic" pitchFamily="34" charset="-128"/>
              </a:rPr>
              <a:pPr/>
              <a:t>60</a:t>
            </a:fld>
            <a:endParaRPr lang="en-GB" smtClean="0">
              <a:latin typeface="Arial" pitchFamily="34" charset="0"/>
              <a:ea typeface="MS PGothic"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1" kern="1200" dirty="0" smtClean="0">
                <a:solidFill>
                  <a:schemeClr val="tx1"/>
                </a:solidFill>
                <a:latin typeface="+mn-lt"/>
                <a:ea typeface="+mn-ea"/>
                <a:cs typeface="+mn-cs"/>
              </a:rPr>
              <a:t>59</a:t>
            </a:r>
            <a:r>
              <a:rPr lang="en-AU" sz="1200" kern="1200" dirty="0" smtClean="0">
                <a:solidFill>
                  <a:schemeClr val="tx1"/>
                </a:solidFill>
                <a:latin typeface="+mn-lt"/>
                <a:ea typeface="+mn-ea"/>
                <a:cs typeface="+mn-cs"/>
              </a:rPr>
              <a:t> </a:t>
            </a:r>
            <a:r>
              <a:rPr lang="en-AU" sz="1200" kern="1200" dirty="0" err="1" smtClean="0">
                <a:solidFill>
                  <a:schemeClr val="tx1"/>
                </a:solidFill>
                <a:latin typeface="+mn-lt"/>
                <a:ea typeface="+mn-ea"/>
                <a:cs typeface="+mn-cs"/>
              </a:rPr>
              <a:t>SCEPTrE</a:t>
            </a:r>
            <a:r>
              <a:rPr lang="en-AU" sz="1200" kern="1200" dirty="0" smtClean="0">
                <a:solidFill>
                  <a:schemeClr val="tx1"/>
                </a:solidFill>
                <a:latin typeface="+mn-lt"/>
                <a:ea typeface="+mn-ea"/>
                <a:cs typeface="+mn-cs"/>
              </a:rPr>
              <a:t> was never part of a university strategy for organisational change. Rather, </a:t>
            </a:r>
            <a:r>
              <a:rPr lang="en-AU" sz="1200" kern="1200" dirty="0" err="1" smtClean="0">
                <a:solidFill>
                  <a:schemeClr val="tx1"/>
                </a:solidFill>
                <a:latin typeface="+mn-lt"/>
                <a:ea typeface="+mn-ea"/>
                <a:cs typeface="+mn-cs"/>
              </a:rPr>
              <a:t>SCEPTrE</a:t>
            </a:r>
            <a:r>
              <a:rPr lang="en-AU" sz="1200" kern="1200" dirty="0" smtClean="0">
                <a:solidFill>
                  <a:schemeClr val="tx1"/>
                </a:solidFill>
                <a:latin typeface="+mn-lt"/>
                <a:ea typeface="+mn-ea"/>
                <a:cs typeface="+mn-cs"/>
              </a:rPr>
              <a:t> attempted to influence the university to create a strategy that</a:t>
            </a:r>
            <a:r>
              <a:rPr lang="en-AU" sz="1200" kern="1200" baseline="0" dirty="0" smtClean="0">
                <a:solidFill>
                  <a:schemeClr val="tx1"/>
                </a:solidFill>
                <a:latin typeface="+mn-lt"/>
                <a:ea typeface="+mn-ea"/>
                <a:cs typeface="+mn-cs"/>
              </a:rPr>
              <a:t> </a:t>
            </a:r>
            <a:r>
              <a:rPr lang="en-AU" sz="1200" kern="1200" dirty="0" smtClean="0">
                <a:solidFill>
                  <a:schemeClr val="tx1"/>
                </a:solidFill>
                <a:latin typeface="+mn-lt"/>
                <a:ea typeface="+mn-ea"/>
                <a:cs typeface="+mn-cs"/>
              </a:rPr>
              <a:t>built on and extended its existing educational model which valued students' experiential learning in the workplace and create movement towards a more holistic model of learning which valued students' development in all parts of their life.</a:t>
            </a:r>
            <a:endParaRPr lang="en-GB"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In planning and orchestrating a significant change process in a university there is so much that cannot be predicted – a plan can at best only provide a sense of what the planner imagines has to be done at any stage in the project. It must also contain the space for emergent opportunity or responding to the unanticipated consequences of actions. In a dynamic change environment it is much easier to fill in the details of a plan after it has been completed! It is also sometimes wiser to wait until something happens in order to know how to respond and capitalize on a situation as it develops.</a:t>
            </a:r>
            <a:endParaRPr lang="en-GB"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AU" sz="1200" kern="1200" dirty="0" err="1" smtClean="0">
                <a:solidFill>
                  <a:schemeClr val="tx1"/>
                </a:solidFill>
                <a:latin typeface="+mn-lt"/>
                <a:ea typeface="+mn-ea"/>
                <a:cs typeface="+mn-cs"/>
              </a:rPr>
              <a:t>SCEPTrE's</a:t>
            </a:r>
            <a:r>
              <a:rPr lang="en-AU" sz="1200" kern="1200" dirty="0" smtClean="0">
                <a:solidFill>
                  <a:schemeClr val="tx1"/>
                </a:solidFill>
                <a:latin typeface="+mn-lt"/>
                <a:ea typeface="+mn-ea"/>
                <a:cs typeface="+mn-cs"/>
              </a:rPr>
              <a:t> plan for developing, piloting and implementing the idea of an Award, to recognize and value learning achieved outside the academic curriculum, contained three main strands of activity</a:t>
            </a:r>
            <a:r>
              <a:rPr lang="en-AU" sz="1200" kern="1200" baseline="0" dirty="0" smtClean="0">
                <a:solidFill>
                  <a:schemeClr val="tx1"/>
                </a:solidFill>
                <a:latin typeface="+mn-lt"/>
                <a:ea typeface="+mn-ea"/>
                <a:cs typeface="+mn-cs"/>
              </a:rPr>
              <a:t> represented by the grey lines </a:t>
            </a:r>
            <a:r>
              <a:rPr lang="en-AU" sz="1200" kern="1200" dirty="0" smtClean="0">
                <a:solidFill>
                  <a:schemeClr val="tx1"/>
                </a:solidFill>
                <a:latin typeface="+mn-lt"/>
                <a:ea typeface="+mn-ea"/>
                <a:cs typeface="+mn-cs"/>
              </a:rPr>
              <a:t>: </a:t>
            </a:r>
            <a:r>
              <a:rPr lang="en-AU" sz="1200" i="1" kern="1200" dirty="0" smtClean="0">
                <a:solidFill>
                  <a:schemeClr val="tx1"/>
                </a:solidFill>
                <a:latin typeface="+mn-lt"/>
                <a:ea typeface="+mn-ea"/>
                <a:cs typeface="+mn-cs"/>
              </a:rPr>
              <a:t>top-line</a:t>
            </a:r>
            <a:r>
              <a:rPr lang="en-AU" sz="1200" kern="1200" dirty="0" smtClean="0">
                <a:solidFill>
                  <a:schemeClr val="tx1"/>
                </a:solidFill>
                <a:latin typeface="+mn-lt"/>
                <a:ea typeface="+mn-ea"/>
                <a:cs typeface="+mn-cs"/>
              </a:rPr>
              <a:t>  represents conceptual development, scholarship, research and public engagement, </a:t>
            </a:r>
            <a:r>
              <a:rPr lang="en-AU" sz="1200" i="1" kern="1200" dirty="0" smtClean="0">
                <a:solidFill>
                  <a:schemeClr val="tx1"/>
                </a:solidFill>
                <a:latin typeface="+mn-lt"/>
                <a:ea typeface="+mn-ea"/>
                <a:cs typeface="+mn-cs"/>
              </a:rPr>
              <a:t>middle - line</a:t>
            </a:r>
            <a:r>
              <a:rPr lang="en-AU" sz="1200" kern="1200" dirty="0" smtClean="0">
                <a:solidFill>
                  <a:schemeClr val="tx1"/>
                </a:solidFill>
                <a:latin typeface="+mn-lt"/>
                <a:ea typeface="+mn-ea"/>
                <a:cs typeface="+mn-cs"/>
              </a:rPr>
              <a:t> political engagement with senior managers and committees,  </a:t>
            </a:r>
            <a:r>
              <a:rPr lang="en-AU" sz="1200" i="1" kern="1200" dirty="0" smtClean="0">
                <a:solidFill>
                  <a:schemeClr val="tx1"/>
                </a:solidFill>
                <a:latin typeface="+mn-lt"/>
                <a:ea typeface="+mn-ea"/>
                <a:cs typeface="+mn-cs"/>
              </a:rPr>
              <a:t>bottom -line</a:t>
            </a:r>
            <a:r>
              <a:rPr lang="en-AU" sz="1200" kern="1200" dirty="0" smtClean="0">
                <a:solidFill>
                  <a:schemeClr val="tx1"/>
                </a:solidFill>
                <a:latin typeface="+mn-lt"/>
                <a:ea typeface="+mn-ea"/>
                <a:cs typeface="+mn-cs"/>
              </a:rPr>
              <a:t> practical development and implementation</a:t>
            </a:r>
          </a:p>
          <a:p>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Much of this strategy was created as the innovation progressed </a:t>
            </a:r>
            <a:r>
              <a:rPr lang="en-AU" sz="1200" kern="1200" dirty="0" err="1" smtClean="0">
                <a:solidFill>
                  <a:schemeClr val="tx1"/>
                </a:solidFill>
                <a:latin typeface="+mn-lt"/>
                <a:ea typeface="+mn-ea"/>
                <a:cs typeface="+mn-cs"/>
              </a:rPr>
              <a:t>ie</a:t>
            </a:r>
            <a:r>
              <a:rPr lang="en-AU" sz="1200" kern="1200" dirty="0" smtClean="0">
                <a:solidFill>
                  <a:schemeClr val="tx1"/>
                </a:solidFill>
                <a:latin typeface="+mn-lt"/>
                <a:ea typeface="+mn-ea"/>
                <a:cs typeface="+mn-cs"/>
              </a:rPr>
              <a:t> the details of the plan were not conceived at the start of the process.  The</a:t>
            </a:r>
            <a:r>
              <a:rPr lang="en-AU" sz="1200" kern="1200" baseline="0" dirty="0" smtClean="0">
                <a:solidFill>
                  <a:schemeClr val="tx1"/>
                </a:solidFill>
                <a:latin typeface="+mn-lt"/>
                <a:ea typeface="+mn-ea"/>
                <a:cs typeface="+mn-cs"/>
              </a:rPr>
              <a:t> summary you see in this figure has been compiled after the event rather than before. Much of what happened in detail emerged through the process of pursuing action in these different strands of activity often in response to an opportunity or need.</a:t>
            </a:r>
          </a:p>
          <a:p>
            <a:endParaRPr lang="en-AU" sz="1200" kern="1200" baseline="0" dirty="0" smtClean="0">
              <a:solidFill>
                <a:schemeClr val="tx1"/>
              </a:solidFill>
              <a:latin typeface="+mn-lt"/>
              <a:ea typeface="+mn-ea"/>
              <a:cs typeface="+mn-cs"/>
            </a:endParaRPr>
          </a:p>
          <a:p>
            <a:r>
              <a:rPr lang="en-AU" sz="1200" kern="1200" baseline="0" dirty="0" smtClean="0">
                <a:solidFill>
                  <a:schemeClr val="tx1"/>
                </a:solidFill>
                <a:latin typeface="+mn-lt"/>
                <a:ea typeface="+mn-ea"/>
                <a:cs typeface="+mn-cs"/>
              </a:rPr>
              <a:t>The whole process was one of trying to make progress, trying to overcome obstacles, creating new opportunities and learning our way into the future.</a:t>
            </a:r>
          </a:p>
          <a:p>
            <a:endParaRPr lang="en-AU" sz="1200" kern="1200" baseline="0" dirty="0" smtClean="0">
              <a:solidFill>
                <a:schemeClr val="tx1"/>
              </a:solidFill>
              <a:latin typeface="+mn-lt"/>
              <a:ea typeface="+mn-ea"/>
              <a:cs typeface="+mn-cs"/>
            </a:endParaRPr>
          </a:p>
          <a:p>
            <a:r>
              <a:rPr lang="en-AU" sz="1200" kern="1200" baseline="0" dirty="0" smtClean="0">
                <a:solidFill>
                  <a:schemeClr val="tx1"/>
                </a:solidFill>
                <a:latin typeface="+mn-lt"/>
                <a:ea typeface="+mn-ea"/>
                <a:cs typeface="+mn-cs"/>
              </a:rPr>
              <a:t>Also bear in mind that we were also supporting the broader programme of work indicated in the earlier slide.</a:t>
            </a:r>
          </a:p>
          <a:p>
            <a:endParaRPr lang="en-AU" sz="1200" kern="1200" baseline="0" dirty="0" smtClean="0">
              <a:solidFill>
                <a:schemeClr val="tx1"/>
              </a:solidFill>
              <a:latin typeface="+mn-lt"/>
              <a:ea typeface="+mn-ea"/>
              <a:cs typeface="+mn-cs"/>
            </a:endParaRPr>
          </a:p>
          <a:p>
            <a:r>
              <a:rPr lang="en-AU" sz="1200" kern="1200" baseline="0" dirty="0" smtClean="0">
                <a:solidFill>
                  <a:schemeClr val="tx1"/>
                </a:solidFill>
                <a:latin typeface="+mn-lt"/>
                <a:ea typeface="+mn-ea"/>
                <a:cs typeface="+mn-cs"/>
              </a:rPr>
              <a:t>Sadly for </a:t>
            </a:r>
            <a:r>
              <a:rPr lang="en-AU" sz="1200" kern="1200" baseline="0" dirty="0" err="1" smtClean="0">
                <a:solidFill>
                  <a:schemeClr val="tx1"/>
                </a:solidFill>
                <a:latin typeface="+mn-lt"/>
                <a:ea typeface="+mn-ea"/>
                <a:cs typeface="+mn-cs"/>
              </a:rPr>
              <a:t>SCEPTrE</a:t>
            </a:r>
            <a:r>
              <a:rPr lang="en-AU" sz="1200" kern="1200" baseline="0" dirty="0" smtClean="0">
                <a:solidFill>
                  <a:schemeClr val="tx1"/>
                </a:solidFill>
                <a:latin typeface="+mn-lt"/>
                <a:ea typeface="+mn-ea"/>
                <a:cs typeface="+mn-cs"/>
              </a:rPr>
              <a:t> the university took the decision in December 2011 not to adopt the award, and to close down the </a:t>
            </a:r>
            <a:r>
              <a:rPr lang="en-AU" sz="1200" kern="1200" baseline="0" dirty="0" err="1" smtClean="0">
                <a:solidFill>
                  <a:schemeClr val="tx1"/>
                </a:solidFill>
                <a:latin typeface="+mn-lt"/>
                <a:ea typeface="+mn-ea"/>
                <a:cs typeface="+mn-cs"/>
              </a:rPr>
              <a:t>SCEPTrE</a:t>
            </a:r>
            <a:r>
              <a:rPr lang="en-AU" sz="1200" kern="1200" baseline="0" dirty="0" smtClean="0">
                <a:solidFill>
                  <a:schemeClr val="tx1"/>
                </a:solidFill>
                <a:latin typeface="+mn-lt"/>
                <a:ea typeface="+mn-ea"/>
                <a:cs typeface="+mn-cs"/>
              </a:rPr>
              <a:t> project when funding ceased in March 2011.</a:t>
            </a:r>
          </a:p>
          <a:p>
            <a:endParaRPr lang="en-AU" sz="1200" kern="1200" baseline="0" dirty="0" smtClean="0">
              <a:solidFill>
                <a:schemeClr val="tx1"/>
              </a:solidFill>
              <a:latin typeface="+mn-lt"/>
              <a:ea typeface="+mn-ea"/>
              <a:cs typeface="+mn-cs"/>
            </a:endParaRPr>
          </a:p>
          <a:p>
            <a:endParaRPr lang="en-AU" sz="1200" kern="1200" baseline="0" dirty="0" smtClean="0">
              <a:solidFill>
                <a:schemeClr val="tx1"/>
              </a:solidFill>
              <a:latin typeface="+mn-lt"/>
              <a:ea typeface="+mn-ea"/>
              <a:cs typeface="+mn-cs"/>
            </a:endParaRPr>
          </a:p>
          <a:p>
            <a:endParaRPr lang="en-AU" sz="1200" kern="1200" baseline="0" dirty="0" smtClean="0">
              <a:solidFill>
                <a:schemeClr val="tx1"/>
              </a:solidFill>
              <a:latin typeface="+mn-lt"/>
              <a:ea typeface="+mn-ea"/>
              <a:cs typeface="+mn-cs"/>
            </a:endParaRPr>
          </a:p>
          <a:p>
            <a:endParaRPr lang="en-AU" sz="1200" kern="1200" baseline="0" dirty="0" smtClean="0">
              <a:solidFill>
                <a:schemeClr val="tx1"/>
              </a:solidFill>
              <a:latin typeface="+mn-lt"/>
              <a:ea typeface="+mn-ea"/>
              <a:cs typeface="+mn-cs"/>
            </a:endParaRPr>
          </a:p>
          <a:p>
            <a:endParaRPr lang="en-AU" sz="1200" kern="1200" baseline="0" dirty="0" smtClean="0">
              <a:solidFill>
                <a:schemeClr val="tx1"/>
              </a:solidFill>
              <a:latin typeface="+mn-lt"/>
              <a:ea typeface="+mn-ea"/>
              <a:cs typeface="+mn-cs"/>
            </a:endParaRPr>
          </a:p>
          <a:p>
            <a:endParaRPr lang="en-AU" sz="1200" kern="1200" baseline="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61</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1" dirty="0" smtClean="0"/>
              <a:t>60 </a:t>
            </a:r>
            <a:r>
              <a:rPr lang="en-GB" dirty="0" smtClean="0"/>
              <a:t>When we look at the critical factors for success identified in the first case study we can see more</a:t>
            </a:r>
            <a:r>
              <a:rPr lang="en-GB" baseline="0" dirty="0" smtClean="0"/>
              <a:t> clearly the reasons why the </a:t>
            </a:r>
            <a:r>
              <a:rPr lang="en-GB" baseline="0" dirty="0" err="1" smtClean="0"/>
              <a:t>SCEPTrE</a:t>
            </a:r>
            <a:r>
              <a:rPr lang="en-GB" baseline="0" dirty="0" smtClean="0"/>
              <a:t> innovation was not adopted</a:t>
            </a:r>
            <a:endParaRPr lang="en-GB" dirty="0" smtClean="0"/>
          </a:p>
          <a:p>
            <a:endParaRPr lang="en-GB" dirty="0" smtClean="0"/>
          </a:p>
          <a:p>
            <a:r>
              <a:rPr lang="en-GB" sz="1200" b="1" kern="1200" baseline="0" dirty="0" smtClean="0">
                <a:solidFill>
                  <a:schemeClr val="tx1"/>
                </a:solidFill>
                <a:latin typeface="+mn-lt"/>
                <a:ea typeface="+mn-ea"/>
                <a:cs typeface="+mn-cs"/>
              </a:rPr>
              <a:t>1</a:t>
            </a:r>
            <a:r>
              <a:rPr lang="en-GB" sz="1200" b="0" kern="1200" baseline="0" dirty="0" smtClean="0">
                <a:solidFill>
                  <a:schemeClr val="tx1"/>
                </a:solidFill>
                <a:latin typeface="+mn-lt"/>
                <a:ea typeface="+mn-ea"/>
                <a:cs typeface="+mn-cs"/>
              </a:rPr>
              <a:t> Although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was able to provide leadership to the institution</a:t>
            </a:r>
            <a:r>
              <a:rPr lang="en-GB" sz="1200" kern="1200" baseline="0" dirty="0" smtClean="0">
                <a:solidFill>
                  <a:schemeClr val="tx1"/>
                </a:solidFill>
                <a:latin typeface="+mn-lt"/>
                <a:ea typeface="+mn-ea"/>
                <a:cs typeface="+mn-cs"/>
              </a:rPr>
              <a:t> the </a:t>
            </a:r>
            <a:r>
              <a:rPr lang="en-GB" sz="1200" kern="1200" dirty="0" err="1" smtClean="0">
                <a:solidFill>
                  <a:schemeClr val="tx1"/>
                </a:solidFill>
                <a:latin typeface="+mn-lt"/>
                <a:ea typeface="+mn-ea"/>
                <a:cs typeface="+mn-cs"/>
              </a:rPr>
              <a:t>Lifewide</a:t>
            </a:r>
            <a:r>
              <a:rPr lang="en-GB" sz="1200" kern="1200" dirty="0" smtClean="0">
                <a:solidFill>
                  <a:schemeClr val="tx1"/>
                </a:solidFill>
                <a:latin typeface="+mn-lt"/>
                <a:ea typeface="+mn-ea"/>
                <a:cs typeface="+mn-cs"/>
              </a:rPr>
              <a:t> Learning Award was never part of a strategy that was led from the top of the organisation.  Rather, </a:t>
            </a:r>
            <a:r>
              <a:rPr lang="en-GB" sz="1200" kern="1200" dirty="0" err="1" smtClean="0">
                <a:solidFill>
                  <a:schemeClr val="tx1"/>
                </a:solidFill>
                <a:latin typeface="+mn-lt"/>
                <a:ea typeface="+mn-ea"/>
                <a:cs typeface="+mn-cs"/>
              </a:rPr>
              <a:t>SCEPTrE's</a:t>
            </a:r>
            <a:r>
              <a:rPr lang="en-GB" sz="1200" kern="1200" dirty="0" smtClean="0">
                <a:solidFill>
                  <a:schemeClr val="tx1"/>
                </a:solidFill>
                <a:latin typeface="+mn-lt"/>
                <a:ea typeface="+mn-ea"/>
                <a:cs typeface="+mn-cs"/>
              </a:rPr>
              <a:t> strategy was to try to demonstrate the value of the award in order to convince the leaders that it was worthy of adoption. The failure was to persuade the third senior manager to be responsible for the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project, to incorporate these ideas into her own leadership strategy.</a:t>
            </a:r>
          </a:p>
          <a:p>
            <a:endParaRPr lang="en-GB"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2  One of the big ongoing issues for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was the </a:t>
            </a:r>
            <a:r>
              <a:rPr lang="en-GB" sz="1200" i="1" kern="1200" dirty="0" smtClean="0">
                <a:solidFill>
                  <a:schemeClr val="tx1"/>
                </a:solidFill>
                <a:latin typeface="+mn-lt"/>
                <a:ea typeface="+mn-ea"/>
                <a:cs typeface="+mn-cs"/>
              </a:rPr>
              <a:t>absence of an institutional vision for teaching and learning</a:t>
            </a:r>
            <a:r>
              <a:rPr lang="en-GB" sz="1200" kern="1200" dirty="0" smtClean="0">
                <a:solidFill>
                  <a:schemeClr val="tx1"/>
                </a:solidFill>
                <a:latin typeface="+mn-lt"/>
                <a:ea typeface="+mn-ea"/>
                <a:cs typeface="+mn-cs"/>
              </a:rPr>
              <a:t> that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could be part of.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created its vision 'learning for a complex world' 6 months after it started. This vision was articulated in a wall sized picture - everything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did was related to this vision which the university accepted implicitly but did not explicitly embrace.</a:t>
            </a:r>
          </a:p>
          <a:p>
            <a:pPr marL="228600" marR="0" indent="-228600" algn="l" defTabSz="914400" rtl="0" eaLnBrk="1" fontAlgn="auto" latinLnBrk="0" hangingPunct="1">
              <a:lnSpc>
                <a:spcPct val="100000"/>
              </a:lnSpc>
              <a:spcBef>
                <a:spcPts val="0"/>
              </a:spcBef>
              <a:spcAft>
                <a:spcPts val="0"/>
              </a:spcAft>
              <a:buClrTx/>
              <a:buSzTx/>
              <a:buFontTx/>
              <a:buAutoNum type="arabicPlain" startAt="2"/>
              <a:tabLst/>
              <a:defRPr/>
            </a:pPr>
            <a:endParaRPr lang="en-GB"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6  When the additional resources ceased, and at a time of severe cutbacks in the university due to the economic recession,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as an organisational entity was vulnerable.  At a time of cost-cutting with most staff on fixed term contracts,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was easy to eliminate</a:t>
            </a:r>
            <a:r>
              <a:rPr lang="en-GB" sz="1200" kern="1200" baseline="0" dirty="0" smtClean="0">
                <a:solidFill>
                  <a:schemeClr val="tx1"/>
                </a:solidFill>
                <a:latin typeface="+mn-lt"/>
                <a:ea typeface="+mn-ea"/>
                <a:cs typeface="+mn-cs"/>
              </a:rPr>
              <a:t> together with the work it was doing.</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8</a:t>
            </a:r>
            <a:r>
              <a:rPr lang="en-GB" sz="1200" kern="1200" dirty="0" smtClean="0">
                <a:solidFill>
                  <a:schemeClr val="tx1"/>
                </a:solidFill>
                <a:latin typeface="+mn-lt"/>
                <a:ea typeface="+mn-ea"/>
                <a:cs typeface="+mn-cs"/>
              </a:rPr>
              <a:t> The introduction</a:t>
            </a:r>
            <a:r>
              <a:rPr lang="en-GB" sz="1200" kern="1200" baseline="0" dirty="0" smtClean="0">
                <a:solidFill>
                  <a:schemeClr val="tx1"/>
                </a:solidFill>
                <a:latin typeface="+mn-lt"/>
                <a:ea typeface="+mn-ea"/>
                <a:cs typeface="+mn-cs"/>
              </a:rPr>
              <a:t> of the </a:t>
            </a:r>
            <a:r>
              <a:rPr lang="en-GB" sz="1200" kern="1200" dirty="0" err="1" smtClean="0">
                <a:solidFill>
                  <a:schemeClr val="tx1"/>
                </a:solidFill>
                <a:latin typeface="+mn-lt"/>
                <a:ea typeface="+mn-ea"/>
                <a:cs typeface="+mn-cs"/>
              </a:rPr>
              <a:t>Lifewide</a:t>
            </a:r>
            <a:r>
              <a:rPr lang="en-GB" sz="1200" kern="1200" dirty="0" smtClean="0">
                <a:solidFill>
                  <a:schemeClr val="tx1"/>
                </a:solidFill>
                <a:latin typeface="+mn-lt"/>
                <a:ea typeface="+mn-ea"/>
                <a:cs typeface="+mn-cs"/>
              </a:rPr>
              <a:t> Learning Award juxtaposing an unfamiliar and contested concept of learning and personal development against a traditional view of what higher education learning and education meant at</a:t>
            </a:r>
            <a:r>
              <a:rPr lang="en-GB" sz="1200" kern="1200" baseline="0" dirty="0" smtClean="0">
                <a:solidFill>
                  <a:schemeClr val="tx1"/>
                </a:solidFill>
                <a:latin typeface="+mn-lt"/>
                <a:ea typeface="+mn-ea"/>
                <a:cs typeface="+mn-cs"/>
              </a:rPr>
              <a:t> Surrey</a:t>
            </a:r>
            <a:r>
              <a:rPr lang="en-GB" sz="1200" kern="1200" dirty="0" smtClean="0">
                <a:solidFill>
                  <a:schemeClr val="tx1"/>
                </a:solidFill>
                <a:latin typeface="+mn-lt"/>
                <a:ea typeface="+mn-ea"/>
                <a:cs typeface="+mn-cs"/>
              </a:rPr>
              <a:t> university. It proved impossible to resolve in the short time available to demonstrate the value of the award to students and given the organisational contexts described above.</a:t>
            </a:r>
          </a:p>
          <a:p>
            <a:endParaRPr lang="en-GB" sz="120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9 </a:t>
            </a:r>
            <a:r>
              <a:rPr lang="en-GB" sz="1200" kern="1200" dirty="0" smtClean="0">
                <a:solidFill>
                  <a:schemeClr val="tx1"/>
                </a:solidFill>
                <a:latin typeface="+mn-lt"/>
                <a:ea typeface="+mn-ea"/>
                <a:cs typeface="+mn-cs"/>
              </a:rPr>
              <a:t>The failure was in not establishing a partnership with the third senior manager responsible for the </a:t>
            </a:r>
            <a:r>
              <a:rPr lang="en-GB" sz="1200" kern="1200" dirty="0" err="1" smtClean="0">
                <a:solidFill>
                  <a:schemeClr val="tx1"/>
                </a:solidFill>
                <a:latin typeface="+mn-lt"/>
                <a:ea typeface="+mn-ea"/>
                <a:cs typeface="+mn-cs"/>
              </a:rPr>
              <a:t>SCEPTrE</a:t>
            </a:r>
            <a:r>
              <a:rPr lang="en-GB" sz="1200" kern="1200" dirty="0" smtClean="0">
                <a:solidFill>
                  <a:schemeClr val="tx1"/>
                </a:solidFill>
                <a:latin typeface="+mn-lt"/>
                <a:ea typeface="+mn-ea"/>
                <a:cs typeface="+mn-cs"/>
              </a:rPr>
              <a:t> project:</a:t>
            </a:r>
            <a:r>
              <a:rPr lang="en-GB" sz="1200" kern="1200" baseline="0" dirty="0" smtClean="0">
                <a:solidFill>
                  <a:schemeClr val="tx1"/>
                </a:solidFill>
                <a:latin typeface="+mn-lt"/>
                <a:ea typeface="+mn-ea"/>
                <a:cs typeface="+mn-cs"/>
              </a:rPr>
              <a:t> a manager who was pursuing a very different agenda</a:t>
            </a:r>
          </a:p>
          <a:p>
            <a:endParaRPr lang="en-GB" sz="1200" kern="1200" baseline="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11 </a:t>
            </a:r>
            <a:r>
              <a:rPr lang="en-GB" sz="1200" kern="1200" dirty="0" smtClean="0">
                <a:solidFill>
                  <a:schemeClr val="tx1"/>
                </a:solidFill>
                <a:latin typeface="+mn-lt"/>
                <a:ea typeface="+mn-ea"/>
                <a:cs typeface="+mn-cs"/>
              </a:rPr>
              <a:t>The failure was in the university not capitalising on the innovation.</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This</a:t>
            </a:r>
            <a:r>
              <a:rPr lang="en-GB" sz="1200" kern="1200" baseline="0" dirty="0" smtClean="0">
                <a:solidFill>
                  <a:schemeClr val="tx1"/>
                </a:solidFill>
                <a:latin typeface="+mn-lt"/>
                <a:ea typeface="+mn-ea"/>
                <a:cs typeface="+mn-cs"/>
              </a:rPr>
              <a:t> failure is however offset by </a:t>
            </a:r>
            <a:r>
              <a:rPr lang="en-GB" sz="1200" kern="1200" baseline="0" dirty="0" err="1" smtClean="0">
                <a:solidFill>
                  <a:schemeClr val="tx1"/>
                </a:solidFill>
                <a:latin typeface="+mn-lt"/>
                <a:ea typeface="+mn-ea"/>
                <a:cs typeface="+mn-cs"/>
              </a:rPr>
              <a:t>SCEPTrE</a:t>
            </a:r>
            <a:r>
              <a:rPr lang="en-GB" sz="1200" kern="1200" baseline="0" dirty="0" smtClean="0">
                <a:solidFill>
                  <a:schemeClr val="tx1"/>
                </a:solidFill>
                <a:latin typeface="+mn-lt"/>
                <a:ea typeface="+mn-ea"/>
                <a:cs typeface="+mn-cs"/>
              </a:rPr>
              <a:t> making its resources available to the whole community through its websites.</a:t>
            </a:r>
            <a:endParaRPr lang="en-GB" sz="1200" kern="1200" dirty="0" smtClean="0">
              <a:solidFill>
                <a:schemeClr val="tx1"/>
              </a:solidFill>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62</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61</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So we return again to the wicked challenge for everyone involved in higher education and in this talk I have looked at the ways in which people in two different universities have tried to address it. In one case the approach was orchestrated from the top and it stimulated innovation and much of it is now embedded. In the other innovation was stimulated from the middle but, in the face of economic recession and conflicting interests at the top of the organisation it was not successful, at least in this university. But the ideas and work that was done are being carried forward in a different context so that is the value of open innovation…. Ideas and practices that are publicly shared can be used by others.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p:txBody>
      </p:sp>
      <p:sp>
        <p:nvSpPr>
          <p:cNvPr id="4" name="Slide Number Placeholder 3"/>
          <p:cNvSpPr>
            <a:spLocks noGrp="1"/>
          </p:cNvSpPr>
          <p:nvPr>
            <p:ph type="sldNum" sz="quarter" idx="10"/>
          </p:nvPr>
        </p:nvSpPr>
        <p:spPr/>
        <p:txBody>
          <a:bodyPr/>
          <a:lstStyle/>
          <a:p>
            <a:fld id="{7276ED11-2604-4095-AF03-0690F2612382}" type="slidenum">
              <a:rPr lang="en-GB" smtClean="0"/>
              <a:pPr/>
              <a:t>63</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GB" sz="1200" b="1" kern="1200" dirty="0" smtClean="0">
                <a:solidFill>
                  <a:schemeClr val="tx1"/>
                </a:solidFill>
                <a:latin typeface="+mn-lt"/>
                <a:ea typeface="+mn-ea"/>
                <a:cs typeface="+mn-cs"/>
              </a:rPr>
              <a:t>7 Levels of change and difficulty in changing</a:t>
            </a: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Change is accomplished at many different scales: small scale, incremental changes can be accomplished more easily and more quickly than larger more complex changes that require many connected things to change.</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Improvement seeking change embraces all scales from small, incremental change to large scale transformational change and invention. The figure below represents change in terms of seven levels of difficulty and complexity.  A number of propositions can be derived from this framework.</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Types of change and Increasing levels of difficulty (from 1 to 7) in changing. Source: School for Innovators (</a:t>
            </a:r>
            <a:r>
              <a:rPr lang="en-US" sz="1200" b="1" u="sng" kern="1200" dirty="0" smtClean="0">
                <a:solidFill>
                  <a:schemeClr val="tx1"/>
                </a:solidFill>
                <a:latin typeface="+mn-lt"/>
                <a:ea typeface="+mn-ea"/>
                <a:cs typeface="+mn-cs"/>
                <a:hlinkClick r:id="rId3"/>
              </a:rPr>
              <a:t>http://www.thinking-expedition.com/change7.html)</a:t>
            </a:r>
            <a:r>
              <a:rPr lang="en-US" sz="1200" b="1" kern="1200" dirty="0" smtClean="0">
                <a:solidFill>
                  <a:schemeClr val="tx1"/>
                </a:solidFill>
                <a:latin typeface="+mn-lt"/>
                <a:ea typeface="+mn-ea"/>
                <a:cs typeface="+mn-cs"/>
              </a:rPr>
              <a:t>.</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Effectiveness</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Doing the right things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Efficiency</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Doing things right</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3</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Improving</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Doing things better</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4</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Cutting</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Stopping doing things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5</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Copying</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Doing things other people are doing</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6</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Different</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Doing things no one else is doing</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7</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Impossible</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Doing things that can’t be done</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Innovation is primarily concerned with levels 6 and 7.</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Much enhancement in higher education is concerned with levels 1-4. It is a continuous and natural process for many teachers and others who support students’ learning.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The notion of spreading good or best practice broadly equates with copying </a:t>
            </a:r>
            <a:r>
              <a:rPr lang="en-US" sz="1200" i="1" kern="1200" dirty="0" smtClean="0">
                <a:solidFill>
                  <a:schemeClr val="tx1"/>
                </a:solidFill>
                <a:latin typeface="+mn-lt"/>
                <a:ea typeface="+mn-ea"/>
                <a:cs typeface="+mn-cs"/>
              </a:rPr>
              <a:t>and adapting</a:t>
            </a:r>
            <a:r>
              <a:rPr lang="en-US" sz="1200" kern="1200" dirty="0" smtClean="0">
                <a:solidFill>
                  <a:schemeClr val="tx1"/>
                </a:solidFill>
                <a:latin typeface="+mn-lt"/>
                <a:ea typeface="+mn-ea"/>
                <a:cs typeface="+mn-cs"/>
              </a:rPr>
              <a:t>. Its position at level 5 tells us that it is a hard thing for someone to take an imaginative idea that someone has learned to turn into good educational practice in one context and transfer it by learning how to do it in another context. What is fundamentally underestimated in the idea of dissemination is the personal investment (time and intellectual effort) required to convert  someone </a:t>
            </a:r>
            <a:r>
              <a:rPr lang="en-US" sz="1200" kern="1200" dirty="0" err="1" smtClean="0">
                <a:solidFill>
                  <a:schemeClr val="tx1"/>
                </a:solidFill>
                <a:latin typeface="+mn-lt"/>
                <a:ea typeface="+mn-ea"/>
                <a:cs typeface="+mn-cs"/>
              </a:rPr>
              <a:t>elses</a:t>
            </a:r>
            <a:r>
              <a:rPr lang="en-US" sz="1200" kern="1200" dirty="0" smtClean="0">
                <a:solidFill>
                  <a:schemeClr val="tx1"/>
                </a:solidFill>
                <a:latin typeface="+mn-lt"/>
                <a:ea typeface="+mn-ea"/>
                <a:cs typeface="+mn-cs"/>
              </a:rPr>
              <a:t> ideas and knowledge into your own. It is not therefore surprising that the transfer of ‘good practice’ is not a simple or easy matter as dissemination sometimes implies.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The reform agenda for higher education increasingly pushes teachers and institutions to the levels of change that are most difficult to accomplish. This is compounded by QA environments that discourage risk taking and work environments that are unable to provide the space and time for individuals and groups of individuals to think through and make these changes.</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higher we go through the innovation scale of change the greater the risk that the intervention will not result in improvement but the greater the potential gains if it does. Working with risk is an important feature of transformative change: one that is not associated with more incremental forms of change.</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GB" sz="1200" b="1"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7</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64</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b="1" kern="1200" dirty="0" smtClean="0">
                <a:solidFill>
                  <a:schemeClr val="tx1"/>
                </a:solidFill>
                <a:latin typeface="+mn-lt"/>
                <a:ea typeface="+mn-ea"/>
                <a:cs typeface="+mn-cs"/>
              </a:rPr>
              <a:t>8 Ralph Stacey defined three types of change processes</a:t>
            </a:r>
            <a:r>
              <a:rPr lang="en-GB" sz="1200" kern="1200" dirty="0" smtClean="0">
                <a:solidFill>
                  <a:schemeClr val="tx1"/>
                </a:solidFill>
                <a:latin typeface="+mn-lt"/>
                <a:ea typeface="+mn-ea"/>
                <a:cs typeface="+mn-cs"/>
              </a:rPr>
              <a:t> in his book </a:t>
            </a:r>
            <a:r>
              <a:rPr lang="en-GB" sz="1200" u="none" strike="noStrike" kern="1200" dirty="0" smtClean="0">
                <a:solidFill>
                  <a:schemeClr val="tx1"/>
                </a:solidFill>
                <a:latin typeface="+mn-lt"/>
                <a:ea typeface="+mn-ea"/>
                <a:cs typeface="+mn-cs"/>
                <a:hlinkClick r:id="rId3"/>
              </a:rPr>
              <a:t>The Chaos Frontier</a:t>
            </a:r>
            <a:r>
              <a:rPr lang="en-GB" sz="1200" kern="1200" dirty="0" smtClean="0">
                <a:solidFill>
                  <a:schemeClr val="tx1"/>
                </a:solidFill>
                <a:latin typeface="+mn-lt"/>
                <a:ea typeface="+mn-ea"/>
                <a:cs typeface="+mn-cs"/>
              </a:rPr>
              <a:t>:</a:t>
            </a:r>
          </a:p>
          <a:p>
            <a:endParaRPr lang="en-GB" sz="1200" b="1"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Closed change</a:t>
            </a:r>
            <a:br>
              <a:rPr lang="en-GB" sz="1200" b="1" kern="1200" dirty="0" smtClean="0">
                <a:solidFill>
                  <a:schemeClr val="tx1"/>
                </a:solidFill>
                <a:latin typeface="+mn-lt"/>
                <a:ea typeface="+mn-ea"/>
                <a:cs typeface="+mn-cs"/>
              </a:rPr>
            </a:br>
            <a:r>
              <a:rPr lang="en-GB" sz="1200" kern="1200" dirty="0" smtClean="0">
                <a:solidFill>
                  <a:schemeClr val="tx1"/>
                </a:solidFill>
                <a:latin typeface="+mn-lt"/>
                <a:ea typeface="+mn-ea"/>
                <a:cs typeface="+mn-cs"/>
              </a:rPr>
              <a:t>Unambiguous problems and clear connections between cause and effect are the distinguishing characteristics of </a:t>
            </a:r>
            <a:r>
              <a:rPr lang="en-GB" sz="1200" i="1" kern="1200" dirty="0" smtClean="0">
                <a:solidFill>
                  <a:schemeClr val="tx1"/>
                </a:solidFill>
                <a:latin typeface="+mn-lt"/>
                <a:ea typeface="+mn-ea"/>
                <a:cs typeface="+mn-cs"/>
              </a:rPr>
              <a:t>closed change</a:t>
            </a:r>
            <a:r>
              <a:rPr lang="en-GB" sz="1200" kern="1200" dirty="0" smtClean="0">
                <a:solidFill>
                  <a:schemeClr val="tx1"/>
                </a:solidFill>
                <a:latin typeface="+mn-lt"/>
                <a:ea typeface="+mn-ea"/>
                <a:cs typeface="+mn-cs"/>
              </a:rPr>
              <a:t>. People are able to </a:t>
            </a:r>
            <a:r>
              <a:rPr lang="en-GB" sz="1200" i="1" kern="1200" dirty="0" smtClean="0">
                <a:solidFill>
                  <a:schemeClr val="tx1"/>
                </a:solidFill>
                <a:latin typeface="+mn-lt"/>
                <a:ea typeface="+mn-ea"/>
                <a:cs typeface="+mn-cs"/>
              </a:rPr>
              <a:t>accurately forecast </a:t>
            </a:r>
            <a:r>
              <a:rPr lang="en-GB" sz="1200" kern="1200" dirty="0" smtClean="0">
                <a:solidFill>
                  <a:schemeClr val="tx1"/>
                </a:solidFill>
                <a:latin typeface="+mn-lt"/>
                <a:ea typeface="+mn-ea"/>
                <a:cs typeface="+mn-cs"/>
              </a:rPr>
              <a:t>the effects that closed changes have on a system. It is possible to </a:t>
            </a:r>
            <a:r>
              <a:rPr lang="en-GB" sz="1200" b="1" kern="1200" dirty="0" smtClean="0">
                <a:solidFill>
                  <a:schemeClr val="tx1"/>
                </a:solidFill>
                <a:latin typeface="+mn-lt"/>
                <a:ea typeface="+mn-ea"/>
                <a:cs typeface="+mn-cs"/>
              </a:rPr>
              <a:t>control</a:t>
            </a:r>
            <a:r>
              <a:rPr lang="en-GB" sz="1200" kern="1200" dirty="0" smtClean="0">
                <a:solidFill>
                  <a:schemeClr val="tx1"/>
                </a:solidFill>
                <a:latin typeface="+mn-lt"/>
                <a:ea typeface="+mn-ea"/>
                <a:cs typeface="+mn-cs"/>
              </a:rPr>
              <a:t> such changes in a </a:t>
            </a:r>
            <a:r>
              <a:rPr lang="en-GB" sz="1200" b="1" kern="1200" dirty="0" smtClean="0">
                <a:solidFill>
                  <a:schemeClr val="tx1"/>
                </a:solidFill>
                <a:latin typeface="+mn-lt"/>
                <a:ea typeface="+mn-ea"/>
                <a:cs typeface="+mn-cs"/>
              </a:rPr>
              <a:t>formal </a:t>
            </a:r>
            <a:r>
              <a:rPr lang="en-GB" sz="1200" kern="1200" dirty="0" smtClean="0">
                <a:solidFill>
                  <a:schemeClr val="tx1"/>
                </a:solidFill>
                <a:latin typeface="+mn-lt"/>
                <a:ea typeface="+mn-ea"/>
                <a:cs typeface="+mn-cs"/>
              </a:rPr>
              <a:t>and </a:t>
            </a:r>
            <a:r>
              <a:rPr lang="en-GB" sz="1200" b="1" kern="1200" dirty="0" smtClean="0">
                <a:solidFill>
                  <a:schemeClr val="tx1"/>
                </a:solidFill>
                <a:latin typeface="+mn-lt"/>
                <a:ea typeface="+mn-ea"/>
                <a:cs typeface="+mn-cs"/>
              </a:rPr>
              <a:t>analytical </a:t>
            </a:r>
            <a:r>
              <a:rPr lang="en-GB" sz="1200" kern="1200" dirty="0" smtClean="0">
                <a:solidFill>
                  <a:schemeClr val="tx1"/>
                </a:solidFill>
                <a:latin typeface="+mn-lt"/>
                <a:ea typeface="+mn-ea"/>
                <a:cs typeface="+mn-cs"/>
              </a:rPr>
              <a:t>way. Examples of closed change might be: changing a logo. With closed change a task has a </a:t>
            </a:r>
            <a:r>
              <a:rPr lang="en-GB" sz="1200" b="1" kern="1200" dirty="0" smtClean="0">
                <a:solidFill>
                  <a:schemeClr val="tx1"/>
                </a:solidFill>
                <a:latin typeface="+mn-lt"/>
                <a:ea typeface="+mn-ea"/>
                <a:cs typeface="+mn-cs"/>
              </a:rPr>
              <a:t>known purpose</a:t>
            </a:r>
            <a:r>
              <a:rPr lang="en-GB" sz="1200" kern="1200" dirty="0" smtClean="0">
                <a:solidFill>
                  <a:schemeClr val="tx1"/>
                </a:solidFill>
                <a:latin typeface="+mn-lt"/>
                <a:ea typeface="+mn-ea"/>
                <a:cs typeface="+mn-cs"/>
              </a:rPr>
              <a:t>, including any alternative ways of achieving that purpose, with a corresponding effort that can be correctly estimated or </a:t>
            </a:r>
            <a:r>
              <a:rPr lang="en-GB" sz="1200" b="1" kern="1200" dirty="0" smtClean="0">
                <a:solidFill>
                  <a:schemeClr val="tx1"/>
                </a:solidFill>
                <a:latin typeface="+mn-lt"/>
                <a:ea typeface="+mn-ea"/>
                <a:cs typeface="+mn-cs"/>
              </a:rPr>
              <a:t>calculated</a:t>
            </a:r>
            <a:r>
              <a:rPr lang="en-GB" sz="1200" kern="1200" dirty="0" smtClean="0">
                <a:solidFill>
                  <a:schemeClr val="tx1"/>
                </a:solidFill>
                <a:latin typeface="+mn-lt"/>
                <a:ea typeface="+mn-ea"/>
                <a:cs typeface="+mn-cs"/>
              </a:rPr>
              <a:t>.</a:t>
            </a:r>
          </a:p>
          <a:p>
            <a:endParaRPr lang="en-GB" sz="1200" b="1"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Contained change</a:t>
            </a:r>
            <a:br>
              <a:rPr lang="en-GB" sz="1200" b="1" kern="1200" dirty="0" smtClean="0">
                <a:solidFill>
                  <a:schemeClr val="tx1"/>
                </a:solidFill>
                <a:latin typeface="+mn-lt"/>
                <a:ea typeface="+mn-ea"/>
                <a:cs typeface="+mn-cs"/>
              </a:rPr>
            </a:br>
            <a:r>
              <a:rPr lang="en-GB" sz="1200" kern="1200" dirty="0" smtClean="0">
                <a:solidFill>
                  <a:schemeClr val="tx1"/>
                </a:solidFill>
                <a:latin typeface="+mn-lt"/>
                <a:ea typeface="+mn-ea"/>
                <a:cs typeface="+mn-cs"/>
              </a:rPr>
              <a:t>Management of </a:t>
            </a:r>
            <a:r>
              <a:rPr lang="en-GB" sz="1200" i="1" kern="1200" dirty="0" smtClean="0">
                <a:solidFill>
                  <a:schemeClr val="tx1"/>
                </a:solidFill>
                <a:latin typeface="+mn-lt"/>
                <a:ea typeface="+mn-ea"/>
                <a:cs typeface="+mn-cs"/>
              </a:rPr>
              <a:t>contained change </a:t>
            </a:r>
            <a:r>
              <a:rPr lang="en-GB" sz="1200" kern="1200" dirty="0" smtClean="0">
                <a:solidFill>
                  <a:schemeClr val="tx1"/>
                </a:solidFill>
                <a:latin typeface="+mn-lt"/>
                <a:ea typeface="+mn-ea"/>
                <a:cs typeface="+mn-cs"/>
              </a:rPr>
              <a:t>takes the form of </a:t>
            </a:r>
            <a:r>
              <a:rPr lang="en-GB" sz="1200" b="1" kern="1200" dirty="0" smtClean="0">
                <a:solidFill>
                  <a:schemeClr val="tx1"/>
                </a:solidFill>
                <a:latin typeface="+mn-lt"/>
                <a:ea typeface="+mn-ea"/>
                <a:cs typeface="+mn-cs"/>
              </a:rPr>
              <a:t>probabilistic forecasts</a:t>
            </a:r>
            <a:r>
              <a:rPr lang="en-GB" sz="1200" kern="1200" dirty="0" smtClean="0">
                <a:solidFill>
                  <a:schemeClr val="tx1"/>
                </a:solidFill>
                <a:latin typeface="+mn-lt"/>
                <a:ea typeface="+mn-ea"/>
                <a:cs typeface="+mn-cs"/>
              </a:rPr>
              <a:t>. In this case the effect of one particular change cannot be determined accurately, but similar historical tasks and events in the past provide valuable </a:t>
            </a:r>
            <a:r>
              <a:rPr lang="en-GB" sz="1200" b="1" kern="1200" dirty="0" smtClean="0">
                <a:solidFill>
                  <a:schemeClr val="tx1"/>
                </a:solidFill>
                <a:latin typeface="+mn-lt"/>
                <a:ea typeface="+mn-ea"/>
                <a:cs typeface="+mn-cs"/>
              </a:rPr>
              <a:t>empirical data </a:t>
            </a:r>
            <a:r>
              <a:rPr lang="en-GB" sz="1200" kern="1200" dirty="0" smtClean="0">
                <a:solidFill>
                  <a:schemeClr val="tx1"/>
                </a:solidFill>
                <a:latin typeface="+mn-lt"/>
                <a:ea typeface="+mn-ea"/>
                <a:cs typeface="+mn-cs"/>
              </a:rPr>
              <a:t>on the probability distribution. With contained change the purpose of the task is still known, though the estimate of effort is somewhat blurry due to many possible changes. However, the </a:t>
            </a:r>
            <a:r>
              <a:rPr lang="en-GB" sz="1200" b="1" kern="1200" dirty="0" smtClean="0">
                <a:solidFill>
                  <a:schemeClr val="tx1"/>
                </a:solidFill>
                <a:latin typeface="+mn-lt"/>
                <a:ea typeface="+mn-ea"/>
                <a:cs typeface="+mn-cs"/>
              </a:rPr>
              <a:t>variability </a:t>
            </a:r>
            <a:r>
              <a:rPr lang="en-GB" sz="1200" kern="1200" dirty="0" smtClean="0">
                <a:solidFill>
                  <a:schemeClr val="tx1"/>
                </a:solidFill>
                <a:latin typeface="+mn-lt"/>
                <a:ea typeface="+mn-ea"/>
                <a:cs typeface="+mn-cs"/>
              </a:rPr>
              <a:t>of those changes is restricted to a range we </a:t>
            </a:r>
            <a:r>
              <a:rPr lang="en-GB" sz="1200" b="1" kern="1200" dirty="0" smtClean="0">
                <a:solidFill>
                  <a:schemeClr val="tx1"/>
                </a:solidFill>
                <a:latin typeface="+mn-lt"/>
                <a:ea typeface="+mn-ea"/>
                <a:cs typeface="+mn-cs"/>
              </a:rPr>
              <a:t>understand </a:t>
            </a:r>
            <a:r>
              <a:rPr lang="en-GB" sz="1200" kern="1200" dirty="0" smtClean="0">
                <a:solidFill>
                  <a:schemeClr val="tx1"/>
                </a:solidFill>
                <a:latin typeface="+mn-lt"/>
                <a:ea typeface="+mn-ea"/>
                <a:cs typeface="+mn-cs"/>
              </a:rPr>
              <a:t>well. Example, designing and equipping a new teaching and learning space.</a:t>
            </a:r>
          </a:p>
          <a:p>
            <a:endParaRPr lang="en-GB" sz="1200" b="1"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Open-ended change</a:t>
            </a:r>
            <a:br>
              <a:rPr lang="en-GB" sz="1200" b="1" kern="1200" dirty="0" smtClean="0">
                <a:solidFill>
                  <a:schemeClr val="tx1"/>
                </a:solidFill>
                <a:latin typeface="+mn-lt"/>
                <a:ea typeface="+mn-ea"/>
                <a:cs typeface="+mn-cs"/>
              </a:rPr>
            </a:br>
            <a:r>
              <a:rPr lang="en-GB" sz="1200" kern="1200" dirty="0" smtClean="0">
                <a:solidFill>
                  <a:schemeClr val="tx1"/>
                </a:solidFill>
                <a:latin typeface="+mn-lt"/>
                <a:ea typeface="+mn-ea"/>
                <a:cs typeface="+mn-cs"/>
              </a:rPr>
              <a:t>For </a:t>
            </a:r>
            <a:r>
              <a:rPr lang="en-GB" sz="1200" i="1" kern="1200" dirty="0" smtClean="0">
                <a:solidFill>
                  <a:schemeClr val="tx1"/>
                </a:solidFill>
                <a:latin typeface="+mn-lt"/>
                <a:ea typeface="+mn-ea"/>
                <a:cs typeface="+mn-cs"/>
              </a:rPr>
              <a:t>open-ended </a:t>
            </a:r>
            <a:r>
              <a:rPr lang="en-GB" sz="1200" kern="1200" dirty="0" smtClean="0">
                <a:solidFill>
                  <a:schemeClr val="tx1"/>
                </a:solidFill>
                <a:latin typeface="+mn-lt"/>
                <a:ea typeface="+mn-ea"/>
                <a:cs typeface="+mn-cs"/>
              </a:rPr>
              <a:t>situations </a:t>
            </a:r>
            <a:r>
              <a:rPr lang="en-GB" sz="1200" b="1" kern="1200" dirty="0" smtClean="0">
                <a:solidFill>
                  <a:schemeClr val="tx1"/>
                </a:solidFill>
                <a:latin typeface="+mn-lt"/>
                <a:ea typeface="+mn-ea"/>
                <a:cs typeface="+mn-cs"/>
              </a:rPr>
              <a:t>control is impossible</a:t>
            </a:r>
            <a:r>
              <a:rPr lang="en-GB" sz="1200" kern="1200" dirty="0" smtClean="0">
                <a:solidFill>
                  <a:schemeClr val="tx1"/>
                </a:solidFill>
                <a:latin typeface="+mn-lt"/>
                <a:ea typeface="+mn-ea"/>
                <a:cs typeface="+mn-cs"/>
              </a:rPr>
              <a:t>. The changes themselves and their consequences are unknown to us, so we cannot compare probabilities to similar historical tasks and events. There can be many reasons. We're unfamiliar with the problem. The purpose of the task may be vague. The people involved may not be not fully committed. Or the information available is insufficient or subjective. In short, the situation is </a:t>
            </a:r>
            <a:r>
              <a:rPr lang="en-GB" sz="1200" b="1" kern="1200" dirty="0" smtClean="0">
                <a:solidFill>
                  <a:schemeClr val="tx1"/>
                </a:solidFill>
                <a:latin typeface="+mn-lt"/>
                <a:ea typeface="+mn-ea"/>
                <a:cs typeface="+mn-cs"/>
              </a:rPr>
              <a:t>unique </a:t>
            </a:r>
            <a:r>
              <a:rPr lang="en-GB" sz="1200" kern="1200" dirty="0" smtClean="0">
                <a:solidFill>
                  <a:schemeClr val="tx1"/>
                </a:solidFill>
                <a:latin typeface="+mn-lt"/>
                <a:ea typeface="+mn-ea"/>
                <a:cs typeface="+mn-cs"/>
              </a:rPr>
              <a:t>and/or </a:t>
            </a:r>
            <a:r>
              <a:rPr lang="en-GB" sz="1200" b="1" kern="1200" dirty="0" smtClean="0">
                <a:solidFill>
                  <a:schemeClr val="tx1"/>
                </a:solidFill>
                <a:latin typeface="+mn-lt"/>
                <a:ea typeface="+mn-ea"/>
                <a:cs typeface="+mn-cs"/>
              </a:rPr>
              <a:t>unclear</a:t>
            </a:r>
            <a:r>
              <a:rPr lang="en-GB" sz="1200" kern="1200" dirty="0" smtClean="0">
                <a:solidFill>
                  <a:schemeClr val="tx1"/>
                </a:solidFill>
                <a:latin typeface="+mn-lt"/>
                <a:ea typeface="+mn-ea"/>
                <a:cs typeface="+mn-cs"/>
              </a:rPr>
              <a:t>, and it defies both analytical and empirical forecasts. An example of open-ended change would be an organisation engaging in strategic change. </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GB" b="1" dirty="0" smtClean="0"/>
              <a:t>18 Importance of context</a:t>
            </a:r>
            <a:endParaRPr lang="en-GB" dirty="0" smtClean="0"/>
          </a:p>
          <a:p>
            <a:pPr>
              <a:defRPr/>
            </a:pPr>
            <a:r>
              <a:rPr lang="en-GB" dirty="0" smtClean="0"/>
              <a:t>Situations can be categorised according to whether the context is familiar or unfamiliar and whether the problem (challenge or opportunity) is familiar or unfamiliar. John Stevenson (1998) developed a simple 2x2 matrix to explain how we utilise our capability (including our creativity) within this conceptual framework.</a:t>
            </a:r>
          </a:p>
          <a:p>
            <a:pPr>
              <a:defRPr/>
            </a:pPr>
            <a:r>
              <a:rPr lang="en-GB" dirty="0" smtClean="0"/>
              <a:t> </a:t>
            </a:r>
          </a:p>
          <a:p>
            <a:pPr>
              <a:defRPr/>
            </a:pPr>
            <a:r>
              <a:rPr lang="en-GB" dirty="0" smtClean="0"/>
              <a:t>Much of our life is spent in familiar situations where we don’t have to pay too much attention to what we are doing and we can reproduce our responses without really thinking deeply about our actions. Stephenson considered this space to be one in which we practised dependent capability and he related this to traditional teaching approaches adopted in higher education. We can, if we choose, adopt and perform the routines we have learnt in these situations with little or no need to invent.</a:t>
            </a:r>
          </a:p>
          <a:p>
            <a:pPr>
              <a:defRPr/>
            </a:pPr>
            <a:r>
              <a:rPr lang="en-GB" dirty="0" smtClean="0"/>
              <a:t>Moving to the other domains we can appreciate that if we are confronted with a problem, challenge or opportunity, or we enter a context that is unfamiliar we have to develop new contextual understandings and / or invent and try out new practices and ways of behaving. Through this process we are creating new understandings and new ways of performing or producing. These are the situations in which we develop (invent) new knowledge and capability.</a:t>
            </a:r>
          </a:p>
          <a:p>
            <a:pPr>
              <a:defRPr/>
            </a:pPr>
            <a:endParaRPr lang="en-GB" dirty="0" smtClean="0"/>
          </a:p>
          <a:p>
            <a:pPr>
              <a:defRPr/>
            </a:pPr>
            <a:r>
              <a:rPr lang="en-GB" dirty="0" smtClean="0"/>
              <a:t>We can use this as a tool to help learners reflect on their </a:t>
            </a:r>
            <a:r>
              <a:rPr lang="en-GB" dirty="0" err="1" smtClean="0"/>
              <a:t>lifewide</a:t>
            </a:r>
            <a:r>
              <a:rPr lang="en-GB" dirty="0" smtClean="0"/>
              <a:t> learning and the opportunities they have for learning in different contexts. </a:t>
            </a:r>
          </a:p>
          <a:p>
            <a:pPr>
              <a:defRPr/>
            </a:pPr>
            <a:r>
              <a:rPr lang="en-GB" dirty="0" smtClean="0"/>
              <a:t> </a:t>
            </a:r>
          </a:p>
          <a:p>
            <a:pPr>
              <a:defRPr/>
            </a:pPr>
            <a:r>
              <a:rPr lang="en-GB" dirty="0" smtClean="0"/>
              <a:t>Stephenson, J. (1998) The Concept of Capability and Its Importance in Higher Education. In J. Stephenson and M. </a:t>
            </a:r>
            <a:r>
              <a:rPr lang="en-GB" dirty="0" err="1" smtClean="0"/>
              <a:t>Yorke</a:t>
            </a:r>
            <a:r>
              <a:rPr lang="en-GB" dirty="0" smtClean="0"/>
              <a:t> (</a:t>
            </a:r>
            <a:r>
              <a:rPr lang="en-GB" dirty="0" err="1" smtClean="0"/>
              <a:t>eds</a:t>
            </a:r>
            <a:r>
              <a:rPr lang="en-GB" dirty="0" smtClean="0"/>
              <a:t>) </a:t>
            </a:r>
            <a:r>
              <a:rPr lang="en-GB" i="1" dirty="0" smtClean="0"/>
              <a:t>Capability and Quality in Higher Education</a:t>
            </a:r>
            <a:r>
              <a:rPr lang="en-GB" dirty="0" smtClean="0"/>
              <a:t>, London: </a:t>
            </a:r>
            <a:r>
              <a:rPr lang="en-GB" dirty="0" err="1" smtClean="0"/>
              <a:t>Kogan</a:t>
            </a:r>
            <a:r>
              <a:rPr lang="en-GB" dirty="0" smtClean="0"/>
              <a:t> Page.</a:t>
            </a:r>
          </a:p>
          <a:p>
            <a:pPr>
              <a:defRPr/>
            </a:pPr>
            <a:endParaRPr lang="en-GB" dirty="0"/>
          </a:p>
        </p:txBody>
      </p:sp>
      <p:sp>
        <p:nvSpPr>
          <p:cNvPr id="75780" name="Slide Number Placeholder 3"/>
          <p:cNvSpPr>
            <a:spLocks noGrp="1"/>
          </p:cNvSpPr>
          <p:nvPr>
            <p:ph type="sldNum" sz="quarter" idx="5"/>
          </p:nvPr>
        </p:nvSpPr>
        <p:spPr>
          <a:noFill/>
        </p:spPr>
        <p:txBody>
          <a:bodyPr/>
          <a:lstStyle/>
          <a:p>
            <a:fld id="{6EEE1093-035E-4095-836E-2254A82F4D32}" type="slidenum">
              <a:rPr lang="en-GB" smtClean="0">
                <a:latin typeface="Arial" pitchFamily="34" charset="0"/>
                <a:ea typeface="MS PGothic" pitchFamily="34" charset="-128"/>
              </a:rPr>
              <a:pPr/>
              <a:t>10</a:t>
            </a:fld>
            <a:endParaRPr lang="en-GB" smtClean="0">
              <a:latin typeface="Arial" pitchFamily="34" charset="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sz="1200" b="1" kern="1200" dirty="0" smtClean="0">
                <a:solidFill>
                  <a:schemeClr val="tx1"/>
                </a:solidFill>
                <a:latin typeface="+mn-lt"/>
                <a:ea typeface="+mn-ea"/>
                <a:cs typeface="+mn-cs"/>
              </a:rPr>
              <a:t>9 The challenge of complexity</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human condition is to try to understand situations in order to make good decisions about how to act (or not to act). Some situations are easy to comprehend: they are familiar and we have dealt with them or something like them before and we are confident that we know what to do. Others are more difficult to understand and some are impossible to understand until we have engaged in them. The </a:t>
            </a:r>
            <a:r>
              <a:rPr lang="en-GB" sz="1200" kern="1200" dirty="0" err="1" smtClean="0">
                <a:solidFill>
                  <a:schemeClr val="tx1"/>
                </a:solidFill>
                <a:latin typeface="+mn-lt"/>
                <a:ea typeface="+mn-ea"/>
                <a:cs typeface="+mn-cs"/>
              </a:rPr>
              <a:t>Cynefin</a:t>
            </a:r>
            <a:r>
              <a:rPr lang="en-GB" sz="1200" kern="1200" dirty="0" smtClean="0">
                <a:solidFill>
                  <a:schemeClr val="tx1"/>
                </a:solidFill>
                <a:latin typeface="+mn-lt"/>
                <a:ea typeface="+mn-ea"/>
                <a:cs typeface="+mn-cs"/>
              </a:rPr>
              <a:t> framework developed by David Snowden (Snowden 2000; Snowden and Boone 2007) and described by </a:t>
            </a:r>
            <a:r>
              <a:rPr lang="en-US" sz="1200" kern="1200" dirty="0" smtClean="0">
                <a:solidFill>
                  <a:schemeClr val="tx1"/>
                </a:solidFill>
                <a:latin typeface="+mn-lt"/>
                <a:ea typeface="+mn-ea"/>
                <a:cs typeface="+mn-cs"/>
              </a:rPr>
              <a:t>Callaghan (2009)</a:t>
            </a:r>
            <a:r>
              <a:rPr lang="en-GB" sz="1200" kern="1200" dirty="0" smtClean="0">
                <a:solidFill>
                  <a:schemeClr val="tx1"/>
                </a:solidFill>
                <a:latin typeface="+mn-lt"/>
                <a:ea typeface="+mn-ea"/>
                <a:cs typeface="+mn-cs"/>
              </a:rPr>
              <a:t> on YouTube helps us appreciate the nature and level of complexity in different types of situation. The framework was originally developed to aid understanding of situations and how to deal with them in organisations, but the concept can also be used to evaluate personal situations. There are four domains within the framework.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In the</a:t>
            </a:r>
            <a:r>
              <a:rPr lang="en-GB" sz="1200" i="1" kern="1200" dirty="0" smtClean="0">
                <a:solidFill>
                  <a:schemeClr val="tx1"/>
                </a:solidFill>
                <a:latin typeface="+mn-lt"/>
                <a:ea typeface="+mn-ea"/>
                <a:cs typeface="+mn-cs"/>
              </a:rPr>
              <a:t> simple</a:t>
            </a:r>
            <a:r>
              <a:rPr lang="en-GB" sz="1200" b="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domain</a:t>
            </a:r>
            <a:r>
              <a:rPr lang="en-GB" sz="1200" b="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things have a simple cause and effect – you do X and you are very likely to get Y. The environment is familiar and understood. You will probably have had many similar experiences that can be directly related to the situation. You know that ‘what you do’ is likely to have a particular result. And if you do the same thing in a similar situation the same result will happen. At the other extreme is</a:t>
            </a:r>
            <a:r>
              <a:rPr lang="en-GB" sz="1200" i="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the </a:t>
            </a:r>
            <a:r>
              <a:rPr lang="en-GB" sz="1200" i="1" kern="1200" dirty="0" smtClean="0">
                <a:solidFill>
                  <a:schemeClr val="tx1"/>
                </a:solidFill>
                <a:latin typeface="+mn-lt"/>
                <a:ea typeface="+mn-ea"/>
                <a:cs typeface="+mn-cs"/>
              </a:rPr>
              <a:t>chaotic</a:t>
            </a:r>
            <a:r>
              <a:rPr lang="en-GB" sz="1200" kern="1200" dirty="0" smtClean="0">
                <a:solidFill>
                  <a:schemeClr val="tx1"/>
                </a:solidFill>
                <a:latin typeface="+mn-lt"/>
                <a:ea typeface="+mn-ea"/>
                <a:cs typeface="+mn-cs"/>
              </a:rPr>
              <a:t> domain where there is no perceivable relationship between cause and effect. If this situation happens in your life, you feel totally out of control and overwhelmed. In these situations your natural response is to act, sense what happens and then act again until you get yourself into a more understandable and comfortable situation. Between these two extremes there are two other types of situation.</a:t>
            </a:r>
          </a:p>
          <a:p>
            <a:r>
              <a:rPr lang="en-GB"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a:t>
            </a:r>
            <a:r>
              <a:rPr lang="en-GB" sz="1200" kern="1200" dirty="0" err="1" smtClean="0">
                <a:solidFill>
                  <a:schemeClr val="tx1"/>
                </a:solidFill>
                <a:latin typeface="+mn-lt"/>
                <a:ea typeface="+mn-ea"/>
                <a:cs typeface="+mn-cs"/>
              </a:rPr>
              <a:t>Cynefin</a:t>
            </a:r>
            <a:r>
              <a:rPr lang="en-GB" sz="1200" kern="1200" dirty="0" smtClean="0">
                <a:solidFill>
                  <a:schemeClr val="tx1"/>
                </a:solidFill>
                <a:latin typeface="+mn-lt"/>
                <a:ea typeface="+mn-ea"/>
                <a:cs typeface="+mn-cs"/>
              </a:rPr>
              <a:t> tool</a:t>
            </a:r>
            <a:r>
              <a:rPr lang="en-GB" sz="1200" kern="1200" baseline="0" dirty="0" smtClean="0">
                <a:solidFill>
                  <a:schemeClr val="tx1"/>
                </a:solidFill>
                <a:latin typeface="+mn-lt"/>
                <a:ea typeface="+mn-ea"/>
                <a:cs typeface="+mn-cs"/>
              </a:rPr>
              <a:t> helps us </a:t>
            </a:r>
            <a:r>
              <a:rPr lang="en-GB" sz="1200" kern="1200" dirty="0" smtClean="0">
                <a:solidFill>
                  <a:schemeClr val="tx1"/>
                </a:solidFill>
                <a:latin typeface="+mn-lt"/>
                <a:ea typeface="+mn-ea"/>
                <a:cs typeface="+mn-cs"/>
              </a:rPr>
              <a:t>think about situations of differing complexity (Snowden 2000, Callaghan 2009) </a:t>
            </a:r>
          </a:p>
          <a:p>
            <a:endParaRPr lang="en-GB" sz="1200" b="1"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SIMPLE SITUATIONS</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Cause leads to a predictable effect. Relationships are repeatable. Situation is known</a:t>
            </a:r>
          </a:p>
          <a:p>
            <a:r>
              <a:rPr lang="en-GB" sz="1200" kern="1200" dirty="0" smtClean="0">
                <a:solidFill>
                  <a:schemeClr val="tx1"/>
                </a:solidFill>
                <a:latin typeface="+mn-lt"/>
                <a:ea typeface="+mn-ea"/>
                <a:cs typeface="+mn-cs"/>
              </a:rPr>
              <a:t> </a:t>
            </a:r>
          </a:p>
          <a:p>
            <a:r>
              <a:rPr lang="en-GB" sz="1200" b="1" kern="1200" dirty="0" smtClean="0">
                <a:solidFill>
                  <a:schemeClr val="tx1"/>
                </a:solidFill>
                <a:latin typeface="+mn-lt"/>
                <a:ea typeface="+mn-ea"/>
                <a:cs typeface="+mn-cs"/>
              </a:rPr>
              <a:t>CHAOTIC</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No cause and effect relationships. Situation is not perceivable.</a:t>
            </a:r>
          </a:p>
          <a:p>
            <a:endParaRPr lang="en-GB" sz="1200" i="1"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COMPLICATED</a:t>
            </a:r>
            <a:r>
              <a:rPr lang="en-GB" sz="1200" b="1" i="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situations are not single events but involve a stream of interconnected situations (many of which may be simple) linked to achieving a goal (like solving a difficult problem or bringing about a significant innovation or corporate performance). They can be difficult to understand: there are cause-and-effect relationships but you have to put some effort into working out the relationships by gathering information about the situation and analysing it to see the patterns and look for possible explanations of what is happening. Engaging in these sorts of challenges is the way you become more expert in achieving difficult things and a lot of professional work is like this.</a:t>
            </a:r>
            <a:r>
              <a:rPr lang="en-GB" dirty="0" smtClean="0"/>
              <a:t> </a:t>
            </a:r>
            <a:r>
              <a:rPr lang="en-GB"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endParaRPr lang="en-GB" sz="1200" i="1"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COMPLEX</a:t>
            </a:r>
            <a:r>
              <a:rPr lang="en-GB" sz="1200" b="1" i="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situations</a:t>
            </a:r>
            <a:r>
              <a:rPr lang="en-GB" sz="1200" b="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are the most difficult to understand. They are not single events but involve multiple streams of variably connected situations linked to achieving a significant change in the pattern of beliefs and behaviours (culture) in a society or organisation. In such situations the cause-and-effect relationships are so intertwined that things only make sense in hindsight and sometimes well after the events have taken place. In the complex space, it’s all about the inter-connectivity of people and their evolving behaviours and patterns of participation that are being encouraged or nurtured through the actions of key agents. </a:t>
            </a:r>
            <a:r>
              <a:rPr lang="en-AU" sz="1200" kern="1200" dirty="0" smtClean="0">
                <a:solidFill>
                  <a:schemeClr val="tx1"/>
                </a:solidFill>
                <a:latin typeface="+mn-lt"/>
                <a:ea typeface="+mn-ea"/>
                <a:cs typeface="+mn-cs"/>
              </a:rPr>
              <a:t>The results of action will be unique to the particular situation and cannot be directly repeated. </a:t>
            </a:r>
            <a:r>
              <a:rPr lang="en-GB" sz="1200" kern="1200" dirty="0" smtClean="0">
                <a:solidFill>
                  <a:schemeClr val="tx1"/>
                </a:solidFill>
                <a:latin typeface="+mn-lt"/>
                <a:ea typeface="+mn-ea"/>
                <a:cs typeface="+mn-cs"/>
              </a:rPr>
              <a:t>In these situations relationships are not straightforward and things are unpredictable in detail. People involved may not know the cause of the change that they have been involved in or ascribe the source of change to something that is quite removed from the trigger for change. The sort of factors being dealt with in the complex space are things like culture, trust and leadership, and the way you make progress in understanding what is happening is to sense the patterns of change and respond accordingly.</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36461-D1AB-4777-9F95-65DBAB68606E}" type="datetimeFigureOut">
              <a:rPr lang="en-GB" smtClean="0"/>
              <a:pPr/>
              <a:t>02/04/2013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36461-D1AB-4777-9F95-65DBAB68606E}" type="datetimeFigureOut">
              <a:rPr lang="en-GB" smtClean="0"/>
              <a:pPr/>
              <a:t>02/04/2013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8C486-FEF8-4722-911F-C2F963EE467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nooperation.typepad.com/.a/6a00e54ff8b9c1883401157104a590970c-pi"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755576" y="2822593"/>
            <a:ext cx="7848872" cy="28161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GB" sz="2000" b="1" dirty="0" smtClean="0">
              <a:solidFill>
                <a:srgbClr val="00B0F0"/>
              </a:solidFill>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sz="2000" b="1" dirty="0">
              <a:solidFill>
                <a:srgbClr val="00B0F0"/>
              </a:solidFill>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pitchFamily="34" charset="0"/>
                <a:ea typeface="Times New Roman" pitchFamily="18" charset="0"/>
                <a:cs typeface="Arial" pitchFamily="34" charset="0"/>
              </a:rPr>
              <a:t>Norman </a:t>
            </a:r>
            <a:r>
              <a:rPr kumimoji="0" lang="en-GB" sz="2000" b="1" i="0" u="none" strike="noStrike" cap="none" normalizeH="0" baseline="0" dirty="0" smtClean="0">
                <a:ln>
                  <a:noFill/>
                </a:ln>
                <a:effectLst/>
                <a:latin typeface="Arial" pitchFamily="34" charset="0"/>
                <a:ea typeface="Times New Roman" pitchFamily="18" charset="0"/>
                <a:cs typeface="Arial" pitchFamily="34" charset="0"/>
              </a:rPr>
              <a:t>Jackson</a:t>
            </a:r>
          </a:p>
          <a:p>
            <a:pPr marL="0" marR="0" lvl="0" indent="0" algn="ctr" defTabSz="914400" rtl="0" eaLnBrk="0" fontAlgn="base" latinLnBrk="0" hangingPunct="0">
              <a:lnSpc>
                <a:spcPct val="100000"/>
              </a:lnSpc>
              <a:spcBef>
                <a:spcPct val="0"/>
              </a:spcBef>
              <a:spcAft>
                <a:spcPct val="0"/>
              </a:spcAft>
              <a:buClrTx/>
              <a:buSzTx/>
              <a:buFontTx/>
              <a:buNone/>
              <a:tabLst/>
            </a:pPr>
            <a:r>
              <a:rPr lang="en-GB" sz="2000" b="1" i="1" dirty="0" smtClean="0">
                <a:latin typeface="Arial" pitchFamily="34" charset="0"/>
                <a:cs typeface="Arial" pitchFamily="34" charset="0"/>
              </a:rPr>
              <a:t>Founder </a:t>
            </a:r>
            <a:r>
              <a:rPr lang="en-GB" sz="2000" b="1" i="1" dirty="0" err="1" smtClean="0">
                <a:latin typeface="Arial" pitchFamily="34" charset="0"/>
                <a:cs typeface="Arial" pitchFamily="34" charset="0"/>
              </a:rPr>
              <a:t>Lifewide</a:t>
            </a:r>
            <a:r>
              <a:rPr lang="en-GB" sz="2000" b="1" i="1" dirty="0" smtClean="0">
                <a:latin typeface="Arial" pitchFamily="34" charset="0"/>
                <a:cs typeface="Arial" pitchFamily="34" charset="0"/>
              </a:rPr>
              <a:t> Education Community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7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b="1" dirty="0" smtClean="0">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b="1" dirty="0" smtClean="0">
                <a:latin typeface="Arial" pitchFamily="34" charset="0"/>
                <a:cs typeface="Arial" pitchFamily="34" charset="0"/>
              </a:rPr>
              <a:t>P</a:t>
            </a:r>
            <a:r>
              <a:rPr lang="en-GB" b="1" dirty="0" smtClean="0">
                <a:latin typeface="Arial" pitchFamily="34" charset="0"/>
                <a:cs typeface="Arial" pitchFamily="34" charset="0"/>
              </a:rPr>
              <a:t>aper </a:t>
            </a:r>
            <a:r>
              <a:rPr lang="en-GB" b="1" dirty="0" smtClean="0">
                <a:latin typeface="Arial" pitchFamily="34" charset="0"/>
                <a:cs typeface="Arial" pitchFamily="34" charset="0"/>
              </a:rPr>
              <a:t>&amp; slides at:</a:t>
            </a:r>
          </a:p>
          <a:p>
            <a:pPr marL="0" marR="0" lvl="0" indent="0" algn="ctr" defTabSz="914400" rtl="0" eaLnBrk="0" fontAlgn="base" latinLnBrk="0" hangingPunct="0">
              <a:lnSpc>
                <a:spcPct val="100000"/>
              </a:lnSpc>
              <a:spcBef>
                <a:spcPct val="0"/>
              </a:spcBef>
              <a:spcAft>
                <a:spcPct val="0"/>
              </a:spcAft>
              <a:buClrTx/>
              <a:buSzTx/>
              <a:buFontTx/>
              <a:buNone/>
              <a:tabLst/>
            </a:pPr>
            <a:endParaRPr lang="en-GB" b="1" dirty="0" smtClean="0">
              <a:solidFill>
                <a:srgbClr val="FFFF00"/>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37889" name="Rectangle 1"/>
          <p:cNvSpPr>
            <a:spLocks noChangeArrowheads="1"/>
          </p:cNvSpPr>
          <p:nvPr/>
        </p:nvSpPr>
        <p:spPr bwMode="auto">
          <a:xfrm>
            <a:off x="0" y="1628800"/>
            <a:ext cx="9288119"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en-GB" sz="2800" b="1" i="0" u="none" strike="noStrike" cap="none" normalizeH="0" baseline="0" dirty="0" smtClean="0">
                <a:ln>
                  <a:noFill/>
                </a:ln>
                <a:effectLst/>
                <a:latin typeface="Arial" pitchFamily="34" charset="0"/>
                <a:ea typeface="Times New Roman" pitchFamily="18" charset="0"/>
                <a:cs typeface="Arial" pitchFamily="34" charset="0"/>
              </a:rPr>
              <a:t>The Wicked Challenge of Changing a University:</a:t>
            </a:r>
          </a:p>
          <a:p>
            <a:pPr algn="ctr" fontAlgn="base">
              <a:spcBef>
                <a:spcPct val="0"/>
              </a:spcBef>
              <a:spcAft>
                <a:spcPct val="0"/>
              </a:spcAft>
            </a:pPr>
            <a:r>
              <a:rPr lang="en-GB" sz="2400" b="1" dirty="0" smtClean="0">
                <a:latin typeface="Arial" pitchFamily="34" charset="0"/>
                <a:ea typeface="Times New Roman" pitchFamily="18" charset="0"/>
                <a:cs typeface="Arial" pitchFamily="34" charset="0"/>
              </a:rPr>
              <a:t>Encouraging Bottom-up Innovation </a:t>
            </a:r>
          </a:p>
          <a:p>
            <a:pPr algn="ctr" fontAlgn="base">
              <a:spcBef>
                <a:spcPct val="0"/>
              </a:spcBef>
              <a:spcAft>
                <a:spcPct val="0"/>
              </a:spcAft>
            </a:pPr>
            <a:r>
              <a:rPr lang="en-GB" sz="2400" b="1" dirty="0" smtClean="0">
                <a:latin typeface="Arial" pitchFamily="34" charset="0"/>
                <a:ea typeface="Times New Roman" pitchFamily="18" charset="0"/>
                <a:cs typeface="Arial" pitchFamily="34" charset="0"/>
              </a:rPr>
              <a:t>through Strategic Change </a:t>
            </a:r>
            <a:endParaRPr lang="en-GB" sz="2400" dirty="0" smtClean="0">
              <a:latin typeface="Arial" pitchFamily="34" charset="0"/>
              <a:cs typeface="Arial" pitchFamily="34" charset="0"/>
            </a:endParaRPr>
          </a:p>
        </p:txBody>
      </p:sp>
      <p:sp>
        <p:nvSpPr>
          <p:cNvPr id="37893" name="Rectangle 5"/>
          <p:cNvSpPr>
            <a:spLocks noChangeArrowheads="1"/>
          </p:cNvSpPr>
          <p:nvPr/>
        </p:nvSpPr>
        <p:spPr bwMode="auto">
          <a:xfrm>
            <a:off x="2483768" y="5013176"/>
            <a:ext cx="472443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en-GB" dirty="0" smtClean="0">
                <a:solidFill>
                  <a:srgbClr val="FF0000"/>
                </a:solidFill>
                <a:latin typeface="Arial" pitchFamily="34" charset="0"/>
                <a:cs typeface="Arial" pitchFamily="34" charset="0"/>
              </a:rPr>
              <a:t>http://www.normanjackson.co.uk/beijing.html</a:t>
            </a:r>
            <a:endParaRPr kumimoji="0" lang="en-GB" b="0" i="0" u="none" strike="noStrike" cap="none" normalizeH="0" baseline="0" dirty="0" smtClean="0">
              <a:ln>
                <a:noFill/>
              </a:ln>
              <a:solidFill>
                <a:srgbClr val="FF0000"/>
              </a:solidFill>
              <a:effectLst/>
              <a:latin typeface="Arial" pitchFamily="34" charset="0"/>
              <a:cs typeface="Arial" pitchFamily="34" charset="0"/>
            </a:endParaRPr>
          </a:p>
        </p:txBody>
      </p:sp>
      <p:sp>
        <p:nvSpPr>
          <p:cNvPr id="9" name="Rectangle 8"/>
          <p:cNvSpPr/>
          <p:nvPr/>
        </p:nvSpPr>
        <p:spPr>
          <a:xfrm>
            <a:off x="1619672" y="404664"/>
            <a:ext cx="5832648" cy="646331"/>
          </a:xfrm>
          <a:prstGeom prst="rect">
            <a:avLst/>
          </a:prstGeom>
        </p:spPr>
        <p:txBody>
          <a:bodyPr wrap="square">
            <a:spAutoFit/>
          </a:bodyPr>
          <a:lstStyle/>
          <a:p>
            <a:pPr>
              <a:defRPr/>
            </a:pPr>
            <a:r>
              <a:rPr lang="en-GB" dirty="0" smtClean="0"/>
              <a:t>Beijing Normal University International Workshop on Large-</a:t>
            </a:r>
          </a:p>
          <a:p>
            <a:pPr>
              <a:defRPr/>
            </a:pPr>
            <a:r>
              <a:rPr lang="en-GB" dirty="0" smtClean="0"/>
              <a:t>Scale Assessment and </a:t>
            </a:r>
            <a:r>
              <a:rPr lang="en-GB" b="1" dirty="0" smtClean="0"/>
              <a:t>Institutional Improvement </a:t>
            </a:r>
            <a:r>
              <a:rPr lang="en-GB" dirty="0" smtClean="0"/>
              <a:t>April 2013</a:t>
            </a:r>
          </a:p>
        </p:txBody>
      </p:sp>
    </p:spTree>
  </p:cSld>
  <p:clrMapOvr>
    <a:masterClrMapping/>
  </p:clrMapOvr>
  <p:transition advTm="1622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1908175" y="3429000"/>
            <a:ext cx="5040313" cy="215900"/>
          </a:xfrm>
          <a:prstGeom prst="lef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dirty="0">
              <a:solidFill>
                <a:srgbClr val="92D050"/>
              </a:solidFill>
            </a:endParaRPr>
          </a:p>
        </p:txBody>
      </p:sp>
      <p:sp>
        <p:nvSpPr>
          <p:cNvPr id="3" name="Left-Right Arrow 2"/>
          <p:cNvSpPr/>
          <p:nvPr/>
        </p:nvSpPr>
        <p:spPr>
          <a:xfrm rot="5400000">
            <a:off x="2484438" y="3429000"/>
            <a:ext cx="3816350" cy="215900"/>
          </a:xfrm>
          <a:prstGeom prst="lef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dirty="0">
              <a:solidFill>
                <a:srgbClr val="92D050"/>
              </a:solidFill>
            </a:endParaRPr>
          </a:p>
        </p:txBody>
      </p:sp>
      <p:sp>
        <p:nvSpPr>
          <p:cNvPr id="22532" name="Text Box 10"/>
          <p:cNvSpPr txBox="1">
            <a:spLocks noChangeArrowheads="1"/>
          </p:cNvSpPr>
          <p:nvPr/>
        </p:nvSpPr>
        <p:spPr bwMode="auto">
          <a:xfrm>
            <a:off x="2267744" y="1196752"/>
            <a:ext cx="6337300" cy="460375"/>
          </a:xfrm>
          <a:prstGeom prst="rect">
            <a:avLst/>
          </a:prstGeom>
          <a:noFill/>
          <a:ln w="9525">
            <a:noFill/>
            <a:miter lim="800000"/>
            <a:headEnd/>
            <a:tailEnd/>
          </a:ln>
        </p:spPr>
        <p:txBody>
          <a:bodyPr>
            <a:spAutoFit/>
          </a:bodyPr>
          <a:lstStyle/>
          <a:p>
            <a:pPr algn="l"/>
            <a:r>
              <a:rPr lang="en-GB" sz="2400" b="1" dirty="0">
                <a:latin typeface="Arial Narrow" pitchFamily="34" charset="0"/>
              </a:rPr>
              <a:t>unfamiliar problems &amp; challenges</a:t>
            </a:r>
          </a:p>
        </p:txBody>
      </p:sp>
      <p:sp>
        <p:nvSpPr>
          <p:cNvPr id="22533" name="Text Box 10"/>
          <p:cNvSpPr txBox="1">
            <a:spLocks noChangeArrowheads="1"/>
          </p:cNvSpPr>
          <p:nvPr/>
        </p:nvSpPr>
        <p:spPr bwMode="auto">
          <a:xfrm>
            <a:off x="2699792" y="5589240"/>
            <a:ext cx="4320480" cy="461665"/>
          </a:xfrm>
          <a:prstGeom prst="rect">
            <a:avLst/>
          </a:prstGeom>
          <a:noFill/>
          <a:ln w="9525">
            <a:noFill/>
            <a:miter lim="800000"/>
            <a:headEnd/>
            <a:tailEnd/>
          </a:ln>
        </p:spPr>
        <p:txBody>
          <a:bodyPr wrap="square">
            <a:spAutoFit/>
          </a:bodyPr>
          <a:lstStyle/>
          <a:p>
            <a:r>
              <a:rPr lang="en-GB" sz="2400" b="1" dirty="0">
                <a:latin typeface="Arial Narrow" pitchFamily="34" charset="0"/>
              </a:rPr>
              <a:t>familiar </a:t>
            </a:r>
            <a:r>
              <a:rPr lang="en-GB" sz="2400" b="1" dirty="0" smtClean="0">
                <a:latin typeface="Arial Narrow" pitchFamily="34" charset="0"/>
              </a:rPr>
              <a:t>problem &amp; </a:t>
            </a:r>
            <a:r>
              <a:rPr lang="en-GB" sz="2400" b="1" dirty="0">
                <a:latin typeface="Arial Narrow" pitchFamily="34" charset="0"/>
              </a:rPr>
              <a:t>challenges</a:t>
            </a:r>
          </a:p>
        </p:txBody>
      </p:sp>
      <p:sp>
        <p:nvSpPr>
          <p:cNvPr id="22534" name="Text Box 10"/>
          <p:cNvSpPr txBox="1">
            <a:spLocks noChangeArrowheads="1"/>
          </p:cNvSpPr>
          <p:nvPr/>
        </p:nvSpPr>
        <p:spPr bwMode="auto">
          <a:xfrm>
            <a:off x="755576" y="3140968"/>
            <a:ext cx="2447926" cy="830263"/>
          </a:xfrm>
          <a:prstGeom prst="rect">
            <a:avLst/>
          </a:prstGeom>
          <a:noFill/>
          <a:ln w="9525">
            <a:noFill/>
            <a:miter lim="800000"/>
            <a:headEnd/>
            <a:tailEnd/>
          </a:ln>
        </p:spPr>
        <p:txBody>
          <a:bodyPr>
            <a:spAutoFit/>
          </a:bodyPr>
          <a:lstStyle/>
          <a:p>
            <a:r>
              <a:rPr lang="en-GB" sz="2400" b="1" dirty="0">
                <a:latin typeface="Arial Narrow" pitchFamily="34" charset="0"/>
              </a:rPr>
              <a:t>familiar </a:t>
            </a:r>
          </a:p>
          <a:p>
            <a:r>
              <a:rPr lang="en-GB" sz="2400" b="1" dirty="0">
                <a:latin typeface="Arial Narrow" pitchFamily="34" charset="0"/>
              </a:rPr>
              <a:t>context</a:t>
            </a:r>
          </a:p>
        </p:txBody>
      </p:sp>
      <p:sp>
        <p:nvSpPr>
          <p:cNvPr id="22535" name="Text Box 10"/>
          <p:cNvSpPr txBox="1">
            <a:spLocks noChangeArrowheads="1"/>
          </p:cNvSpPr>
          <p:nvPr/>
        </p:nvSpPr>
        <p:spPr bwMode="auto">
          <a:xfrm>
            <a:off x="6876256" y="3140968"/>
            <a:ext cx="2447925" cy="831850"/>
          </a:xfrm>
          <a:prstGeom prst="rect">
            <a:avLst/>
          </a:prstGeom>
          <a:noFill/>
          <a:ln w="9525">
            <a:noFill/>
            <a:miter lim="800000"/>
            <a:headEnd/>
            <a:tailEnd/>
          </a:ln>
        </p:spPr>
        <p:txBody>
          <a:bodyPr>
            <a:spAutoFit/>
          </a:bodyPr>
          <a:lstStyle/>
          <a:p>
            <a:r>
              <a:rPr lang="en-GB" sz="2400" b="1" dirty="0"/>
              <a:t>unfamiliar </a:t>
            </a:r>
          </a:p>
          <a:p>
            <a:r>
              <a:rPr lang="en-GB" sz="2400" b="1" dirty="0"/>
              <a:t>context</a:t>
            </a:r>
          </a:p>
        </p:txBody>
      </p:sp>
      <p:sp>
        <p:nvSpPr>
          <p:cNvPr id="22536" name="Text Box 10"/>
          <p:cNvSpPr txBox="1">
            <a:spLocks noChangeArrowheads="1"/>
          </p:cNvSpPr>
          <p:nvPr/>
        </p:nvSpPr>
        <p:spPr bwMode="auto">
          <a:xfrm>
            <a:off x="2051720" y="4005064"/>
            <a:ext cx="2447925" cy="954107"/>
          </a:xfrm>
          <a:prstGeom prst="rect">
            <a:avLst/>
          </a:prstGeom>
          <a:noFill/>
          <a:ln w="9525">
            <a:noFill/>
            <a:miter lim="800000"/>
            <a:headEnd/>
            <a:tailEnd/>
          </a:ln>
        </p:spPr>
        <p:txBody>
          <a:bodyPr>
            <a:spAutoFit/>
          </a:bodyPr>
          <a:lstStyle/>
          <a:p>
            <a:r>
              <a:rPr lang="en-GB" sz="2800" dirty="0" smtClean="0">
                <a:latin typeface="Arial Narrow" pitchFamily="34" charset="0"/>
              </a:rPr>
              <a:t>  everyday</a:t>
            </a:r>
          </a:p>
          <a:p>
            <a:r>
              <a:rPr lang="en-GB" sz="2800" dirty="0" smtClean="0">
                <a:latin typeface="Arial Narrow" pitchFamily="34" charset="0"/>
              </a:rPr>
              <a:t>      work</a:t>
            </a:r>
          </a:p>
        </p:txBody>
      </p:sp>
      <p:sp>
        <p:nvSpPr>
          <p:cNvPr id="11" name="Freeform 10"/>
          <p:cNvSpPr/>
          <p:nvPr/>
        </p:nvSpPr>
        <p:spPr>
          <a:xfrm>
            <a:off x="2195736" y="2132856"/>
            <a:ext cx="4104456" cy="3168352"/>
          </a:xfrm>
          <a:custGeom>
            <a:avLst/>
            <a:gdLst>
              <a:gd name="connsiteX0" fmla="*/ 2752725 w 4933950"/>
              <a:gd name="connsiteY0" fmla="*/ 0 h 4559300"/>
              <a:gd name="connsiteX1" fmla="*/ 542925 w 4933950"/>
              <a:gd name="connsiteY1" fmla="*/ 171450 h 4559300"/>
              <a:gd name="connsiteX2" fmla="*/ 9525 w 4933950"/>
              <a:gd name="connsiteY2" fmla="*/ 914400 h 4559300"/>
              <a:gd name="connsiteX3" fmla="*/ 485775 w 4933950"/>
              <a:gd name="connsiteY3" fmla="*/ 1638300 h 4559300"/>
              <a:gd name="connsiteX4" fmla="*/ 2143125 w 4933950"/>
              <a:gd name="connsiteY4" fmla="*/ 1924050 h 4559300"/>
              <a:gd name="connsiteX5" fmla="*/ 2714625 w 4933950"/>
              <a:gd name="connsiteY5" fmla="*/ 2209800 h 4559300"/>
              <a:gd name="connsiteX6" fmla="*/ 2924175 w 4933950"/>
              <a:gd name="connsiteY6" fmla="*/ 3048000 h 4559300"/>
              <a:gd name="connsiteX7" fmla="*/ 3038475 w 4933950"/>
              <a:gd name="connsiteY7" fmla="*/ 3695700 h 4559300"/>
              <a:gd name="connsiteX8" fmla="*/ 3629025 w 4933950"/>
              <a:gd name="connsiteY8" fmla="*/ 4400550 h 4559300"/>
              <a:gd name="connsiteX9" fmla="*/ 4752975 w 4933950"/>
              <a:gd name="connsiteY9" fmla="*/ 4286250 h 4559300"/>
              <a:gd name="connsiteX10" fmla="*/ 4714875 w 4933950"/>
              <a:gd name="connsiteY10" fmla="*/ 2762250 h 4559300"/>
              <a:gd name="connsiteX11" fmla="*/ 4410075 w 4933950"/>
              <a:gd name="connsiteY11" fmla="*/ 514350 h 4559300"/>
              <a:gd name="connsiteX12" fmla="*/ 2847975 w 4933950"/>
              <a:gd name="connsiteY12" fmla="*/ 0 h 4559300"/>
              <a:gd name="connsiteX13" fmla="*/ 2847975 w 4933950"/>
              <a:gd name="connsiteY13" fmla="*/ 0 h 4559300"/>
              <a:gd name="connsiteX14" fmla="*/ 2867025 w 4933950"/>
              <a:gd name="connsiteY14" fmla="*/ 19050 h 455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3950" h="4559300">
                <a:moveTo>
                  <a:pt x="2752725" y="0"/>
                </a:moveTo>
                <a:cubicBezTo>
                  <a:pt x="1876425" y="9525"/>
                  <a:pt x="1000125" y="19050"/>
                  <a:pt x="542925" y="171450"/>
                </a:cubicBezTo>
                <a:cubicBezTo>
                  <a:pt x="85725" y="323850"/>
                  <a:pt x="19050" y="669925"/>
                  <a:pt x="9525" y="914400"/>
                </a:cubicBezTo>
                <a:cubicBezTo>
                  <a:pt x="0" y="1158875"/>
                  <a:pt x="130175" y="1470025"/>
                  <a:pt x="485775" y="1638300"/>
                </a:cubicBezTo>
                <a:cubicBezTo>
                  <a:pt x="841375" y="1806575"/>
                  <a:pt x="1771650" y="1828800"/>
                  <a:pt x="2143125" y="1924050"/>
                </a:cubicBezTo>
                <a:cubicBezTo>
                  <a:pt x="2514600" y="2019300"/>
                  <a:pt x="2584450" y="2022475"/>
                  <a:pt x="2714625" y="2209800"/>
                </a:cubicBezTo>
                <a:cubicBezTo>
                  <a:pt x="2844800" y="2397125"/>
                  <a:pt x="2870200" y="2800350"/>
                  <a:pt x="2924175" y="3048000"/>
                </a:cubicBezTo>
                <a:cubicBezTo>
                  <a:pt x="2978150" y="3295650"/>
                  <a:pt x="2921000" y="3470275"/>
                  <a:pt x="3038475" y="3695700"/>
                </a:cubicBezTo>
                <a:cubicBezTo>
                  <a:pt x="3155950" y="3921125"/>
                  <a:pt x="3343275" y="4302125"/>
                  <a:pt x="3629025" y="4400550"/>
                </a:cubicBezTo>
                <a:cubicBezTo>
                  <a:pt x="3914775" y="4498975"/>
                  <a:pt x="4572000" y="4559300"/>
                  <a:pt x="4752975" y="4286250"/>
                </a:cubicBezTo>
                <a:cubicBezTo>
                  <a:pt x="4933950" y="4013200"/>
                  <a:pt x="4772025" y="3390900"/>
                  <a:pt x="4714875" y="2762250"/>
                </a:cubicBezTo>
                <a:cubicBezTo>
                  <a:pt x="4657725" y="2133600"/>
                  <a:pt x="4721225" y="974725"/>
                  <a:pt x="4410075" y="514350"/>
                </a:cubicBezTo>
                <a:cubicBezTo>
                  <a:pt x="4098925" y="53975"/>
                  <a:pt x="2847975" y="0"/>
                  <a:pt x="2847975" y="0"/>
                </a:cubicBezTo>
                <a:lnTo>
                  <a:pt x="2847975" y="0"/>
                </a:lnTo>
                <a:lnTo>
                  <a:pt x="2867025" y="19050"/>
                </a:lnTo>
              </a:path>
            </a:pathLst>
          </a:custGeom>
          <a:gradFill>
            <a:gsLst>
              <a:gs pos="0">
                <a:srgbClr val="00B0F0"/>
              </a:gs>
              <a:gs pos="39999">
                <a:srgbClr val="85C2FF"/>
              </a:gs>
              <a:gs pos="70000">
                <a:srgbClr val="C4D6EB"/>
              </a:gs>
              <a:gs pos="100000">
                <a:srgbClr val="FFEBFA"/>
              </a:gs>
            </a:gsLst>
            <a:lin ang="16200000" scaled="0"/>
          </a:gradFill>
          <a:ln>
            <a:solidFill>
              <a:schemeClr val="accent1">
                <a:lumMod val="50000"/>
                <a:alpha val="5000"/>
              </a:schemeClr>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22538" name="Text Box 10"/>
          <p:cNvSpPr txBox="1">
            <a:spLocks noChangeArrowheads="1"/>
          </p:cNvSpPr>
          <p:nvPr/>
        </p:nvSpPr>
        <p:spPr bwMode="auto">
          <a:xfrm>
            <a:off x="2411760" y="2492896"/>
            <a:ext cx="3598862" cy="707886"/>
          </a:xfrm>
          <a:prstGeom prst="rect">
            <a:avLst/>
          </a:prstGeom>
          <a:noFill/>
          <a:ln w="9525">
            <a:noFill/>
            <a:miter lim="800000"/>
            <a:headEnd/>
            <a:tailEnd/>
          </a:ln>
        </p:spPr>
        <p:txBody>
          <a:bodyPr>
            <a:spAutoFit/>
          </a:bodyPr>
          <a:lstStyle/>
          <a:p>
            <a:r>
              <a:rPr lang="en-GB" sz="2000" dirty="0">
                <a:latin typeface="Arial Narrow" pitchFamily="34" charset="0"/>
              </a:rPr>
              <a:t>Situations that really challenge us </a:t>
            </a:r>
            <a:endParaRPr lang="en-GB" sz="2000" dirty="0" smtClean="0">
              <a:latin typeface="Arial Narrow" pitchFamily="34" charset="0"/>
            </a:endParaRPr>
          </a:p>
          <a:p>
            <a:r>
              <a:rPr lang="en-GB" sz="2000" dirty="0" smtClean="0">
                <a:latin typeface="Arial Narrow" pitchFamily="34" charset="0"/>
              </a:rPr>
              <a:t>to </a:t>
            </a:r>
            <a:r>
              <a:rPr lang="en-GB" sz="2000" dirty="0">
                <a:latin typeface="Arial Narrow" pitchFamily="34" charset="0"/>
              </a:rPr>
              <a:t>learn and develop new capability </a:t>
            </a:r>
          </a:p>
        </p:txBody>
      </p:sp>
      <p:sp>
        <p:nvSpPr>
          <p:cNvPr id="22541" name="Text Box 10"/>
          <p:cNvSpPr txBox="1">
            <a:spLocks noChangeArrowheads="1"/>
          </p:cNvSpPr>
          <p:nvPr/>
        </p:nvSpPr>
        <p:spPr bwMode="auto">
          <a:xfrm>
            <a:off x="1619672" y="116632"/>
            <a:ext cx="5976664" cy="954107"/>
          </a:xfrm>
          <a:prstGeom prst="rect">
            <a:avLst/>
          </a:prstGeom>
          <a:noFill/>
          <a:ln w="9525">
            <a:noFill/>
            <a:miter lim="800000"/>
            <a:headEnd/>
            <a:tailEnd/>
          </a:ln>
        </p:spPr>
        <p:txBody>
          <a:bodyPr wrap="square">
            <a:spAutoFit/>
          </a:bodyPr>
          <a:lstStyle/>
          <a:p>
            <a:r>
              <a:rPr lang="en-GB" sz="2800" dirty="0" smtClean="0">
                <a:latin typeface="Arial Narrow" pitchFamily="34" charset="0"/>
              </a:rPr>
              <a:t>Organisational change/innovation creates </a:t>
            </a:r>
          </a:p>
          <a:p>
            <a:r>
              <a:rPr lang="en-GB" sz="2800" dirty="0" smtClean="0">
                <a:latin typeface="Arial Narrow" pitchFamily="34" charset="0"/>
              </a:rPr>
              <a:t> </a:t>
            </a:r>
            <a:r>
              <a:rPr lang="en-GB" sz="2800" dirty="0" smtClean="0">
                <a:latin typeface="Arial Narrow" pitchFamily="34" charset="0"/>
              </a:rPr>
              <a:t>   new contexts and unfamiliar situations</a:t>
            </a:r>
            <a:endParaRPr lang="en-GB" sz="2800" dirty="0">
              <a:latin typeface="Arial Narrow"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rman\Pictures\cynefin.jpg"/>
          <p:cNvPicPr>
            <a:picLocks noChangeAspect="1" noChangeArrowheads="1"/>
          </p:cNvPicPr>
          <p:nvPr/>
        </p:nvPicPr>
        <p:blipFill>
          <a:blip r:embed="rId3" cstate="print"/>
          <a:srcRect/>
          <a:stretch>
            <a:fillRect/>
          </a:stretch>
        </p:blipFill>
        <p:spPr bwMode="auto">
          <a:xfrm>
            <a:off x="1691680" y="1340768"/>
            <a:ext cx="5977511" cy="5040560"/>
          </a:xfrm>
          <a:prstGeom prst="rect">
            <a:avLst/>
          </a:prstGeom>
          <a:noFill/>
        </p:spPr>
      </p:pic>
      <p:sp>
        <p:nvSpPr>
          <p:cNvPr id="3" name="TextBox 2"/>
          <p:cNvSpPr txBox="1"/>
          <p:nvPr/>
        </p:nvSpPr>
        <p:spPr>
          <a:xfrm>
            <a:off x="971600" y="764704"/>
            <a:ext cx="7448065" cy="461665"/>
          </a:xfrm>
          <a:prstGeom prst="rect">
            <a:avLst/>
          </a:prstGeom>
          <a:noFill/>
        </p:spPr>
        <p:txBody>
          <a:bodyPr wrap="none" rtlCol="0">
            <a:spAutoFit/>
          </a:bodyPr>
          <a:lstStyle/>
          <a:p>
            <a:r>
              <a:rPr lang="en-GB" sz="2400" dirty="0" smtClean="0">
                <a:latin typeface="Arial" pitchFamily="34" charset="0"/>
                <a:cs typeface="Arial" pitchFamily="34" charset="0"/>
              </a:rPr>
              <a:t>Understanding change ‘</a:t>
            </a:r>
            <a:r>
              <a:rPr lang="en-GB" sz="2400" dirty="0" err="1" smtClean="0">
                <a:latin typeface="Arial" pitchFamily="34" charset="0"/>
                <a:cs typeface="Arial" pitchFamily="34" charset="0"/>
              </a:rPr>
              <a:t>Cynefin</a:t>
            </a:r>
            <a:r>
              <a:rPr lang="en-GB" sz="2400" dirty="0" smtClean="0">
                <a:latin typeface="Arial" pitchFamily="34" charset="0"/>
                <a:cs typeface="Arial" pitchFamily="34" charset="0"/>
              </a:rPr>
              <a:t>’ </a:t>
            </a:r>
            <a:r>
              <a:rPr lang="en-GB" sz="2400" dirty="0" smtClean="0">
                <a:latin typeface="Arial" pitchFamily="34" charset="0"/>
                <a:cs typeface="Arial" pitchFamily="34" charset="0"/>
              </a:rPr>
              <a:t>Tool</a:t>
            </a:r>
            <a:r>
              <a:rPr lang="en-GB" sz="2400" dirty="0" smtClean="0">
                <a:latin typeface="Arial" pitchFamily="34" charset="0"/>
                <a:cs typeface="Arial" pitchFamily="34" charset="0"/>
              </a:rPr>
              <a:t>  </a:t>
            </a:r>
            <a:r>
              <a:rPr lang="en-GB" sz="2400" i="1" dirty="0" smtClean="0">
                <a:latin typeface="Arial" pitchFamily="34" charset="0"/>
                <a:cs typeface="Arial" pitchFamily="34" charset="0"/>
              </a:rPr>
              <a:t>Dave Snowden</a:t>
            </a:r>
            <a:endParaRPr lang="en-GB" sz="2400" i="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2" descr="data:image/jpeg;base64,/9j/4AAQSkZJRgABAQAAAQABAAD/2wCEAAkGBhQQERQUEhQUFRMWFRcWFBcWGBcYFhgZFRQVFBcXFRYXHSYfGBkkGxQUHy8gIycpLCwsFR4xNTAqNSYrLCkBCQoKDgwOGg8PGi8kHiQ0LC4uMTAtNCwyKiwyLCwsLCwuNSw1LCwsLCwsLSkpKSwsLC0sLCw0LCwsMiwsLCwsNP/AABEIALABHwMBIgACEQEDEQH/xAAcAAACAgMBAQAAAAAAAAAAAAAABgUHAgMEAQj/xABFEAACAQIEBAMFBQUFBwQDAAABAgMAEQQSITEFBhNBIlFhBzJxgZEUI0KhsTNSYpLBU3KC0fAWF0OiwsPhY7LS0xUkVf/EABoBAQADAQEBAAAAAAAAAAAAAAADBAUCBgH/xAAwEQACAgIABAQEBgMBAQAAAAAAAQIDBBEFEiExE0FRYTJxkbEUocHR4fAiI4FyBv/aAAwDAQACEQMRAD8AvGiiigCiiigCiiigCiiigCiiigCiiigCiuPHRP7yHUdvMf51pw3Fb7j0PYg9wR51SuzIUSSt6J9n5fL2O1By7ElRWuKYNsb15iZMqk1YdsOR2J9O5zp70baKjcFjLaNt2NdWKxOQep2qnRxGm2h370l39v75HbralowxmKyiw3rqWoW9z8T+pqYMgG5AqrwzNlleJbLot6S9F/e59shy6RnRWlcSpNgQTW6tiE4zW4vZHrQUUUV2fAooooAooooAooooAooooAooooAooooAooooAooooAooooAorwmozifMkGH/AGkgzfur4m+g2+dq6jGU3qK2zic4wW5PSJM1Ez8zQxzGGRumwtYt7puOzdu41ttSZxn2qMCVhjKjS7tZiM1wvhvYEkfxbi+9JuI5jfESkyNmuoysTqdA1gNgMrKRbzPlWlRw9yf+16+5mZHENL/St/bRfUcgYXBBB2I1B+BrKq+9mEUjdV8zdIeELc5S2hJttcaD5mrAqjkVKmxwT3ovY1rurU2tbPajeIcPv4097uOzfH19a18TllQ3F8nmu4+I3t61wHEFtbk/O9ec4jnxqTqsqbT9ez+5oVVOXVM2Ry9xcH6EVtkxjEWY6b3/AM65c9eGTz2rx8bZw3GDai/LfkXuReZwx80YcqGaRYwyhwJLKxRjZXynUK24v2PaiTm7DXF50OnvZhlWwFsxvpfMLfOlaDjPDmWNulZTG17lm6aK5RV0JGtjZRqFUDYAUJjOGqzfdkguGLsHCpcMyhe4H3eb4Pe51rR/BxSa5Z/kRc3yHjC41JVzRsGW5F1NxcGxHxB0rbmqJ4HjIXjP2e4RXZSLOLNfM/v67sSfUnvepHPWXZDkk4revcmS2iQ4ZGL52IvsouNB6jzNSgNLLTAabk7Aak/AV24Ph8jEFvAvlux+PYV67hmXdOChCrUV570v5KV1aT25dSbooFFeiKoV5eljm3nA4JlRY8zMtwzHwixtaw1J28t6WOG85u2IV8S7lBeyoLKCRYHKDra58zV2rBtsh4i7fcoW59VVnhvv9iz6K4+H8WixAvE6t523HxU6iuyqbTi9MuxkpLaCiiivh0FFFFAFFFFAFFFFAFFFFAFFFFAFeE17RQFSc183YrNIjPkCMQyoCt1B8Wt7k5bnekwNLK9wCSRYhLi9nJIzb7hhcb51Nt6uTjPIceJxHVZiAQAyjuR3+lS3DOW4MOAEjHxI1rXebXCCUF18/LqY6wbJTbm/l59Cq+F+zzE4kKXugsocn8WU31FvO+osdTTjgvZfBHG43dgdfIkHX86drV7VKzLtm9718i7Xh1QWtbIvlvg4wmHji7geI+bHUn61KV5Req0pOTbZZjFRWkDUu8UWJW+7Nmv4gPd/8H4VI8Sw0smiMFXv6/SuBeW37uo+Cn+prKzoX3RddcVr1f6Fmpwi9yZwdSsJ5bK1xcZTodjodD8a6+IcJ6KZi5JJsBYAVG9SvI5GJLGs5JdX36GhCamtoVYOboZFjZ8IpdgDJZEZQl5PdZrZj90pttpa9wBWcXMmFRAEwxyLmBuiHwkyi+ZjrmZHuW7BiaZ+rXpkI3vUzug02oPX/pnzke9b/I18J4gsyF0QoC7bhVLHTMxA7k6a66V29StMCNIbKLnyrB2INjcEbg71WnTJx8VR/wAfqdprfLvqdUWOym6sAfiKl8Hx5To+h8xt8/KsuDoksQuqkjQ3A7f+K6zwqL+zX6CvUYOFKuEZ1WPT66a2vuULbE21KJ0q4IuNRWVYpGFFhtWVbiKope0fhPVwpkUeOI5vUr+IfTX5VX+M5cxMKBzGWBXMLfC9jV1OgYWIuDuKDGCLWFvKr9GbZTHlj2KF+BXfLnl3PnWHic0Hukqw/EAQwOa7EEbk2cgdsyDvT1wb2mSoFEo6gLFNbCS6kg+Jbg2ysb+m9OPGuR8PiQboFJ7ikLjvsymjsYrOi7LbtcGxH+ED4XHerkcmm5asX1/cpzxbqXut/T9ixeFc24fEWCvlf9x/Cfl2PyNTN6oJI2hARwQQAPELXsN6tH2d9RoGZ2YqTaMMSbBdDa/a/wClQ5eFCqHiQl09CXDzrLZ+FOPX1/gbaKKKyzWCiiigCiiigCiiigIrjnMCYUC4ZmOoVVckgEBrEKQGsdASL+Y3rLgPGhi0aQI6LmKqHDK9gFN2RgMp1210texuBjzLEzQEIrM+eMplbIVYSoVctleyqbMbqwsDcEXrh5KxDPFK8gcO0l2ZyTmIijGn3UQGW2QhUtdDqTc0Ax0VEnmnDD/ijL++FcxD4ygZB8b1Ko4IBBuDqCNj8KA9ryvaXuZOZhh/BHYyka9wo8z5n0/0YbroUwc5voOxK4/iscAvIwHkN2PwA1pdxnO5OkSAer6n6D/OlSbFM7FmJZjuTqa34XhssvuIxrz9nEMi+XLStL26sj5m+x3zcyzt/wAQj+6AP0qT5U4jJJOQ7swyHQkkbr2rig5NnbfKPiam+ActNh5C7MD4SLD1t/lUmNjZfixnZvXuwk9jFXle0V6IkIni/DHnZQCAovf4n0rCfgqRwvYXbL7x3+XlUzWEqXUjzFV5Y8HzPXV+Z3zvovQSuEwdWVV7bn4VOcf4XmXOg1A1A7gVhyzgMgdjuWIHwBqetWfhYMVjOE18Xf8AT9ya21uza8hZ5Wju7HyFvrU1xDhSTDUWbsw3/wDIrPB8PWIsV/Eb11VcxcZU0+E+vf8A6RWWc0uZELwXBPA7K2qkXBG1x/r8qmq8tXtT1VRqjyx7HMpOT2woooqU5Kv9qfNuKweJiXDymNWizEZUNznYX8QPYUq4b2tcQTeRH/vRr/05aa/alyliMZiInhTMqxZTrbXOx/QikHEciY1N4GPwIP8AWs63xVNuO9Hs+HrAljQjbyc3nvWxx4d7b3FhPh1I7mJip/la/wCop24F7QsHjCFSXJIfwS+BifIE+FvkTVBYrh0sX7SN1/vKQPrXNXEcmyPxFi3gmJet1dPk9o+m+I8DhxAtIgPrbWunA4JYY1jQWVRYD0FUbyj7S58EQkhM0G2Vj41H/psf/adPhV2cI4xFi4llhYMjbHuD3DDsR5VoV3qxaT/4eTzeG2YctyW0/NHdRWLyBQSxAAFyToABqSSdhUZHzRhWIAnj1NlN7KxOgCufCx+BqQoG3jPFPsyZ8qlb2JZ1jA8tW3JOlhrWHBOLPiFZmgkhANl6lgXH7yr7yj+8AfSoTnt0dFGaDNGz2zrHJIJRGGRI1kBCsVa5NrgW2BuJXlXDIuHR0WJS4zExZcranKTkuubLa9iRe9tKAmaKKKAKKKKAUvaB1ekLBehdOrmEZW/WTJm6jAZL2vfS171s5DI6c/uD783EfTEQ+6i0jERK27nW9yb1I81uRhXszKS0YGW92LSKojurKVz3y5gwtmveuLk3Ef8A6zF5Q2UR5rXCoPs0LjVu5BzttYufiQIriOAeXGuE65TrQh3WSZBGAkRaNVWdFZSupYLp1DoxFOHDcM0cSI7l2UWLHc22v5m1hfva9JWLwObG5442xRRoizpHhlYFY4yC0s0AVyRlbwSgjMLAaU84PEdRFbKy3F8rjKw9GHY0Bz8Z4iMPC8h7DQebHQD6mq0w0MmJk0uzsbk/Hcmm/n8sY4kXd5dvgpt+tSnL3A1w0YH4z7x9ax8ih5WRyS+GP3Zy1s4+D8nxxAGTxt+QpgSMKLAAD0rKitSuuNceWC0joKKKKkAUVC8a5nXDadKaRvJENv5zYfS9JfFOfcdJcQ4cwjzyl3+pGUfSrNWNO3tpfN6OowbLKmnVBmZgqjcsQB9TS1xP2jYSG4VjK3lGLj+c2H0vVVcVnxDnNiDKbmwMl7X8gDoPlUcmIDaggj0N/wBK2KOFVd7J7+RPGlebHniPtNne4hVIV8/ff6nQfSsOG+0zEx6SZZl9fC38y6fUUl9SjqVqfgsXl5eRf337k3hx1rRcHDPaVhZbCQtC38Yuv86/1tTPhsWki5kZXXzUgj6ivnjqV2cMlnDFsP1Awtcx3B188v8AWs2/hNWtwlr59iKVK8mfQF69qrOF888QisJITMv8SFX/AJlFvqDTpwXm5cRZWhniY/vISv8AOt/ztWNbizq76a9nsglBon6KKKqnB5agivaKA5sRw6OQWZFPypR477KsLOCYx0n810HzGx+lO9FcyipdGiaq+yl81cmj525n5GxGBJLDPH++u3+Idv0rp9nXNjYHFKGP3EpCyDsL6LIPUE6+l/Sr7xGGWRSrAEHcGqS9pHIf2NutCPuGNiP3Cf8ApP5VRspdT54HqMPicc6LxcldX0T9f59C72FxYi4O47GkGBZJgY45Z5JuoydZcXGcPo2ZmMefPcIbmPJbte3ipu5cxJkweHdveaGMn4lFvSxwXC9LHRjK5B6gUumLQJlDlchnmaM6M4AVb2ZrALe19Pa2eTnHlk4vyOnnLAZHjnjWXMWPUMcjpeyAAWEqKpYKFznN7iXUgArN8rOpwyZdgXGriRv2jG7vma7m92uxIJOpqO54hukb9MvlY+L7iyBhYlhNHISDYDwIW+Vd3KuBWPDqVsAwzEKgjXMSSzZemhubi91HuiwFfTkmaKKKAKKKKAg+ZOHYiYEQyRKjQyxusqllu+TLJbYlbNodPFXTwjBtFCUMeHTfKsAKx2IvsRoSb9q0c3Qh8JIptuhAILAkSIQCqxyFgSBpka/lXPyRhTHAcyzK2YA9YKpISOONSiqBZMqKPEqtcG42oBUw/DVhxaXghjyywiRkSNkV7RgXlGAAV2uhsJF1cWK3FWYKQeI4IT4+UFDk60QbLmANo4WzMTik8QuLFYzawtcg09YXDiNFRb5VFhcljYebMST8zQEXxoqJsNn26jW+JUgfmfzqYFLXPUR6SMPwv+ot+tq6+WuPjEJlY/eqPEPMfvD+vlVCOQo5Mqpeemvfpo+eZN0UUVfPoUUUUBgYgdwPpR0V8h9KzooCvfbCAuGhsAPvv+29UqeHkqBnOgYC1/xf4u1fQ/PHKh4jEkYfJkfPe17+Erb86S/9y7/2/wDyitjFyKI1KFj69SeEopaZWDYU3Y521Jbvp4WUW17Fgf8ACK1RYJsou5BysLC9hdifPyIHyFWp/uXf+3/5RR/uXf8At/yFWfxWLvv9zrmgVe2DJW2c/h11v4b6b7a3+Iq2fY1ZvtVxf9l/3K5v9y7/ANv/AMops5F5LPDerd8/UydgLZc3/wAvyqDJyqZVSjB9Xr7nM5x1pDV0V8h9KBEB2H0rOisUgCiiigCiivL0B7RRXl6A9qD50eIYLEdb3OmRbuSRZQPXMRUrjMakKM8jKiKLszGwA+NUpz7zscfIEjuMOhuoO7ttnYfkB2v5nSvfaq4+5rcJ4fZl3rXSK6t+n8lq8uQs3DsMFcxsYIrMoUkeFdg4I+o70s8pqoxoUGNpVEvWIXCAbkAwtEOo2oF7gd72IALnwDCmLCwId0iRT8QoBpW4O4GMSxUoiutsksSxCMMEYdSdkZrOyXCXsx2F6mj2RnXNOyTXq/uTXNuGwzoPtLFVtIqnLnALLYvlKsLqBoSNLnzNb+WsXA0Qjw8nUEdr3GU+MlgcuVQFOtgoCgCwAArj51x7xQ+GVYgyyX0VnchLqiq6sMp8WY20AGoFzXfy6l4UkOQuyKCyWsVQsEBy6XANiBoCWtpXREStFFFAFFFFALfOeAaWNQuUeJVJZYWz5pYrQ2mVgAxAN/OMb6Vr5ECCCTp5bGUkhBEF9xNVEKItiLG9je9wSCK3c741Fw7RsVvJY5WTPdEdDKbFHRbKffcZFJW5G9dHK+GkSN+qLZnumbpGTII0UdRoVCE+E2tfw5RegFEPfExz4mTCyJmuzwNhksysnTLiUCYBQGzKJGO2narGjcEAjYi4+dYHCIWz5Fz/AL1hm+u9baA5eJ4ITRMh7j8+1VbMsmGltcq6HQjQ/EVblQnMXLa4pbjSQbH+hrMz8L8RFSj0kux8aIrg3Pimy4gZT++B4T/eA1X9PhTXh8UsgzIwZT3Ugj8qqLiPDZIGtIpHr2rRh8Y8ZujMp81JH6VmVcSuofJdHf5M52W+vEkMpiv94FDW8wb6jz21rqqnG4xKZFlLsZFtZu+m3x3O/nVk8tcxri4+wkX31/6l/hP5bVp4fEI3ycX0fl7r9zpPZNUUUVpn0V+beONERFGcpIzMw3sdAB5bHWljD8VljbMsjX9SSD8Qd6mOfOFuWWZASLZWt2sdD+dJ8Ad2CqrEn0NeS4gsh5D037aPT4Ko/D9de5amD45GYEmkdIw2hLMFGbUEXY+hrh4rz7gsMEMk8eVmylkZXCXGhkyklVJ0zWsCdbVtwPLcbYWOHEIsgHiIZQwzam9mB8zUbxj2YYLEhFMSIqtmYRqiZ9NFYqoOW+tgR63r1NXNyR5++lv5nnLOXnfL230OjmTmPLGnQdT1AWDqQwy7XUjQ38/SlSLicqtmEj5vPMT9Qd6mubeXOnFF9nQBIlyZFAAC7iwHz+tJsbOxyhWJ8rGvMcSWQ8jpvXlo9Fw5UeB11vzLY4DxP7RCrn3tQ1trje36/OpGoPljCfZ4USQgSOWbKSLk7kAd7CpyvS0c/hx5++ls89dy+JLk7b6BRRRUxEeXpd5g5wTDTQYdbNNLIikfuIzAFm9TrYf031c8c5Lw+IZbNO4PTU7C27t/CPLufmao7EY15JDI7MZGbMWJ1J879v6VTyMnw/8AFdz0nB+CSzE7bOkPL3f7I+jMdxiGAXmljjH8TAfQHU0ncb9rmHjBGHVpm8zdI/qfEfkPnVPs1zc6nz716iEkAAknYDUn4AVVnmzl0itG9j//AC+PV/ldNy/Jfv8AmSvH+asRjmvM/hBuqLoi/Be59Tc1MezrlQ4udZHH3MZBJOzMNQo9AdT9K38rezOXEEPODHF5fiP+X6/Crf4dw5II1jjUKqiwArujHlOXPYVuKcYox6ni4evRtdl669WZ4jErGoLGwzKo33d1RRp5swHzpK4EA+MFhaNuqLvmZJhYm0RbDorWtm0c6A6N7wdMfglmieNrEMCNQDbyNjpcGx+VLvDuTHhkV1kiXLexWOYsAxu2USTuik9zlO+1aZ4Y955myrGDYK/UjZ/DnVWQXC5pY7XsLkEkZRYfiHRyZxZZYcgXK0fvWKkHMzHNpJIcze8czHVjq29c3O5ZegyrISrOc0aGQqMtiAnSkW7bAsAARbML1K8s4YR4dAEZPe98Wc+NrMwyrluDmC5VyhgLC1qAlaKKKAKKKKAjuJ8BixJBlDEqrKCskkZyuVLKemy3Byrob7Vu4bwtMOmSPMF7Bnd7aAWBkYkCwGg0rrooAooooAooooDRisEkos6gj1pY4h7Po31jYqfLtTdXhNRWUwsWprYKjxvLckeIEC+JrA3GwBvv9KsLlnlxcInm7DxH+lSi4VQ5ewzEAE97Ct9VsfCrpk5pdfsfNBXl6iOY+N/ZkGUXdrhb7C25NKScz4gNm6hPoQLfC1qjyeJU48+SW2/byNDHwLb4c8e33LDZQdDtWgYFFuVVVJ7gC/6Vp4NxMYiIPsdmHkRv8u/zrplxaKyqzqGckICQCxAuQoOrG2ulX4TU4qUezKUouEnGXdCJy37RCcZHw6dklxAaVGmRhZxEpZWZFFlkOV1dNLFQRcMLWBelfmTB4WGSPEmFGxIYmJrWYG1iSw1tY7etRcfOM4a5yEfu5bD6jWqWRxGiifJN9fsW6MG66PPBdB8IvWhMBGDcIoPnasOGcQWeMOux3HcEbg1g3HcOCQZ4QRofvE7fOr0ZKSUl2ZTlFxbT7nLzJy4uMjAJZJEbPDIhs8bjZkbsfTYjQ3FLXC/aIUxUOAxYQ4ppDEZI2HTa0bOrhRfIxKhWjJBUsCLg6MEHO+EfEnDdZBNYFASMsgIH7J75XI2Kg302o4jyhhJZRiJIU6qMJBJYBgUswOYa6W866PhOXr2kHiPNksjHpsUS/hAtcjzJqS5b5md3EUpuW91tjcC9jasqvitFlvhrfz8jRnw66FfiP6ElzPyxHjoskg1GqMN1PmKpXH8pzQYpMPILGRwiPbwnMQAfzGlfQlcWO4XHNlLqCUYOp7hlNwRVy7Hjb18yxw3i9uDuK6xfl6P1QgcP9jiggzSk+i6f6+tOHB+TcNhf2ca38zqfrU2K9qSFUIfCinkcQycjpbNtenl9Ox4Fr0UUVKUgooooBc5wwjydLpwJiWDNaKX9jqvvOSCoI1sTr4jYG+nVyvDKkIWRVRR7i+PMozMSjBtAF0AsSLAWJFjUzRQBRRRQGE86opZyFVQWYk2AAFySewAFcOD47HKyqvUBZWZc8ckd1QxgkB1Bt96lvPXyNZ8c4d9pw00IOUyRugO9iykAkdxftUFxTgE2LKPJHCjpG6qA5fK5mw0iujZBY/dSa2uPD5mwDTnFYS4gLa99SBoCdSbC9hoNdzoO9I7cjTSCTqiDxmRsotkzth5Ys4VY1C+JlOt2AAuzEVpw/AZJMU6qIyyFmlmGe7lsZHMqyEoLuqKVAu2ij3QQKAsHOKyqsuLcqNh4enlhfPH044hn/bGDDRGZAEI6gaJ9TlNpCSw8VWYDQHtFacTi0jUs7KqjuxAH50pcY9pUMdxEM5GhZjkQE7b6n8vjUtVM7X/giG2+ur42ORalfmjmmBY3jWQtIRp0zfKw1BLA2FiPO9VvxLnebGCzOyhhYBRlRWKk2K7kixPiH4TUbw5Z5m8Ks19MoGimwtb55wb+SmtSnAhHUrZfT9WzKvzpzThXH69/+Ic+He0OaKwktKv8WjfzDf5g1Y/D8X1Ykkylc6hrG1xcXsbVUuF5Rm+0YeOVbCQlj6KliwP5fWrgjQAADYaVDxDwNp1Lv6E3Dlfpq1vp6ilz/hGKpIoJC3DW9ba/lSMMZVzSRhhYgEHcGotuXYFu6xqGsSCdgfUX2rymXwuN9niJ633PV4vEnRXyNb12IXg3Lzy4PK0s0JaTqXicxvYDKASO3e3wqG5o9lkuJSONcZiGHUDOZpXkyBdQY1Oge/c7etTnJ3PiYxxh2UDEpEXmEZDRAo6peNr+JGDq6nUZW3uDTbWnVWqoKEeyM22x2Tc35iDzVwx8PDhxnklEaFGeRizk6HM7Hc+tK/22rhxOGWRSrAEHcGoeLkvDK2YJ8u1ZOXwvx7fEi9b7mpi8SVNfhyW9djDkmBlw12FszFgPSwH9KQ+J8dwC8RbC/wD43NlzNM5wwaRt9YY1S7jMQS7EC19Doab+L4rEcPnacZ5sE9urEBmeDKoXqQAaslhdo992XW4MjgJ8HjpOpF05XhKkOADl6sQdWRiNij7r6jsRWtTWqoKC8jLtsdk3N+YhYfDcNTFfafsWNLLbpp9iYJGQBqqqoFyRe5ub7EVZUOJGKw2ZVdBIhssilHF7jxKdQa7Oiv7o+grMC21SNbWmcJ6eynMUzRMUcWINtf6VLcowtNiUIHhQ5ie2nan/ABvBIZjeRAT51vwmASIWRQo9KxK+EQhap76LqbFnFZTqceXq+hy8e40mEhaV+2ijuzHZR/rYGq74V7QpY5vvCZFkJZk/dHmh/CNgB3+pqy+J8NTERmOQXU1UXN/s/kwxLxjPGT8xb9DbS/bMxAub167DlTyuE11f96e55PNhdzKcHpL09ff2Lc4ZxWPEIHibMO/mD5MOxrsqgeXOYZMKzSK5BHvMbnMSxGRl2Pbwja4Gp1q3OV+c4satvclFwUNxqN8t9flv+tR5GHKtc0eq/NfMkx8xWPkn0l+T+X7DFRWAlF7XF7Xt3tte3lWdUS+eXr0GlviXT+3p9p9zpx/ZswJTrdV+pa2nUt0LX1tmt+KlyPjmJwmEjUFiww8DxXjAF+jIWhbwktfpLYDxEk+IDUAWPRSVLxzEq5DSFY3ldS/SB6KR4qaJSNNcyrELtfV7jSuPh/HsU8YkFlJjWZ7RaSMIOGmxvsD1phpr4QL+E0BYNFLPK3GZZ5Zlka+WONymTL0neXEo8d/xBREguddzfUWZqAjuY8U0WExEiGzpBK6mwNmWNmBsdDqBvUBxXmabCxtGEZphhpp1bEPEGtEJC3UWEZbg9KwX3gzajI1M3E5I1hkM1jEI3MoYZhkCkvdbG4tfS2tceC4XhnjBWBQpBGV4ihtaRSCkihgLSSjUbSN2bUCK/wBsZSxUYa/3ohDFnWMyCYQOC5itbMWIy5iQhuFOlaZOfGVJGMKgqpeNeoxLqr4hWACxEhrYdmtYixuSLGp6HheHRyFhQNZGJyaeDRDntbMMo730HpWc/AcM4s8ETDyKKRuxta215H0/jbzNAaOXca0yysxJtPKFvbRQfCNPIGpY1qggSMEIqqCSSAALk7k276VtzUBTnNcsiYmRZWZiGOUsb+E6i3YfLyqKw/LU2LcGNDbYkjQ7j/2tIvwb0q4MRwPD4qQTEK7LmS41F0YqwPqGBHyqVhw6oLKAB6VrS4k/DUIxMiPDNWubl0K/4H7KESzTnMw7frr8yfmfOnfAcIigFo0C/Ku2is2y2dnxM0q6oV/CjAxAkG2o2NZ0UVGShXhF69ooBTj5SwfDp5MdGnTdoyjBNFbMyt7o0zXUa6d71xPzpNmuFQL5WJ+pvUxzxExw111yuGPwsR/Wq6+215ziuVfXaowelr6m9w3Fpsrcprb+xafA+MriUuBZhoy+Xlb0NSAmXNluMwAJFxexuAbeWh19KSuR4HkWcgsgZcisLXB18S3BFxfyNRXL3szxeHmxBbHTjqMGEqOvVfcZZc8bXt2Ia2p8IrYwrJ2URlPuZeXXGq6UIdixsdhRLG6EkB1KkqSrC4tdWXVT5EaikHhXLqcCkmeKSSU4mxyOQQChY5yQAfxsPW9S3+xeI/8A6WN/ni/+mo3naJ4niJJYdNUzHclb3Jt3N71xn22VUOVfc6wqoW3KM+x0wc6yhruqMvcAWPyN/wBaccJillRXU3VhcVUH2yrN5SiZcKmbQm5t5BiSP1rM4Tk32TlGx7WjQ4njU1RUoLTJmiiivQmGFYSRBgQRcGs6KArrnD2c5vvcN4WBzZdxcX2HzNV1h5ZoJMliHzkktoRZhdgV72N/iwAsFr6KpD5q5NmxeIzJ00QCwsPEe5LH+laeJluL5bH09f0MvLw01utdfT9TRyNxh5sWxkYszRWuf4Ctv6/nVh0mcs8jPhZllaS9gRYeotTkKgzbK7LeavtpexNg12V1ctvfYEVBcN5rjkQvIUjGZ1QZwzHISCCAPC2l8up1qdNLMXJtkVOt4Y5uvHljVTnDFlMhuepbM3le9Uy8bn5iwmIiGeR0Vg7amWJgIzJclkIKgiKQgX8QRt7G3ThOYcKMscbqAqeFQrCyrGHCqLb5LMF3K6gWqLPISHNdwQ0ckd2jUsoYzlCjX8LL9oYE28WUba37OIcqiXORK6Mz9QFQND9l+y287W13B3FxvQGzgeIhaaUQgm8ccjSM7sxzSYhOmepdkCNE/h0ALMLDW85ULwDl1cIWIfNmWxGUKB9/iJ/CBsL4lhbyQVNUBwcewTT4WeJLZpIZEW+gu6MouRsLkUvYrlJ52zOijwwJ4pXldVSedpwJXXN4opQvrqDoKcKKAScNyZMzRtiDE5zRtPqxDGNpRoCuoyGEa91Pz5v9g5XjyusItGVIzMQ8gw08X2lrr+0d5UJvcjpg3JtT/RQCSOSXzrJaLOJDIWucxP26PEBr5dWEQkX/ABEbMa5V5BlMRVspfJKLswKtI0HTjmAWNcrFvES2ZtAcxIFWBRQETy9ws4dJFKIuaeaQFLeISytICwsLMAwXv7m9rVLUUUAUUUUAUUUUBHTcdiRmV2ylbXJ21Ct8dmGtrb+Rti3MmHH/ABVt3N7AbWuTtfMPofKt8/CInYu6ZmIy3JO3kNdBqdq0Ly5BrdM12zakmxuD4ddBcX+tAYYvj0AzK7bMUKkeI2y5rLuQMwPw1FxS/LwfAswY5kVgpuRZQWAYIT2axBtTRLwOF3LsgLnQsSxNrggb6AEXtt9aJeCwsblBewHe2lrabX0AvvbTauJQjP4ls7jOUPhejmwvFMNEiqjoF0ygd7lgN/VGHxFZS8zYdQxMguoJK65vCbGy99aMPy1Ag1XMe7MSSdSddfU1m3LsB3jG1t2vYszWve9ru/8AMRsTXZwbDxqIEAuASWAB3JVzGbDv4gbedj5GuDifEcNLGep4kziO4H4iubT4WPrcWteu08BhLFimpYtfM+hJLXGumrNt++37xv6nAoQmQRjLfNbXexF9Te9ia+Nb7hPQs4XhvD4z1A2YA2U6sCfD7tt7Fx8NewJpjj47BoBIt9gO+4AFh3uQBbftQvLmHFrRgWFhYsLDT19BXv8As/Br92NfVtrEW32szabeI1zGEYdIrR1Kcp9ZPZhHzLAVBMiqCubxadiTfyIt+Yte4qTVr1HNy9CWByWsCLAkA+7a9jqRlFvLfexHfFEFAVRYAAAeQAsK7OTOiiigCiiigPDVc8O4jNHhj0GjEmbEtIVRne8SSSIsofZiygadtBY6ix68tQCJj+P4rxnKuaEzqpMbG7jDYuZGGuq9P7KD5l2G+22fjmKWVog92DrGQYtUXrYaNZrjQ51llNttNPca7tai1AI44xjGYKJMoBMZPRBJt9t+810BP2aHTbxnTVbY4bmPGSsdUS/2dcuW7qJpMIpkVCNQRLPqSQLLp4Wu9Woy0Arcp46aSaXryMT04iqFQq+F5o2dRb8RQE9rn4U1V5ava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131076" name="Group 4"/>
          <p:cNvGrpSpPr>
            <a:grpSpLocks/>
          </p:cNvGrpSpPr>
          <p:nvPr/>
        </p:nvGrpSpPr>
        <p:grpSpPr bwMode="auto">
          <a:xfrm>
            <a:off x="1043608" y="1124744"/>
            <a:ext cx="7200800" cy="5112568"/>
            <a:chOff x="888" y="3421"/>
            <a:chExt cx="10145" cy="7352"/>
          </a:xfrm>
        </p:grpSpPr>
        <p:sp>
          <p:nvSpPr>
            <p:cNvPr id="131077" name="Rectangle 5"/>
            <p:cNvSpPr>
              <a:spLocks noChangeArrowheads="1"/>
            </p:cNvSpPr>
            <p:nvPr/>
          </p:nvSpPr>
          <p:spPr bwMode="auto">
            <a:xfrm>
              <a:off x="888" y="3433"/>
              <a:ext cx="4997" cy="3573"/>
            </a:xfrm>
            <a:prstGeom prst="rect">
              <a:avLst/>
            </a:prstGeom>
            <a:solidFill>
              <a:srgbClr val="DDDDDD"/>
            </a:solidFill>
            <a:ln w="9525">
              <a:solidFill>
                <a:srgbClr val="000000"/>
              </a:solidFill>
              <a:miter lim="800000"/>
              <a:headEnd/>
              <a:tailEnd/>
            </a:ln>
            <a:effectLst>
              <a:outerShdw dist="35921" dir="2700000" algn="ctr" rotWithShape="0">
                <a:srgbClr val="808080"/>
              </a:outerShdw>
            </a:effectLst>
          </p:spPr>
          <p:txBody>
            <a:bodyPr vert="horz" wrap="none" lIns="91440" tIns="45720" rIns="91440" bIns="45720" numCol="1" anchor="ctr" anchorCtr="0" compatLnSpc="1">
              <a:prstTxWarp prst="textNoShape">
                <a:avLst/>
              </a:prstTxWarp>
            </a:bodyPr>
            <a:lstStyle/>
            <a:p>
              <a:endParaRPr lang="en-GB" dirty="0"/>
            </a:p>
          </p:txBody>
        </p:sp>
        <p:sp>
          <p:nvSpPr>
            <p:cNvPr id="131078" name="Rectangle 6"/>
            <p:cNvSpPr>
              <a:spLocks noChangeArrowheads="1"/>
            </p:cNvSpPr>
            <p:nvPr/>
          </p:nvSpPr>
          <p:spPr bwMode="auto">
            <a:xfrm>
              <a:off x="1297" y="5393"/>
              <a:ext cx="76"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79" name="Oval 7"/>
            <p:cNvSpPr>
              <a:spLocks noChangeArrowheads="1"/>
            </p:cNvSpPr>
            <p:nvPr/>
          </p:nvSpPr>
          <p:spPr bwMode="auto">
            <a:xfrm>
              <a:off x="3253" y="6196"/>
              <a:ext cx="228" cy="116"/>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0" name="AutoShape 8"/>
            <p:cNvSpPr>
              <a:spLocks noChangeArrowheads="1"/>
            </p:cNvSpPr>
            <p:nvPr/>
          </p:nvSpPr>
          <p:spPr bwMode="auto">
            <a:xfrm>
              <a:off x="4249" y="5124"/>
              <a:ext cx="115" cy="154"/>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1" name="AutoShape 9"/>
            <p:cNvSpPr>
              <a:spLocks noChangeArrowheads="1"/>
            </p:cNvSpPr>
            <p:nvPr/>
          </p:nvSpPr>
          <p:spPr bwMode="auto">
            <a:xfrm>
              <a:off x="1373" y="5700"/>
              <a:ext cx="230" cy="7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2" name="AutoShape 10"/>
            <p:cNvSpPr>
              <a:spLocks noChangeArrowheads="1"/>
            </p:cNvSpPr>
            <p:nvPr/>
          </p:nvSpPr>
          <p:spPr bwMode="auto">
            <a:xfrm>
              <a:off x="2601" y="6158"/>
              <a:ext cx="230" cy="115"/>
            </a:xfrm>
            <a:prstGeom prst="hexagon">
              <a:avLst>
                <a:gd name="adj" fmla="val 50000"/>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3" name="AutoShape 11"/>
            <p:cNvSpPr>
              <a:spLocks noChangeArrowheads="1"/>
            </p:cNvSpPr>
            <p:nvPr/>
          </p:nvSpPr>
          <p:spPr bwMode="auto">
            <a:xfrm>
              <a:off x="3253" y="5163"/>
              <a:ext cx="115" cy="191"/>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4" name="AutoShape 12"/>
            <p:cNvSpPr>
              <a:spLocks noChangeArrowheads="1"/>
            </p:cNvSpPr>
            <p:nvPr/>
          </p:nvSpPr>
          <p:spPr bwMode="auto">
            <a:xfrm>
              <a:off x="5361" y="6350"/>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5" name="AutoShape 13"/>
            <p:cNvSpPr>
              <a:spLocks noChangeArrowheads="1"/>
            </p:cNvSpPr>
            <p:nvPr/>
          </p:nvSpPr>
          <p:spPr bwMode="auto">
            <a:xfrm>
              <a:off x="1642" y="6542"/>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6" name="AutoShape 14"/>
            <p:cNvSpPr>
              <a:spLocks noChangeArrowheads="1"/>
            </p:cNvSpPr>
            <p:nvPr/>
          </p:nvSpPr>
          <p:spPr bwMode="auto">
            <a:xfrm>
              <a:off x="3597" y="6465"/>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7" name="Rectangle 15"/>
            <p:cNvSpPr>
              <a:spLocks noChangeArrowheads="1"/>
            </p:cNvSpPr>
            <p:nvPr/>
          </p:nvSpPr>
          <p:spPr bwMode="auto">
            <a:xfrm>
              <a:off x="3635" y="5966"/>
              <a:ext cx="77"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8" name="AutoShape 16"/>
            <p:cNvSpPr>
              <a:spLocks noChangeArrowheads="1"/>
            </p:cNvSpPr>
            <p:nvPr/>
          </p:nvSpPr>
          <p:spPr bwMode="auto">
            <a:xfrm>
              <a:off x="5054" y="6235"/>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89" name="AutoShape 17"/>
            <p:cNvSpPr>
              <a:spLocks noChangeArrowheads="1"/>
            </p:cNvSpPr>
            <p:nvPr/>
          </p:nvSpPr>
          <p:spPr bwMode="auto">
            <a:xfrm>
              <a:off x="1719" y="5700"/>
              <a:ext cx="230" cy="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0" name="AutoShape 18"/>
            <p:cNvSpPr>
              <a:spLocks noChangeArrowheads="1"/>
            </p:cNvSpPr>
            <p:nvPr/>
          </p:nvSpPr>
          <p:spPr bwMode="auto">
            <a:xfrm>
              <a:off x="1834" y="5354"/>
              <a:ext cx="230"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1" name="Rectangle 19"/>
            <p:cNvSpPr>
              <a:spLocks noChangeArrowheads="1"/>
            </p:cNvSpPr>
            <p:nvPr/>
          </p:nvSpPr>
          <p:spPr bwMode="auto">
            <a:xfrm>
              <a:off x="2294" y="5354"/>
              <a:ext cx="77"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2" name="AutoShape 20"/>
            <p:cNvSpPr>
              <a:spLocks noChangeArrowheads="1"/>
            </p:cNvSpPr>
            <p:nvPr/>
          </p:nvSpPr>
          <p:spPr bwMode="auto">
            <a:xfrm>
              <a:off x="2985" y="5623"/>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3" name="AutoShape 21"/>
            <p:cNvSpPr>
              <a:spLocks noChangeArrowheads="1"/>
            </p:cNvSpPr>
            <p:nvPr/>
          </p:nvSpPr>
          <p:spPr bwMode="auto">
            <a:xfrm>
              <a:off x="3827" y="5393"/>
              <a:ext cx="115" cy="153"/>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4" name="Oval 22"/>
            <p:cNvSpPr>
              <a:spLocks noChangeArrowheads="1"/>
            </p:cNvSpPr>
            <p:nvPr/>
          </p:nvSpPr>
          <p:spPr bwMode="auto">
            <a:xfrm>
              <a:off x="2563" y="5661"/>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5" name="AutoShape 23"/>
            <p:cNvSpPr>
              <a:spLocks noChangeArrowheads="1"/>
            </p:cNvSpPr>
            <p:nvPr/>
          </p:nvSpPr>
          <p:spPr bwMode="auto">
            <a:xfrm>
              <a:off x="1949" y="5853"/>
              <a:ext cx="230" cy="113"/>
            </a:xfrm>
            <a:prstGeom prst="hexagon">
              <a:avLst>
                <a:gd name="adj" fmla="val 50885"/>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6" name="Oval 24"/>
            <p:cNvSpPr>
              <a:spLocks noChangeArrowheads="1"/>
            </p:cNvSpPr>
            <p:nvPr/>
          </p:nvSpPr>
          <p:spPr bwMode="auto">
            <a:xfrm>
              <a:off x="3405" y="5546"/>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7" name="AutoShape 25"/>
            <p:cNvSpPr>
              <a:spLocks noChangeArrowheads="1"/>
            </p:cNvSpPr>
            <p:nvPr/>
          </p:nvSpPr>
          <p:spPr bwMode="auto">
            <a:xfrm>
              <a:off x="4901" y="5354"/>
              <a:ext cx="153"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8" name="AutoShape 26"/>
            <p:cNvSpPr>
              <a:spLocks noChangeArrowheads="1"/>
            </p:cNvSpPr>
            <p:nvPr/>
          </p:nvSpPr>
          <p:spPr bwMode="auto">
            <a:xfrm>
              <a:off x="4364" y="6388"/>
              <a:ext cx="153"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099" name="AutoShape 27"/>
            <p:cNvSpPr>
              <a:spLocks noChangeArrowheads="1"/>
            </p:cNvSpPr>
            <p:nvPr/>
          </p:nvSpPr>
          <p:spPr bwMode="auto">
            <a:xfrm>
              <a:off x="4709" y="5891"/>
              <a:ext cx="115" cy="190"/>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0" name="AutoShape 28"/>
            <p:cNvSpPr>
              <a:spLocks noChangeArrowheads="1"/>
            </p:cNvSpPr>
            <p:nvPr/>
          </p:nvSpPr>
          <p:spPr bwMode="auto">
            <a:xfrm>
              <a:off x="2908" y="5354"/>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1" name="AutoShape 29"/>
            <p:cNvSpPr>
              <a:spLocks noChangeArrowheads="1"/>
            </p:cNvSpPr>
            <p:nvPr/>
          </p:nvSpPr>
          <p:spPr bwMode="auto">
            <a:xfrm>
              <a:off x="5246" y="5316"/>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2" name="AutoShape 30"/>
            <p:cNvSpPr>
              <a:spLocks noChangeArrowheads="1"/>
            </p:cNvSpPr>
            <p:nvPr/>
          </p:nvSpPr>
          <p:spPr bwMode="auto">
            <a:xfrm>
              <a:off x="4402" y="5853"/>
              <a:ext cx="115" cy="152"/>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3" name="Oval 31"/>
            <p:cNvSpPr>
              <a:spLocks noChangeArrowheads="1"/>
            </p:cNvSpPr>
            <p:nvPr/>
          </p:nvSpPr>
          <p:spPr bwMode="auto">
            <a:xfrm>
              <a:off x="3827" y="6005"/>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4" name="Oval 32"/>
            <p:cNvSpPr>
              <a:spLocks noChangeArrowheads="1"/>
            </p:cNvSpPr>
            <p:nvPr/>
          </p:nvSpPr>
          <p:spPr bwMode="auto">
            <a:xfrm>
              <a:off x="3023" y="5891"/>
              <a:ext cx="230" cy="114"/>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5" name="AutoShape 33"/>
            <p:cNvSpPr>
              <a:spLocks noChangeArrowheads="1"/>
            </p:cNvSpPr>
            <p:nvPr/>
          </p:nvSpPr>
          <p:spPr bwMode="auto">
            <a:xfrm>
              <a:off x="2179" y="6120"/>
              <a:ext cx="230" cy="115"/>
            </a:xfrm>
            <a:prstGeom prst="hexagon">
              <a:avLst>
                <a:gd name="adj" fmla="val 50000"/>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6" name="AutoShape 34"/>
            <p:cNvSpPr>
              <a:spLocks noChangeArrowheads="1"/>
            </p:cNvSpPr>
            <p:nvPr/>
          </p:nvSpPr>
          <p:spPr bwMode="auto">
            <a:xfrm>
              <a:off x="2064" y="5661"/>
              <a:ext cx="230"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7" name="Rectangle 35"/>
            <p:cNvSpPr>
              <a:spLocks noChangeArrowheads="1"/>
            </p:cNvSpPr>
            <p:nvPr/>
          </p:nvSpPr>
          <p:spPr bwMode="auto">
            <a:xfrm>
              <a:off x="2793" y="5354"/>
              <a:ext cx="77"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8" name="AutoShape 36"/>
            <p:cNvSpPr>
              <a:spLocks noChangeArrowheads="1"/>
            </p:cNvSpPr>
            <p:nvPr/>
          </p:nvSpPr>
          <p:spPr bwMode="auto">
            <a:xfrm>
              <a:off x="3597" y="5316"/>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09" name="AutoShape 37"/>
            <p:cNvSpPr>
              <a:spLocks noChangeArrowheads="1"/>
            </p:cNvSpPr>
            <p:nvPr/>
          </p:nvSpPr>
          <p:spPr bwMode="auto">
            <a:xfrm>
              <a:off x="4019" y="5661"/>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0" name="AutoShape 38"/>
            <p:cNvSpPr>
              <a:spLocks noChangeArrowheads="1"/>
            </p:cNvSpPr>
            <p:nvPr/>
          </p:nvSpPr>
          <p:spPr bwMode="auto">
            <a:xfrm>
              <a:off x="4786" y="5623"/>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1" name="AutoShape 39"/>
            <p:cNvSpPr>
              <a:spLocks noChangeArrowheads="1"/>
            </p:cNvSpPr>
            <p:nvPr/>
          </p:nvSpPr>
          <p:spPr bwMode="auto">
            <a:xfrm>
              <a:off x="2448" y="5930"/>
              <a:ext cx="153" cy="151"/>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2" name="AutoShape 40"/>
            <p:cNvSpPr>
              <a:spLocks noChangeArrowheads="1"/>
            </p:cNvSpPr>
            <p:nvPr/>
          </p:nvSpPr>
          <p:spPr bwMode="auto">
            <a:xfrm>
              <a:off x="1565" y="6043"/>
              <a:ext cx="154"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3" name="AutoShape 41"/>
            <p:cNvSpPr>
              <a:spLocks noChangeArrowheads="1"/>
            </p:cNvSpPr>
            <p:nvPr/>
          </p:nvSpPr>
          <p:spPr bwMode="auto">
            <a:xfrm>
              <a:off x="2179" y="6580"/>
              <a:ext cx="230" cy="115"/>
            </a:xfrm>
            <a:prstGeom prst="hexagon">
              <a:avLst>
                <a:gd name="adj" fmla="val 50000"/>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4" name="Oval 42"/>
            <p:cNvSpPr>
              <a:spLocks noChangeArrowheads="1"/>
            </p:cNvSpPr>
            <p:nvPr/>
          </p:nvSpPr>
          <p:spPr bwMode="auto">
            <a:xfrm>
              <a:off x="2870" y="6503"/>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5" name="AutoShape 43"/>
            <p:cNvSpPr>
              <a:spLocks noChangeArrowheads="1"/>
            </p:cNvSpPr>
            <p:nvPr/>
          </p:nvSpPr>
          <p:spPr bwMode="auto">
            <a:xfrm>
              <a:off x="4019" y="6312"/>
              <a:ext cx="115" cy="191"/>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6" name="AutoShape 44"/>
            <p:cNvSpPr>
              <a:spLocks noChangeArrowheads="1"/>
            </p:cNvSpPr>
            <p:nvPr/>
          </p:nvSpPr>
          <p:spPr bwMode="auto">
            <a:xfrm>
              <a:off x="4364" y="5470"/>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7" name="AutoShape 45"/>
            <p:cNvSpPr>
              <a:spLocks noChangeArrowheads="1"/>
            </p:cNvSpPr>
            <p:nvPr/>
          </p:nvSpPr>
          <p:spPr bwMode="auto">
            <a:xfrm>
              <a:off x="2908" y="6235"/>
              <a:ext cx="115" cy="153"/>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8" name="AutoShape 46"/>
            <p:cNvSpPr>
              <a:spLocks noChangeArrowheads="1"/>
            </p:cNvSpPr>
            <p:nvPr/>
          </p:nvSpPr>
          <p:spPr bwMode="auto">
            <a:xfrm>
              <a:off x="5361" y="6580"/>
              <a:ext cx="115" cy="154"/>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19" name="AutoShape 47"/>
            <p:cNvSpPr>
              <a:spLocks noChangeArrowheads="1"/>
            </p:cNvSpPr>
            <p:nvPr/>
          </p:nvSpPr>
          <p:spPr bwMode="auto">
            <a:xfrm>
              <a:off x="5323" y="5966"/>
              <a:ext cx="153"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20" name="AutoShape 48"/>
            <p:cNvSpPr>
              <a:spLocks noChangeArrowheads="1"/>
            </p:cNvSpPr>
            <p:nvPr/>
          </p:nvSpPr>
          <p:spPr bwMode="auto">
            <a:xfrm>
              <a:off x="4594" y="6312"/>
              <a:ext cx="230" cy="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21" name="Oval 49"/>
            <p:cNvSpPr>
              <a:spLocks noChangeArrowheads="1"/>
            </p:cNvSpPr>
            <p:nvPr/>
          </p:nvSpPr>
          <p:spPr bwMode="auto">
            <a:xfrm>
              <a:off x="1181" y="6388"/>
              <a:ext cx="231"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22" name="AutoShape 50"/>
            <p:cNvSpPr>
              <a:spLocks noChangeArrowheads="1"/>
            </p:cNvSpPr>
            <p:nvPr/>
          </p:nvSpPr>
          <p:spPr bwMode="auto">
            <a:xfrm>
              <a:off x="1949" y="6350"/>
              <a:ext cx="230"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23" name="AutoShape 51"/>
            <p:cNvSpPr>
              <a:spLocks noChangeArrowheads="1"/>
            </p:cNvSpPr>
            <p:nvPr/>
          </p:nvSpPr>
          <p:spPr bwMode="auto">
            <a:xfrm>
              <a:off x="1181" y="6043"/>
              <a:ext cx="231"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24" name="AutoShape 52"/>
            <p:cNvSpPr>
              <a:spLocks noChangeArrowheads="1"/>
            </p:cNvSpPr>
            <p:nvPr/>
          </p:nvSpPr>
          <p:spPr bwMode="auto">
            <a:xfrm>
              <a:off x="4210" y="6158"/>
              <a:ext cx="231"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25" name="Oval 53"/>
            <p:cNvSpPr>
              <a:spLocks noChangeArrowheads="1"/>
            </p:cNvSpPr>
            <p:nvPr/>
          </p:nvSpPr>
          <p:spPr bwMode="auto">
            <a:xfrm>
              <a:off x="5246" y="5700"/>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26" name="Text Box 54"/>
            <p:cNvSpPr txBox="1">
              <a:spLocks noChangeArrowheads="1"/>
            </p:cNvSpPr>
            <p:nvPr/>
          </p:nvSpPr>
          <p:spPr bwMode="auto">
            <a:xfrm>
              <a:off x="4706" y="3498"/>
              <a:ext cx="644" cy="7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2400" b="0" i="0" u="none" strike="noStrike" cap="none" normalizeH="0" baseline="0" smtClean="0">
                  <a:ln>
                    <a:noFill/>
                  </a:ln>
                  <a:solidFill>
                    <a:srgbClr val="000000"/>
                  </a:solidFill>
                  <a:effectLst/>
                  <a:latin typeface="Gill Sans Extra Bold" charset="0"/>
                  <a:cs typeface="Arial" pitchFamily="34" charset="0"/>
                </a:rPr>
                <a:t>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127" name="Rectangle 55"/>
            <p:cNvSpPr>
              <a:spLocks noChangeArrowheads="1"/>
            </p:cNvSpPr>
            <p:nvPr/>
          </p:nvSpPr>
          <p:spPr bwMode="auto">
            <a:xfrm>
              <a:off x="6036" y="3433"/>
              <a:ext cx="4997" cy="3573"/>
            </a:xfrm>
            <a:prstGeom prst="rect">
              <a:avLst/>
            </a:prstGeom>
            <a:solidFill>
              <a:srgbClr val="DDDDDD"/>
            </a:solidFill>
            <a:ln w="9525">
              <a:solidFill>
                <a:srgbClr val="000000"/>
              </a:solidFill>
              <a:miter lim="800000"/>
              <a:headEnd/>
              <a:tailEnd/>
            </a:ln>
            <a:effectLst>
              <a:outerShdw dist="35921" dir="2700000" algn="ctr" rotWithShape="0">
                <a:srgbClr val="808080"/>
              </a:outerShdw>
            </a:effectLst>
          </p:spPr>
          <p:txBody>
            <a:bodyPr vert="horz" wrap="none" lIns="91440" tIns="45720" rIns="91440" bIns="45720" numCol="1" anchor="ctr" anchorCtr="0" compatLnSpc="1">
              <a:prstTxWarp prst="textNoShape">
                <a:avLst/>
              </a:prstTxWarp>
            </a:bodyPr>
            <a:lstStyle/>
            <a:p>
              <a:endParaRPr lang="en-GB" dirty="0"/>
            </a:p>
          </p:txBody>
        </p:sp>
        <p:sp>
          <p:nvSpPr>
            <p:cNvPr id="131128" name="Rectangle 56"/>
            <p:cNvSpPr>
              <a:spLocks noChangeArrowheads="1"/>
            </p:cNvSpPr>
            <p:nvPr/>
          </p:nvSpPr>
          <p:spPr bwMode="auto">
            <a:xfrm>
              <a:off x="6445" y="5393"/>
              <a:ext cx="77"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29" name="Oval 57"/>
            <p:cNvSpPr>
              <a:spLocks noChangeArrowheads="1"/>
            </p:cNvSpPr>
            <p:nvPr/>
          </p:nvSpPr>
          <p:spPr bwMode="auto">
            <a:xfrm>
              <a:off x="8402" y="6196"/>
              <a:ext cx="228" cy="116"/>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0" name="AutoShape 58"/>
            <p:cNvSpPr>
              <a:spLocks noChangeArrowheads="1"/>
            </p:cNvSpPr>
            <p:nvPr/>
          </p:nvSpPr>
          <p:spPr bwMode="auto">
            <a:xfrm>
              <a:off x="9397" y="5124"/>
              <a:ext cx="115" cy="154"/>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1" name="AutoShape 59"/>
            <p:cNvSpPr>
              <a:spLocks noChangeArrowheads="1"/>
            </p:cNvSpPr>
            <p:nvPr/>
          </p:nvSpPr>
          <p:spPr bwMode="auto">
            <a:xfrm>
              <a:off x="6522" y="5700"/>
              <a:ext cx="230" cy="7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2" name="AutoShape 60"/>
            <p:cNvSpPr>
              <a:spLocks noChangeArrowheads="1"/>
            </p:cNvSpPr>
            <p:nvPr/>
          </p:nvSpPr>
          <p:spPr bwMode="auto">
            <a:xfrm>
              <a:off x="7749" y="6158"/>
              <a:ext cx="231" cy="115"/>
            </a:xfrm>
            <a:prstGeom prst="hexagon">
              <a:avLst>
                <a:gd name="adj" fmla="val 50217"/>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3" name="AutoShape 61"/>
            <p:cNvSpPr>
              <a:spLocks noChangeArrowheads="1"/>
            </p:cNvSpPr>
            <p:nvPr/>
          </p:nvSpPr>
          <p:spPr bwMode="auto">
            <a:xfrm>
              <a:off x="8402" y="5163"/>
              <a:ext cx="115" cy="191"/>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4" name="AutoShape 62"/>
            <p:cNvSpPr>
              <a:spLocks noChangeArrowheads="1"/>
            </p:cNvSpPr>
            <p:nvPr/>
          </p:nvSpPr>
          <p:spPr bwMode="auto">
            <a:xfrm>
              <a:off x="10510" y="6350"/>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5" name="AutoShape 63"/>
            <p:cNvSpPr>
              <a:spLocks noChangeArrowheads="1"/>
            </p:cNvSpPr>
            <p:nvPr/>
          </p:nvSpPr>
          <p:spPr bwMode="auto">
            <a:xfrm>
              <a:off x="6790" y="6542"/>
              <a:ext cx="154"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6" name="AutoShape 64"/>
            <p:cNvSpPr>
              <a:spLocks noChangeArrowheads="1"/>
            </p:cNvSpPr>
            <p:nvPr/>
          </p:nvSpPr>
          <p:spPr bwMode="auto">
            <a:xfrm>
              <a:off x="8745" y="6465"/>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7" name="Rectangle 65"/>
            <p:cNvSpPr>
              <a:spLocks noChangeArrowheads="1"/>
            </p:cNvSpPr>
            <p:nvPr/>
          </p:nvSpPr>
          <p:spPr bwMode="auto">
            <a:xfrm>
              <a:off x="8783" y="5966"/>
              <a:ext cx="77"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8" name="AutoShape 66"/>
            <p:cNvSpPr>
              <a:spLocks noChangeArrowheads="1"/>
            </p:cNvSpPr>
            <p:nvPr/>
          </p:nvSpPr>
          <p:spPr bwMode="auto">
            <a:xfrm>
              <a:off x="10203" y="6235"/>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39" name="AutoShape 67"/>
            <p:cNvSpPr>
              <a:spLocks noChangeArrowheads="1"/>
            </p:cNvSpPr>
            <p:nvPr/>
          </p:nvSpPr>
          <p:spPr bwMode="auto">
            <a:xfrm>
              <a:off x="6867" y="5700"/>
              <a:ext cx="230" cy="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0" name="AutoShape 68"/>
            <p:cNvSpPr>
              <a:spLocks noChangeArrowheads="1"/>
            </p:cNvSpPr>
            <p:nvPr/>
          </p:nvSpPr>
          <p:spPr bwMode="auto">
            <a:xfrm>
              <a:off x="6982" y="5354"/>
              <a:ext cx="230"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1" name="Rectangle 69"/>
            <p:cNvSpPr>
              <a:spLocks noChangeArrowheads="1"/>
            </p:cNvSpPr>
            <p:nvPr/>
          </p:nvSpPr>
          <p:spPr bwMode="auto">
            <a:xfrm>
              <a:off x="7443" y="5354"/>
              <a:ext cx="76"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2" name="AutoShape 70"/>
            <p:cNvSpPr>
              <a:spLocks noChangeArrowheads="1"/>
            </p:cNvSpPr>
            <p:nvPr/>
          </p:nvSpPr>
          <p:spPr bwMode="auto">
            <a:xfrm>
              <a:off x="8133" y="5623"/>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3" name="AutoShape 71"/>
            <p:cNvSpPr>
              <a:spLocks noChangeArrowheads="1"/>
            </p:cNvSpPr>
            <p:nvPr/>
          </p:nvSpPr>
          <p:spPr bwMode="auto">
            <a:xfrm>
              <a:off x="8975" y="5393"/>
              <a:ext cx="115" cy="153"/>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4" name="Oval 72"/>
            <p:cNvSpPr>
              <a:spLocks noChangeArrowheads="1"/>
            </p:cNvSpPr>
            <p:nvPr/>
          </p:nvSpPr>
          <p:spPr bwMode="auto">
            <a:xfrm>
              <a:off x="7711" y="5661"/>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5" name="AutoShape 73"/>
            <p:cNvSpPr>
              <a:spLocks noChangeArrowheads="1"/>
            </p:cNvSpPr>
            <p:nvPr/>
          </p:nvSpPr>
          <p:spPr bwMode="auto">
            <a:xfrm>
              <a:off x="7097" y="5853"/>
              <a:ext cx="230" cy="113"/>
            </a:xfrm>
            <a:prstGeom prst="hexagon">
              <a:avLst>
                <a:gd name="adj" fmla="val 50885"/>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6" name="Oval 74"/>
            <p:cNvSpPr>
              <a:spLocks noChangeArrowheads="1"/>
            </p:cNvSpPr>
            <p:nvPr/>
          </p:nvSpPr>
          <p:spPr bwMode="auto">
            <a:xfrm>
              <a:off x="8553" y="5546"/>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7" name="AutoShape 75"/>
            <p:cNvSpPr>
              <a:spLocks noChangeArrowheads="1"/>
            </p:cNvSpPr>
            <p:nvPr/>
          </p:nvSpPr>
          <p:spPr bwMode="auto">
            <a:xfrm>
              <a:off x="10049" y="5354"/>
              <a:ext cx="154"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8" name="AutoShape 76"/>
            <p:cNvSpPr>
              <a:spLocks noChangeArrowheads="1"/>
            </p:cNvSpPr>
            <p:nvPr/>
          </p:nvSpPr>
          <p:spPr bwMode="auto">
            <a:xfrm>
              <a:off x="9512" y="6388"/>
              <a:ext cx="154"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49" name="AutoShape 77"/>
            <p:cNvSpPr>
              <a:spLocks noChangeArrowheads="1"/>
            </p:cNvSpPr>
            <p:nvPr/>
          </p:nvSpPr>
          <p:spPr bwMode="auto">
            <a:xfrm>
              <a:off x="9858" y="5891"/>
              <a:ext cx="115" cy="190"/>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0" name="AutoShape 78"/>
            <p:cNvSpPr>
              <a:spLocks noChangeArrowheads="1"/>
            </p:cNvSpPr>
            <p:nvPr/>
          </p:nvSpPr>
          <p:spPr bwMode="auto">
            <a:xfrm>
              <a:off x="8056" y="5354"/>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1" name="AutoShape 79"/>
            <p:cNvSpPr>
              <a:spLocks noChangeArrowheads="1"/>
            </p:cNvSpPr>
            <p:nvPr/>
          </p:nvSpPr>
          <p:spPr bwMode="auto">
            <a:xfrm>
              <a:off x="10395" y="5316"/>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2" name="AutoShape 80"/>
            <p:cNvSpPr>
              <a:spLocks noChangeArrowheads="1"/>
            </p:cNvSpPr>
            <p:nvPr/>
          </p:nvSpPr>
          <p:spPr bwMode="auto">
            <a:xfrm>
              <a:off x="9551" y="5853"/>
              <a:ext cx="115" cy="152"/>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3" name="Oval 81"/>
            <p:cNvSpPr>
              <a:spLocks noChangeArrowheads="1"/>
            </p:cNvSpPr>
            <p:nvPr/>
          </p:nvSpPr>
          <p:spPr bwMode="auto">
            <a:xfrm>
              <a:off x="8975" y="6005"/>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4" name="Oval 82"/>
            <p:cNvSpPr>
              <a:spLocks noChangeArrowheads="1"/>
            </p:cNvSpPr>
            <p:nvPr/>
          </p:nvSpPr>
          <p:spPr bwMode="auto">
            <a:xfrm>
              <a:off x="8171" y="5891"/>
              <a:ext cx="231" cy="114"/>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5" name="AutoShape 83"/>
            <p:cNvSpPr>
              <a:spLocks noChangeArrowheads="1"/>
            </p:cNvSpPr>
            <p:nvPr/>
          </p:nvSpPr>
          <p:spPr bwMode="auto">
            <a:xfrm>
              <a:off x="7327" y="6120"/>
              <a:ext cx="231" cy="115"/>
            </a:xfrm>
            <a:prstGeom prst="hexagon">
              <a:avLst>
                <a:gd name="adj" fmla="val 50217"/>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6" name="AutoShape 84"/>
            <p:cNvSpPr>
              <a:spLocks noChangeArrowheads="1"/>
            </p:cNvSpPr>
            <p:nvPr/>
          </p:nvSpPr>
          <p:spPr bwMode="auto">
            <a:xfrm>
              <a:off x="7212" y="5661"/>
              <a:ext cx="231"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7" name="Rectangle 85"/>
            <p:cNvSpPr>
              <a:spLocks noChangeArrowheads="1"/>
            </p:cNvSpPr>
            <p:nvPr/>
          </p:nvSpPr>
          <p:spPr bwMode="auto">
            <a:xfrm>
              <a:off x="7941" y="5354"/>
              <a:ext cx="77"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8" name="AutoShape 86"/>
            <p:cNvSpPr>
              <a:spLocks noChangeArrowheads="1"/>
            </p:cNvSpPr>
            <p:nvPr/>
          </p:nvSpPr>
          <p:spPr bwMode="auto">
            <a:xfrm>
              <a:off x="8745" y="5316"/>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59" name="AutoShape 87"/>
            <p:cNvSpPr>
              <a:spLocks noChangeArrowheads="1"/>
            </p:cNvSpPr>
            <p:nvPr/>
          </p:nvSpPr>
          <p:spPr bwMode="auto">
            <a:xfrm>
              <a:off x="9167" y="5661"/>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0" name="AutoShape 88"/>
            <p:cNvSpPr>
              <a:spLocks noChangeArrowheads="1"/>
            </p:cNvSpPr>
            <p:nvPr/>
          </p:nvSpPr>
          <p:spPr bwMode="auto">
            <a:xfrm>
              <a:off x="9934" y="5623"/>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1" name="AutoShape 89"/>
            <p:cNvSpPr>
              <a:spLocks noChangeArrowheads="1"/>
            </p:cNvSpPr>
            <p:nvPr/>
          </p:nvSpPr>
          <p:spPr bwMode="auto">
            <a:xfrm>
              <a:off x="7596" y="5930"/>
              <a:ext cx="153" cy="151"/>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2" name="AutoShape 90"/>
            <p:cNvSpPr>
              <a:spLocks noChangeArrowheads="1"/>
            </p:cNvSpPr>
            <p:nvPr/>
          </p:nvSpPr>
          <p:spPr bwMode="auto">
            <a:xfrm>
              <a:off x="6714" y="6043"/>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3" name="AutoShape 91"/>
            <p:cNvSpPr>
              <a:spLocks noChangeArrowheads="1"/>
            </p:cNvSpPr>
            <p:nvPr/>
          </p:nvSpPr>
          <p:spPr bwMode="auto">
            <a:xfrm>
              <a:off x="7327" y="6580"/>
              <a:ext cx="231" cy="115"/>
            </a:xfrm>
            <a:prstGeom prst="hexagon">
              <a:avLst>
                <a:gd name="adj" fmla="val 50217"/>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4" name="Oval 92"/>
            <p:cNvSpPr>
              <a:spLocks noChangeArrowheads="1"/>
            </p:cNvSpPr>
            <p:nvPr/>
          </p:nvSpPr>
          <p:spPr bwMode="auto">
            <a:xfrm>
              <a:off x="8018" y="6503"/>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5" name="AutoShape 93"/>
            <p:cNvSpPr>
              <a:spLocks noChangeArrowheads="1"/>
            </p:cNvSpPr>
            <p:nvPr/>
          </p:nvSpPr>
          <p:spPr bwMode="auto">
            <a:xfrm>
              <a:off x="9167" y="6312"/>
              <a:ext cx="115" cy="191"/>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6" name="AutoShape 94"/>
            <p:cNvSpPr>
              <a:spLocks noChangeArrowheads="1"/>
            </p:cNvSpPr>
            <p:nvPr/>
          </p:nvSpPr>
          <p:spPr bwMode="auto">
            <a:xfrm>
              <a:off x="9512" y="5470"/>
              <a:ext cx="154"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7" name="AutoShape 95"/>
            <p:cNvSpPr>
              <a:spLocks noChangeArrowheads="1"/>
            </p:cNvSpPr>
            <p:nvPr/>
          </p:nvSpPr>
          <p:spPr bwMode="auto">
            <a:xfrm>
              <a:off x="8056" y="6235"/>
              <a:ext cx="115" cy="153"/>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8" name="AutoShape 96"/>
            <p:cNvSpPr>
              <a:spLocks noChangeArrowheads="1"/>
            </p:cNvSpPr>
            <p:nvPr/>
          </p:nvSpPr>
          <p:spPr bwMode="auto">
            <a:xfrm>
              <a:off x="10510" y="6580"/>
              <a:ext cx="115" cy="154"/>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69" name="AutoShape 97"/>
            <p:cNvSpPr>
              <a:spLocks noChangeArrowheads="1"/>
            </p:cNvSpPr>
            <p:nvPr/>
          </p:nvSpPr>
          <p:spPr bwMode="auto">
            <a:xfrm>
              <a:off x="10471" y="5966"/>
              <a:ext cx="154"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70" name="AutoShape 98"/>
            <p:cNvSpPr>
              <a:spLocks noChangeArrowheads="1"/>
            </p:cNvSpPr>
            <p:nvPr/>
          </p:nvSpPr>
          <p:spPr bwMode="auto">
            <a:xfrm>
              <a:off x="9742" y="6312"/>
              <a:ext cx="231" cy="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71" name="Oval 99"/>
            <p:cNvSpPr>
              <a:spLocks noChangeArrowheads="1"/>
            </p:cNvSpPr>
            <p:nvPr/>
          </p:nvSpPr>
          <p:spPr bwMode="auto">
            <a:xfrm>
              <a:off x="6330" y="6388"/>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72" name="AutoShape 100"/>
            <p:cNvSpPr>
              <a:spLocks noChangeArrowheads="1"/>
            </p:cNvSpPr>
            <p:nvPr/>
          </p:nvSpPr>
          <p:spPr bwMode="auto">
            <a:xfrm>
              <a:off x="7097" y="6350"/>
              <a:ext cx="230"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73" name="AutoShape 101"/>
            <p:cNvSpPr>
              <a:spLocks noChangeArrowheads="1"/>
            </p:cNvSpPr>
            <p:nvPr/>
          </p:nvSpPr>
          <p:spPr bwMode="auto">
            <a:xfrm>
              <a:off x="6330" y="6043"/>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74" name="AutoShape 102"/>
            <p:cNvSpPr>
              <a:spLocks noChangeArrowheads="1"/>
            </p:cNvSpPr>
            <p:nvPr/>
          </p:nvSpPr>
          <p:spPr bwMode="auto">
            <a:xfrm>
              <a:off x="9359" y="6158"/>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75" name="Oval 103"/>
            <p:cNvSpPr>
              <a:spLocks noChangeArrowheads="1"/>
            </p:cNvSpPr>
            <p:nvPr/>
          </p:nvSpPr>
          <p:spPr bwMode="auto">
            <a:xfrm>
              <a:off x="10395" y="5700"/>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176" name="Line 104"/>
            <p:cNvSpPr>
              <a:spLocks noChangeShapeType="1"/>
            </p:cNvSpPr>
            <p:nvPr/>
          </p:nvSpPr>
          <p:spPr bwMode="auto">
            <a:xfrm>
              <a:off x="6595" y="5422"/>
              <a:ext cx="339" cy="0"/>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77" name="Line 105"/>
            <p:cNvSpPr>
              <a:spLocks noChangeShapeType="1"/>
            </p:cNvSpPr>
            <p:nvPr/>
          </p:nvSpPr>
          <p:spPr bwMode="auto">
            <a:xfrm flipH="1">
              <a:off x="6633" y="6446"/>
              <a:ext cx="466" cy="0"/>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78" name="Line 106"/>
            <p:cNvSpPr>
              <a:spLocks noChangeShapeType="1"/>
            </p:cNvSpPr>
            <p:nvPr/>
          </p:nvSpPr>
          <p:spPr bwMode="auto">
            <a:xfrm>
              <a:off x="7615" y="6622"/>
              <a:ext cx="342" cy="0"/>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79" name="Line 107"/>
            <p:cNvSpPr>
              <a:spLocks noChangeShapeType="1"/>
            </p:cNvSpPr>
            <p:nvPr/>
          </p:nvSpPr>
          <p:spPr bwMode="auto">
            <a:xfrm flipH="1" flipV="1">
              <a:off x="8296" y="6559"/>
              <a:ext cx="416" cy="0"/>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0" name="Line 108"/>
            <p:cNvSpPr>
              <a:spLocks noChangeShapeType="1"/>
            </p:cNvSpPr>
            <p:nvPr/>
          </p:nvSpPr>
          <p:spPr bwMode="auto">
            <a:xfrm flipH="1">
              <a:off x="8877" y="5750"/>
              <a:ext cx="326" cy="17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1" name="Line 109"/>
            <p:cNvSpPr>
              <a:spLocks noChangeShapeType="1"/>
            </p:cNvSpPr>
            <p:nvPr/>
          </p:nvSpPr>
          <p:spPr bwMode="auto">
            <a:xfrm rot="10800000" flipH="1">
              <a:off x="9683" y="5738"/>
              <a:ext cx="303" cy="157"/>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2" name="Line 110"/>
            <p:cNvSpPr>
              <a:spLocks noChangeShapeType="1"/>
            </p:cNvSpPr>
            <p:nvPr/>
          </p:nvSpPr>
          <p:spPr bwMode="auto">
            <a:xfrm rot="10800000" flipH="1">
              <a:off x="9658" y="5838"/>
              <a:ext cx="731" cy="96"/>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3" name="Line 111"/>
            <p:cNvSpPr>
              <a:spLocks noChangeShapeType="1"/>
            </p:cNvSpPr>
            <p:nvPr/>
          </p:nvSpPr>
          <p:spPr bwMode="auto">
            <a:xfrm>
              <a:off x="7995" y="6256"/>
              <a:ext cx="389" cy="0"/>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4" name="Line 112"/>
            <p:cNvSpPr>
              <a:spLocks noChangeShapeType="1"/>
            </p:cNvSpPr>
            <p:nvPr/>
          </p:nvSpPr>
          <p:spPr bwMode="auto">
            <a:xfrm rot="10800000" flipH="1">
              <a:off x="7995" y="6053"/>
              <a:ext cx="251" cy="145"/>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5" name="Line 113"/>
            <p:cNvSpPr>
              <a:spLocks noChangeShapeType="1"/>
            </p:cNvSpPr>
            <p:nvPr/>
          </p:nvSpPr>
          <p:spPr bwMode="auto">
            <a:xfrm flipH="1">
              <a:off x="6505" y="6218"/>
              <a:ext cx="201" cy="170"/>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6" name="Line 114"/>
            <p:cNvSpPr>
              <a:spLocks noChangeShapeType="1"/>
            </p:cNvSpPr>
            <p:nvPr/>
          </p:nvSpPr>
          <p:spPr bwMode="auto">
            <a:xfrm flipH="1">
              <a:off x="7326" y="5433"/>
              <a:ext cx="176" cy="223"/>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7" name="Line 115"/>
            <p:cNvSpPr>
              <a:spLocks noChangeShapeType="1"/>
            </p:cNvSpPr>
            <p:nvPr/>
          </p:nvSpPr>
          <p:spPr bwMode="auto">
            <a:xfrm flipH="1">
              <a:off x="6719" y="5471"/>
              <a:ext cx="706" cy="223"/>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8" name="Line 116"/>
            <p:cNvSpPr>
              <a:spLocks noChangeShapeType="1"/>
            </p:cNvSpPr>
            <p:nvPr/>
          </p:nvSpPr>
          <p:spPr bwMode="auto">
            <a:xfrm flipH="1">
              <a:off x="8384" y="5700"/>
              <a:ext cx="177" cy="195"/>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89" name="Line 117"/>
            <p:cNvSpPr>
              <a:spLocks noChangeShapeType="1"/>
            </p:cNvSpPr>
            <p:nvPr/>
          </p:nvSpPr>
          <p:spPr bwMode="auto">
            <a:xfrm flipH="1">
              <a:off x="8624" y="6053"/>
              <a:ext cx="177" cy="195"/>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0" name="Line 118"/>
            <p:cNvSpPr>
              <a:spLocks noChangeShapeType="1"/>
            </p:cNvSpPr>
            <p:nvPr/>
          </p:nvSpPr>
          <p:spPr bwMode="auto">
            <a:xfrm flipH="1">
              <a:off x="6808" y="5826"/>
              <a:ext cx="176" cy="221"/>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1" name="Line 119"/>
            <p:cNvSpPr>
              <a:spLocks noChangeShapeType="1"/>
            </p:cNvSpPr>
            <p:nvPr/>
          </p:nvSpPr>
          <p:spPr bwMode="auto">
            <a:xfrm flipH="1">
              <a:off x="7577" y="6356"/>
              <a:ext cx="176" cy="222"/>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2" name="Line 120"/>
            <p:cNvSpPr>
              <a:spLocks noChangeShapeType="1"/>
            </p:cNvSpPr>
            <p:nvPr/>
          </p:nvSpPr>
          <p:spPr bwMode="auto">
            <a:xfrm rot="10800000" flipH="1">
              <a:off x="9622" y="6066"/>
              <a:ext cx="251" cy="146"/>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3" name="Line 121"/>
            <p:cNvSpPr>
              <a:spLocks noChangeShapeType="1"/>
            </p:cNvSpPr>
            <p:nvPr/>
          </p:nvSpPr>
          <p:spPr bwMode="auto">
            <a:xfrm rot="10800000" flipH="1">
              <a:off x="9092" y="5295"/>
              <a:ext cx="290" cy="171"/>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4" name="Line 122"/>
            <p:cNvSpPr>
              <a:spLocks noChangeShapeType="1"/>
            </p:cNvSpPr>
            <p:nvPr/>
          </p:nvSpPr>
          <p:spPr bwMode="auto">
            <a:xfrm>
              <a:off x="9092" y="5537"/>
              <a:ext cx="390" cy="0"/>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5" name="Line 123"/>
            <p:cNvSpPr>
              <a:spLocks noChangeShapeType="1"/>
            </p:cNvSpPr>
            <p:nvPr/>
          </p:nvSpPr>
          <p:spPr bwMode="auto">
            <a:xfrm rot="10800000" flipV="1">
              <a:off x="8210" y="5473"/>
              <a:ext cx="502" cy="0"/>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6" name="Line 124"/>
            <p:cNvSpPr>
              <a:spLocks noChangeShapeType="1"/>
            </p:cNvSpPr>
            <p:nvPr/>
          </p:nvSpPr>
          <p:spPr bwMode="auto">
            <a:xfrm rot="10800000" flipV="1">
              <a:off x="8638" y="6218"/>
              <a:ext cx="705" cy="49"/>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7" name="Line 125"/>
            <p:cNvSpPr>
              <a:spLocks noChangeShapeType="1"/>
            </p:cNvSpPr>
            <p:nvPr/>
          </p:nvSpPr>
          <p:spPr bwMode="auto">
            <a:xfrm flipH="1">
              <a:off x="8889" y="6484"/>
              <a:ext cx="251" cy="94"/>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8" name="Line 126"/>
            <p:cNvSpPr>
              <a:spLocks noChangeShapeType="1"/>
            </p:cNvSpPr>
            <p:nvPr/>
          </p:nvSpPr>
          <p:spPr bwMode="auto">
            <a:xfrm rot="-10800000" flipH="1" flipV="1">
              <a:off x="9900" y="6336"/>
              <a:ext cx="287" cy="45"/>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199" name="Line 127"/>
            <p:cNvSpPr>
              <a:spLocks noChangeShapeType="1"/>
            </p:cNvSpPr>
            <p:nvPr/>
          </p:nvSpPr>
          <p:spPr bwMode="auto">
            <a:xfrm rot="10800000" flipH="1">
              <a:off x="10479" y="6419"/>
              <a:ext cx="100" cy="247"/>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0" name="Line 128"/>
            <p:cNvSpPr>
              <a:spLocks noChangeShapeType="1"/>
            </p:cNvSpPr>
            <p:nvPr/>
          </p:nvSpPr>
          <p:spPr bwMode="auto">
            <a:xfrm rot="10800000" flipH="1">
              <a:off x="6873" y="5966"/>
              <a:ext cx="251" cy="144"/>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1" name="Line 129"/>
            <p:cNvSpPr>
              <a:spLocks noChangeShapeType="1"/>
            </p:cNvSpPr>
            <p:nvPr/>
          </p:nvSpPr>
          <p:spPr bwMode="auto">
            <a:xfrm rot="10800000" flipH="1">
              <a:off x="7780" y="5725"/>
              <a:ext cx="430" cy="247"/>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2" name="Line 130"/>
            <p:cNvSpPr>
              <a:spLocks noChangeShapeType="1"/>
            </p:cNvSpPr>
            <p:nvPr/>
          </p:nvSpPr>
          <p:spPr bwMode="auto">
            <a:xfrm>
              <a:off x="7425" y="5700"/>
              <a:ext cx="240" cy="50"/>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3" name="Line 131"/>
            <p:cNvSpPr>
              <a:spLocks noChangeShapeType="1"/>
            </p:cNvSpPr>
            <p:nvPr/>
          </p:nvSpPr>
          <p:spPr bwMode="auto">
            <a:xfrm>
              <a:off x="7274" y="5978"/>
              <a:ext cx="115" cy="151"/>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4" name="Line 132"/>
            <p:cNvSpPr>
              <a:spLocks noChangeShapeType="1"/>
            </p:cNvSpPr>
            <p:nvPr/>
          </p:nvSpPr>
          <p:spPr bwMode="auto">
            <a:xfrm>
              <a:off x="7326" y="5953"/>
              <a:ext cx="301" cy="36"/>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5" name="Line 133"/>
            <p:cNvSpPr>
              <a:spLocks noChangeShapeType="1"/>
            </p:cNvSpPr>
            <p:nvPr/>
          </p:nvSpPr>
          <p:spPr bwMode="auto">
            <a:xfrm flipH="1">
              <a:off x="7452" y="5422"/>
              <a:ext cx="430" cy="247"/>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6" name="Line 134"/>
            <p:cNvSpPr>
              <a:spLocks noChangeShapeType="1"/>
            </p:cNvSpPr>
            <p:nvPr/>
          </p:nvSpPr>
          <p:spPr bwMode="auto">
            <a:xfrm flipH="1">
              <a:off x="8436" y="5562"/>
              <a:ext cx="606" cy="372"/>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7" name="Line 135"/>
            <p:cNvSpPr>
              <a:spLocks noChangeShapeType="1"/>
            </p:cNvSpPr>
            <p:nvPr/>
          </p:nvSpPr>
          <p:spPr bwMode="auto">
            <a:xfrm rot="-10800000" flipH="1" flipV="1">
              <a:off x="7857" y="5782"/>
              <a:ext cx="313" cy="157"/>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8" name="Line 136"/>
            <p:cNvSpPr>
              <a:spLocks noChangeShapeType="1"/>
            </p:cNvSpPr>
            <p:nvPr/>
          </p:nvSpPr>
          <p:spPr bwMode="auto">
            <a:xfrm rot="-10800000" flipH="1" flipV="1">
              <a:off x="9482" y="5239"/>
              <a:ext cx="556" cy="183"/>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09" name="Line 137"/>
            <p:cNvSpPr>
              <a:spLocks noChangeShapeType="1"/>
            </p:cNvSpPr>
            <p:nvPr/>
          </p:nvSpPr>
          <p:spPr bwMode="auto">
            <a:xfrm rot="10800000" flipH="1">
              <a:off x="10086" y="5397"/>
              <a:ext cx="360" cy="27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0" name="Line 138"/>
            <p:cNvSpPr>
              <a:spLocks noChangeShapeType="1"/>
            </p:cNvSpPr>
            <p:nvPr/>
          </p:nvSpPr>
          <p:spPr bwMode="auto">
            <a:xfrm flipV="1">
              <a:off x="10176" y="5358"/>
              <a:ext cx="251" cy="5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1" name="Line 139"/>
            <p:cNvSpPr>
              <a:spLocks noChangeShapeType="1"/>
            </p:cNvSpPr>
            <p:nvPr/>
          </p:nvSpPr>
          <p:spPr bwMode="auto">
            <a:xfrm>
              <a:off x="10527" y="5422"/>
              <a:ext cx="13" cy="247"/>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2" name="Line 140"/>
            <p:cNvSpPr>
              <a:spLocks noChangeShapeType="1"/>
            </p:cNvSpPr>
            <p:nvPr/>
          </p:nvSpPr>
          <p:spPr bwMode="auto">
            <a:xfrm rot="-10800000" flipH="1" flipV="1">
              <a:off x="9975" y="6010"/>
              <a:ext cx="504" cy="45"/>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3" name="Line 141"/>
            <p:cNvSpPr>
              <a:spLocks noChangeShapeType="1"/>
            </p:cNvSpPr>
            <p:nvPr/>
          </p:nvSpPr>
          <p:spPr bwMode="auto">
            <a:xfrm rot="10800000">
              <a:off x="10163" y="5688"/>
              <a:ext cx="264" cy="63"/>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4" name="Line 142"/>
            <p:cNvSpPr>
              <a:spLocks noChangeShapeType="1"/>
            </p:cNvSpPr>
            <p:nvPr/>
          </p:nvSpPr>
          <p:spPr bwMode="auto">
            <a:xfrm flipV="1">
              <a:off x="9280" y="6455"/>
              <a:ext cx="227" cy="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5" name="Line 143"/>
            <p:cNvSpPr>
              <a:spLocks noChangeShapeType="1"/>
            </p:cNvSpPr>
            <p:nvPr/>
          </p:nvSpPr>
          <p:spPr bwMode="auto">
            <a:xfrm flipV="1">
              <a:off x="9192" y="5966"/>
              <a:ext cx="326" cy="125"/>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6" name="Line 144"/>
            <p:cNvSpPr>
              <a:spLocks noChangeShapeType="1"/>
            </p:cNvSpPr>
            <p:nvPr/>
          </p:nvSpPr>
          <p:spPr bwMode="auto">
            <a:xfrm flipH="1">
              <a:off x="8296" y="5333"/>
              <a:ext cx="152" cy="273"/>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7" name="Line 145"/>
            <p:cNvSpPr>
              <a:spLocks noChangeShapeType="1"/>
            </p:cNvSpPr>
            <p:nvPr/>
          </p:nvSpPr>
          <p:spPr bwMode="auto">
            <a:xfrm flipH="1">
              <a:off x="8045" y="5322"/>
              <a:ext cx="341" cy="31"/>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8" name="Line 146"/>
            <p:cNvSpPr>
              <a:spLocks noChangeShapeType="1"/>
            </p:cNvSpPr>
            <p:nvPr/>
          </p:nvSpPr>
          <p:spPr bwMode="auto">
            <a:xfrm flipH="1">
              <a:off x="6531" y="5776"/>
              <a:ext cx="378" cy="303"/>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19" name="Line 147"/>
            <p:cNvSpPr>
              <a:spLocks noChangeShapeType="1"/>
            </p:cNvSpPr>
            <p:nvPr/>
          </p:nvSpPr>
          <p:spPr bwMode="auto">
            <a:xfrm flipH="1">
              <a:off x="6934" y="6471"/>
              <a:ext cx="190" cy="132"/>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0" name="Line 148"/>
            <p:cNvSpPr>
              <a:spLocks noChangeShapeType="1"/>
            </p:cNvSpPr>
            <p:nvPr/>
          </p:nvSpPr>
          <p:spPr bwMode="auto">
            <a:xfrm>
              <a:off x="6959" y="6672"/>
              <a:ext cx="342" cy="0"/>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1" name="Line 149"/>
            <p:cNvSpPr>
              <a:spLocks noChangeShapeType="1"/>
            </p:cNvSpPr>
            <p:nvPr/>
          </p:nvSpPr>
          <p:spPr bwMode="auto">
            <a:xfrm rot="-10800000" flipH="1" flipV="1">
              <a:off x="8714" y="5680"/>
              <a:ext cx="112" cy="284"/>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2" name="Line 150"/>
            <p:cNvSpPr>
              <a:spLocks noChangeShapeType="1"/>
            </p:cNvSpPr>
            <p:nvPr/>
          </p:nvSpPr>
          <p:spPr bwMode="auto">
            <a:xfrm>
              <a:off x="9330" y="5738"/>
              <a:ext cx="226" cy="163"/>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3" name="Line 151"/>
            <p:cNvSpPr>
              <a:spLocks noChangeShapeType="1"/>
            </p:cNvSpPr>
            <p:nvPr/>
          </p:nvSpPr>
          <p:spPr bwMode="auto">
            <a:xfrm flipH="1">
              <a:off x="8120" y="6306"/>
              <a:ext cx="251" cy="96"/>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4" name="Line 152"/>
            <p:cNvSpPr>
              <a:spLocks noChangeShapeType="1"/>
            </p:cNvSpPr>
            <p:nvPr/>
          </p:nvSpPr>
          <p:spPr bwMode="auto">
            <a:xfrm>
              <a:off x="10565" y="6143"/>
              <a:ext cx="14" cy="245"/>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5" name="Line 153"/>
            <p:cNvSpPr>
              <a:spLocks noChangeShapeType="1"/>
            </p:cNvSpPr>
            <p:nvPr/>
          </p:nvSpPr>
          <p:spPr bwMode="auto">
            <a:xfrm>
              <a:off x="7552" y="6206"/>
              <a:ext cx="201" cy="61"/>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6" name="Line 154"/>
            <p:cNvSpPr>
              <a:spLocks noChangeShapeType="1"/>
            </p:cNvSpPr>
            <p:nvPr/>
          </p:nvSpPr>
          <p:spPr bwMode="auto">
            <a:xfrm flipH="1">
              <a:off x="7326" y="6254"/>
              <a:ext cx="477" cy="109"/>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7" name="Line 155"/>
            <p:cNvSpPr>
              <a:spLocks noChangeShapeType="1"/>
            </p:cNvSpPr>
            <p:nvPr/>
          </p:nvSpPr>
          <p:spPr bwMode="auto">
            <a:xfrm>
              <a:off x="6493" y="6534"/>
              <a:ext cx="278" cy="88"/>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8" name="Line 156"/>
            <p:cNvSpPr>
              <a:spLocks noChangeShapeType="1"/>
            </p:cNvSpPr>
            <p:nvPr/>
          </p:nvSpPr>
          <p:spPr bwMode="auto">
            <a:xfrm>
              <a:off x="9531" y="6191"/>
              <a:ext cx="265" cy="140"/>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29" name="Line 157"/>
            <p:cNvSpPr>
              <a:spLocks noChangeShapeType="1"/>
            </p:cNvSpPr>
            <p:nvPr/>
          </p:nvSpPr>
          <p:spPr bwMode="auto">
            <a:xfrm>
              <a:off x="8850" y="5989"/>
              <a:ext cx="114" cy="64"/>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30" name="Line 158"/>
            <p:cNvSpPr>
              <a:spLocks noChangeShapeType="1"/>
            </p:cNvSpPr>
            <p:nvPr/>
          </p:nvSpPr>
          <p:spPr bwMode="auto">
            <a:xfrm flipH="1">
              <a:off x="8325" y="6156"/>
              <a:ext cx="692" cy="372"/>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31" name="Line 159"/>
            <p:cNvSpPr>
              <a:spLocks noChangeShapeType="1"/>
            </p:cNvSpPr>
            <p:nvPr/>
          </p:nvSpPr>
          <p:spPr bwMode="auto">
            <a:xfrm rot="-10800000" flipH="1" flipV="1">
              <a:off x="8549" y="6312"/>
              <a:ext cx="238" cy="170"/>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32" name="Line 160"/>
            <p:cNvSpPr>
              <a:spLocks noChangeShapeType="1"/>
            </p:cNvSpPr>
            <p:nvPr/>
          </p:nvSpPr>
          <p:spPr bwMode="auto">
            <a:xfrm>
              <a:off x="9115" y="6141"/>
              <a:ext cx="88" cy="27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33" name="Line 161"/>
            <p:cNvSpPr>
              <a:spLocks noChangeShapeType="1"/>
            </p:cNvSpPr>
            <p:nvPr/>
          </p:nvSpPr>
          <p:spPr bwMode="auto">
            <a:xfrm rot="10800000" flipH="1">
              <a:off x="7314" y="5790"/>
              <a:ext cx="453" cy="94"/>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34" name="Line 162"/>
            <p:cNvSpPr>
              <a:spLocks noChangeShapeType="1"/>
            </p:cNvSpPr>
            <p:nvPr/>
          </p:nvSpPr>
          <p:spPr bwMode="auto">
            <a:xfrm rot="10800000" flipH="1">
              <a:off x="7918" y="5446"/>
              <a:ext cx="50" cy="223"/>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35" name="Line 163"/>
            <p:cNvSpPr>
              <a:spLocks noChangeShapeType="1"/>
            </p:cNvSpPr>
            <p:nvPr/>
          </p:nvSpPr>
          <p:spPr bwMode="auto">
            <a:xfrm rot="10800000" flipH="1">
              <a:off x="7932" y="5636"/>
              <a:ext cx="215" cy="69"/>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36" name="Line 164"/>
            <p:cNvSpPr>
              <a:spLocks noChangeShapeType="1"/>
            </p:cNvSpPr>
            <p:nvPr/>
          </p:nvSpPr>
          <p:spPr bwMode="auto">
            <a:xfrm>
              <a:off x="6468" y="5485"/>
              <a:ext cx="127" cy="201"/>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37" name="Line 165"/>
            <p:cNvSpPr>
              <a:spLocks noChangeShapeType="1"/>
            </p:cNvSpPr>
            <p:nvPr/>
          </p:nvSpPr>
          <p:spPr bwMode="auto">
            <a:xfrm rot="10800000" flipH="1">
              <a:off x="6418" y="5813"/>
              <a:ext cx="163" cy="234"/>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38" name="Text Box 166"/>
            <p:cNvSpPr txBox="1">
              <a:spLocks noChangeArrowheads="1"/>
            </p:cNvSpPr>
            <p:nvPr/>
          </p:nvSpPr>
          <p:spPr bwMode="auto">
            <a:xfrm>
              <a:off x="10083" y="3421"/>
              <a:ext cx="564" cy="7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2400" b="0" i="0" u="none" strike="noStrike" cap="none" normalizeH="0" baseline="0" smtClean="0">
                  <a:ln>
                    <a:noFill/>
                  </a:ln>
                  <a:solidFill>
                    <a:srgbClr val="000000"/>
                  </a:solidFill>
                  <a:effectLst/>
                  <a:latin typeface="Gill Sans Extra Bold" charset="0"/>
                  <a:cs typeface="Arial" pitchFamily="34" charset="0"/>
                </a:rPr>
                <a:t>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239" name="Rectangle 167"/>
            <p:cNvSpPr>
              <a:spLocks noChangeArrowheads="1"/>
            </p:cNvSpPr>
            <p:nvPr/>
          </p:nvSpPr>
          <p:spPr bwMode="auto">
            <a:xfrm>
              <a:off x="888" y="7200"/>
              <a:ext cx="4997" cy="3573"/>
            </a:xfrm>
            <a:prstGeom prst="rect">
              <a:avLst/>
            </a:prstGeom>
            <a:solidFill>
              <a:srgbClr val="DDDDDD"/>
            </a:solidFill>
            <a:ln w="9525">
              <a:solidFill>
                <a:srgbClr val="000000"/>
              </a:solidFill>
              <a:miter lim="800000"/>
              <a:headEnd/>
              <a:tailEnd/>
            </a:ln>
            <a:effectLst>
              <a:outerShdw dist="35921" dir="2700000" algn="ctr" rotWithShape="0">
                <a:srgbClr val="808080"/>
              </a:outerShdw>
            </a:effectLst>
          </p:spPr>
          <p:txBody>
            <a:bodyPr vert="horz" wrap="none" lIns="91440" tIns="45720" rIns="91440" bIns="45720" numCol="1" anchor="ctr" anchorCtr="0" compatLnSpc="1">
              <a:prstTxWarp prst="textNoShape">
                <a:avLst/>
              </a:prstTxWarp>
            </a:bodyPr>
            <a:lstStyle/>
            <a:p>
              <a:endParaRPr lang="en-GB"/>
            </a:p>
          </p:txBody>
        </p:sp>
        <p:sp>
          <p:nvSpPr>
            <p:cNvPr id="131240" name="Rectangle 168"/>
            <p:cNvSpPr>
              <a:spLocks noChangeArrowheads="1"/>
            </p:cNvSpPr>
            <p:nvPr/>
          </p:nvSpPr>
          <p:spPr bwMode="auto">
            <a:xfrm>
              <a:off x="1297" y="9179"/>
              <a:ext cx="76"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41" name="Oval 169"/>
            <p:cNvSpPr>
              <a:spLocks noChangeArrowheads="1"/>
            </p:cNvSpPr>
            <p:nvPr/>
          </p:nvSpPr>
          <p:spPr bwMode="auto">
            <a:xfrm>
              <a:off x="3253" y="9983"/>
              <a:ext cx="228"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42" name="AutoShape 170"/>
            <p:cNvSpPr>
              <a:spLocks noChangeArrowheads="1"/>
            </p:cNvSpPr>
            <p:nvPr/>
          </p:nvSpPr>
          <p:spPr bwMode="auto">
            <a:xfrm>
              <a:off x="4249" y="8911"/>
              <a:ext cx="115" cy="153"/>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43" name="AutoShape 171"/>
            <p:cNvSpPr>
              <a:spLocks noChangeArrowheads="1"/>
            </p:cNvSpPr>
            <p:nvPr/>
          </p:nvSpPr>
          <p:spPr bwMode="auto">
            <a:xfrm>
              <a:off x="1373" y="9486"/>
              <a:ext cx="230"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44" name="AutoShape 172"/>
            <p:cNvSpPr>
              <a:spLocks noChangeArrowheads="1"/>
            </p:cNvSpPr>
            <p:nvPr/>
          </p:nvSpPr>
          <p:spPr bwMode="auto">
            <a:xfrm>
              <a:off x="2601" y="9944"/>
              <a:ext cx="230" cy="115"/>
            </a:xfrm>
            <a:prstGeom prst="hexagon">
              <a:avLst>
                <a:gd name="adj" fmla="val 50000"/>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45" name="AutoShape 173"/>
            <p:cNvSpPr>
              <a:spLocks noChangeArrowheads="1"/>
            </p:cNvSpPr>
            <p:nvPr/>
          </p:nvSpPr>
          <p:spPr bwMode="auto">
            <a:xfrm>
              <a:off x="3253" y="8949"/>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46" name="AutoShape 174"/>
            <p:cNvSpPr>
              <a:spLocks noChangeArrowheads="1"/>
            </p:cNvSpPr>
            <p:nvPr/>
          </p:nvSpPr>
          <p:spPr bwMode="auto">
            <a:xfrm>
              <a:off x="5361" y="10136"/>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47" name="AutoShape 175"/>
            <p:cNvSpPr>
              <a:spLocks noChangeArrowheads="1"/>
            </p:cNvSpPr>
            <p:nvPr/>
          </p:nvSpPr>
          <p:spPr bwMode="auto">
            <a:xfrm>
              <a:off x="1642" y="10328"/>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48" name="AutoShape 176"/>
            <p:cNvSpPr>
              <a:spLocks noChangeArrowheads="1"/>
            </p:cNvSpPr>
            <p:nvPr/>
          </p:nvSpPr>
          <p:spPr bwMode="auto">
            <a:xfrm>
              <a:off x="3597" y="10251"/>
              <a:ext cx="153"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49" name="Rectangle 177"/>
            <p:cNvSpPr>
              <a:spLocks noChangeArrowheads="1"/>
            </p:cNvSpPr>
            <p:nvPr/>
          </p:nvSpPr>
          <p:spPr bwMode="auto">
            <a:xfrm>
              <a:off x="3635" y="9753"/>
              <a:ext cx="77" cy="76"/>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0" name="AutoShape 178"/>
            <p:cNvSpPr>
              <a:spLocks noChangeArrowheads="1"/>
            </p:cNvSpPr>
            <p:nvPr/>
          </p:nvSpPr>
          <p:spPr bwMode="auto">
            <a:xfrm>
              <a:off x="5054" y="10021"/>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1" name="AutoShape 179"/>
            <p:cNvSpPr>
              <a:spLocks noChangeArrowheads="1"/>
            </p:cNvSpPr>
            <p:nvPr/>
          </p:nvSpPr>
          <p:spPr bwMode="auto">
            <a:xfrm>
              <a:off x="1719" y="9486"/>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2" name="AutoShape 180"/>
            <p:cNvSpPr>
              <a:spLocks noChangeArrowheads="1"/>
            </p:cNvSpPr>
            <p:nvPr/>
          </p:nvSpPr>
          <p:spPr bwMode="auto">
            <a:xfrm>
              <a:off x="1834" y="9141"/>
              <a:ext cx="230" cy="7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3" name="Rectangle 181"/>
            <p:cNvSpPr>
              <a:spLocks noChangeArrowheads="1"/>
            </p:cNvSpPr>
            <p:nvPr/>
          </p:nvSpPr>
          <p:spPr bwMode="auto">
            <a:xfrm>
              <a:off x="2294" y="9141"/>
              <a:ext cx="77" cy="76"/>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4" name="AutoShape 182"/>
            <p:cNvSpPr>
              <a:spLocks noChangeArrowheads="1"/>
            </p:cNvSpPr>
            <p:nvPr/>
          </p:nvSpPr>
          <p:spPr bwMode="auto">
            <a:xfrm>
              <a:off x="2985" y="9409"/>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5" name="AutoShape 183"/>
            <p:cNvSpPr>
              <a:spLocks noChangeArrowheads="1"/>
            </p:cNvSpPr>
            <p:nvPr/>
          </p:nvSpPr>
          <p:spPr bwMode="auto">
            <a:xfrm>
              <a:off x="3827" y="9179"/>
              <a:ext cx="115" cy="154"/>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6" name="Oval 184"/>
            <p:cNvSpPr>
              <a:spLocks noChangeArrowheads="1"/>
            </p:cNvSpPr>
            <p:nvPr/>
          </p:nvSpPr>
          <p:spPr bwMode="auto">
            <a:xfrm>
              <a:off x="2563" y="9448"/>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7" name="AutoShape 185"/>
            <p:cNvSpPr>
              <a:spLocks noChangeArrowheads="1"/>
            </p:cNvSpPr>
            <p:nvPr/>
          </p:nvSpPr>
          <p:spPr bwMode="auto">
            <a:xfrm>
              <a:off x="1949" y="9639"/>
              <a:ext cx="230" cy="114"/>
            </a:xfrm>
            <a:prstGeom prst="hexagon">
              <a:avLst>
                <a:gd name="adj" fmla="val 50439"/>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8" name="Oval 186"/>
            <p:cNvSpPr>
              <a:spLocks noChangeArrowheads="1"/>
            </p:cNvSpPr>
            <p:nvPr/>
          </p:nvSpPr>
          <p:spPr bwMode="auto">
            <a:xfrm>
              <a:off x="3405" y="9333"/>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59" name="AutoShape 187"/>
            <p:cNvSpPr>
              <a:spLocks noChangeArrowheads="1"/>
            </p:cNvSpPr>
            <p:nvPr/>
          </p:nvSpPr>
          <p:spPr bwMode="auto">
            <a:xfrm>
              <a:off x="4901" y="9141"/>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0" name="AutoShape 188"/>
            <p:cNvSpPr>
              <a:spLocks noChangeArrowheads="1"/>
            </p:cNvSpPr>
            <p:nvPr/>
          </p:nvSpPr>
          <p:spPr bwMode="auto">
            <a:xfrm>
              <a:off x="4364" y="10175"/>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1" name="AutoShape 189"/>
            <p:cNvSpPr>
              <a:spLocks noChangeArrowheads="1"/>
            </p:cNvSpPr>
            <p:nvPr/>
          </p:nvSpPr>
          <p:spPr bwMode="auto">
            <a:xfrm>
              <a:off x="4709" y="9678"/>
              <a:ext cx="115" cy="190"/>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2" name="AutoShape 190"/>
            <p:cNvSpPr>
              <a:spLocks noChangeArrowheads="1"/>
            </p:cNvSpPr>
            <p:nvPr/>
          </p:nvSpPr>
          <p:spPr bwMode="auto">
            <a:xfrm>
              <a:off x="2908" y="9141"/>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3" name="AutoShape 191"/>
            <p:cNvSpPr>
              <a:spLocks noChangeArrowheads="1"/>
            </p:cNvSpPr>
            <p:nvPr/>
          </p:nvSpPr>
          <p:spPr bwMode="auto">
            <a:xfrm>
              <a:off x="5246" y="9102"/>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4" name="AutoShape 192"/>
            <p:cNvSpPr>
              <a:spLocks noChangeArrowheads="1"/>
            </p:cNvSpPr>
            <p:nvPr/>
          </p:nvSpPr>
          <p:spPr bwMode="auto">
            <a:xfrm>
              <a:off x="4402" y="9639"/>
              <a:ext cx="115" cy="152"/>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5" name="Oval 193"/>
            <p:cNvSpPr>
              <a:spLocks noChangeArrowheads="1"/>
            </p:cNvSpPr>
            <p:nvPr/>
          </p:nvSpPr>
          <p:spPr bwMode="auto">
            <a:xfrm>
              <a:off x="3827" y="9791"/>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6" name="Oval 194"/>
            <p:cNvSpPr>
              <a:spLocks noChangeArrowheads="1"/>
            </p:cNvSpPr>
            <p:nvPr/>
          </p:nvSpPr>
          <p:spPr bwMode="auto">
            <a:xfrm>
              <a:off x="3023" y="9678"/>
              <a:ext cx="230" cy="113"/>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7" name="AutoShape 195"/>
            <p:cNvSpPr>
              <a:spLocks noChangeArrowheads="1"/>
            </p:cNvSpPr>
            <p:nvPr/>
          </p:nvSpPr>
          <p:spPr bwMode="auto">
            <a:xfrm>
              <a:off x="2179" y="9906"/>
              <a:ext cx="230" cy="115"/>
            </a:xfrm>
            <a:prstGeom prst="hexagon">
              <a:avLst>
                <a:gd name="adj" fmla="val 50000"/>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8" name="AutoShape 196"/>
            <p:cNvSpPr>
              <a:spLocks noChangeArrowheads="1"/>
            </p:cNvSpPr>
            <p:nvPr/>
          </p:nvSpPr>
          <p:spPr bwMode="auto">
            <a:xfrm>
              <a:off x="2064" y="9448"/>
              <a:ext cx="230" cy="7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69" name="Rectangle 197"/>
            <p:cNvSpPr>
              <a:spLocks noChangeArrowheads="1"/>
            </p:cNvSpPr>
            <p:nvPr/>
          </p:nvSpPr>
          <p:spPr bwMode="auto">
            <a:xfrm>
              <a:off x="2793" y="9141"/>
              <a:ext cx="77" cy="76"/>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0" name="AutoShape 198"/>
            <p:cNvSpPr>
              <a:spLocks noChangeArrowheads="1"/>
            </p:cNvSpPr>
            <p:nvPr/>
          </p:nvSpPr>
          <p:spPr bwMode="auto">
            <a:xfrm>
              <a:off x="3597" y="9102"/>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1" name="AutoShape 199"/>
            <p:cNvSpPr>
              <a:spLocks noChangeArrowheads="1"/>
            </p:cNvSpPr>
            <p:nvPr/>
          </p:nvSpPr>
          <p:spPr bwMode="auto">
            <a:xfrm>
              <a:off x="4019" y="9448"/>
              <a:ext cx="230" cy="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2" name="AutoShape 200"/>
            <p:cNvSpPr>
              <a:spLocks noChangeArrowheads="1"/>
            </p:cNvSpPr>
            <p:nvPr/>
          </p:nvSpPr>
          <p:spPr bwMode="auto">
            <a:xfrm>
              <a:off x="4786" y="9409"/>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3" name="AutoShape 201"/>
            <p:cNvSpPr>
              <a:spLocks noChangeArrowheads="1"/>
            </p:cNvSpPr>
            <p:nvPr/>
          </p:nvSpPr>
          <p:spPr bwMode="auto">
            <a:xfrm>
              <a:off x="2448" y="9716"/>
              <a:ext cx="153" cy="152"/>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4" name="AutoShape 202"/>
            <p:cNvSpPr>
              <a:spLocks noChangeArrowheads="1"/>
            </p:cNvSpPr>
            <p:nvPr/>
          </p:nvSpPr>
          <p:spPr bwMode="auto">
            <a:xfrm>
              <a:off x="1565" y="9829"/>
              <a:ext cx="154"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5" name="AutoShape 203"/>
            <p:cNvSpPr>
              <a:spLocks noChangeArrowheads="1"/>
            </p:cNvSpPr>
            <p:nvPr/>
          </p:nvSpPr>
          <p:spPr bwMode="auto">
            <a:xfrm>
              <a:off x="2179" y="10366"/>
              <a:ext cx="230" cy="115"/>
            </a:xfrm>
            <a:prstGeom prst="hexagon">
              <a:avLst>
                <a:gd name="adj" fmla="val 50000"/>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6" name="Oval 204"/>
            <p:cNvSpPr>
              <a:spLocks noChangeArrowheads="1"/>
            </p:cNvSpPr>
            <p:nvPr/>
          </p:nvSpPr>
          <p:spPr bwMode="auto">
            <a:xfrm>
              <a:off x="2870" y="10290"/>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7" name="AutoShape 205"/>
            <p:cNvSpPr>
              <a:spLocks noChangeArrowheads="1"/>
            </p:cNvSpPr>
            <p:nvPr/>
          </p:nvSpPr>
          <p:spPr bwMode="auto">
            <a:xfrm>
              <a:off x="4019" y="10098"/>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8" name="AutoShape 206"/>
            <p:cNvSpPr>
              <a:spLocks noChangeArrowheads="1"/>
            </p:cNvSpPr>
            <p:nvPr/>
          </p:nvSpPr>
          <p:spPr bwMode="auto">
            <a:xfrm>
              <a:off x="4364" y="9256"/>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79" name="AutoShape 207"/>
            <p:cNvSpPr>
              <a:spLocks noChangeArrowheads="1"/>
            </p:cNvSpPr>
            <p:nvPr/>
          </p:nvSpPr>
          <p:spPr bwMode="auto">
            <a:xfrm>
              <a:off x="2908" y="10021"/>
              <a:ext cx="115" cy="154"/>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0" name="AutoShape 208"/>
            <p:cNvSpPr>
              <a:spLocks noChangeArrowheads="1"/>
            </p:cNvSpPr>
            <p:nvPr/>
          </p:nvSpPr>
          <p:spPr bwMode="auto">
            <a:xfrm>
              <a:off x="5361" y="10366"/>
              <a:ext cx="115" cy="154"/>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1" name="AutoShape 209"/>
            <p:cNvSpPr>
              <a:spLocks noChangeArrowheads="1"/>
            </p:cNvSpPr>
            <p:nvPr/>
          </p:nvSpPr>
          <p:spPr bwMode="auto">
            <a:xfrm>
              <a:off x="5323" y="9753"/>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2" name="AutoShape 210"/>
            <p:cNvSpPr>
              <a:spLocks noChangeArrowheads="1"/>
            </p:cNvSpPr>
            <p:nvPr/>
          </p:nvSpPr>
          <p:spPr bwMode="auto">
            <a:xfrm>
              <a:off x="4594" y="10098"/>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3" name="Oval 211"/>
            <p:cNvSpPr>
              <a:spLocks noChangeArrowheads="1"/>
            </p:cNvSpPr>
            <p:nvPr/>
          </p:nvSpPr>
          <p:spPr bwMode="auto">
            <a:xfrm>
              <a:off x="1181" y="10175"/>
              <a:ext cx="231"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4" name="AutoShape 212"/>
            <p:cNvSpPr>
              <a:spLocks noChangeArrowheads="1"/>
            </p:cNvSpPr>
            <p:nvPr/>
          </p:nvSpPr>
          <p:spPr bwMode="auto">
            <a:xfrm>
              <a:off x="1949" y="10136"/>
              <a:ext cx="230"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5" name="AutoShape 213"/>
            <p:cNvSpPr>
              <a:spLocks noChangeArrowheads="1"/>
            </p:cNvSpPr>
            <p:nvPr/>
          </p:nvSpPr>
          <p:spPr bwMode="auto">
            <a:xfrm>
              <a:off x="1181" y="9829"/>
              <a:ext cx="231"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6" name="AutoShape 214"/>
            <p:cNvSpPr>
              <a:spLocks noChangeArrowheads="1"/>
            </p:cNvSpPr>
            <p:nvPr/>
          </p:nvSpPr>
          <p:spPr bwMode="auto">
            <a:xfrm>
              <a:off x="4210" y="9944"/>
              <a:ext cx="231"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7" name="Oval 215"/>
            <p:cNvSpPr>
              <a:spLocks noChangeArrowheads="1"/>
            </p:cNvSpPr>
            <p:nvPr/>
          </p:nvSpPr>
          <p:spPr bwMode="auto">
            <a:xfrm>
              <a:off x="5246" y="9486"/>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8" name="AutoShape 216"/>
            <p:cNvSpPr>
              <a:spLocks noChangeArrowheads="1"/>
            </p:cNvSpPr>
            <p:nvPr/>
          </p:nvSpPr>
          <p:spPr bwMode="auto">
            <a:xfrm>
              <a:off x="2064" y="7453"/>
              <a:ext cx="2568" cy="767"/>
            </a:xfrm>
            <a:prstGeom prst="star32">
              <a:avLst>
                <a:gd name="adj" fmla="val 37500"/>
              </a:avLst>
            </a:pr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gradFill>
            <a:ln w="9525">
              <a:miter lim="800000"/>
              <a:headEnd/>
              <a:tailEnd/>
            </a:ln>
            <a:scene3d>
              <a:camera prst="legacyObliqueTopRight">
                <a:rot lat="18600000" lon="20399999" rev="0"/>
              </a:camera>
              <a:lightRig rig="legacyFlat3" dir="b"/>
            </a:scene3d>
            <a:sp3d extrusionH="887400" prstMaterial="legacyMatte">
              <a:bevelT w="13500" h="13500" prst="angle"/>
              <a:bevelB w="13500" h="13500" prst="angle"/>
              <a:extrusionClr>
                <a:srgbClr val="A603AB"/>
              </a:extrusionClr>
            </a:sp3d>
          </p:spPr>
          <p:txBody>
            <a:bodyPr vert="horz" wrap="none" lIns="91440" tIns="45720" rIns="91440" bIns="45720" numCol="1" anchor="ctr" anchorCtr="0" compatLnSpc="1">
              <a:prstTxWarp prst="textNoShape">
                <a:avLst/>
              </a:prstTxWarp>
              <a:flatTx/>
            </a:bodyPr>
            <a:lstStyle/>
            <a:p>
              <a:endParaRPr lang="en-GB"/>
            </a:p>
          </p:txBody>
        </p:sp>
        <p:sp>
          <p:nvSpPr>
            <p:cNvPr id="131289" name="AutoShape 217"/>
            <p:cNvSpPr>
              <a:spLocks noChangeArrowheads="1"/>
            </p:cNvSpPr>
            <p:nvPr/>
          </p:nvSpPr>
          <p:spPr bwMode="auto">
            <a:xfrm rot="-5400000">
              <a:off x="4595" y="8296"/>
              <a:ext cx="996" cy="460"/>
            </a:xfrm>
            <a:prstGeom prst="curvedUpArrow">
              <a:avLst>
                <a:gd name="adj1" fmla="val 43535"/>
                <a:gd name="adj2" fmla="val 86579"/>
                <a:gd name="adj3" fmla="val 33157"/>
              </a:avLst>
            </a:prstGeom>
            <a:gradFill rotWithShape="0">
              <a:gsLst>
                <a:gs pos="0">
                  <a:srgbClr val="CCCCFF"/>
                </a:gs>
                <a:gs pos="17999">
                  <a:srgbClr val="99CCFF"/>
                </a:gs>
                <a:gs pos="36000">
                  <a:srgbClr val="9966FF"/>
                </a:gs>
                <a:gs pos="61000">
                  <a:srgbClr val="CC99FF"/>
                </a:gs>
                <a:gs pos="82001">
                  <a:srgbClr val="99CCFF"/>
                </a:gs>
                <a:gs pos="100000">
                  <a:srgbClr val="CCCCFF"/>
                </a:gs>
              </a:gsLst>
              <a:path path="rect">
                <a:fillToRect l="50000" t="50000" r="50000" b="50000"/>
              </a:path>
            </a:grad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GB"/>
            </a:p>
          </p:txBody>
        </p:sp>
        <p:sp>
          <p:nvSpPr>
            <p:cNvPr id="131290" name="AutoShape 218"/>
            <p:cNvSpPr>
              <a:spLocks noChangeArrowheads="1"/>
            </p:cNvSpPr>
            <p:nvPr/>
          </p:nvSpPr>
          <p:spPr bwMode="auto">
            <a:xfrm rot="5400000" flipH="1">
              <a:off x="760" y="7989"/>
              <a:ext cx="1609" cy="614"/>
            </a:xfrm>
            <a:prstGeom prst="curvedUpArrow">
              <a:avLst>
                <a:gd name="adj1" fmla="val 52410"/>
                <a:gd name="adj2" fmla="val 104821"/>
                <a:gd name="adj3" fmla="val 33333"/>
              </a:avLst>
            </a:prstGeom>
            <a:gradFill rotWithShape="0">
              <a:gsLst>
                <a:gs pos="0">
                  <a:srgbClr val="FBEAC7"/>
                </a:gs>
                <a:gs pos="17999">
                  <a:srgbClr val="FEE7F2"/>
                </a:gs>
                <a:gs pos="36000">
                  <a:srgbClr val="FAC77D"/>
                </a:gs>
                <a:gs pos="61000">
                  <a:srgbClr val="FBA97D"/>
                </a:gs>
                <a:gs pos="82001">
                  <a:srgbClr val="FBD49C"/>
                </a:gs>
                <a:gs pos="100000">
                  <a:srgbClr val="FEE7F2"/>
                </a:gs>
              </a:gsLst>
              <a:path path="rect">
                <a:fillToRect l="50000" t="50000" r="50000" b="50000"/>
              </a:path>
            </a:grad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GB"/>
            </a:p>
          </p:txBody>
        </p:sp>
        <p:sp>
          <p:nvSpPr>
            <p:cNvPr id="131291" name="Line 219"/>
            <p:cNvSpPr>
              <a:spLocks noChangeShapeType="1"/>
            </p:cNvSpPr>
            <p:nvPr/>
          </p:nvSpPr>
          <p:spPr bwMode="auto">
            <a:xfrm>
              <a:off x="1446" y="9208"/>
              <a:ext cx="340" cy="0"/>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92" name="Line 220"/>
            <p:cNvSpPr>
              <a:spLocks noChangeShapeType="1"/>
            </p:cNvSpPr>
            <p:nvPr/>
          </p:nvSpPr>
          <p:spPr bwMode="auto">
            <a:xfrm flipH="1">
              <a:off x="1485" y="10232"/>
              <a:ext cx="466" cy="0"/>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93" name="Line 221"/>
            <p:cNvSpPr>
              <a:spLocks noChangeShapeType="1"/>
            </p:cNvSpPr>
            <p:nvPr/>
          </p:nvSpPr>
          <p:spPr bwMode="auto">
            <a:xfrm>
              <a:off x="2467" y="10409"/>
              <a:ext cx="341" cy="0"/>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94" name="Line 222"/>
            <p:cNvSpPr>
              <a:spLocks noChangeShapeType="1"/>
            </p:cNvSpPr>
            <p:nvPr/>
          </p:nvSpPr>
          <p:spPr bwMode="auto">
            <a:xfrm flipH="1" flipV="1">
              <a:off x="3148" y="10345"/>
              <a:ext cx="416" cy="0"/>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95" name="Line 223"/>
            <p:cNvSpPr>
              <a:spLocks noChangeShapeType="1"/>
            </p:cNvSpPr>
            <p:nvPr/>
          </p:nvSpPr>
          <p:spPr bwMode="auto">
            <a:xfrm flipH="1">
              <a:off x="3729" y="9536"/>
              <a:ext cx="326" cy="17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96" name="Line 224"/>
            <p:cNvSpPr>
              <a:spLocks noChangeShapeType="1"/>
            </p:cNvSpPr>
            <p:nvPr/>
          </p:nvSpPr>
          <p:spPr bwMode="auto">
            <a:xfrm rot="10800000" flipH="1">
              <a:off x="4535" y="9524"/>
              <a:ext cx="303" cy="158"/>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97" name="Line 225"/>
            <p:cNvSpPr>
              <a:spLocks noChangeShapeType="1"/>
            </p:cNvSpPr>
            <p:nvPr/>
          </p:nvSpPr>
          <p:spPr bwMode="auto">
            <a:xfrm rot="10800000" flipH="1">
              <a:off x="4510" y="9624"/>
              <a:ext cx="730" cy="96"/>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98" name="Line 226"/>
            <p:cNvSpPr>
              <a:spLocks noChangeShapeType="1"/>
            </p:cNvSpPr>
            <p:nvPr/>
          </p:nvSpPr>
          <p:spPr bwMode="auto">
            <a:xfrm>
              <a:off x="2846" y="10042"/>
              <a:ext cx="390" cy="0"/>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299" name="Line 227"/>
            <p:cNvSpPr>
              <a:spLocks noChangeShapeType="1"/>
            </p:cNvSpPr>
            <p:nvPr/>
          </p:nvSpPr>
          <p:spPr bwMode="auto">
            <a:xfrm rot="10800000" flipH="1">
              <a:off x="2846" y="9839"/>
              <a:ext cx="252" cy="146"/>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0" name="Line 228"/>
            <p:cNvSpPr>
              <a:spLocks noChangeShapeType="1"/>
            </p:cNvSpPr>
            <p:nvPr/>
          </p:nvSpPr>
          <p:spPr bwMode="auto">
            <a:xfrm flipH="1">
              <a:off x="1356" y="10004"/>
              <a:ext cx="201" cy="171"/>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1" name="Line 229"/>
            <p:cNvSpPr>
              <a:spLocks noChangeShapeType="1"/>
            </p:cNvSpPr>
            <p:nvPr/>
          </p:nvSpPr>
          <p:spPr bwMode="auto">
            <a:xfrm flipH="1">
              <a:off x="2177" y="9219"/>
              <a:ext cx="177" cy="223"/>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2" name="Line 230"/>
            <p:cNvSpPr>
              <a:spLocks noChangeShapeType="1"/>
            </p:cNvSpPr>
            <p:nvPr/>
          </p:nvSpPr>
          <p:spPr bwMode="auto">
            <a:xfrm flipH="1">
              <a:off x="1571" y="9258"/>
              <a:ext cx="706" cy="22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3" name="Line 231"/>
            <p:cNvSpPr>
              <a:spLocks noChangeShapeType="1"/>
            </p:cNvSpPr>
            <p:nvPr/>
          </p:nvSpPr>
          <p:spPr bwMode="auto">
            <a:xfrm flipH="1">
              <a:off x="3236" y="9486"/>
              <a:ext cx="176" cy="196"/>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4" name="Line 232"/>
            <p:cNvSpPr>
              <a:spLocks noChangeShapeType="1"/>
            </p:cNvSpPr>
            <p:nvPr/>
          </p:nvSpPr>
          <p:spPr bwMode="auto">
            <a:xfrm flipH="1">
              <a:off x="3476" y="9839"/>
              <a:ext cx="176" cy="196"/>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5" name="Line 233"/>
            <p:cNvSpPr>
              <a:spLocks noChangeShapeType="1"/>
            </p:cNvSpPr>
            <p:nvPr/>
          </p:nvSpPr>
          <p:spPr bwMode="auto">
            <a:xfrm flipH="1">
              <a:off x="1659" y="9613"/>
              <a:ext cx="177" cy="220"/>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6" name="Line 234"/>
            <p:cNvSpPr>
              <a:spLocks noChangeShapeType="1"/>
            </p:cNvSpPr>
            <p:nvPr/>
          </p:nvSpPr>
          <p:spPr bwMode="auto">
            <a:xfrm flipH="1">
              <a:off x="2428" y="10142"/>
              <a:ext cx="177" cy="222"/>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7" name="Line 235"/>
            <p:cNvSpPr>
              <a:spLocks noChangeShapeType="1"/>
            </p:cNvSpPr>
            <p:nvPr/>
          </p:nvSpPr>
          <p:spPr bwMode="auto">
            <a:xfrm rot="10800000" flipH="1">
              <a:off x="4473" y="9852"/>
              <a:ext cx="251" cy="146"/>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8" name="Line 236"/>
            <p:cNvSpPr>
              <a:spLocks noChangeShapeType="1"/>
            </p:cNvSpPr>
            <p:nvPr/>
          </p:nvSpPr>
          <p:spPr bwMode="auto">
            <a:xfrm rot="10800000" flipH="1">
              <a:off x="3944" y="9081"/>
              <a:ext cx="289" cy="171"/>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09" name="Line 237"/>
            <p:cNvSpPr>
              <a:spLocks noChangeShapeType="1"/>
            </p:cNvSpPr>
            <p:nvPr/>
          </p:nvSpPr>
          <p:spPr bwMode="auto">
            <a:xfrm>
              <a:off x="3944" y="9323"/>
              <a:ext cx="389" cy="0"/>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0" name="Line 238"/>
            <p:cNvSpPr>
              <a:spLocks noChangeShapeType="1"/>
            </p:cNvSpPr>
            <p:nvPr/>
          </p:nvSpPr>
          <p:spPr bwMode="auto">
            <a:xfrm rot="10800000" flipV="1">
              <a:off x="3061" y="9260"/>
              <a:ext cx="503" cy="0"/>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1" name="Line 239"/>
            <p:cNvSpPr>
              <a:spLocks noChangeShapeType="1"/>
            </p:cNvSpPr>
            <p:nvPr/>
          </p:nvSpPr>
          <p:spPr bwMode="auto">
            <a:xfrm rot="10800000" flipV="1">
              <a:off x="3489" y="10004"/>
              <a:ext cx="706" cy="50"/>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2" name="Line 240"/>
            <p:cNvSpPr>
              <a:spLocks noChangeShapeType="1"/>
            </p:cNvSpPr>
            <p:nvPr/>
          </p:nvSpPr>
          <p:spPr bwMode="auto">
            <a:xfrm flipH="1">
              <a:off x="3740" y="10270"/>
              <a:ext cx="252" cy="94"/>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3" name="Line 241"/>
            <p:cNvSpPr>
              <a:spLocks noChangeShapeType="1"/>
            </p:cNvSpPr>
            <p:nvPr/>
          </p:nvSpPr>
          <p:spPr bwMode="auto">
            <a:xfrm rot="-10800000" flipH="1" flipV="1">
              <a:off x="4751" y="10123"/>
              <a:ext cx="288" cy="44"/>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4" name="Line 242"/>
            <p:cNvSpPr>
              <a:spLocks noChangeShapeType="1"/>
            </p:cNvSpPr>
            <p:nvPr/>
          </p:nvSpPr>
          <p:spPr bwMode="auto">
            <a:xfrm rot="10800000" flipH="1">
              <a:off x="5331" y="10205"/>
              <a:ext cx="99" cy="248"/>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5" name="Line 243"/>
            <p:cNvSpPr>
              <a:spLocks noChangeShapeType="1"/>
            </p:cNvSpPr>
            <p:nvPr/>
          </p:nvSpPr>
          <p:spPr bwMode="auto">
            <a:xfrm rot="10800000" flipH="1">
              <a:off x="1724" y="9753"/>
              <a:ext cx="252" cy="143"/>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6" name="Line 244"/>
            <p:cNvSpPr>
              <a:spLocks noChangeShapeType="1"/>
            </p:cNvSpPr>
            <p:nvPr/>
          </p:nvSpPr>
          <p:spPr bwMode="auto">
            <a:xfrm rot="10800000" flipH="1">
              <a:off x="2632" y="9511"/>
              <a:ext cx="429" cy="247"/>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7" name="Line 245"/>
            <p:cNvSpPr>
              <a:spLocks noChangeShapeType="1"/>
            </p:cNvSpPr>
            <p:nvPr/>
          </p:nvSpPr>
          <p:spPr bwMode="auto">
            <a:xfrm>
              <a:off x="2277" y="9486"/>
              <a:ext cx="240" cy="50"/>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8" name="Line 246"/>
            <p:cNvSpPr>
              <a:spLocks noChangeShapeType="1"/>
            </p:cNvSpPr>
            <p:nvPr/>
          </p:nvSpPr>
          <p:spPr bwMode="auto">
            <a:xfrm>
              <a:off x="2125" y="9764"/>
              <a:ext cx="115" cy="15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19" name="Line 247"/>
            <p:cNvSpPr>
              <a:spLocks noChangeShapeType="1"/>
            </p:cNvSpPr>
            <p:nvPr/>
          </p:nvSpPr>
          <p:spPr bwMode="auto">
            <a:xfrm>
              <a:off x="2177" y="9739"/>
              <a:ext cx="301" cy="37"/>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0" name="Line 248"/>
            <p:cNvSpPr>
              <a:spLocks noChangeShapeType="1"/>
            </p:cNvSpPr>
            <p:nvPr/>
          </p:nvSpPr>
          <p:spPr bwMode="auto">
            <a:xfrm flipH="1">
              <a:off x="2304" y="9208"/>
              <a:ext cx="429" cy="247"/>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1" name="Line 249"/>
            <p:cNvSpPr>
              <a:spLocks noChangeShapeType="1"/>
            </p:cNvSpPr>
            <p:nvPr/>
          </p:nvSpPr>
          <p:spPr bwMode="auto">
            <a:xfrm flipH="1">
              <a:off x="3288" y="9348"/>
              <a:ext cx="606" cy="372"/>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2" name="Line 250"/>
            <p:cNvSpPr>
              <a:spLocks noChangeShapeType="1"/>
            </p:cNvSpPr>
            <p:nvPr/>
          </p:nvSpPr>
          <p:spPr bwMode="auto">
            <a:xfrm rot="-10800000" flipH="1" flipV="1">
              <a:off x="2708" y="9568"/>
              <a:ext cx="313" cy="158"/>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3" name="Line 251"/>
            <p:cNvSpPr>
              <a:spLocks noChangeShapeType="1"/>
            </p:cNvSpPr>
            <p:nvPr/>
          </p:nvSpPr>
          <p:spPr bwMode="auto">
            <a:xfrm rot="-10800000" flipH="1" flipV="1">
              <a:off x="4333" y="9026"/>
              <a:ext cx="556" cy="18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4" name="Line 252"/>
            <p:cNvSpPr>
              <a:spLocks noChangeShapeType="1"/>
            </p:cNvSpPr>
            <p:nvPr/>
          </p:nvSpPr>
          <p:spPr bwMode="auto">
            <a:xfrm rot="10800000" flipH="1">
              <a:off x="4937" y="9183"/>
              <a:ext cx="361" cy="27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5" name="Line 253"/>
            <p:cNvSpPr>
              <a:spLocks noChangeShapeType="1"/>
            </p:cNvSpPr>
            <p:nvPr/>
          </p:nvSpPr>
          <p:spPr bwMode="auto">
            <a:xfrm flipV="1">
              <a:off x="5027" y="9145"/>
              <a:ext cx="252" cy="51"/>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6" name="Line 254"/>
            <p:cNvSpPr>
              <a:spLocks noChangeShapeType="1"/>
            </p:cNvSpPr>
            <p:nvPr/>
          </p:nvSpPr>
          <p:spPr bwMode="auto">
            <a:xfrm>
              <a:off x="5379" y="9208"/>
              <a:ext cx="13" cy="247"/>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7" name="Line 255"/>
            <p:cNvSpPr>
              <a:spLocks noChangeShapeType="1"/>
            </p:cNvSpPr>
            <p:nvPr/>
          </p:nvSpPr>
          <p:spPr bwMode="auto">
            <a:xfrm rot="-10800000" flipH="1" flipV="1">
              <a:off x="4826" y="9797"/>
              <a:ext cx="505" cy="44"/>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8" name="Line 256"/>
            <p:cNvSpPr>
              <a:spLocks noChangeShapeType="1"/>
            </p:cNvSpPr>
            <p:nvPr/>
          </p:nvSpPr>
          <p:spPr bwMode="auto">
            <a:xfrm rot="10800000">
              <a:off x="5014" y="9474"/>
              <a:ext cx="265" cy="64"/>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29" name="Line 257"/>
            <p:cNvSpPr>
              <a:spLocks noChangeShapeType="1"/>
            </p:cNvSpPr>
            <p:nvPr/>
          </p:nvSpPr>
          <p:spPr bwMode="auto">
            <a:xfrm flipV="1">
              <a:off x="4132" y="10242"/>
              <a:ext cx="226" cy="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0" name="Line 258"/>
            <p:cNvSpPr>
              <a:spLocks noChangeShapeType="1"/>
            </p:cNvSpPr>
            <p:nvPr/>
          </p:nvSpPr>
          <p:spPr bwMode="auto">
            <a:xfrm flipV="1">
              <a:off x="4043" y="9753"/>
              <a:ext cx="327" cy="124"/>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1" name="Line 259"/>
            <p:cNvSpPr>
              <a:spLocks noChangeShapeType="1"/>
            </p:cNvSpPr>
            <p:nvPr/>
          </p:nvSpPr>
          <p:spPr bwMode="auto">
            <a:xfrm flipH="1">
              <a:off x="3148" y="9120"/>
              <a:ext cx="151" cy="27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2" name="Line 260"/>
            <p:cNvSpPr>
              <a:spLocks noChangeShapeType="1"/>
            </p:cNvSpPr>
            <p:nvPr/>
          </p:nvSpPr>
          <p:spPr bwMode="auto">
            <a:xfrm flipH="1">
              <a:off x="2896" y="9108"/>
              <a:ext cx="342" cy="31"/>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3" name="Line 261"/>
            <p:cNvSpPr>
              <a:spLocks noChangeShapeType="1"/>
            </p:cNvSpPr>
            <p:nvPr/>
          </p:nvSpPr>
          <p:spPr bwMode="auto">
            <a:xfrm flipH="1">
              <a:off x="1383" y="9563"/>
              <a:ext cx="378" cy="303"/>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4" name="Line 262"/>
            <p:cNvSpPr>
              <a:spLocks noChangeShapeType="1"/>
            </p:cNvSpPr>
            <p:nvPr/>
          </p:nvSpPr>
          <p:spPr bwMode="auto">
            <a:xfrm flipH="1">
              <a:off x="1786" y="10257"/>
              <a:ext cx="190" cy="132"/>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5" name="Line 263"/>
            <p:cNvSpPr>
              <a:spLocks noChangeShapeType="1"/>
            </p:cNvSpPr>
            <p:nvPr/>
          </p:nvSpPr>
          <p:spPr bwMode="auto">
            <a:xfrm>
              <a:off x="1811" y="10458"/>
              <a:ext cx="341" cy="0"/>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6" name="Line 264"/>
            <p:cNvSpPr>
              <a:spLocks noChangeShapeType="1"/>
            </p:cNvSpPr>
            <p:nvPr/>
          </p:nvSpPr>
          <p:spPr bwMode="auto">
            <a:xfrm rot="-10800000" flipH="1" flipV="1">
              <a:off x="3566" y="9467"/>
              <a:ext cx="111" cy="284"/>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7" name="Line 265"/>
            <p:cNvSpPr>
              <a:spLocks noChangeShapeType="1"/>
            </p:cNvSpPr>
            <p:nvPr/>
          </p:nvSpPr>
          <p:spPr bwMode="auto">
            <a:xfrm>
              <a:off x="4182" y="9524"/>
              <a:ext cx="226" cy="163"/>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8" name="Line 266"/>
            <p:cNvSpPr>
              <a:spLocks noChangeShapeType="1"/>
            </p:cNvSpPr>
            <p:nvPr/>
          </p:nvSpPr>
          <p:spPr bwMode="auto">
            <a:xfrm flipH="1">
              <a:off x="2971" y="10092"/>
              <a:ext cx="251" cy="96"/>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39" name="Line 267"/>
            <p:cNvSpPr>
              <a:spLocks noChangeShapeType="1"/>
            </p:cNvSpPr>
            <p:nvPr/>
          </p:nvSpPr>
          <p:spPr bwMode="auto">
            <a:xfrm>
              <a:off x="5417" y="9929"/>
              <a:ext cx="13" cy="246"/>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0" name="Line 268"/>
            <p:cNvSpPr>
              <a:spLocks noChangeShapeType="1"/>
            </p:cNvSpPr>
            <p:nvPr/>
          </p:nvSpPr>
          <p:spPr bwMode="auto">
            <a:xfrm>
              <a:off x="2403" y="9992"/>
              <a:ext cx="202" cy="6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1" name="Line 269"/>
            <p:cNvSpPr>
              <a:spLocks noChangeShapeType="1"/>
            </p:cNvSpPr>
            <p:nvPr/>
          </p:nvSpPr>
          <p:spPr bwMode="auto">
            <a:xfrm flipH="1">
              <a:off x="2177" y="10040"/>
              <a:ext cx="478" cy="110"/>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2" name="Line 270"/>
            <p:cNvSpPr>
              <a:spLocks noChangeShapeType="1"/>
            </p:cNvSpPr>
            <p:nvPr/>
          </p:nvSpPr>
          <p:spPr bwMode="auto">
            <a:xfrm>
              <a:off x="1345" y="10320"/>
              <a:ext cx="278" cy="89"/>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3" name="Line 271"/>
            <p:cNvSpPr>
              <a:spLocks noChangeShapeType="1"/>
            </p:cNvSpPr>
            <p:nvPr/>
          </p:nvSpPr>
          <p:spPr bwMode="auto">
            <a:xfrm>
              <a:off x="4383" y="9977"/>
              <a:ext cx="265" cy="140"/>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4" name="Line 272"/>
            <p:cNvSpPr>
              <a:spLocks noChangeShapeType="1"/>
            </p:cNvSpPr>
            <p:nvPr/>
          </p:nvSpPr>
          <p:spPr bwMode="auto">
            <a:xfrm>
              <a:off x="3702" y="9776"/>
              <a:ext cx="113" cy="63"/>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5" name="Line 273"/>
            <p:cNvSpPr>
              <a:spLocks noChangeShapeType="1"/>
            </p:cNvSpPr>
            <p:nvPr/>
          </p:nvSpPr>
          <p:spPr bwMode="auto">
            <a:xfrm flipH="1">
              <a:off x="3176" y="9942"/>
              <a:ext cx="693" cy="373"/>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6" name="Line 274"/>
            <p:cNvSpPr>
              <a:spLocks noChangeShapeType="1"/>
            </p:cNvSpPr>
            <p:nvPr/>
          </p:nvSpPr>
          <p:spPr bwMode="auto">
            <a:xfrm rot="-10800000" flipH="1" flipV="1">
              <a:off x="3401" y="10098"/>
              <a:ext cx="238" cy="171"/>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7" name="Line 275"/>
            <p:cNvSpPr>
              <a:spLocks noChangeShapeType="1"/>
            </p:cNvSpPr>
            <p:nvPr/>
          </p:nvSpPr>
          <p:spPr bwMode="auto">
            <a:xfrm>
              <a:off x="3967" y="9927"/>
              <a:ext cx="88" cy="27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8" name="Line 276"/>
            <p:cNvSpPr>
              <a:spLocks noChangeShapeType="1"/>
            </p:cNvSpPr>
            <p:nvPr/>
          </p:nvSpPr>
          <p:spPr bwMode="auto">
            <a:xfrm rot="10800000" flipH="1">
              <a:off x="2166" y="9576"/>
              <a:ext cx="452" cy="94"/>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49" name="Line 277"/>
            <p:cNvSpPr>
              <a:spLocks noChangeShapeType="1"/>
            </p:cNvSpPr>
            <p:nvPr/>
          </p:nvSpPr>
          <p:spPr bwMode="auto">
            <a:xfrm rot="10800000" flipH="1">
              <a:off x="2770" y="9233"/>
              <a:ext cx="50" cy="22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50" name="Line 278"/>
            <p:cNvSpPr>
              <a:spLocks noChangeShapeType="1"/>
            </p:cNvSpPr>
            <p:nvPr/>
          </p:nvSpPr>
          <p:spPr bwMode="auto">
            <a:xfrm rot="10800000" flipH="1">
              <a:off x="2783" y="9423"/>
              <a:ext cx="215" cy="69"/>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51" name="Line 279"/>
            <p:cNvSpPr>
              <a:spLocks noChangeShapeType="1"/>
            </p:cNvSpPr>
            <p:nvPr/>
          </p:nvSpPr>
          <p:spPr bwMode="auto">
            <a:xfrm>
              <a:off x="1320" y="9271"/>
              <a:ext cx="126" cy="20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52" name="Line 280"/>
            <p:cNvSpPr>
              <a:spLocks noChangeShapeType="1"/>
            </p:cNvSpPr>
            <p:nvPr/>
          </p:nvSpPr>
          <p:spPr bwMode="auto">
            <a:xfrm rot="10800000" flipH="1">
              <a:off x="1270" y="9599"/>
              <a:ext cx="163" cy="234"/>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353" name="Text Box 281"/>
            <p:cNvSpPr txBox="1">
              <a:spLocks noChangeArrowheads="1"/>
            </p:cNvSpPr>
            <p:nvPr/>
          </p:nvSpPr>
          <p:spPr bwMode="auto">
            <a:xfrm>
              <a:off x="4782" y="7409"/>
              <a:ext cx="679" cy="7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2400" b="0" i="0" u="none" strike="noStrike" cap="none" normalizeH="0" baseline="0" smtClean="0">
                  <a:ln>
                    <a:noFill/>
                  </a:ln>
                  <a:solidFill>
                    <a:srgbClr val="000000"/>
                  </a:solidFill>
                  <a:effectLst/>
                  <a:latin typeface="Gill Sans Extra Bold" charset="0"/>
                  <a:cs typeface="Arial" pitchFamily="34" charset="0"/>
                </a:rPr>
                <a:t>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354" name="Rectangle 282"/>
            <p:cNvSpPr>
              <a:spLocks noChangeArrowheads="1"/>
            </p:cNvSpPr>
            <p:nvPr/>
          </p:nvSpPr>
          <p:spPr bwMode="auto">
            <a:xfrm>
              <a:off x="6036" y="7188"/>
              <a:ext cx="4997" cy="3573"/>
            </a:xfrm>
            <a:prstGeom prst="rect">
              <a:avLst/>
            </a:prstGeom>
            <a:solidFill>
              <a:srgbClr val="DDDDDD"/>
            </a:solidFill>
            <a:ln w="9525">
              <a:solidFill>
                <a:srgbClr val="000000"/>
              </a:solidFill>
              <a:miter lim="800000"/>
              <a:headEnd/>
              <a:tailEnd/>
            </a:ln>
            <a:effectLst>
              <a:outerShdw dist="35921" dir="2700000" algn="ctr" rotWithShape="0">
                <a:srgbClr val="808080"/>
              </a:outerShdw>
            </a:effectLst>
          </p:spPr>
          <p:txBody>
            <a:bodyPr vert="horz" wrap="none" lIns="91440" tIns="45720" rIns="91440" bIns="45720" numCol="1" anchor="ctr" anchorCtr="0" compatLnSpc="1">
              <a:prstTxWarp prst="textNoShape">
                <a:avLst/>
              </a:prstTxWarp>
            </a:bodyPr>
            <a:lstStyle/>
            <a:p>
              <a:endParaRPr lang="en-GB"/>
            </a:p>
          </p:txBody>
        </p:sp>
        <p:sp>
          <p:nvSpPr>
            <p:cNvPr id="131355" name="Rectangle 283"/>
            <p:cNvSpPr>
              <a:spLocks noChangeArrowheads="1"/>
            </p:cNvSpPr>
            <p:nvPr/>
          </p:nvSpPr>
          <p:spPr bwMode="auto">
            <a:xfrm>
              <a:off x="6414" y="9168"/>
              <a:ext cx="77" cy="76"/>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56" name="Oval 284"/>
            <p:cNvSpPr>
              <a:spLocks noChangeArrowheads="1"/>
            </p:cNvSpPr>
            <p:nvPr/>
          </p:nvSpPr>
          <p:spPr bwMode="auto">
            <a:xfrm>
              <a:off x="8371" y="9971"/>
              <a:ext cx="228"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57" name="AutoShape 285"/>
            <p:cNvSpPr>
              <a:spLocks noChangeArrowheads="1"/>
            </p:cNvSpPr>
            <p:nvPr/>
          </p:nvSpPr>
          <p:spPr bwMode="auto">
            <a:xfrm>
              <a:off x="9366" y="8899"/>
              <a:ext cx="116" cy="153"/>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58" name="AutoShape 286"/>
            <p:cNvSpPr>
              <a:spLocks noChangeArrowheads="1"/>
            </p:cNvSpPr>
            <p:nvPr/>
          </p:nvSpPr>
          <p:spPr bwMode="auto">
            <a:xfrm>
              <a:off x="6491" y="9474"/>
              <a:ext cx="230"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59" name="AutoShape 287"/>
            <p:cNvSpPr>
              <a:spLocks noChangeArrowheads="1"/>
            </p:cNvSpPr>
            <p:nvPr/>
          </p:nvSpPr>
          <p:spPr bwMode="auto">
            <a:xfrm>
              <a:off x="7719" y="9933"/>
              <a:ext cx="230" cy="115"/>
            </a:xfrm>
            <a:prstGeom prst="hexagon">
              <a:avLst>
                <a:gd name="adj" fmla="val 50000"/>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0" name="AutoShape 288"/>
            <p:cNvSpPr>
              <a:spLocks noChangeArrowheads="1"/>
            </p:cNvSpPr>
            <p:nvPr/>
          </p:nvSpPr>
          <p:spPr bwMode="auto">
            <a:xfrm>
              <a:off x="8371" y="8937"/>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1" name="AutoShape 289"/>
            <p:cNvSpPr>
              <a:spLocks noChangeArrowheads="1"/>
            </p:cNvSpPr>
            <p:nvPr/>
          </p:nvSpPr>
          <p:spPr bwMode="auto">
            <a:xfrm>
              <a:off x="10479" y="10125"/>
              <a:ext cx="230" cy="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2" name="AutoShape 290"/>
            <p:cNvSpPr>
              <a:spLocks noChangeArrowheads="1"/>
            </p:cNvSpPr>
            <p:nvPr/>
          </p:nvSpPr>
          <p:spPr bwMode="auto">
            <a:xfrm>
              <a:off x="6760" y="10316"/>
              <a:ext cx="153"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3" name="AutoShape 291"/>
            <p:cNvSpPr>
              <a:spLocks noChangeArrowheads="1"/>
            </p:cNvSpPr>
            <p:nvPr/>
          </p:nvSpPr>
          <p:spPr bwMode="auto">
            <a:xfrm>
              <a:off x="8714" y="10240"/>
              <a:ext cx="154"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4" name="Rectangle 292"/>
            <p:cNvSpPr>
              <a:spLocks noChangeArrowheads="1"/>
            </p:cNvSpPr>
            <p:nvPr/>
          </p:nvSpPr>
          <p:spPr bwMode="auto">
            <a:xfrm>
              <a:off x="8753" y="9741"/>
              <a:ext cx="76"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5" name="AutoShape 293"/>
            <p:cNvSpPr>
              <a:spLocks noChangeArrowheads="1"/>
            </p:cNvSpPr>
            <p:nvPr/>
          </p:nvSpPr>
          <p:spPr bwMode="auto">
            <a:xfrm>
              <a:off x="10172" y="10010"/>
              <a:ext cx="115" cy="191"/>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6" name="AutoShape 294"/>
            <p:cNvSpPr>
              <a:spLocks noChangeArrowheads="1"/>
            </p:cNvSpPr>
            <p:nvPr/>
          </p:nvSpPr>
          <p:spPr bwMode="auto">
            <a:xfrm>
              <a:off x="6836" y="9474"/>
              <a:ext cx="231"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7" name="AutoShape 295"/>
            <p:cNvSpPr>
              <a:spLocks noChangeArrowheads="1"/>
            </p:cNvSpPr>
            <p:nvPr/>
          </p:nvSpPr>
          <p:spPr bwMode="auto">
            <a:xfrm>
              <a:off x="6951" y="9129"/>
              <a:ext cx="231"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8" name="Rectangle 296"/>
            <p:cNvSpPr>
              <a:spLocks noChangeArrowheads="1"/>
            </p:cNvSpPr>
            <p:nvPr/>
          </p:nvSpPr>
          <p:spPr bwMode="auto">
            <a:xfrm>
              <a:off x="7412" y="9129"/>
              <a:ext cx="77"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69" name="AutoShape 297"/>
            <p:cNvSpPr>
              <a:spLocks noChangeArrowheads="1"/>
            </p:cNvSpPr>
            <p:nvPr/>
          </p:nvSpPr>
          <p:spPr bwMode="auto">
            <a:xfrm>
              <a:off x="8102" y="9398"/>
              <a:ext cx="231" cy="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0" name="AutoShape 298"/>
            <p:cNvSpPr>
              <a:spLocks noChangeArrowheads="1"/>
            </p:cNvSpPr>
            <p:nvPr/>
          </p:nvSpPr>
          <p:spPr bwMode="auto">
            <a:xfrm>
              <a:off x="8944" y="9168"/>
              <a:ext cx="116" cy="153"/>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1" name="Oval 299"/>
            <p:cNvSpPr>
              <a:spLocks noChangeArrowheads="1"/>
            </p:cNvSpPr>
            <p:nvPr/>
          </p:nvSpPr>
          <p:spPr bwMode="auto">
            <a:xfrm>
              <a:off x="7680" y="9436"/>
              <a:ext cx="231"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2" name="AutoShape 300"/>
            <p:cNvSpPr>
              <a:spLocks noChangeArrowheads="1"/>
            </p:cNvSpPr>
            <p:nvPr/>
          </p:nvSpPr>
          <p:spPr bwMode="auto">
            <a:xfrm>
              <a:off x="7067" y="9628"/>
              <a:ext cx="230" cy="113"/>
            </a:xfrm>
            <a:prstGeom prst="hexagon">
              <a:avLst>
                <a:gd name="adj" fmla="val 50885"/>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3" name="Oval 301"/>
            <p:cNvSpPr>
              <a:spLocks noChangeArrowheads="1"/>
            </p:cNvSpPr>
            <p:nvPr/>
          </p:nvSpPr>
          <p:spPr bwMode="auto">
            <a:xfrm>
              <a:off x="8522" y="9321"/>
              <a:ext cx="231"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4" name="AutoShape 302"/>
            <p:cNvSpPr>
              <a:spLocks noChangeArrowheads="1"/>
            </p:cNvSpPr>
            <p:nvPr/>
          </p:nvSpPr>
          <p:spPr bwMode="auto">
            <a:xfrm>
              <a:off x="10019" y="9129"/>
              <a:ext cx="153"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5" name="AutoShape 303"/>
            <p:cNvSpPr>
              <a:spLocks noChangeArrowheads="1"/>
            </p:cNvSpPr>
            <p:nvPr/>
          </p:nvSpPr>
          <p:spPr bwMode="auto">
            <a:xfrm>
              <a:off x="9482" y="10163"/>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6" name="AutoShape 304"/>
            <p:cNvSpPr>
              <a:spLocks noChangeArrowheads="1"/>
            </p:cNvSpPr>
            <p:nvPr/>
          </p:nvSpPr>
          <p:spPr bwMode="auto">
            <a:xfrm>
              <a:off x="9827" y="9666"/>
              <a:ext cx="115" cy="190"/>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7" name="AutoShape 305"/>
            <p:cNvSpPr>
              <a:spLocks noChangeArrowheads="1"/>
            </p:cNvSpPr>
            <p:nvPr/>
          </p:nvSpPr>
          <p:spPr bwMode="auto">
            <a:xfrm>
              <a:off x="8026" y="9129"/>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8" name="AutoShape 306"/>
            <p:cNvSpPr>
              <a:spLocks noChangeArrowheads="1"/>
            </p:cNvSpPr>
            <p:nvPr/>
          </p:nvSpPr>
          <p:spPr bwMode="auto">
            <a:xfrm>
              <a:off x="10364" y="9091"/>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79" name="AutoShape 307"/>
            <p:cNvSpPr>
              <a:spLocks noChangeArrowheads="1"/>
            </p:cNvSpPr>
            <p:nvPr/>
          </p:nvSpPr>
          <p:spPr bwMode="auto">
            <a:xfrm>
              <a:off x="9520" y="9628"/>
              <a:ext cx="115" cy="151"/>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0" name="Oval 308"/>
            <p:cNvSpPr>
              <a:spLocks noChangeArrowheads="1"/>
            </p:cNvSpPr>
            <p:nvPr/>
          </p:nvSpPr>
          <p:spPr bwMode="auto">
            <a:xfrm>
              <a:off x="8944" y="9779"/>
              <a:ext cx="231" cy="116"/>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1" name="Oval 309"/>
            <p:cNvSpPr>
              <a:spLocks noChangeArrowheads="1"/>
            </p:cNvSpPr>
            <p:nvPr/>
          </p:nvSpPr>
          <p:spPr bwMode="auto">
            <a:xfrm>
              <a:off x="8141" y="9666"/>
              <a:ext cx="230" cy="113"/>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2" name="AutoShape 310"/>
            <p:cNvSpPr>
              <a:spLocks noChangeArrowheads="1"/>
            </p:cNvSpPr>
            <p:nvPr/>
          </p:nvSpPr>
          <p:spPr bwMode="auto">
            <a:xfrm>
              <a:off x="7297" y="9895"/>
              <a:ext cx="230" cy="115"/>
            </a:xfrm>
            <a:prstGeom prst="hexagon">
              <a:avLst>
                <a:gd name="adj" fmla="val 50000"/>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3" name="AutoShape 311"/>
            <p:cNvSpPr>
              <a:spLocks noChangeArrowheads="1"/>
            </p:cNvSpPr>
            <p:nvPr/>
          </p:nvSpPr>
          <p:spPr bwMode="auto">
            <a:xfrm>
              <a:off x="7182" y="9436"/>
              <a:ext cx="230" cy="7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4" name="Rectangle 312"/>
            <p:cNvSpPr>
              <a:spLocks noChangeArrowheads="1"/>
            </p:cNvSpPr>
            <p:nvPr/>
          </p:nvSpPr>
          <p:spPr bwMode="auto">
            <a:xfrm>
              <a:off x="7911" y="9129"/>
              <a:ext cx="76" cy="77"/>
            </a:xfrm>
            <a:prstGeom prst="rect">
              <a:avLst/>
            </a:prstGeom>
            <a:solidFill>
              <a:srgbClr val="00CC99"/>
            </a:solidFill>
            <a:ln w="9525">
              <a:miter lim="800000"/>
              <a:headEnd/>
              <a:tailEnd/>
            </a:ln>
            <a:effectLst/>
            <a:scene3d>
              <a:camera prst="legacyObliqueTopRight"/>
              <a:lightRig rig="legacyFlat2" dir="t"/>
            </a:scene3d>
            <a:sp3d extrusionH="125400" prstMaterial="legacyMatte">
              <a:bevelT w="13500" h="13500" prst="angle"/>
              <a:bevelB w="13500" h="13500" prst="angle"/>
              <a:extrusionClr>
                <a:srgbClr val="FF9933"/>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5" name="AutoShape 313"/>
            <p:cNvSpPr>
              <a:spLocks noChangeArrowheads="1"/>
            </p:cNvSpPr>
            <p:nvPr/>
          </p:nvSpPr>
          <p:spPr bwMode="auto">
            <a:xfrm>
              <a:off x="8714" y="9091"/>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6" name="AutoShape 314"/>
            <p:cNvSpPr>
              <a:spLocks noChangeArrowheads="1"/>
            </p:cNvSpPr>
            <p:nvPr/>
          </p:nvSpPr>
          <p:spPr bwMode="auto">
            <a:xfrm>
              <a:off x="9136" y="9436"/>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7" name="AutoShape 315"/>
            <p:cNvSpPr>
              <a:spLocks noChangeArrowheads="1"/>
            </p:cNvSpPr>
            <p:nvPr/>
          </p:nvSpPr>
          <p:spPr bwMode="auto">
            <a:xfrm>
              <a:off x="9904" y="9398"/>
              <a:ext cx="230" cy="76"/>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8" name="AutoShape 316"/>
            <p:cNvSpPr>
              <a:spLocks noChangeArrowheads="1"/>
            </p:cNvSpPr>
            <p:nvPr/>
          </p:nvSpPr>
          <p:spPr bwMode="auto">
            <a:xfrm>
              <a:off x="7565" y="9705"/>
              <a:ext cx="154" cy="151"/>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89" name="AutoShape 317"/>
            <p:cNvSpPr>
              <a:spLocks noChangeArrowheads="1"/>
            </p:cNvSpPr>
            <p:nvPr/>
          </p:nvSpPr>
          <p:spPr bwMode="auto">
            <a:xfrm>
              <a:off x="6683" y="9818"/>
              <a:ext cx="153" cy="153"/>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0" name="AutoShape 318"/>
            <p:cNvSpPr>
              <a:spLocks noChangeArrowheads="1"/>
            </p:cNvSpPr>
            <p:nvPr/>
          </p:nvSpPr>
          <p:spPr bwMode="auto">
            <a:xfrm>
              <a:off x="7297" y="10355"/>
              <a:ext cx="230" cy="115"/>
            </a:xfrm>
            <a:prstGeom prst="hexagon">
              <a:avLst>
                <a:gd name="adj" fmla="val 50000"/>
                <a:gd name="vf" fmla="val 115470"/>
              </a:avLst>
            </a:prstGeom>
            <a:solidFill>
              <a:srgbClr val="00CC99"/>
            </a:solidFill>
            <a:ln w="9525">
              <a:miter lim="800000"/>
              <a:headEnd/>
              <a:tailEnd/>
            </a:ln>
            <a:scene3d>
              <a:camera prst="legacyObliqueTopRight">
                <a:rot lat="16499998" lon="0" rev="0"/>
              </a:camera>
              <a:lightRig rig="legacyFlat2" dir="t"/>
            </a:scene3d>
            <a:sp3d extrusionH="125400" prstMaterial="legacyMatte">
              <a:bevelT w="13500" h="13500" prst="angle"/>
              <a:bevelB w="13500" h="13500" prst="angle"/>
              <a:extrusionClr>
                <a:srgbClr val="00CC99"/>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1" name="Oval 319"/>
            <p:cNvSpPr>
              <a:spLocks noChangeArrowheads="1"/>
            </p:cNvSpPr>
            <p:nvPr/>
          </p:nvSpPr>
          <p:spPr bwMode="auto">
            <a:xfrm>
              <a:off x="7987" y="10278"/>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2" name="AutoShape 320"/>
            <p:cNvSpPr>
              <a:spLocks noChangeArrowheads="1"/>
            </p:cNvSpPr>
            <p:nvPr/>
          </p:nvSpPr>
          <p:spPr bwMode="auto">
            <a:xfrm>
              <a:off x="9136" y="10086"/>
              <a:ext cx="115" cy="192"/>
            </a:xfrm>
            <a:prstGeom prst="irregularSeal1">
              <a:avLst/>
            </a:prstGeom>
            <a:solidFill>
              <a:srgbClr val="FF0066"/>
            </a:solidFill>
            <a:ln w="9525">
              <a:miter lim="800000"/>
              <a:headEnd/>
              <a:tailEnd/>
            </a:ln>
            <a:scene3d>
              <a:camera prst="legacyObliqueTopRight">
                <a:rot lat="16199998" lon="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3" name="AutoShape 321"/>
            <p:cNvSpPr>
              <a:spLocks noChangeArrowheads="1"/>
            </p:cNvSpPr>
            <p:nvPr/>
          </p:nvSpPr>
          <p:spPr bwMode="auto">
            <a:xfrm>
              <a:off x="9482" y="9244"/>
              <a:ext cx="153"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4" name="AutoShape 322"/>
            <p:cNvSpPr>
              <a:spLocks noChangeArrowheads="1"/>
            </p:cNvSpPr>
            <p:nvPr/>
          </p:nvSpPr>
          <p:spPr bwMode="auto">
            <a:xfrm>
              <a:off x="8026" y="10010"/>
              <a:ext cx="115" cy="153"/>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5" name="AutoShape 323"/>
            <p:cNvSpPr>
              <a:spLocks noChangeArrowheads="1"/>
            </p:cNvSpPr>
            <p:nvPr/>
          </p:nvSpPr>
          <p:spPr bwMode="auto">
            <a:xfrm>
              <a:off x="10479" y="10355"/>
              <a:ext cx="115" cy="153"/>
            </a:xfrm>
            <a:prstGeom prst="triangle">
              <a:avLst>
                <a:gd name="adj" fmla="val 50000"/>
              </a:avLst>
            </a:prstGeom>
            <a:solidFill>
              <a:srgbClr val="66FF33"/>
            </a:solidFill>
            <a:ln w="9525">
              <a:miter lim="800000"/>
              <a:headEnd/>
              <a:tailEnd/>
            </a:ln>
            <a:effectLst/>
            <a:scene3d>
              <a:camera prst="legacyObliqueTopRight">
                <a:rot lat="16199998" lon="0" rev="0"/>
              </a:camera>
              <a:lightRig rig="legacyFlat2" dir="t"/>
            </a:scene3d>
            <a:sp3d extrusionH="125400" prstMaterial="legacyMatte">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6" name="AutoShape 324"/>
            <p:cNvSpPr>
              <a:spLocks noChangeArrowheads="1"/>
            </p:cNvSpPr>
            <p:nvPr/>
          </p:nvSpPr>
          <p:spPr bwMode="auto">
            <a:xfrm>
              <a:off x="10441" y="9741"/>
              <a:ext cx="153" cy="154"/>
            </a:xfrm>
            <a:prstGeom prst="sun">
              <a:avLst>
                <a:gd name="adj" fmla="val 25000"/>
              </a:avLst>
            </a:prstGeom>
            <a:solidFill>
              <a:srgbClr val="CC99FF"/>
            </a:solidFill>
            <a:ln w="9525">
              <a:miter lim="800000"/>
              <a:headEnd/>
              <a:tailEnd/>
            </a:ln>
            <a:effectLst/>
            <a:scene3d>
              <a:camera prst="legacyObliqueTopRight">
                <a:rot lat="17400000" lon="20999999" rev="0"/>
              </a:camera>
              <a:lightRig rig="legacyFlat2" dir="t"/>
            </a:scene3d>
            <a:sp3d extrusionH="125400" prstMaterial="legacyMatte">
              <a:bevelT w="13500" h="13500" prst="angle"/>
              <a:bevelB w="13500" h="13500" prst="angle"/>
              <a:extrusionClr>
                <a:srgbClr val="3399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7" name="AutoShape 325"/>
            <p:cNvSpPr>
              <a:spLocks noChangeArrowheads="1"/>
            </p:cNvSpPr>
            <p:nvPr/>
          </p:nvSpPr>
          <p:spPr bwMode="auto">
            <a:xfrm>
              <a:off x="9712" y="10086"/>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8" name="Oval 326"/>
            <p:cNvSpPr>
              <a:spLocks noChangeArrowheads="1"/>
            </p:cNvSpPr>
            <p:nvPr/>
          </p:nvSpPr>
          <p:spPr bwMode="auto">
            <a:xfrm>
              <a:off x="6299" y="10163"/>
              <a:ext cx="230" cy="115"/>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399" name="AutoShape 327"/>
            <p:cNvSpPr>
              <a:spLocks noChangeArrowheads="1"/>
            </p:cNvSpPr>
            <p:nvPr/>
          </p:nvSpPr>
          <p:spPr bwMode="auto">
            <a:xfrm>
              <a:off x="7067" y="10125"/>
              <a:ext cx="230" cy="7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CC99"/>
            </a:solidFill>
            <a:ln w="9525">
              <a:round/>
              <a:headEnd/>
              <a:tailEnd/>
            </a:ln>
            <a:effectLst/>
            <a:scene3d>
              <a:camera prst="legacyObliqueTopRight">
                <a:rot lat="18900000" lon="300000" rev="0"/>
              </a:camera>
              <a:lightRig rig="legacyFlat2" dir="t"/>
            </a:scene3d>
            <a:sp3d extrusionH="125400" prstMaterial="legacyMatte">
              <a:bevelT w="13500" h="13500" prst="angle"/>
              <a:bevelB w="13500" h="13500" prst="angle"/>
              <a:extrusionClr>
                <a:srgbClr val="FF0066"/>
              </a:extrusionClr>
            </a:sp3d>
          </p:spPr>
          <p:txBody>
            <a:bodyPr vert="horz" wrap="none" lIns="91440" tIns="45720" rIns="91440" bIns="45720" numCol="1" anchor="ctr" anchorCtr="0" compatLnSpc="1">
              <a:prstTxWarp prst="textNoShape">
                <a:avLst/>
              </a:prstTxWarp>
              <a:flatTx/>
            </a:bodyPr>
            <a:lstStyle/>
            <a:p>
              <a:endParaRPr lang="en-GB"/>
            </a:p>
          </p:txBody>
        </p:sp>
        <p:sp>
          <p:nvSpPr>
            <p:cNvPr id="131400" name="AutoShape 328"/>
            <p:cNvSpPr>
              <a:spLocks noChangeArrowheads="1"/>
            </p:cNvSpPr>
            <p:nvPr/>
          </p:nvSpPr>
          <p:spPr bwMode="auto">
            <a:xfrm>
              <a:off x="6299" y="9818"/>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401" name="AutoShape 329"/>
            <p:cNvSpPr>
              <a:spLocks noChangeArrowheads="1"/>
            </p:cNvSpPr>
            <p:nvPr/>
          </p:nvSpPr>
          <p:spPr bwMode="auto">
            <a:xfrm>
              <a:off x="9328" y="9933"/>
              <a:ext cx="230" cy="77"/>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00CC99"/>
            </a:solidFill>
            <a:ln w="9525">
              <a:miter lim="800000"/>
              <a:headEnd/>
              <a:tailEnd/>
            </a:ln>
            <a:effectLst/>
            <a:scene3d>
              <a:camera prst="legacyObliqueTopRight">
                <a:rot lat="18000000" lon="0" rev="0"/>
              </a:camera>
              <a:lightRig rig="legacyFlat2" dir="t"/>
            </a:scene3d>
            <a:sp3d extrusionH="49200" prstMaterial="legacyMatte">
              <a:bevelT w="13500" h="13500" prst="angle"/>
              <a:bevelB w="13500" h="13500" prst="angle"/>
              <a:extrusionClr>
                <a:srgbClr val="3333CC"/>
              </a:extrusionClr>
            </a:sp3d>
          </p:spPr>
          <p:txBody>
            <a:bodyPr vert="horz" wrap="none" lIns="91440" tIns="45720" rIns="91440" bIns="45720" numCol="1" anchor="ctr" anchorCtr="0" compatLnSpc="1">
              <a:prstTxWarp prst="textNoShape">
                <a:avLst/>
              </a:prstTxWarp>
              <a:flatTx/>
            </a:bodyPr>
            <a:lstStyle/>
            <a:p>
              <a:endParaRPr lang="en-GB"/>
            </a:p>
          </p:txBody>
        </p:sp>
        <p:sp>
          <p:nvSpPr>
            <p:cNvPr id="131402" name="Oval 330"/>
            <p:cNvSpPr>
              <a:spLocks noChangeArrowheads="1"/>
            </p:cNvSpPr>
            <p:nvPr/>
          </p:nvSpPr>
          <p:spPr bwMode="auto">
            <a:xfrm>
              <a:off x="10364" y="9474"/>
              <a:ext cx="230" cy="116"/>
            </a:xfrm>
            <a:prstGeom prst="ellipse">
              <a:avLst/>
            </a:prstGeom>
            <a:solidFill>
              <a:srgbClr val="00CC99"/>
            </a:solidFill>
            <a:ln w="9525">
              <a:round/>
              <a:headEnd/>
              <a:tailEnd/>
            </a:ln>
            <a:effectLst/>
            <a:scene3d>
              <a:camera prst="legacyObliqueLeft">
                <a:rot lat="18300000" lon="900000" rev="0"/>
              </a:camera>
              <a:lightRig rig="legacyFlat2" dir="t"/>
            </a:scene3d>
            <a:sp3d extrusionH="125400" prstMaterial="legacyMetal">
              <a:bevelT w="13500" h="13500" prst="angle"/>
              <a:bevelB w="13500" h="13500" prst="angle"/>
              <a:extrusionClr>
                <a:srgbClr val="CCECFF"/>
              </a:extrusionClr>
            </a:sp3d>
          </p:spPr>
          <p:txBody>
            <a:bodyPr vert="horz" wrap="none" lIns="91440" tIns="45720" rIns="91440" bIns="45720" numCol="1" anchor="ctr" anchorCtr="0" compatLnSpc="1">
              <a:prstTxWarp prst="textNoShape">
                <a:avLst/>
              </a:prstTxWarp>
              <a:flatTx/>
            </a:bodyPr>
            <a:lstStyle/>
            <a:p>
              <a:endParaRPr lang="en-GB"/>
            </a:p>
          </p:txBody>
        </p:sp>
        <p:sp>
          <p:nvSpPr>
            <p:cNvPr id="131403" name="AutoShape 331"/>
            <p:cNvSpPr>
              <a:spLocks noChangeArrowheads="1"/>
            </p:cNvSpPr>
            <p:nvPr/>
          </p:nvSpPr>
          <p:spPr bwMode="auto">
            <a:xfrm>
              <a:off x="7182" y="7441"/>
              <a:ext cx="2568" cy="768"/>
            </a:xfrm>
            <a:prstGeom prst="star32">
              <a:avLst>
                <a:gd name="adj" fmla="val 37500"/>
              </a:avLst>
            </a:pr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gradFill>
            <a:ln w="9525">
              <a:miter lim="800000"/>
              <a:headEnd/>
              <a:tailEnd/>
            </a:ln>
            <a:scene3d>
              <a:camera prst="legacyObliqueTopRight">
                <a:rot lat="18600000" lon="20399999" rev="0"/>
              </a:camera>
              <a:lightRig rig="legacyFlat3" dir="b"/>
            </a:scene3d>
            <a:sp3d extrusionH="887400" prstMaterial="legacyMatte">
              <a:bevelT w="13500" h="13500" prst="angle"/>
              <a:bevelB w="13500" h="13500" prst="angle"/>
              <a:extrusionClr>
                <a:srgbClr val="A603AB"/>
              </a:extrusionClr>
            </a:sp3d>
          </p:spPr>
          <p:txBody>
            <a:bodyPr vert="horz" wrap="none" lIns="91440" tIns="45720" rIns="91440" bIns="45720" numCol="1" anchor="ctr" anchorCtr="0" compatLnSpc="1">
              <a:prstTxWarp prst="textNoShape">
                <a:avLst/>
              </a:prstTxWarp>
              <a:flatTx/>
            </a:bodyPr>
            <a:lstStyle/>
            <a:p>
              <a:endParaRPr lang="en-GB"/>
            </a:p>
          </p:txBody>
        </p:sp>
        <p:sp>
          <p:nvSpPr>
            <p:cNvPr id="131404" name="AutoShape 332"/>
            <p:cNvSpPr>
              <a:spLocks noChangeArrowheads="1"/>
            </p:cNvSpPr>
            <p:nvPr/>
          </p:nvSpPr>
          <p:spPr bwMode="auto">
            <a:xfrm rot="-5400000">
              <a:off x="9713" y="8284"/>
              <a:ext cx="995" cy="461"/>
            </a:xfrm>
            <a:prstGeom prst="curvedUpArrow">
              <a:avLst>
                <a:gd name="adj1" fmla="val 43397"/>
                <a:gd name="adj2" fmla="val 86304"/>
                <a:gd name="adj3" fmla="val 33157"/>
              </a:avLst>
            </a:prstGeom>
            <a:gradFill rotWithShape="0">
              <a:gsLst>
                <a:gs pos="0">
                  <a:srgbClr val="CCCCFF"/>
                </a:gs>
                <a:gs pos="17999">
                  <a:srgbClr val="99CCFF"/>
                </a:gs>
                <a:gs pos="36000">
                  <a:srgbClr val="9966FF"/>
                </a:gs>
                <a:gs pos="61000">
                  <a:srgbClr val="CC99FF"/>
                </a:gs>
                <a:gs pos="82001">
                  <a:srgbClr val="99CCFF"/>
                </a:gs>
                <a:gs pos="100000">
                  <a:srgbClr val="CCCCFF"/>
                </a:gs>
              </a:gsLst>
              <a:path path="rect">
                <a:fillToRect l="50000" t="50000" r="50000" b="50000"/>
              </a:path>
            </a:grad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GB"/>
            </a:p>
          </p:txBody>
        </p:sp>
        <p:sp>
          <p:nvSpPr>
            <p:cNvPr id="131405" name="AutoShape 333"/>
            <p:cNvSpPr>
              <a:spLocks noChangeArrowheads="1"/>
            </p:cNvSpPr>
            <p:nvPr/>
          </p:nvSpPr>
          <p:spPr bwMode="auto">
            <a:xfrm rot="5400000" flipH="1">
              <a:off x="5878" y="7978"/>
              <a:ext cx="1609" cy="614"/>
            </a:xfrm>
            <a:prstGeom prst="curvedUpArrow">
              <a:avLst>
                <a:gd name="adj1" fmla="val 52410"/>
                <a:gd name="adj2" fmla="val 104821"/>
                <a:gd name="adj3" fmla="val 33333"/>
              </a:avLst>
            </a:prstGeom>
            <a:gradFill rotWithShape="0">
              <a:gsLst>
                <a:gs pos="0">
                  <a:srgbClr val="FBEAC7"/>
                </a:gs>
                <a:gs pos="17999">
                  <a:srgbClr val="FEE7F2"/>
                </a:gs>
                <a:gs pos="36000">
                  <a:srgbClr val="FAC77D"/>
                </a:gs>
                <a:gs pos="61000">
                  <a:srgbClr val="FBA97D"/>
                </a:gs>
                <a:gs pos="82001">
                  <a:srgbClr val="FBD49C"/>
                </a:gs>
                <a:gs pos="100000">
                  <a:srgbClr val="FEE7F2"/>
                </a:gs>
              </a:gsLst>
              <a:path path="rect">
                <a:fillToRect l="50000" t="50000" r="50000" b="50000"/>
              </a:path>
            </a:grad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GB"/>
            </a:p>
          </p:txBody>
        </p:sp>
        <p:sp>
          <p:nvSpPr>
            <p:cNvPr id="131406" name="Line 334"/>
            <p:cNvSpPr>
              <a:spLocks noChangeShapeType="1"/>
            </p:cNvSpPr>
            <p:nvPr/>
          </p:nvSpPr>
          <p:spPr bwMode="auto">
            <a:xfrm>
              <a:off x="6564" y="9196"/>
              <a:ext cx="340" cy="0"/>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07" name="Line 335"/>
            <p:cNvSpPr>
              <a:spLocks noChangeShapeType="1"/>
            </p:cNvSpPr>
            <p:nvPr/>
          </p:nvSpPr>
          <p:spPr bwMode="auto">
            <a:xfrm flipH="1">
              <a:off x="6602" y="10221"/>
              <a:ext cx="466" cy="0"/>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08" name="Line 336"/>
            <p:cNvSpPr>
              <a:spLocks noChangeShapeType="1"/>
            </p:cNvSpPr>
            <p:nvPr/>
          </p:nvSpPr>
          <p:spPr bwMode="auto">
            <a:xfrm>
              <a:off x="7584" y="10397"/>
              <a:ext cx="342" cy="0"/>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09" name="Line 337"/>
            <p:cNvSpPr>
              <a:spLocks noChangeShapeType="1"/>
            </p:cNvSpPr>
            <p:nvPr/>
          </p:nvSpPr>
          <p:spPr bwMode="auto">
            <a:xfrm flipH="1" flipV="1">
              <a:off x="8265" y="10334"/>
              <a:ext cx="417" cy="0"/>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0" name="Line 338"/>
            <p:cNvSpPr>
              <a:spLocks noChangeShapeType="1"/>
            </p:cNvSpPr>
            <p:nvPr/>
          </p:nvSpPr>
          <p:spPr bwMode="auto">
            <a:xfrm flipH="1">
              <a:off x="8847" y="9524"/>
              <a:ext cx="326" cy="173"/>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1" name="Line 339"/>
            <p:cNvSpPr>
              <a:spLocks noChangeShapeType="1"/>
            </p:cNvSpPr>
            <p:nvPr/>
          </p:nvSpPr>
          <p:spPr bwMode="auto">
            <a:xfrm rot="10800000" flipH="1">
              <a:off x="9652" y="9513"/>
              <a:ext cx="303" cy="157"/>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2" name="Line 340"/>
            <p:cNvSpPr>
              <a:spLocks noChangeShapeType="1"/>
            </p:cNvSpPr>
            <p:nvPr/>
          </p:nvSpPr>
          <p:spPr bwMode="auto">
            <a:xfrm rot="10800000" flipH="1">
              <a:off x="9627" y="9613"/>
              <a:ext cx="731" cy="95"/>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3" name="Line 341"/>
            <p:cNvSpPr>
              <a:spLocks noChangeShapeType="1"/>
            </p:cNvSpPr>
            <p:nvPr/>
          </p:nvSpPr>
          <p:spPr bwMode="auto">
            <a:xfrm>
              <a:off x="7964" y="10031"/>
              <a:ext cx="390" cy="0"/>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4" name="Line 342"/>
            <p:cNvSpPr>
              <a:spLocks noChangeShapeType="1"/>
            </p:cNvSpPr>
            <p:nvPr/>
          </p:nvSpPr>
          <p:spPr bwMode="auto">
            <a:xfrm rot="10800000" flipH="1">
              <a:off x="7964" y="9827"/>
              <a:ext cx="252" cy="146"/>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5" name="Line 343"/>
            <p:cNvSpPr>
              <a:spLocks noChangeShapeType="1"/>
            </p:cNvSpPr>
            <p:nvPr/>
          </p:nvSpPr>
          <p:spPr bwMode="auto">
            <a:xfrm flipH="1">
              <a:off x="6474" y="9992"/>
              <a:ext cx="201" cy="171"/>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6" name="Line 344"/>
            <p:cNvSpPr>
              <a:spLocks noChangeShapeType="1"/>
            </p:cNvSpPr>
            <p:nvPr/>
          </p:nvSpPr>
          <p:spPr bwMode="auto">
            <a:xfrm flipH="1">
              <a:off x="7295" y="9208"/>
              <a:ext cx="176" cy="222"/>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7" name="Line 345"/>
            <p:cNvSpPr>
              <a:spLocks noChangeShapeType="1"/>
            </p:cNvSpPr>
            <p:nvPr/>
          </p:nvSpPr>
          <p:spPr bwMode="auto">
            <a:xfrm flipH="1">
              <a:off x="6689" y="9246"/>
              <a:ext cx="706" cy="223"/>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8" name="Line 346"/>
            <p:cNvSpPr>
              <a:spLocks noChangeShapeType="1"/>
            </p:cNvSpPr>
            <p:nvPr/>
          </p:nvSpPr>
          <p:spPr bwMode="auto">
            <a:xfrm flipH="1">
              <a:off x="8354" y="9474"/>
              <a:ext cx="176" cy="196"/>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19" name="Line 347"/>
            <p:cNvSpPr>
              <a:spLocks noChangeShapeType="1"/>
            </p:cNvSpPr>
            <p:nvPr/>
          </p:nvSpPr>
          <p:spPr bwMode="auto">
            <a:xfrm flipH="1">
              <a:off x="8593" y="9827"/>
              <a:ext cx="177" cy="196"/>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0" name="Line 348"/>
            <p:cNvSpPr>
              <a:spLocks noChangeShapeType="1"/>
            </p:cNvSpPr>
            <p:nvPr/>
          </p:nvSpPr>
          <p:spPr bwMode="auto">
            <a:xfrm flipH="1">
              <a:off x="6777" y="9601"/>
              <a:ext cx="176" cy="221"/>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1" name="Line 349"/>
            <p:cNvSpPr>
              <a:spLocks noChangeShapeType="1"/>
            </p:cNvSpPr>
            <p:nvPr/>
          </p:nvSpPr>
          <p:spPr bwMode="auto">
            <a:xfrm flipH="1">
              <a:off x="7546" y="10130"/>
              <a:ext cx="177" cy="223"/>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2" name="Line 350"/>
            <p:cNvSpPr>
              <a:spLocks noChangeShapeType="1"/>
            </p:cNvSpPr>
            <p:nvPr/>
          </p:nvSpPr>
          <p:spPr bwMode="auto">
            <a:xfrm rot="10800000" flipH="1">
              <a:off x="9591" y="9841"/>
              <a:ext cx="251" cy="146"/>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3" name="Line 351"/>
            <p:cNvSpPr>
              <a:spLocks noChangeShapeType="1"/>
            </p:cNvSpPr>
            <p:nvPr/>
          </p:nvSpPr>
          <p:spPr bwMode="auto">
            <a:xfrm rot="10800000" flipH="1">
              <a:off x="9061" y="9070"/>
              <a:ext cx="290" cy="170"/>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4" name="Line 352"/>
            <p:cNvSpPr>
              <a:spLocks noChangeShapeType="1"/>
            </p:cNvSpPr>
            <p:nvPr/>
          </p:nvSpPr>
          <p:spPr bwMode="auto">
            <a:xfrm>
              <a:off x="9061" y="9311"/>
              <a:ext cx="390" cy="0"/>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5" name="Line 353"/>
            <p:cNvSpPr>
              <a:spLocks noChangeShapeType="1"/>
            </p:cNvSpPr>
            <p:nvPr/>
          </p:nvSpPr>
          <p:spPr bwMode="auto">
            <a:xfrm rot="10800000" flipV="1">
              <a:off x="8179" y="9248"/>
              <a:ext cx="503" cy="0"/>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6" name="Line 354"/>
            <p:cNvSpPr>
              <a:spLocks noChangeShapeType="1"/>
            </p:cNvSpPr>
            <p:nvPr/>
          </p:nvSpPr>
          <p:spPr bwMode="auto">
            <a:xfrm rot="10800000" flipV="1">
              <a:off x="8607" y="9992"/>
              <a:ext cx="706" cy="50"/>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7" name="Line 355"/>
            <p:cNvSpPr>
              <a:spLocks noChangeShapeType="1"/>
            </p:cNvSpPr>
            <p:nvPr/>
          </p:nvSpPr>
          <p:spPr bwMode="auto">
            <a:xfrm flipH="1">
              <a:off x="8858" y="10259"/>
              <a:ext cx="251" cy="94"/>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8" name="Line 356"/>
            <p:cNvSpPr>
              <a:spLocks noChangeShapeType="1"/>
            </p:cNvSpPr>
            <p:nvPr/>
          </p:nvSpPr>
          <p:spPr bwMode="auto">
            <a:xfrm rot="-10800000" flipH="1" flipV="1">
              <a:off x="9869" y="10111"/>
              <a:ext cx="288" cy="44"/>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29" name="Line 357"/>
            <p:cNvSpPr>
              <a:spLocks noChangeShapeType="1"/>
            </p:cNvSpPr>
            <p:nvPr/>
          </p:nvSpPr>
          <p:spPr bwMode="auto">
            <a:xfrm rot="10800000" flipH="1">
              <a:off x="10448" y="10194"/>
              <a:ext cx="100" cy="247"/>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0" name="Line 358"/>
            <p:cNvSpPr>
              <a:spLocks noChangeShapeType="1"/>
            </p:cNvSpPr>
            <p:nvPr/>
          </p:nvSpPr>
          <p:spPr bwMode="auto">
            <a:xfrm rot="10800000" flipH="1">
              <a:off x="6842" y="9741"/>
              <a:ext cx="251" cy="144"/>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1" name="Line 359"/>
            <p:cNvSpPr>
              <a:spLocks noChangeShapeType="1"/>
            </p:cNvSpPr>
            <p:nvPr/>
          </p:nvSpPr>
          <p:spPr bwMode="auto">
            <a:xfrm rot="10800000" flipH="1">
              <a:off x="7749" y="9499"/>
              <a:ext cx="430" cy="248"/>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2" name="Line 360"/>
            <p:cNvSpPr>
              <a:spLocks noChangeShapeType="1"/>
            </p:cNvSpPr>
            <p:nvPr/>
          </p:nvSpPr>
          <p:spPr bwMode="auto">
            <a:xfrm>
              <a:off x="7395" y="9474"/>
              <a:ext cx="239" cy="50"/>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3" name="Line 361"/>
            <p:cNvSpPr>
              <a:spLocks noChangeShapeType="1"/>
            </p:cNvSpPr>
            <p:nvPr/>
          </p:nvSpPr>
          <p:spPr bwMode="auto">
            <a:xfrm>
              <a:off x="7243" y="9753"/>
              <a:ext cx="115" cy="151"/>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4" name="Line 362"/>
            <p:cNvSpPr>
              <a:spLocks noChangeShapeType="1"/>
            </p:cNvSpPr>
            <p:nvPr/>
          </p:nvSpPr>
          <p:spPr bwMode="auto">
            <a:xfrm>
              <a:off x="7295" y="9728"/>
              <a:ext cx="301" cy="36"/>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5" name="Line 363"/>
            <p:cNvSpPr>
              <a:spLocks noChangeShapeType="1"/>
            </p:cNvSpPr>
            <p:nvPr/>
          </p:nvSpPr>
          <p:spPr bwMode="auto">
            <a:xfrm flipH="1">
              <a:off x="7421" y="9196"/>
              <a:ext cx="430" cy="248"/>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6" name="Line 364"/>
            <p:cNvSpPr>
              <a:spLocks noChangeShapeType="1"/>
            </p:cNvSpPr>
            <p:nvPr/>
          </p:nvSpPr>
          <p:spPr bwMode="auto">
            <a:xfrm flipH="1">
              <a:off x="8405" y="9336"/>
              <a:ext cx="607" cy="372"/>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7" name="Line 365"/>
            <p:cNvSpPr>
              <a:spLocks noChangeShapeType="1"/>
            </p:cNvSpPr>
            <p:nvPr/>
          </p:nvSpPr>
          <p:spPr bwMode="auto">
            <a:xfrm rot="-10800000" flipH="1" flipV="1">
              <a:off x="7826" y="9557"/>
              <a:ext cx="313" cy="157"/>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8" name="Line 366"/>
            <p:cNvSpPr>
              <a:spLocks noChangeShapeType="1"/>
            </p:cNvSpPr>
            <p:nvPr/>
          </p:nvSpPr>
          <p:spPr bwMode="auto">
            <a:xfrm rot="-10800000" flipH="1" flipV="1">
              <a:off x="9451" y="9014"/>
              <a:ext cx="556" cy="18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39" name="Line 367"/>
            <p:cNvSpPr>
              <a:spLocks noChangeShapeType="1"/>
            </p:cNvSpPr>
            <p:nvPr/>
          </p:nvSpPr>
          <p:spPr bwMode="auto">
            <a:xfrm rot="10800000" flipH="1">
              <a:off x="10055" y="9171"/>
              <a:ext cx="361" cy="273"/>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0" name="Line 368"/>
            <p:cNvSpPr>
              <a:spLocks noChangeShapeType="1"/>
            </p:cNvSpPr>
            <p:nvPr/>
          </p:nvSpPr>
          <p:spPr bwMode="auto">
            <a:xfrm flipV="1">
              <a:off x="10145" y="9133"/>
              <a:ext cx="252" cy="5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1" name="Line 369"/>
            <p:cNvSpPr>
              <a:spLocks noChangeShapeType="1"/>
            </p:cNvSpPr>
            <p:nvPr/>
          </p:nvSpPr>
          <p:spPr bwMode="auto">
            <a:xfrm>
              <a:off x="10496" y="9196"/>
              <a:ext cx="14" cy="248"/>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2" name="Line 370"/>
            <p:cNvSpPr>
              <a:spLocks noChangeShapeType="1"/>
            </p:cNvSpPr>
            <p:nvPr/>
          </p:nvSpPr>
          <p:spPr bwMode="auto">
            <a:xfrm rot="-10800000" flipH="1" flipV="1">
              <a:off x="9944" y="9785"/>
              <a:ext cx="504" cy="44"/>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3" name="Line 371"/>
            <p:cNvSpPr>
              <a:spLocks noChangeShapeType="1"/>
            </p:cNvSpPr>
            <p:nvPr/>
          </p:nvSpPr>
          <p:spPr bwMode="auto">
            <a:xfrm rot="10800000">
              <a:off x="10132" y="9463"/>
              <a:ext cx="265" cy="63"/>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4" name="Line 372"/>
            <p:cNvSpPr>
              <a:spLocks noChangeShapeType="1"/>
            </p:cNvSpPr>
            <p:nvPr/>
          </p:nvSpPr>
          <p:spPr bwMode="auto">
            <a:xfrm flipV="1">
              <a:off x="9249" y="10230"/>
              <a:ext cx="227" cy="2"/>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5" name="Line 373"/>
            <p:cNvSpPr>
              <a:spLocks noChangeShapeType="1"/>
            </p:cNvSpPr>
            <p:nvPr/>
          </p:nvSpPr>
          <p:spPr bwMode="auto">
            <a:xfrm flipV="1">
              <a:off x="9161" y="9741"/>
              <a:ext cx="326" cy="125"/>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6" name="Line 374"/>
            <p:cNvSpPr>
              <a:spLocks noChangeShapeType="1"/>
            </p:cNvSpPr>
            <p:nvPr/>
          </p:nvSpPr>
          <p:spPr bwMode="auto">
            <a:xfrm flipH="1">
              <a:off x="8265" y="9108"/>
              <a:ext cx="152" cy="27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7" name="Line 375"/>
            <p:cNvSpPr>
              <a:spLocks noChangeShapeType="1"/>
            </p:cNvSpPr>
            <p:nvPr/>
          </p:nvSpPr>
          <p:spPr bwMode="auto">
            <a:xfrm flipH="1">
              <a:off x="8014" y="9097"/>
              <a:ext cx="342" cy="30"/>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8" name="Line 376"/>
            <p:cNvSpPr>
              <a:spLocks noChangeShapeType="1"/>
            </p:cNvSpPr>
            <p:nvPr/>
          </p:nvSpPr>
          <p:spPr bwMode="auto">
            <a:xfrm flipH="1">
              <a:off x="6501" y="9551"/>
              <a:ext cx="378" cy="303"/>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49" name="Line 377"/>
            <p:cNvSpPr>
              <a:spLocks noChangeShapeType="1"/>
            </p:cNvSpPr>
            <p:nvPr/>
          </p:nvSpPr>
          <p:spPr bwMode="auto">
            <a:xfrm flipH="1">
              <a:off x="6904" y="10246"/>
              <a:ext cx="189" cy="132"/>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0" name="Line 378"/>
            <p:cNvSpPr>
              <a:spLocks noChangeShapeType="1"/>
            </p:cNvSpPr>
            <p:nvPr/>
          </p:nvSpPr>
          <p:spPr bwMode="auto">
            <a:xfrm>
              <a:off x="6928" y="10447"/>
              <a:ext cx="342" cy="0"/>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1" name="Line 379"/>
            <p:cNvSpPr>
              <a:spLocks noChangeShapeType="1"/>
            </p:cNvSpPr>
            <p:nvPr/>
          </p:nvSpPr>
          <p:spPr bwMode="auto">
            <a:xfrm rot="-10800000" flipH="1" flipV="1">
              <a:off x="8684" y="9455"/>
              <a:ext cx="111" cy="284"/>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2" name="Line 380"/>
            <p:cNvSpPr>
              <a:spLocks noChangeShapeType="1"/>
            </p:cNvSpPr>
            <p:nvPr/>
          </p:nvSpPr>
          <p:spPr bwMode="auto">
            <a:xfrm>
              <a:off x="9299" y="9513"/>
              <a:ext cx="227" cy="163"/>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3" name="Line 381"/>
            <p:cNvSpPr>
              <a:spLocks noChangeShapeType="1"/>
            </p:cNvSpPr>
            <p:nvPr/>
          </p:nvSpPr>
          <p:spPr bwMode="auto">
            <a:xfrm flipH="1">
              <a:off x="8089" y="10081"/>
              <a:ext cx="251" cy="95"/>
            </a:xfrm>
            <a:prstGeom prst="line">
              <a:avLst/>
            </a:prstGeom>
            <a:noFill/>
            <a:ln w="9525">
              <a:solidFill>
                <a:srgbClr val="FF0066"/>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4" name="Line 382"/>
            <p:cNvSpPr>
              <a:spLocks noChangeShapeType="1"/>
            </p:cNvSpPr>
            <p:nvPr/>
          </p:nvSpPr>
          <p:spPr bwMode="auto">
            <a:xfrm>
              <a:off x="10535" y="9918"/>
              <a:ext cx="13" cy="245"/>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5" name="Line 383"/>
            <p:cNvSpPr>
              <a:spLocks noChangeShapeType="1"/>
            </p:cNvSpPr>
            <p:nvPr/>
          </p:nvSpPr>
          <p:spPr bwMode="auto">
            <a:xfrm>
              <a:off x="7521" y="9981"/>
              <a:ext cx="202" cy="61"/>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6" name="Line 384"/>
            <p:cNvSpPr>
              <a:spLocks noChangeShapeType="1"/>
            </p:cNvSpPr>
            <p:nvPr/>
          </p:nvSpPr>
          <p:spPr bwMode="auto">
            <a:xfrm flipH="1">
              <a:off x="7295" y="10029"/>
              <a:ext cx="477" cy="109"/>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7" name="Line 385"/>
            <p:cNvSpPr>
              <a:spLocks noChangeShapeType="1"/>
            </p:cNvSpPr>
            <p:nvPr/>
          </p:nvSpPr>
          <p:spPr bwMode="auto">
            <a:xfrm>
              <a:off x="6462" y="10309"/>
              <a:ext cx="278" cy="88"/>
            </a:xfrm>
            <a:prstGeom prst="line">
              <a:avLst/>
            </a:prstGeom>
            <a:noFill/>
            <a:ln w="9525">
              <a:solidFill>
                <a:srgbClr val="66FF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8" name="Line 386"/>
            <p:cNvSpPr>
              <a:spLocks noChangeShapeType="1"/>
            </p:cNvSpPr>
            <p:nvPr/>
          </p:nvSpPr>
          <p:spPr bwMode="auto">
            <a:xfrm>
              <a:off x="9501" y="9965"/>
              <a:ext cx="264" cy="141"/>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59" name="Line 387"/>
            <p:cNvSpPr>
              <a:spLocks noChangeShapeType="1"/>
            </p:cNvSpPr>
            <p:nvPr/>
          </p:nvSpPr>
          <p:spPr bwMode="auto">
            <a:xfrm>
              <a:off x="8820" y="9764"/>
              <a:ext cx="113" cy="63"/>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60" name="Line 388"/>
            <p:cNvSpPr>
              <a:spLocks noChangeShapeType="1"/>
            </p:cNvSpPr>
            <p:nvPr/>
          </p:nvSpPr>
          <p:spPr bwMode="auto">
            <a:xfrm flipH="1">
              <a:off x="8294" y="9931"/>
              <a:ext cx="693" cy="372"/>
            </a:xfrm>
            <a:prstGeom prst="line">
              <a:avLst/>
            </a:prstGeom>
            <a:noFill/>
            <a:ln w="9525">
              <a:solidFill>
                <a:srgbClr val="3399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61" name="Line 389"/>
            <p:cNvSpPr>
              <a:spLocks noChangeShapeType="1"/>
            </p:cNvSpPr>
            <p:nvPr/>
          </p:nvSpPr>
          <p:spPr bwMode="auto">
            <a:xfrm rot="-10800000" flipH="1" flipV="1">
              <a:off x="8519" y="10086"/>
              <a:ext cx="237" cy="171"/>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62" name="Line 390"/>
            <p:cNvSpPr>
              <a:spLocks noChangeShapeType="1"/>
            </p:cNvSpPr>
            <p:nvPr/>
          </p:nvSpPr>
          <p:spPr bwMode="auto">
            <a:xfrm>
              <a:off x="9085" y="9916"/>
              <a:ext cx="88" cy="272"/>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63" name="Line 391"/>
            <p:cNvSpPr>
              <a:spLocks noChangeShapeType="1"/>
            </p:cNvSpPr>
            <p:nvPr/>
          </p:nvSpPr>
          <p:spPr bwMode="auto">
            <a:xfrm rot="10800000" flipH="1">
              <a:off x="7283" y="9565"/>
              <a:ext cx="453" cy="94"/>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64" name="Line 392"/>
            <p:cNvSpPr>
              <a:spLocks noChangeShapeType="1"/>
            </p:cNvSpPr>
            <p:nvPr/>
          </p:nvSpPr>
          <p:spPr bwMode="auto">
            <a:xfrm rot="10800000" flipH="1">
              <a:off x="7888" y="9221"/>
              <a:ext cx="49" cy="223"/>
            </a:xfrm>
            <a:prstGeom prst="line">
              <a:avLst/>
            </a:prstGeom>
            <a:noFill/>
            <a:ln w="9525">
              <a:solidFill>
                <a:srgbClr val="FF9933"/>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65" name="Line 393"/>
            <p:cNvSpPr>
              <a:spLocks noChangeShapeType="1"/>
            </p:cNvSpPr>
            <p:nvPr/>
          </p:nvSpPr>
          <p:spPr bwMode="auto">
            <a:xfrm rot="10800000" flipH="1">
              <a:off x="7901" y="9411"/>
              <a:ext cx="215" cy="69"/>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66" name="Line 394"/>
            <p:cNvSpPr>
              <a:spLocks noChangeShapeType="1"/>
            </p:cNvSpPr>
            <p:nvPr/>
          </p:nvSpPr>
          <p:spPr bwMode="auto">
            <a:xfrm>
              <a:off x="6437" y="9260"/>
              <a:ext cx="127" cy="201"/>
            </a:xfrm>
            <a:prstGeom prst="line">
              <a:avLst/>
            </a:prstGeom>
            <a:noFill/>
            <a:ln w="9525">
              <a:solidFill>
                <a:srgbClr val="FF00FF"/>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67" name="Line 395"/>
            <p:cNvSpPr>
              <a:spLocks noChangeShapeType="1"/>
            </p:cNvSpPr>
            <p:nvPr/>
          </p:nvSpPr>
          <p:spPr bwMode="auto">
            <a:xfrm rot="10800000" flipH="1">
              <a:off x="6388" y="9588"/>
              <a:ext cx="163" cy="234"/>
            </a:xfrm>
            <a:prstGeom prst="line">
              <a:avLst/>
            </a:prstGeom>
            <a:noFill/>
            <a:ln w="9525">
              <a:solidFill>
                <a:srgbClr val="3333CC"/>
              </a:solidFill>
              <a:round/>
              <a:headEnd/>
              <a:tailEnd type="triangle" w="med" len="med"/>
            </a:ln>
          </p:spPr>
          <p:txBody>
            <a:bodyPr vert="horz" wrap="none" lIns="91440" tIns="45720" rIns="91440" bIns="45720" numCol="1" anchor="ctr" anchorCtr="0" compatLnSpc="1">
              <a:prstTxWarp prst="textNoShape">
                <a:avLst/>
              </a:prstTxWarp>
            </a:bodyPr>
            <a:lstStyle/>
            <a:p>
              <a:endParaRPr lang="en-GB"/>
            </a:p>
          </p:txBody>
        </p:sp>
        <p:sp>
          <p:nvSpPr>
            <p:cNvPr id="131468" name="AutoShape 396"/>
            <p:cNvSpPr>
              <a:spLocks noChangeArrowheads="1"/>
            </p:cNvSpPr>
            <p:nvPr/>
          </p:nvSpPr>
          <p:spPr bwMode="auto">
            <a:xfrm>
              <a:off x="7262" y="7904"/>
              <a:ext cx="380" cy="2086"/>
            </a:xfrm>
            <a:prstGeom prst="curvedRightArrow">
              <a:avLst>
                <a:gd name="adj1" fmla="val 109789"/>
                <a:gd name="adj2" fmla="val 219579"/>
                <a:gd name="adj3" fmla="val 33333"/>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8900000" scaled="1"/>
            </a:gradFill>
            <a:ln w="9525">
              <a:solidFill>
                <a:srgbClr val="000000"/>
              </a:solidFill>
              <a:miter lim="800000"/>
              <a:headEnd/>
              <a:tailEnd/>
            </a:ln>
            <a:effectLst>
              <a:outerShdw dist="91581" dir="3378596" algn="ctr" rotWithShape="0">
                <a:srgbClr val="000000"/>
              </a:outerShdw>
            </a:effectLst>
          </p:spPr>
          <p:txBody>
            <a:bodyPr vert="horz" wrap="none" lIns="91440" tIns="45720" rIns="91440" bIns="45720" numCol="1" anchor="ctr" anchorCtr="0" compatLnSpc="1">
              <a:prstTxWarp prst="textNoShape">
                <a:avLst/>
              </a:prstTxWarp>
            </a:bodyPr>
            <a:lstStyle/>
            <a:p>
              <a:endParaRPr lang="en-GB"/>
            </a:p>
          </p:txBody>
        </p:sp>
        <p:sp>
          <p:nvSpPr>
            <p:cNvPr id="131469" name="AutoShape 397"/>
            <p:cNvSpPr>
              <a:spLocks noChangeArrowheads="1"/>
            </p:cNvSpPr>
            <p:nvPr/>
          </p:nvSpPr>
          <p:spPr bwMode="auto">
            <a:xfrm flipH="1">
              <a:off x="9213" y="8368"/>
              <a:ext cx="380" cy="1459"/>
            </a:xfrm>
            <a:prstGeom prst="curvedRightArrow">
              <a:avLst>
                <a:gd name="adj1" fmla="val 76789"/>
                <a:gd name="adj2" fmla="val 153579"/>
                <a:gd name="adj3" fmla="val 33333"/>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8900000" scaled="1"/>
            </a:gradFill>
            <a:ln w="9525">
              <a:solidFill>
                <a:srgbClr val="000000"/>
              </a:solidFill>
              <a:miter lim="800000"/>
              <a:headEnd/>
              <a:tailEnd/>
            </a:ln>
            <a:effectLst>
              <a:outerShdw dist="91581" dir="3378596" algn="ctr" rotWithShape="0">
                <a:srgbClr val="000000"/>
              </a:outerShdw>
            </a:effectLst>
          </p:spPr>
          <p:txBody>
            <a:bodyPr vert="horz" wrap="none" lIns="91440" tIns="45720" rIns="91440" bIns="45720" numCol="1" anchor="ctr" anchorCtr="0" compatLnSpc="1">
              <a:prstTxWarp prst="textNoShape">
                <a:avLst/>
              </a:prstTxWarp>
            </a:bodyPr>
            <a:lstStyle/>
            <a:p>
              <a:endParaRPr lang="en-GB"/>
            </a:p>
          </p:txBody>
        </p:sp>
        <p:sp>
          <p:nvSpPr>
            <p:cNvPr id="131470" name="Text Box 398"/>
            <p:cNvSpPr txBox="1">
              <a:spLocks noChangeArrowheads="1"/>
            </p:cNvSpPr>
            <p:nvPr/>
          </p:nvSpPr>
          <p:spPr bwMode="auto">
            <a:xfrm>
              <a:off x="10082" y="7180"/>
              <a:ext cx="646" cy="733"/>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sz="2400" b="0" i="0" u="none" strike="noStrike" cap="none" normalizeH="0" baseline="0" smtClean="0">
                  <a:ln>
                    <a:noFill/>
                  </a:ln>
                  <a:solidFill>
                    <a:srgbClr val="000000"/>
                  </a:solidFill>
                  <a:effectLst/>
                  <a:latin typeface="Gill Sans Extra Bold" charset="0"/>
                  <a:cs typeface="Arial" pitchFamily="34" charset="0"/>
                </a:rPr>
                <a:t>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99" name="TextBox 398"/>
          <p:cNvSpPr txBox="1"/>
          <p:nvPr/>
        </p:nvSpPr>
        <p:spPr>
          <a:xfrm>
            <a:off x="1043608" y="548680"/>
            <a:ext cx="7271542" cy="461665"/>
          </a:xfrm>
          <a:prstGeom prst="rect">
            <a:avLst/>
          </a:prstGeom>
          <a:noFill/>
        </p:spPr>
        <p:txBody>
          <a:bodyPr wrap="none" rtlCol="0">
            <a:spAutoFit/>
          </a:bodyPr>
          <a:lstStyle/>
          <a:p>
            <a:r>
              <a:rPr lang="en-GB" sz="2400" b="1" dirty="0" smtClean="0">
                <a:latin typeface="Arial Narrow" pitchFamily="34" charset="0"/>
              </a:rPr>
              <a:t>Organisations as complex adaptive systems  (Stacey 2000)</a:t>
            </a:r>
            <a:endParaRPr lang="en-GB" sz="2400" b="1" dirty="0">
              <a:latin typeface="Arial Narrow" pitchFamily="34" charset="0"/>
            </a:endParaRPr>
          </a:p>
        </p:txBody>
      </p:sp>
      <p:sp>
        <p:nvSpPr>
          <p:cNvPr id="400" name="TextBox 399"/>
          <p:cNvSpPr txBox="1"/>
          <p:nvPr/>
        </p:nvSpPr>
        <p:spPr>
          <a:xfrm>
            <a:off x="1187624" y="1196752"/>
            <a:ext cx="1672253" cy="646331"/>
          </a:xfrm>
          <a:prstGeom prst="rect">
            <a:avLst/>
          </a:prstGeom>
          <a:noFill/>
        </p:spPr>
        <p:txBody>
          <a:bodyPr wrap="none" rtlCol="0">
            <a:spAutoFit/>
          </a:bodyPr>
          <a:lstStyle/>
          <a:p>
            <a:r>
              <a:rPr lang="en-GB" dirty="0" smtClean="0">
                <a:latin typeface="Arial Narrow" pitchFamily="34" charset="0"/>
              </a:rPr>
              <a:t>d</a:t>
            </a:r>
            <a:r>
              <a:rPr lang="en-GB" dirty="0" smtClean="0">
                <a:latin typeface="Arial Narrow" pitchFamily="34" charset="0"/>
              </a:rPr>
              <a:t>iverse agents in </a:t>
            </a:r>
          </a:p>
          <a:p>
            <a:r>
              <a:rPr lang="en-GB" dirty="0" smtClean="0">
                <a:latin typeface="Arial Narrow" pitchFamily="34" charset="0"/>
              </a:rPr>
              <a:t>a</a:t>
            </a:r>
            <a:r>
              <a:rPr lang="en-GB" dirty="0" smtClean="0">
                <a:latin typeface="Arial Narrow" pitchFamily="34" charset="0"/>
              </a:rPr>
              <a:t>n organisation</a:t>
            </a:r>
            <a:endParaRPr lang="en-GB" dirty="0">
              <a:latin typeface="Arial Narrow" pitchFamily="34" charset="0"/>
            </a:endParaRPr>
          </a:p>
        </p:txBody>
      </p:sp>
      <p:sp>
        <p:nvSpPr>
          <p:cNvPr id="401" name="Right Arrow 400"/>
          <p:cNvSpPr/>
          <p:nvPr/>
        </p:nvSpPr>
        <p:spPr>
          <a:xfrm rot="2217838">
            <a:off x="4762499" y="1572474"/>
            <a:ext cx="1015892" cy="733663"/>
          </a:xfrm>
          <a:prstGeom prst="rightArrow">
            <a:avLst/>
          </a:prstGeom>
          <a:solidFill>
            <a:srgbClr val="FF0000"/>
          </a:solidFill>
        </p:spPr>
        <p:txBody>
          <a:bodyPr wrap="square" rtlCol="0" anchor="ctr">
            <a:spAutoFit/>
          </a:bodyPr>
          <a:lstStyle/>
          <a:p>
            <a:pPr algn="ctr"/>
            <a:endParaRPr lang="en-GB" dirty="0" smtClean="0"/>
          </a:p>
        </p:txBody>
      </p:sp>
      <p:sp>
        <p:nvSpPr>
          <p:cNvPr id="402" name="TextBox 401"/>
          <p:cNvSpPr txBox="1"/>
          <p:nvPr/>
        </p:nvSpPr>
        <p:spPr>
          <a:xfrm rot="2255113">
            <a:off x="4811494" y="1708490"/>
            <a:ext cx="859210" cy="369332"/>
          </a:xfrm>
          <a:prstGeom prst="rect">
            <a:avLst/>
          </a:prstGeom>
          <a:noFill/>
        </p:spPr>
        <p:txBody>
          <a:bodyPr wrap="none" rtlCol="0">
            <a:spAutoFit/>
          </a:bodyPr>
          <a:lstStyle/>
          <a:p>
            <a:r>
              <a:rPr lang="en-GB" b="1" dirty="0" smtClean="0">
                <a:latin typeface="Arial Narrow" pitchFamily="34" charset="0"/>
              </a:rPr>
              <a:t>change</a:t>
            </a:r>
            <a:endParaRPr lang="en-GB" b="1" dirty="0">
              <a:latin typeface="Arial Narrow" pitchFamily="34" charset="0"/>
            </a:endParaRPr>
          </a:p>
        </p:txBody>
      </p:sp>
      <p:sp>
        <p:nvSpPr>
          <p:cNvPr id="403" name="TextBox 402"/>
          <p:cNvSpPr txBox="1"/>
          <p:nvPr/>
        </p:nvSpPr>
        <p:spPr>
          <a:xfrm>
            <a:off x="5868144" y="1484784"/>
            <a:ext cx="1723549" cy="923330"/>
          </a:xfrm>
          <a:prstGeom prst="rect">
            <a:avLst/>
          </a:prstGeom>
          <a:noFill/>
        </p:spPr>
        <p:txBody>
          <a:bodyPr wrap="none" rtlCol="0">
            <a:spAutoFit/>
          </a:bodyPr>
          <a:lstStyle/>
          <a:p>
            <a:r>
              <a:rPr lang="en-GB" dirty="0" smtClean="0">
                <a:latin typeface="Arial Narrow" pitchFamily="34" charset="0"/>
              </a:rPr>
              <a:t>agents respond </a:t>
            </a:r>
          </a:p>
          <a:p>
            <a:r>
              <a:rPr lang="en-GB" dirty="0" smtClean="0">
                <a:latin typeface="Arial Narrow" pitchFamily="34" charset="0"/>
              </a:rPr>
              <a:t>by self-organising </a:t>
            </a:r>
          </a:p>
          <a:p>
            <a:endParaRPr lang="en-GB" dirty="0">
              <a:latin typeface="Arial Narrow" pitchFamily="34" charset="0"/>
            </a:endParaRPr>
          </a:p>
        </p:txBody>
      </p:sp>
      <p:sp>
        <p:nvSpPr>
          <p:cNvPr id="404" name="TextBox 403"/>
          <p:cNvSpPr txBox="1"/>
          <p:nvPr/>
        </p:nvSpPr>
        <p:spPr>
          <a:xfrm>
            <a:off x="1979712" y="5085184"/>
            <a:ext cx="1723549" cy="923330"/>
          </a:xfrm>
          <a:prstGeom prst="rect">
            <a:avLst/>
          </a:prstGeom>
          <a:solidFill>
            <a:schemeClr val="bg1">
              <a:lumMod val="75000"/>
            </a:schemeClr>
          </a:solidFill>
        </p:spPr>
        <p:txBody>
          <a:bodyPr wrap="square" rtlCol="0">
            <a:spAutoFit/>
          </a:bodyPr>
          <a:lstStyle/>
          <a:p>
            <a:r>
              <a:rPr lang="en-GB" dirty="0" smtClean="0">
                <a:latin typeface="Arial Narrow" pitchFamily="34" charset="0"/>
              </a:rPr>
              <a:t>n</a:t>
            </a:r>
            <a:r>
              <a:rPr lang="en-GB" dirty="0" smtClean="0">
                <a:latin typeface="Arial Narrow" pitchFamily="34" charset="0"/>
              </a:rPr>
              <a:t>ew patterns of thinking and behaviour emerge </a:t>
            </a:r>
          </a:p>
        </p:txBody>
      </p:sp>
      <p:sp>
        <p:nvSpPr>
          <p:cNvPr id="405" name="TextBox 404"/>
          <p:cNvSpPr txBox="1"/>
          <p:nvPr/>
        </p:nvSpPr>
        <p:spPr>
          <a:xfrm>
            <a:off x="5508104" y="5517232"/>
            <a:ext cx="1872208" cy="646331"/>
          </a:xfrm>
          <a:prstGeom prst="rect">
            <a:avLst/>
          </a:prstGeom>
          <a:solidFill>
            <a:schemeClr val="bg1">
              <a:lumMod val="75000"/>
            </a:schemeClr>
          </a:solidFill>
        </p:spPr>
        <p:txBody>
          <a:bodyPr wrap="square" rtlCol="0">
            <a:spAutoFit/>
          </a:bodyPr>
          <a:lstStyle/>
          <a:p>
            <a:r>
              <a:rPr lang="en-GB" dirty="0" smtClean="0">
                <a:latin typeface="Arial Narrow" pitchFamily="34" charset="0"/>
              </a:rPr>
              <a:t>n</a:t>
            </a:r>
            <a:r>
              <a:rPr lang="en-GB" dirty="0" smtClean="0">
                <a:latin typeface="Arial Narrow" pitchFamily="34" charset="0"/>
              </a:rPr>
              <a:t>ew patterns of behaviour feedback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norman\Pictures\CHINA 2013\PLANNING FOR CHANGE.gif"/>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4" name="Picture 3" descr="C:\Users\norman\Downloads\wickedproblem.png"/>
          <p:cNvPicPr>
            <a:picLocks noChangeAspect="1" noChangeArrowheads="1"/>
          </p:cNvPicPr>
          <p:nvPr/>
        </p:nvPicPr>
        <p:blipFill>
          <a:blip r:embed="rId4" cstate="print"/>
          <a:srcRect/>
          <a:stretch>
            <a:fillRect/>
          </a:stretch>
        </p:blipFill>
        <p:spPr bwMode="auto">
          <a:xfrm>
            <a:off x="5292080" y="980728"/>
            <a:ext cx="1840900" cy="1512168"/>
          </a:xfrm>
          <a:prstGeom prst="rect">
            <a:avLst/>
          </a:prstGeom>
          <a:noFill/>
        </p:spPr>
      </p:pic>
      <p:sp>
        <p:nvSpPr>
          <p:cNvPr id="5" name="TextBox 4"/>
          <p:cNvSpPr txBox="1"/>
          <p:nvPr/>
        </p:nvSpPr>
        <p:spPr>
          <a:xfrm>
            <a:off x="395536" y="188640"/>
            <a:ext cx="5727850" cy="523220"/>
          </a:xfrm>
          <a:prstGeom prst="rect">
            <a:avLst/>
          </a:prstGeom>
          <a:noFill/>
        </p:spPr>
        <p:txBody>
          <a:bodyPr wrap="none" rtlCol="0">
            <a:spAutoFit/>
          </a:bodyPr>
          <a:lstStyle/>
          <a:p>
            <a:r>
              <a:rPr lang="en-GB" sz="2800" dirty="0" smtClean="0">
                <a:latin typeface="Arial" pitchFamily="34" charset="0"/>
                <a:cs typeface="Arial" pitchFamily="34" charset="0"/>
              </a:rPr>
              <a:t>Planning for organisational change</a:t>
            </a:r>
            <a:endParaRPr lang="en-GB" sz="28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95536" y="57399"/>
            <a:ext cx="7904728" cy="60016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Ten rules for emergence in organisational</a:t>
            </a:r>
            <a:r>
              <a:rPr kumimoji="0" lang="en-GB" sz="2400" b="1" i="0" u="none" strike="noStrike" cap="none" normalizeH="0" dirty="0" smtClean="0">
                <a:ln>
                  <a:noFill/>
                </a:ln>
                <a:solidFill>
                  <a:schemeClr val="tx1"/>
                </a:solidFill>
                <a:effectLst/>
                <a:latin typeface="Arial" pitchFamily="34" charset="0"/>
                <a:ea typeface="Times New Roman" pitchFamily="18" charset="0"/>
                <a:cs typeface="Arial" pitchFamily="34" charset="0"/>
              </a:rPr>
              <a:t> change</a:t>
            </a:r>
            <a:endParaRPr kumimoji="0" lang="en-GB"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Seel</a:t>
            </a:r>
            <a:r>
              <a:rPr kumimoji="0" lang="en-GB" sz="2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(2004)</a:t>
            </a:r>
            <a:endParaRPr lang="en-GB" sz="2400" i="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Improve connectivity</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Increase diversity</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Increase flow of relevant information</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a:t>
            </a:r>
            <a:r>
              <a:rPr lang="en-GB" sz="2400" dirty="0" smtClean="0">
                <a:latin typeface="Arial" pitchFamily="34" charset="0"/>
                <a:ea typeface="Times New Roman" pitchFamily="18" charset="0"/>
                <a:cs typeface="Arial" pitchFamily="34" charset="0"/>
              </a:rPr>
              <a:t>C</a:t>
            </a: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ontain</a:t>
            </a:r>
            <a:r>
              <a:rPr kumimoji="0" lang="en-GB" sz="24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anxiety</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Ensure power is proportionate</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Maintain</a:t>
            </a:r>
            <a:r>
              <a:rPr kumimoji="0" lang="en-GB" sz="2400" b="0" i="0" u="none" strike="noStrike" cap="none" normalizeH="0" dirty="0" smtClean="0">
                <a:ln>
                  <a:noFill/>
                </a:ln>
                <a:solidFill>
                  <a:schemeClr val="tx1"/>
                </a:solidFill>
                <a:effectLst/>
                <a:latin typeface="Arial" pitchFamily="34" charset="0"/>
                <a:ea typeface="Times New Roman" pitchFamily="18" charset="0"/>
                <a:cs typeface="Arial" pitchFamily="34" charset="0"/>
              </a:rPr>
              <a:t> identity</a:t>
            </a: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while managing discomfort &amp; conflict</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Maintain good boundaries</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   Work with purpose and intention</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   Encourage </a:t>
            </a:r>
            <a:r>
              <a:rPr lang="en-GB" sz="2400" dirty="0" smtClean="0">
                <a:latin typeface="Arial" pitchFamily="34" charset="0"/>
                <a:ea typeface="Times New Roman" pitchFamily="18" charset="0"/>
                <a:cs typeface="Arial" pitchFamily="34" charset="0"/>
              </a:rPr>
              <a:t>p</a:t>
            </a: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ositive emotional space</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 Watch</a:t>
            </a:r>
            <a:r>
              <a:rPr kumimoji="0" lang="en-GB" sz="2400" b="0" i="0" u="none" strike="noStrike" cap="none" normalizeH="0" dirty="0" smtClean="0">
                <a:ln>
                  <a:noFill/>
                </a:ln>
                <a:solidFill>
                  <a:schemeClr val="tx1"/>
                </a:solidFill>
                <a:effectLst/>
                <a:latin typeface="Arial" pitchFamily="34" charset="0"/>
                <a:ea typeface="Times New Roman" pitchFamily="18" charset="0"/>
                <a:cs typeface="Arial" pitchFamily="34" charset="0"/>
              </a:rPr>
              <a:t> with</a:t>
            </a:r>
            <a:r>
              <a:rPr kumimoji="0" lang="en-GB"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anticipation</a:t>
            </a:r>
          </a:p>
          <a:p>
            <a:pPr marL="0" marR="0" lvl="0" indent="0" algn="l" defTabSz="914400" rtl="0" eaLnBrk="0" fontAlgn="base" latinLnBrk="0" hangingPunct="0">
              <a:lnSpc>
                <a:spcPct val="100000"/>
              </a:lnSpc>
              <a:spcBef>
                <a:spcPct val="0"/>
              </a:spcBef>
              <a:spcAft>
                <a:spcPct val="0"/>
              </a:spcAft>
              <a:buClrTx/>
              <a:buSzTx/>
              <a:buFontTx/>
              <a:buNone/>
              <a:tabLst/>
            </a:pPr>
            <a:endParaRPr lang="en-GB" sz="24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cs typeface="Arial" pitchFamily="34" charset="0"/>
              </a:rPr>
              <a:t>See also the work of Michael </a:t>
            </a:r>
            <a:r>
              <a:rPr kumimoji="0" lang="en-GB" sz="2400" b="0" i="0" u="none" strike="noStrike" cap="none" normalizeH="0" baseline="0" dirty="0" err="1" smtClean="0">
                <a:ln>
                  <a:noFill/>
                </a:ln>
                <a:solidFill>
                  <a:schemeClr val="tx1"/>
                </a:solidFill>
                <a:effectLst/>
                <a:latin typeface="Arial" pitchFamily="34" charset="0"/>
                <a:cs typeface="Arial" pitchFamily="34" charset="0"/>
              </a:rPr>
              <a:t>Fullan</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norman\Downloads\wickedproblem.png"/>
          <p:cNvPicPr>
            <a:picLocks noChangeAspect="1" noChangeArrowheads="1"/>
          </p:cNvPicPr>
          <p:nvPr/>
        </p:nvPicPr>
        <p:blipFill>
          <a:blip r:embed="rId3" cstate="print"/>
          <a:srcRect/>
          <a:stretch>
            <a:fillRect/>
          </a:stretch>
        </p:blipFill>
        <p:spPr bwMode="auto">
          <a:xfrm>
            <a:off x="4788024" y="1268760"/>
            <a:ext cx="4140968" cy="3602401"/>
          </a:xfrm>
          <a:prstGeom prst="rect">
            <a:avLst/>
          </a:prstGeom>
          <a:noFill/>
        </p:spPr>
      </p:pic>
      <p:sp>
        <p:nvSpPr>
          <p:cNvPr id="5" name="Rectangle 4"/>
          <p:cNvSpPr/>
          <p:nvPr/>
        </p:nvSpPr>
        <p:spPr>
          <a:xfrm>
            <a:off x="323528" y="1268760"/>
            <a:ext cx="4824536" cy="5016758"/>
          </a:xfrm>
          <a:prstGeom prst="rect">
            <a:avLst/>
          </a:prstGeom>
        </p:spPr>
        <p:txBody>
          <a:bodyPr wrap="square">
            <a:spAutoFit/>
          </a:bodyPr>
          <a:lstStyle/>
          <a:p>
            <a:pPr lvl="0" eaLnBrk="0" fontAlgn="base" hangingPunct="0">
              <a:spcBef>
                <a:spcPct val="0"/>
              </a:spcBef>
              <a:spcAft>
                <a:spcPct val="0"/>
              </a:spcAft>
            </a:pPr>
            <a:r>
              <a:rPr lang="en-GB" sz="2000" b="1" dirty="0" smtClean="0">
                <a:latin typeface="Arial Narrow" pitchFamily="34" charset="0"/>
                <a:ea typeface="Calibri" pitchFamily="34" charset="0"/>
                <a:cs typeface="Calibri" pitchFamily="34" charset="0"/>
              </a:rPr>
              <a:t>Wicked Problems </a:t>
            </a:r>
            <a:r>
              <a:rPr lang="en-GB" sz="2000" b="1" dirty="0" err="1" smtClean="0">
                <a:latin typeface="Arial Narrow" pitchFamily="34" charset="0"/>
                <a:ea typeface="Calibri" pitchFamily="34" charset="0"/>
                <a:cs typeface="Calibri" pitchFamily="34" charset="0"/>
              </a:rPr>
              <a:t>Rittel</a:t>
            </a:r>
            <a:r>
              <a:rPr lang="en-GB" sz="2000" b="1" dirty="0" smtClean="0">
                <a:latin typeface="Arial Narrow" pitchFamily="34" charset="0"/>
                <a:ea typeface="Calibri" pitchFamily="34" charset="0"/>
                <a:cs typeface="Calibri" pitchFamily="34" charset="0"/>
              </a:rPr>
              <a:t> &amp; Webber (1973)</a:t>
            </a:r>
          </a:p>
          <a:p>
            <a:pPr lvl="0" eaLnBrk="0" fontAlgn="base" hangingPunct="0">
              <a:spcBef>
                <a:spcPct val="0"/>
              </a:spcBef>
              <a:spcAft>
                <a:spcPct val="0"/>
              </a:spcAft>
              <a:buFont typeface="Arial" pitchFamily="34" charset="0"/>
              <a:buChar char="•"/>
            </a:pPr>
            <a:r>
              <a:rPr lang="en-GB" sz="2000" dirty="0" smtClean="0">
                <a:latin typeface="Arial Narrow" pitchFamily="34" charset="0"/>
                <a:ea typeface="Calibri" pitchFamily="34" charset="0"/>
                <a:cs typeface="Calibri" pitchFamily="34" charset="0"/>
              </a:rPr>
              <a:t>No proper definition or structure </a:t>
            </a:r>
            <a:endParaRPr lang="en-GB" sz="2000" dirty="0" smtClean="0">
              <a:latin typeface="Arial Narrow" pitchFamily="34" charset="0"/>
              <a:cs typeface="Arial" pitchFamily="34" charset="0"/>
            </a:endParaRPr>
          </a:p>
          <a:p>
            <a:pPr lvl="0" eaLnBrk="0" fontAlgn="base" hangingPunct="0">
              <a:spcBef>
                <a:spcPct val="0"/>
              </a:spcBef>
              <a:spcAft>
                <a:spcPct val="0"/>
              </a:spcAft>
              <a:buFont typeface="Arial" pitchFamily="34" charset="0"/>
              <a:buChar char="•"/>
            </a:pPr>
            <a:r>
              <a:rPr lang="en-GB" sz="2000" dirty="0" smtClean="0">
                <a:latin typeface="Arial Narrow" pitchFamily="34" charset="0"/>
                <a:ea typeface="Calibri" pitchFamily="34" charset="0"/>
                <a:cs typeface="Calibri" pitchFamily="34" charset="0"/>
              </a:rPr>
              <a:t>No stopping rule.</a:t>
            </a:r>
            <a:endParaRPr lang="en-GB" sz="2000" dirty="0" smtClean="0">
              <a:latin typeface="Arial Narrow" pitchFamily="34" charset="0"/>
              <a:cs typeface="Arial" pitchFamily="34" charset="0"/>
            </a:endParaRPr>
          </a:p>
          <a:p>
            <a:pPr lvl="0" eaLnBrk="0" fontAlgn="base" hangingPunct="0">
              <a:spcBef>
                <a:spcPct val="0"/>
              </a:spcBef>
              <a:spcAft>
                <a:spcPct val="0"/>
              </a:spcAft>
              <a:buFont typeface="Arial" pitchFamily="34" charset="0"/>
              <a:buChar char="•"/>
            </a:pPr>
            <a:r>
              <a:rPr lang="en-GB" sz="2000" dirty="0" smtClean="0">
                <a:latin typeface="Arial Narrow" pitchFamily="34" charset="0"/>
                <a:ea typeface="Calibri" pitchFamily="34" charset="0"/>
                <a:cs typeface="Calibri" pitchFamily="34" charset="0"/>
              </a:rPr>
              <a:t> Solutions are not true‐or‐false, but better or </a:t>
            </a:r>
          </a:p>
          <a:p>
            <a:pPr lvl="0" eaLnBrk="0" fontAlgn="base" hangingPunct="0">
              <a:spcBef>
                <a:spcPct val="0"/>
              </a:spcBef>
              <a:spcAft>
                <a:spcPct val="0"/>
              </a:spcAft>
            </a:pPr>
            <a:r>
              <a:rPr lang="en-GB" sz="2000" dirty="0" smtClean="0">
                <a:latin typeface="Arial Narrow" pitchFamily="34" charset="0"/>
                <a:ea typeface="Calibri" pitchFamily="34" charset="0"/>
                <a:cs typeface="Calibri" pitchFamily="34" charset="0"/>
              </a:rPr>
              <a:t>  worse</a:t>
            </a:r>
            <a:endParaRPr lang="en-GB" sz="2000" dirty="0" smtClean="0">
              <a:latin typeface="Arial Narrow" pitchFamily="34" charset="0"/>
              <a:cs typeface="Arial" pitchFamily="34" charset="0"/>
            </a:endParaRPr>
          </a:p>
          <a:p>
            <a:pPr lvl="0" eaLnBrk="0" fontAlgn="base" hangingPunct="0">
              <a:spcBef>
                <a:spcPct val="0"/>
              </a:spcBef>
              <a:spcAft>
                <a:spcPct val="0"/>
              </a:spcAft>
              <a:buFont typeface="Arial" pitchFamily="34" charset="0"/>
              <a:buChar char="•"/>
            </a:pPr>
            <a:r>
              <a:rPr lang="en-GB" sz="2000" dirty="0" smtClean="0">
                <a:latin typeface="Arial Narrow" pitchFamily="34" charset="0"/>
                <a:ea typeface="Calibri" pitchFamily="34" charset="0"/>
                <a:cs typeface="Calibri" pitchFamily="34" charset="0"/>
              </a:rPr>
              <a:t>Every solution is a "one‐shot operation" and</a:t>
            </a:r>
          </a:p>
          <a:p>
            <a:pPr lvl="0" eaLnBrk="0" fontAlgn="base" hangingPunct="0">
              <a:spcBef>
                <a:spcPct val="0"/>
              </a:spcBef>
              <a:spcAft>
                <a:spcPct val="0"/>
              </a:spcAft>
            </a:pPr>
            <a:r>
              <a:rPr lang="en-GB" sz="2000" dirty="0" smtClean="0">
                <a:latin typeface="Arial Narrow" pitchFamily="34" charset="0"/>
                <a:ea typeface="Calibri" pitchFamily="34" charset="0"/>
                <a:cs typeface="Calibri" pitchFamily="34" charset="0"/>
              </a:rPr>
              <a:t>  counts significantly.</a:t>
            </a:r>
            <a:endParaRPr lang="en-GB" sz="2000" dirty="0" smtClean="0">
              <a:latin typeface="Arial Narrow" pitchFamily="34" charset="0"/>
              <a:cs typeface="Arial" pitchFamily="34" charset="0"/>
            </a:endParaRPr>
          </a:p>
          <a:p>
            <a:pPr lvl="0" eaLnBrk="0" fontAlgn="base" hangingPunct="0">
              <a:spcBef>
                <a:spcPct val="0"/>
              </a:spcBef>
              <a:spcAft>
                <a:spcPct val="0"/>
              </a:spcAft>
              <a:buFont typeface="Arial" pitchFamily="34" charset="0"/>
              <a:buChar char="•"/>
            </a:pPr>
            <a:r>
              <a:rPr lang="en-GB" sz="2000" dirty="0" smtClean="0">
                <a:latin typeface="Arial Narrow" pitchFamily="34" charset="0"/>
                <a:ea typeface="Calibri" pitchFamily="34" charset="0"/>
                <a:cs typeface="Calibri" pitchFamily="34" charset="0"/>
              </a:rPr>
              <a:t>No pre‐determined solutions or well‐described </a:t>
            </a:r>
          </a:p>
          <a:p>
            <a:pPr lvl="0" eaLnBrk="0" fontAlgn="base" hangingPunct="0">
              <a:spcBef>
                <a:spcPct val="0"/>
              </a:spcBef>
              <a:spcAft>
                <a:spcPct val="0"/>
              </a:spcAft>
            </a:pPr>
            <a:r>
              <a:rPr lang="en-GB" sz="2000" dirty="0" smtClean="0">
                <a:latin typeface="Arial Narrow" pitchFamily="34" charset="0"/>
                <a:ea typeface="Calibri" pitchFamily="34" charset="0"/>
                <a:cs typeface="Calibri" pitchFamily="34" charset="0"/>
              </a:rPr>
              <a:t>  resolving actions.</a:t>
            </a:r>
            <a:endParaRPr lang="en-GB" sz="2000" dirty="0" smtClean="0">
              <a:latin typeface="Arial Narrow" pitchFamily="34" charset="0"/>
              <a:cs typeface="Arial" pitchFamily="34" charset="0"/>
            </a:endParaRPr>
          </a:p>
          <a:p>
            <a:pPr lvl="0" eaLnBrk="0" fontAlgn="base" hangingPunct="0">
              <a:spcBef>
                <a:spcPct val="0"/>
              </a:spcBef>
              <a:spcAft>
                <a:spcPct val="0"/>
              </a:spcAft>
              <a:buFont typeface="Arial" pitchFamily="34" charset="0"/>
              <a:buChar char="•"/>
            </a:pPr>
            <a:r>
              <a:rPr lang="en-GB" sz="2000" dirty="0" smtClean="0">
                <a:latin typeface="Arial Narrow" pitchFamily="34" charset="0"/>
                <a:ea typeface="Calibri" pitchFamily="34" charset="0"/>
                <a:cs typeface="Calibri" pitchFamily="34" charset="0"/>
              </a:rPr>
              <a:t> Have multiple root causes and are nested in </a:t>
            </a:r>
          </a:p>
          <a:p>
            <a:pPr lvl="0" eaLnBrk="0" fontAlgn="base" hangingPunct="0">
              <a:spcBef>
                <a:spcPct val="0"/>
              </a:spcBef>
              <a:spcAft>
                <a:spcPct val="0"/>
              </a:spcAft>
            </a:pPr>
            <a:r>
              <a:rPr lang="en-GB" sz="2000" dirty="0" smtClean="0">
                <a:latin typeface="Arial Narrow" pitchFamily="34" charset="0"/>
                <a:ea typeface="Calibri" pitchFamily="34" charset="0"/>
                <a:cs typeface="Calibri" pitchFamily="34" charset="0"/>
              </a:rPr>
              <a:t>   other problems</a:t>
            </a:r>
            <a:endParaRPr lang="en-GB" sz="2000" dirty="0" smtClean="0">
              <a:latin typeface="Arial Narrow" pitchFamily="34" charset="0"/>
              <a:cs typeface="Arial" pitchFamily="34" charset="0"/>
            </a:endParaRPr>
          </a:p>
          <a:p>
            <a:pPr lvl="0" eaLnBrk="0" fontAlgn="base" hangingPunct="0">
              <a:spcBef>
                <a:spcPct val="0"/>
              </a:spcBef>
              <a:spcAft>
                <a:spcPct val="0"/>
              </a:spcAft>
              <a:buFont typeface="Arial" pitchFamily="34" charset="0"/>
              <a:buChar char="•"/>
            </a:pPr>
            <a:r>
              <a:rPr lang="en-GB" sz="2000" dirty="0" smtClean="0">
                <a:latin typeface="Arial Narrow" pitchFamily="34" charset="0"/>
                <a:ea typeface="Times New Roman" pitchFamily="18" charset="0"/>
                <a:cs typeface="Calibri" pitchFamily="34" charset="0"/>
              </a:rPr>
              <a:t> S</a:t>
            </a:r>
            <a:r>
              <a:rPr lang="en-GB" sz="2000" dirty="0" smtClean="0">
                <a:latin typeface="Arial Narrow" pitchFamily="34" charset="0"/>
                <a:ea typeface="Calibri" pitchFamily="34" charset="0"/>
                <a:cs typeface="Calibri" pitchFamily="34" charset="0"/>
              </a:rPr>
              <a:t>olutions are likely to generate unintended </a:t>
            </a:r>
          </a:p>
          <a:p>
            <a:pPr lvl="0" eaLnBrk="0" fontAlgn="base" hangingPunct="0">
              <a:spcBef>
                <a:spcPct val="0"/>
              </a:spcBef>
              <a:spcAft>
                <a:spcPct val="0"/>
              </a:spcAft>
            </a:pPr>
            <a:r>
              <a:rPr lang="en-GB" sz="2000" dirty="0" smtClean="0">
                <a:latin typeface="Arial Narrow" pitchFamily="34" charset="0"/>
                <a:ea typeface="Calibri" pitchFamily="34" charset="0"/>
                <a:cs typeface="Calibri" pitchFamily="34" charset="0"/>
              </a:rPr>
              <a:t>  consequences</a:t>
            </a:r>
            <a:endParaRPr lang="en-GB" sz="2000" dirty="0" smtClean="0">
              <a:latin typeface="Arial Narrow" pitchFamily="34" charset="0"/>
              <a:cs typeface="Arial" pitchFamily="34" charset="0"/>
            </a:endParaRPr>
          </a:p>
          <a:p>
            <a:endParaRPr lang="en-GB" sz="2000" dirty="0" smtClean="0">
              <a:latin typeface="Arial Narrow" pitchFamily="34" charset="0"/>
            </a:endParaRPr>
          </a:p>
          <a:p>
            <a:r>
              <a:rPr lang="en-GB" sz="2000" dirty="0" smtClean="0">
                <a:latin typeface="Arial Narrow" pitchFamily="34" charset="0"/>
              </a:rPr>
              <a:t>Many social problems/challenges are wicked problems</a:t>
            </a:r>
          </a:p>
        </p:txBody>
      </p:sp>
      <p:sp>
        <p:nvSpPr>
          <p:cNvPr id="6" name="Rectangle 5"/>
          <p:cNvSpPr/>
          <p:nvPr/>
        </p:nvSpPr>
        <p:spPr>
          <a:xfrm>
            <a:off x="5508104" y="1268760"/>
            <a:ext cx="2160240" cy="369332"/>
          </a:xfrm>
          <a:prstGeom prst="rect">
            <a:avLst/>
          </a:prstGeom>
          <a:solidFill>
            <a:schemeClr val="bg1"/>
          </a:solidFill>
        </p:spPr>
        <p:txBody>
          <a:bodyPr wrap="square" rtlCol="0" anchor="ctr">
            <a:spAutoFit/>
          </a:bodyPr>
          <a:lstStyle/>
          <a:p>
            <a:pPr algn="ctr"/>
            <a:endParaRPr lang="en-GB" dirty="0" smtClean="0"/>
          </a:p>
        </p:txBody>
      </p:sp>
      <p:sp>
        <p:nvSpPr>
          <p:cNvPr id="8" name="Rectangle 7"/>
          <p:cNvSpPr/>
          <p:nvPr/>
        </p:nvSpPr>
        <p:spPr>
          <a:xfrm>
            <a:off x="4788024" y="3861048"/>
            <a:ext cx="360040" cy="864096"/>
          </a:xfrm>
          <a:prstGeom prst="rect">
            <a:avLst/>
          </a:prstGeom>
          <a:solidFill>
            <a:schemeClr val="bg1"/>
          </a:solidFill>
          <a:ln>
            <a:solidFill>
              <a:schemeClr val="bg1"/>
            </a:solidFill>
          </a:ln>
        </p:spPr>
        <p:txBody>
          <a:bodyPr rtlCol="0" anchor="ctr">
            <a:spAutoFit/>
          </a:bodyPr>
          <a:lstStyle/>
          <a:p>
            <a:pPr algn="ctr"/>
            <a:endParaRPr lang="en-GB" dirty="0" smtClean="0"/>
          </a:p>
        </p:txBody>
      </p:sp>
      <p:sp>
        <p:nvSpPr>
          <p:cNvPr id="9" name="TextBox 8"/>
          <p:cNvSpPr txBox="1"/>
          <p:nvPr/>
        </p:nvSpPr>
        <p:spPr>
          <a:xfrm>
            <a:off x="5364088" y="4581128"/>
            <a:ext cx="3083408" cy="369332"/>
          </a:xfrm>
          <a:prstGeom prst="rect">
            <a:avLst/>
          </a:prstGeom>
          <a:solidFill>
            <a:schemeClr val="bg1"/>
          </a:solidFill>
          <a:ln>
            <a:solidFill>
              <a:schemeClr val="bg1"/>
            </a:solidFill>
          </a:ln>
        </p:spPr>
        <p:txBody>
          <a:bodyPr wrap="none" rtlCol="0">
            <a:spAutoFit/>
          </a:bodyPr>
          <a:lstStyle/>
          <a:p>
            <a:r>
              <a:rPr lang="en-GB" dirty="0" smtClean="0"/>
              <a:t>TACKLING A WICKED PROBLEM</a:t>
            </a:r>
            <a:endParaRPr lang="en-GB" dirty="0"/>
          </a:p>
        </p:txBody>
      </p:sp>
      <p:sp>
        <p:nvSpPr>
          <p:cNvPr id="7" name="TextBox 6"/>
          <p:cNvSpPr txBox="1"/>
          <p:nvPr/>
        </p:nvSpPr>
        <p:spPr>
          <a:xfrm>
            <a:off x="1043608" y="332656"/>
            <a:ext cx="5875839" cy="461665"/>
          </a:xfrm>
          <a:prstGeom prst="rect">
            <a:avLst/>
          </a:prstGeom>
          <a:noFill/>
        </p:spPr>
        <p:txBody>
          <a:bodyPr wrap="none" rtlCol="0">
            <a:spAutoFit/>
          </a:bodyPr>
          <a:lstStyle/>
          <a:p>
            <a:r>
              <a:rPr lang="en-GB" sz="2400" b="1" dirty="0" smtClean="0">
                <a:latin typeface="Arial" pitchFamily="34" charset="0"/>
                <a:cs typeface="Arial" pitchFamily="34" charset="0"/>
              </a:rPr>
              <a:t>Strategic Change as a Wicked Problem</a:t>
            </a:r>
            <a:endParaRPr lang="en-GB" sz="24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7544" y="5805264"/>
            <a:ext cx="8136904" cy="369332"/>
          </a:xfrm>
          <a:prstGeom prst="rect">
            <a:avLst/>
          </a:prstGeom>
          <a:solidFill>
            <a:schemeClr val="tx1"/>
          </a:solidFill>
        </p:spPr>
        <p:txBody>
          <a:bodyPr wrap="square" rtlCol="0" anchor="ctr">
            <a:spAutoFit/>
          </a:bodyPr>
          <a:lstStyle/>
          <a:p>
            <a:pPr algn="ctr"/>
            <a:endParaRPr lang="en-GB" dirty="0" smtClean="0"/>
          </a:p>
        </p:txBody>
      </p:sp>
      <p:cxnSp>
        <p:nvCxnSpPr>
          <p:cNvPr id="9" name="Straight Arrow Connector 8"/>
          <p:cNvCxnSpPr/>
          <p:nvPr/>
        </p:nvCxnSpPr>
        <p:spPr>
          <a:xfrm flipH="1">
            <a:off x="1331640" y="1556792"/>
            <a:ext cx="72008"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59632" y="1268760"/>
            <a:ext cx="1005403" cy="369332"/>
          </a:xfrm>
          <a:prstGeom prst="rect">
            <a:avLst/>
          </a:prstGeom>
          <a:noFill/>
        </p:spPr>
        <p:txBody>
          <a:bodyPr wrap="none" rtlCol="0">
            <a:spAutoFit/>
          </a:bodyPr>
          <a:lstStyle/>
          <a:p>
            <a:r>
              <a:rPr lang="en-GB" dirty="0" smtClean="0"/>
              <a:t>me 1978</a:t>
            </a:r>
            <a:endParaRPr lang="en-GB" dirty="0"/>
          </a:p>
        </p:txBody>
      </p:sp>
      <p:pic>
        <p:nvPicPr>
          <p:cNvPr id="62466" name="Picture 2" descr="C:\Users\norman\Pictures\COMPLEX WORLD.JPG"/>
          <p:cNvPicPr>
            <a:picLocks noChangeAspect="1" noChangeArrowheads="1"/>
          </p:cNvPicPr>
          <p:nvPr/>
        </p:nvPicPr>
        <p:blipFill>
          <a:blip r:embed="rId3" cstate="print"/>
          <a:srcRect/>
          <a:stretch>
            <a:fillRect/>
          </a:stretch>
        </p:blipFill>
        <p:spPr bwMode="auto">
          <a:xfrm>
            <a:off x="251520" y="548680"/>
            <a:ext cx="8712968" cy="6120680"/>
          </a:xfrm>
          <a:prstGeom prst="rect">
            <a:avLst/>
          </a:prstGeom>
          <a:noFill/>
        </p:spPr>
      </p:pic>
      <p:sp>
        <p:nvSpPr>
          <p:cNvPr id="8" name="TextBox 7"/>
          <p:cNvSpPr txBox="1"/>
          <p:nvPr/>
        </p:nvSpPr>
        <p:spPr>
          <a:xfrm>
            <a:off x="1547664" y="0"/>
            <a:ext cx="5955541" cy="523220"/>
          </a:xfrm>
          <a:prstGeom prst="rect">
            <a:avLst/>
          </a:prstGeom>
          <a:noFill/>
        </p:spPr>
        <p:txBody>
          <a:bodyPr wrap="none" rtlCol="0">
            <a:spAutoFit/>
          </a:bodyPr>
          <a:lstStyle/>
          <a:p>
            <a:r>
              <a:rPr lang="en-GB" sz="2800" dirty="0" smtClean="0">
                <a:latin typeface="Arial Narrow" pitchFamily="34" charset="0"/>
              </a:rPr>
              <a:t>The learners’ &amp; educators’ wicked challenge</a:t>
            </a:r>
            <a:endParaRPr lang="en-GB" sz="2800" dirty="0">
              <a:latin typeface="Arial Narrow" pitchFamily="34" charset="0"/>
            </a:endParaRPr>
          </a:p>
        </p:txBody>
      </p:sp>
    </p:spTree>
  </p:cSld>
  <p:clrMapOvr>
    <a:masterClrMapping/>
  </p:clrMapOvr>
  <p:transition advTm="75998"/>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9592" y="5517232"/>
            <a:ext cx="7200800" cy="360040"/>
          </a:xfrm>
          <a:prstGeom prst="rect">
            <a:avLst/>
          </a:prstGeom>
          <a:solidFill>
            <a:schemeClr val="tx1"/>
          </a:solidFill>
        </p:spPr>
        <p:txBody>
          <a:bodyPr rtlCol="0" anchor="ctr">
            <a:spAutoFit/>
          </a:bodyPr>
          <a:lstStyle/>
          <a:p>
            <a:pPr algn="ctr"/>
            <a:endParaRPr lang="en-GB" dirty="0" smtClean="0"/>
          </a:p>
        </p:txBody>
      </p:sp>
      <p:pic>
        <p:nvPicPr>
          <p:cNvPr id="61442" name="Picture 2" descr="http://www.delta7.com/wp-content/uploads/2009/02/storyengagement900.jpg"/>
          <p:cNvPicPr>
            <a:picLocks noChangeAspect="1" noChangeArrowheads="1"/>
          </p:cNvPicPr>
          <p:nvPr/>
        </p:nvPicPr>
        <p:blipFill>
          <a:blip r:embed="rId3" cstate="print"/>
          <a:srcRect/>
          <a:stretch>
            <a:fillRect/>
          </a:stretch>
        </p:blipFill>
        <p:spPr bwMode="auto">
          <a:xfrm>
            <a:off x="323528" y="620688"/>
            <a:ext cx="8572500" cy="5981701"/>
          </a:xfrm>
          <a:prstGeom prst="rect">
            <a:avLst/>
          </a:prstGeom>
          <a:noFill/>
        </p:spPr>
      </p:pic>
      <p:sp>
        <p:nvSpPr>
          <p:cNvPr id="7" name="TextBox 6"/>
          <p:cNvSpPr txBox="1"/>
          <p:nvPr/>
        </p:nvSpPr>
        <p:spPr>
          <a:xfrm>
            <a:off x="323528" y="116632"/>
            <a:ext cx="6031331" cy="523220"/>
          </a:xfrm>
          <a:prstGeom prst="rect">
            <a:avLst/>
          </a:prstGeom>
          <a:noFill/>
        </p:spPr>
        <p:txBody>
          <a:bodyPr wrap="none" rtlCol="0">
            <a:spAutoFit/>
          </a:bodyPr>
          <a:lstStyle/>
          <a:p>
            <a:r>
              <a:rPr lang="en-GB" sz="2800" dirty="0" smtClean="0">
                <a:latin typeface="Arial Narrow" pitchFamily="34" charset="0"/>
              </a:rPr>
              <a:t>The organisational leaders’ wicked challenge</a:t>
            </a:r>
            <a:endParaRPr lang="en-GB" sz="2800" dirty="0">
              <a:latin typeface="Arial Narrow"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520" y="0"/>
            <a:ext cx="6686446" cy="523220"/>
          </a:xfrm>
          <a:prstGeom prst="rect">
            <a:avLst/>
          </a:prstGeom>
          <a:noFill/>
        </p:spPr>
        <p:txBody>
          <a:bodyPr wrap="none" rtlCol="0">
            <a:spAutoFit/>
          </a:bodyPr>
          <a:lstStyle/>
          <a:p>
            <a:r>
              <a:rPr lang="en-GB" sz="2800" b="1" dirty="0" smtClean="0">
                <a:latin typeface="Arial Narrow" pitchFamily="34" charset="0"/>
              </a:rPr>
              <a:t>Why universities are wicked places for change</a:t>
            </a:r>
            <a:endParaRPr lang="en-GB" sz="2800" b="1" dirty="0">
              <a:latin typeface="Arial Narrow" pitchFamily="34" charset="0"/>
            </a:endParaRPr>
          </a:p>
        </p:txBody>
      </p:sp>
      <p:pic>
        <p:nvPicPr>
          <p:cNvPr id="3074" name="Picture 10" descr="http://www.nchems.org/assets/images/peter_ewell.jpg.pagespeed.ce.Z_di51CXck.jpg"/>
          <p:cNvPicPr>
            <a:picLocks noChangeAspect="1" noChangeArrowheads="1"/>
          </p:cNvPicPr>
          <p:nvPr/>
        </p:nvPicPr>
        <p:blipFill>
          <a:blip r:embed="rId3" cstate="print"/>
          <a:srcRect/>
          <a:stretch>
            <a:fillRect/>
          </a:stretch>
        </p:blipFill>
        <p:spPr bwMode="auto">
          <a:xfrm>
            <a:off x="251520" y="3861048"/>
            <a:ext cx="1907704" cy="2298611"/>
          </a:xfrm>
          <a:prstGeom prst="rect">
            <a:avLst/>
          </a:prstGeom>
          <a:noFill/>
        </p:spPr>
      </p:pic>
      <p:sp>
        <p:nvSpPr>
          <p:cNvPr id="307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3076" name="Rectangle 4"/>
          <p:cNvSpPr>
            <a:spLocks noChangeArrowheads="1"/>
          </p:cNvSpPr>
          <p:nvPr/>
        </p:nvSpPr>
        <p:spPr bwMode="auto">
          <a:xfrm>
            <a:off x="180975"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077" name="Rectangle 5"/>
          <p:cNvSpPr>
            <a:spLocks noChangeArrowheads="1"/>
          </p:cNvSpPr>
          <p:nvPr/>
        </p:nvSpPr>
        <p:spPr bwMode="auto">
          <a:xfrm>
            <a:off x="2267744" y="3717032"/>
            <a:ext cx="7488831"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Institutions of higher education are characterized by extremely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decentralized structures of authority, remarkably dispersed incentive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systems, and relatively few restrictions on the way people choose to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use their time.  These prominent organizational features that render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colleges and universities distinctive among social institutions certainly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help the academy protect its freedom from unwanted political and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external influences. But they simultaneously act to subvert change of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1" u="none" strike="noStrike" cap="none" normalizeH="0" baseline="0" dirty="0" smtClean="0">
                <a:ln>
                  <a:noFill/>
                </a:ln>
                <a:effectLst/>
                <a:latin typeface="Arial Narrow" pitchFamily="34" charset="0"/>
                <a:ea typeface="Times New Roman" pitchFamily="18" charset="0"/>
                <a:cs typeface="Arial" pitchFamily="34" charset="0"/>
              </a:rPr>
              <a:t>any</a:t>
            </a: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 kind (Ewell 2004:2).</a:t>
            </a:r>
            <a:endParaRPr kumimoji="0" lang="en-GB" sz="2000" b="0" i="0" u="none" strike="noStrike" cap="none" normalizeH="0" baseline="0" dirty="0" smtClean="0">
              <a:ln>
                <a:noFill/>
              </a:ln>
              <a:effectLst/>
              <a:latin typeface="Arial Narrow" pitchFamily="34" charset="0"/>
              <a:cs typeface="Arial" pitchFamily="34" charset="0"/>
            </a:endParaRPr>
          </a:p>
        </p:txBody>
      </p:sp>
      <p:sp>
        <p:nvSpPr>
          <p:cNvPr id="3078" name="Rectangle 6"/>
          <p:cNvSpPr>
            <a:spLocks noChangeArrowheads="1"/>
          </p:cNvSpPr>
          <p:nvPr/>
        </p:nvSpPr>
        <p:spPr bwMode="auto">
          <a:xfrm>
            <a:off x="2267744" y="702568"/>
            <a:ext cx="6624736"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i="0" u="none" strike="noStrike" cap="none" normalizeH="0" baseline="0" dirty="0" smtClean="0">
                <a:ln>
                  <a:noFill/>
                </a:ln>
                <a:effectLst/>
                <a:latin typeface="Arial Narrow" pitchFamily="34" charset="0"/>
                <a:ea typeface="Times New Roman" pitchFamily="18" charset="0"/>
                <a:cs typeface="Arial" pitchFamily="34" charset="0"/>
              </a:rPr>
              <a:t>Universities are pluralistic institutions with multiple, ambiguous and conflicting goals. They are professional institutions that are primarily run by the profession (the </a:t>
            </a:r>
            <a:r>
              <a:rPr lang="en-GB" sz="2000" dirty="0" smtClean="0">
                <a:latin typeface="Arial Narrow" pitchFamily="34" charset="0"/>
                <a:ea typeface="Times New Roman" pitchFamily="18" charset="0"/>
                <a:cs typeface="Arial" pitchFamily="34" charset="0"/>
              </a:rPr>
              <a:t>faculty</a:t>
            </a:r>
            <a:r>
              <a:rPr kumimoji="0" lang="en-GB" sz="2000" i="0" u="none" strike="noStrike" cap="none" normalizeH="0" baseline="0" dirty="0" smtClean="0">
                <a:ln>
                  <a:noFill/>
                </a:ln>
                <a:effectLst/>
                <a:latin typeface="Arial Narrow" pitchFamily="34" charset="0"/>
                <a:ea typeface="Times New Roman" pitchFamily="18" charset="0"/>
                <a:cs typeface="Arial" pitchFamily="34" charset="0"/>
              </a:rPr>
              <a:t>) often in its own interests rather than those of the clients and they are collegial institutions in which the Vice-Chancellor is less a CEO</a:t>
            </a:r>
            <a:r>
              <a:rPr kumimoji="0" lang="en-GB" sz="2000" i="0" u="none" strike="noStrike" cap="none" normalizeH="0" dirty="0" smtClean="0">
                <a:ln>
                  <a:noFill/>
                </a:ln>
                <a:effectLst/>
                <a:latin typeface="Arial Narrow" pitchFamily="34" charset="0"/>
                <a:ea typeface="Times New Roman" pitchFamily="18" charset="0"/>
                <a:cs typeface="Arial" pitchFamily="34" charset="0"/>
              </a:rPr>
              <a:t> </a:t>
            </a:r>
            <a:r>
              <a:rPr kumimoji="0" lang="en-GB" sz="2000" i="0" u="none" strike="noStrike" cap="none" normalizeH="0" baseline="0" dirty="0" smtClean="0">
                <a:ln>
                  <a:noFill/>
                </a:ln>
                <a:effectLst/>
                <a:latin typeface="Arial Narrow" pitchFamily="34" charset="0"/>
                <a:ea typeface="Times New Roman" pitchFamily="18" charset="0"/>
                <a:cs typeface="Arial" pitchFamily="34" charset="0"/>
              </a:rPr>
              <a:t>and more a managing partner in a professional firm who has to manage by negotiation and persuasion.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i="0" u="none" strike="noStrike" cap="none" normalizeH="0" baseline="0" dirty="0" smtClean="0">
                <a:ln>
                  <a:noFill/>
                </a:ln>
                <a:effectLst/>
                <a:latin typeface="Arial Narrow" pitchFamily="34" charset="0"/>
                <a:ea typeface="Times New Roman" pitchFamily="18" charset="0"/>
                <a:cs typeface="Arial" pitchFamily="34" charset="0"/>
              </a:rPr>
              <a:t>Change is extremely difficult to bring about in an institution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i="0" u="none" strike="noStrike" cap="none" normalizeH="0" baseline="0" dirty="0" smtClean="0">
                <a:ln>
                  <a:noFill/>
                </a:ln>
                <a:effectLst/>
                <a:latin typeface="Arial Narrow" pitchFamily="34" charset="0"/>
                <a:ea typeface="Times New Roman" pitchFamily="18" charset="0"/>
                <a:cs typeface="Arial" pitchFamily="34" charset="0"/>
              </a:rPr>
              <a:t>with these characteristics. (Bain 2007:13).</a:t>
            </a:r>
            <a:endParaRPr kumimoji="0" lang="en-GB" sz="2000" i="0" u="none" strike="noStrike" cap="none" normalizeH="0" baseline="0" dirty="0" smtClean="0">
              <a:ln>
                <a:noFill/>
              </a:ln>
              <a:effectLst/>
              <a:latin typeface="Arial Narrow" pitchFamily="34" charset="0"/>
              <a:cs typeface="Arial" pitchFamily="34" charset="0"/>
            </a:endParaRPr>
          </a:p>
        </p:txBody>
      </p:sp>
      <p:pic>
        <p:nvPicPr>
          <p:cNvPr id="3080" name="Picture 8" descr="http://t3.gstatic.com/images?q=tbn:ANd9GcQlAEa7dLGqEblos-Rbj5uxKtvLSQeGSrwScNgNuCHDnKwsCJcKFQ"/>
          <p:cNvPicPr>
            <a:picLocks noChangeAspect="1" noChangeArrowheads="1"/>
          </p:cNvPicPr>
          <p:nvPr/>
        </p:nvPicPr>
        <p:blipFill>
          <a:blip r:embed="rId4" cstate="print"/>
          <a:srcRect/>
          <a:stretch>
            <a:fillRect/>
          </a:stretch>
        </p:blipFill>
        <p:spPr bwMode="auto">
          <a:xfrm>
            <a:off x="251520" y="692696"/>
            <a:ext cx="1914525" cy="2390775"/>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delta7.com/wp-content/uploads/2009/02/storyengagement900.jpg"/>
          <p:cNvPicPr>
            <a:picLocks noChangeAspect="1" noChangeArrowheads="1"/>
          </p:cNvPicPr>
          <p:nvPr/>
        </p:nvPicPr>
        <p:blipFill>
          <a:blip r:embed="rId3" cstate="print"/>
          <a:srcRect/>
          <a:stretch>
            <a:fillRect/>
          </a:stretch>
        </p:blipFill>
        <p:spPr bwMode="auto">
          <a:xfrm>
            <a:off x="4572000" y="980728"/>
            <a:ext cx="4427984" cy="3744416"/>
          </a:xfrm>
          <a:prstGeom prst="rect">
            <a:avLst/>
          </a:prstGeom>
          <a:noFill/>
        </p:spPr>
      </p:pic>
      <p:pic>
        <p:nvPicPr>
          <p:cNvPr id="8" name="Picture 2" descr="C:\Users\norman\Pictures\COMPLEX WORLD.JPG"/>
          <p:cNvPicPr>
            <a:picLocks noChangeAspect="1" noChangeArrowheads="1"/>
          </p:cNvPicPr>
          <p:nvPr/>
        </p:nvPicPr>
        <p:blipFill>
          <a:blip r:embed="rId4" cstate="print"/>
          <a:srcRect/>
          <a:stretch>
            <a:fillRect/>
          </a:stretch>
        </p:blipFill>
        <p:spPr bwMode="auto">
          <a:xfrm>
            <a:off x="251520" y="1052736"/>
            <a:ext cx="4320480" cy="3600400"/>
          </a:xfrm>
          <a:prstGeom prst="rect">
            <a:avLst/>
          </a:prstGeom>
          <a:noFill/>
        </p:spPr>
      </p:pic>
      <p:sp>
        <p:nvSpPr>
          <p:cNvPr id="12" name="Left-Right Arrow 11"/>
          <p:cNvSpPr/>
          <p:nvPr/>
        </p:nvSpPr>
        <p:spPr>
          <a:xfrm flipV="1">
            <a:off x="3851920" y="2564904"/>
            <a:ext cx="1152128" cy="733663"/>
          </a:xfrm>
          <a:prstGeom prst="leftRightArrow">
            <a:avLst/>
          </a:prstGeom>
          <a:solidFill>
            <a:schemeClr val="tx1"/>
          </a:solidFill>
        </p:spPr>
        <p:txBody>
          <a:bodyPr wrap="square" rtlCol="0" anchor="ctr">
            <a:spAutoFit/>
          </a:bodyPr>
          <a:lstStyle/>
          <a:p>
            <a:pPr algn="ctr"/>
            <a:endParaRPr lang="en-GB" dirty="0" smtClean="0"/>
          </a:p>
        </p:txBody>
      </p:sp>
      <p:sp>
        <p:nvSpPr>
          <p:cNvPr id="14" name="TextBox 13"/>
          <p:cNvSpPr txBox="1"/>
          <p:nvPr/>
        </p:nvSpPr>
        <p:spPr>
          <a:xfrm>
            <a:off x="323528" y="5085184"/>
            <a:ext cx="8460432" cy="1200329"/>
          </a:xfrm>
          <a:prstGeom prst="rect">
            <a:avLst/>
          </a:prstGeom>
          <a:noFill/>
        </p:spPr>
        <p:txBody>
          <a:bodyPr wrap="square" rtlCol="0">
            <a:spAutoFit/>
          </a:bodyPr>
          <a:lstStyle/>
          <a:p>
            <a:r>
              <a:rPr lang="en-GB" sz="2400" b="1" dirty="0" smtClean="0">
                <a:latin typeface="Arial Narrow" pitchFamily="34" charset="0"/>
              </a:rPr>
              <a:t>What are the factors  and conditions that  enable universities to change which encourage teachers to innovate in ways that engage with this wicked problem?</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46399" y="692696"/>
            <a:ext cx="8797601" cy="594008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PART 1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ORGANISATIONAL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CHANGE &amp; INNOVATION</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lang="en-US" sz="2000" dirty="0" smtClean="0">
                <a:latin typeface="Arial" pitchFamily="34" charset="0"/>
                <a:ea typeface="Times New Roman" pitchFamily="18" charset="0"/>
                <a:cs typeface="Arial" pitchFamily="34" charset="0"/>
              </a:rPr>
              <a:t>concept of</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change and tools for examining change in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organisations</a:t>
            </a:r>
            <a:endPar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000" dirty="0" smtClean="0">
                <a:latin typeface="Arial" pitchFamily="34" charset="0"/>
                <a:cs typeface="Arial" pitchFamily="34" charset="0"/>
              </a:rPr>
              <a:t> </a:t>
            </a:r>
            <a:r>
              <a:rPr lang="en-US" sz="2000" dirty="0" smtClean="0">
                <a:latin typeface="Arial" pitchFamily="34" charset="0"/>
                <a:cs typeface="Arial" pitchFamily="34" charset="0"/>
              </a:rPr>
              <a:t>    and </a:t>
            </a:r>
            <a:r>
              <a:rPr lang="en-US" sz="2000" dirty="0" smtClean="0">
                <a:latin typeface="Arial" pitchFamily="34" charset="0"/>
                <a:cs typeface="Arial" pitchFamily="34" charset="0"/>
              </a:rPr>
              <a:t>the </a:t>
            </a:r>
            <a:r>
              <a:rPr lang="en-US" sz="2000" dirty="0" smtClean="0">
                <a:latin typeface="Arial" pitchFamily="34" charset="0"/>
                <a:cs typeface="Arial" pitchFamily="34" charset="0"/>
              </a:rPr>
              <a:t>nature of innovation</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Questions, discussion &amp; </a:t>
            </a:r>
            <a:r>
              <a:rPr kumimoji="0" lang="en-US" sz="2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exercise in personal change</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PART 2  EXAMPLE</a:t>
            </a:r>
            <a:r>
              <a:rPr kumimoji="0" lang="en-US" sz="2000" b="0" i="0" u="none" strike="noStrike" cap="none" normalizeH="0" dirty="0" smtClean="0">
                <a:ln>
                  <a:noFill/>
                </a:ln>
                <a:solidFill>
                  <a:schemeClr val="tx1"/>
                </a:solidFill>
                <a:effectLst/>
                <a:latin typeface="Arial" pitchFamily="34" charset="0"/>
                <a:ea typeface="Times New Roman" pitchFamily="18" charset="0"/>
                <a:cs typeface="Arial" pitchFamily="34" charset="0"/>
              </a:rPr>
              <a:t> OF CHANGE IN A UNIVERSITY</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Case Study 1 - strategic change and innovation at Southampton </a:t>
            </a:r>
            <a:r>
              <a:rPr kumimoji="0" lang="en-US" sz="2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Solent</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2000" dirty="0" smtClean="0">
                <a:latin typeface="Arial" pitchFamily="34" charset="0"/>
                <a:ea typeface="Times New Roman" pitchFamily="18" charset="0"/>
                <a:cs typeface="Arial" pitchFamily="34" charset="0"/>
              </a:rPr>
              <a:t>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University</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Factors and conditions that support and encourage bottom-up innovation </a:t>
            </a:r>
          </a:p>
          <a:p>
            <a:pPr marL="0" marR="0" lvl="0" indent="0" algn="l" defTabSz="914400" rtl="0" eaLnBrk="0" fontAlgn="base" latinLnBrk="0" hangingPunct="0">
              <a:lnSpc>
                <a:spcPct val="100000"/>
              </a:lnSpc>
              <a:spcBef>
                <a:spcPct val="0"/>
              </a:spcBef>
              <a:spcAft>
                <a:spcPct val="0"/>
              </a:spcAft>
              <a:buClrTx/>
              <a:buSzTx/>
              <a:tabLst/>
            </a:pPr>
            <a:r>
              <a:rPr lang="en-US" sz="2000" dirty="0" smtClean="0">
                <a:latin typeface="Arial" pitchFamily="34" charset="0"/>
                <a:ea typeface="Times New Roman" pitchFamily="18" charset="0"/>
                <a:cs typeface="Arial" pitchFamily="34" charset="0"/>
              </a:rPr>
              <a:t>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within strategic change</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Questions &amp; discussion</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eaLnBrk="0" fontAlgn="base" hangingPunct="0">
              <a:spcBef>
                <a:spcPct val="0"/>
              </a:spcBef>
              <a:spcAft>
                <a:spcPct val="0"/>
              </a:spcAft>
            </a:pPr>
            <a:r>
              <a:rPr kumimoji="0" lang="en-GB"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PART 3</a:t>
            </a:r>
            <a:r>
              <a:rPr lang="en-US" sz="2000" dirty="0" smtClean="0">
                <a:latin typeface="Arial" pitchFamily="34" charset="0"/>
                <a:ea typeface="Times New Roman" pitchFamily="18" charset="0"/>
                <a:cs typeface="Arial" pitchFamily="34" charset="0"/>
              </a:rPr>
              <a:t> EXAMPLE OF CHANGE IN A UNIVERSITY</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Case Study 2 – my experience of trying to innovate at the </a:t>
            </a:r>
          </a:p>
          <a:p>
            <a:pPr marL="0" marR="0" lvl="0" indent="0" algn="l" defTabSz="914400" rtl="0" eaLnBrk="0" fontAlgn="base" latinLnBrk="0" hangingPunct="0">
              <a:lnSpc>
                <a:spcPct val="100000"/>
              </a:lnSpc>
              <a:spcBef>
                <a:spcPct val="0"/>
              </a:spcBef>
              <a:spcAft>
                <a:spcPct val="0"/>
              </a:spcAft>
              <a:buClrTx/>
              <a:buSzTx/>
              <a:tabLst/>
            </a:pPr>
            <a:r>
              <a:rPr lang="en-US" sz="2000" dirty="0" smtClean="0">
                <a:latin typeface="Arial" pitchFamily="34" charset="0"/>
                <a:ea typeface="Times New Roman" pitchFamily="18" charset="0"/>
                <a:cs typeface="Arial" pitchFamily="34" charset="0"/>
              </a:rPr>
              <a:t>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University of </a:t>
            </a: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Surrey</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0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Questions &amp; discussion </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4" name="Rectangle 20" descr="Outlined diamond"/>
          <p:cNvSpPr>
            <a:spLocks noChangeArrowheads="1"/>
          </p:cNvSpPr>
          <p:nvPr/>
        </p:nvSpPr>
        <p:spPr bwMode="auto">
          <a:xfrm>
            <a:off x="2483768" y="2204864"/>
            <a:ext cx="4464496" cy="3312368"/>
          </a:xfrm>
          <a:prstGeom prst="rect">
            <a:avLst/>
          </a:prstGeom>
          <a:pattFill prst="openDmnd">
            <a:fgClr>
              <a:srgbClr val="5A5A5A"/>
            </a:fgClr>
            <a:bgClr>
              <a:srgbClr val="FFFFFF"/>
            </a:bgClr>
          </a:pattFill>
          <a:ln w="317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6882" name="AutoShape 18"/>
          <p:cNvSpPr>
            <a:spLocks noChangeArrowheads="1"/>
          </p:cNvSpPr>
          <p:nvPr/>
        </p:nvSpPr>
        <p:spPr bwMode="auto">
          <a:xfrm rot="5400000">
            <a:off x="6696235" y="3392999"/>
            <a:ext cx="1368153" cy="1440159"/>
          </a:xfrm>
          <a:prstGeom prst="downArrow">
            <a:avLst>
              <a:gd name="adj1" fmla="val 50000"/>
              <a:gd name="adj2" fmla="val 28571"/>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6879" name="Rectangle 15" descr="Large checker board"/>
          <p:cNvSpPr>
            <a:spLocks noChangeArrowheads="1"/>
          </p:cNvSpPr>
          <p:nvPr/>
        </p:nvSpPr>
        <p:spPr bwMode="auto">
          <a:xfrm>
            <a:off x="1115616" y="3501008"/>
            <a:ext cx="1171575" cy="1114425"/>
          </a:xfrm>
          <a:prstGeom prst="rect">
            <a:avLst/>
          </a:prstGeom>
          <a:pattFill prst="lgCheck">
            <a:fgClr>
              <a:srgbClr val="000000"/>
            </a:fgClr>
            <a:bgClr>
              <a:srgbClr val="FFFFFF"/>
            </a:bgClr>
          </a:pattFill>
          <a:ln w="31750">
            <a:solidFill>
              <a:srgbClr val="40404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76" name="AutoShape 12"/>
          <p:cNvSpPr>
            <a:spLocks noChangeArrowheads="1"/>
          </p:cNvSpPr>
          <p:nvPr/>
        </p:nvSpPr>
        <p:spPr bwMode="auto">
          <a:xfrm rot="10800000">
            <a:off x="4355976" y="3068960"/>
            <a:ext cx="792088" cy="862706"/>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887" name="AutoShape 23"/>
          <p:cNvSpPr>
            <a:spLocks noChangeArrowheads="1"/>
          </p:cNvSpPr>
          <p:nvPr/>
        </p:nvSpPr>
        <p:spPr bwMode="auto">
          <a:xfrm>
            <a:off x="3203848" y="1196752"/>
            <a:ext cx="1224136" cy="1037456"/>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3" name="TextBox 32"/>
          <p:cNvSpPr txBox="1"/>
          <p:nvPr/>
        </p:nvSpPr>
        <p:spPr>
          <a:xfrm>
            <a:off x="160276" y="260648"/>
            <a:ext cx="4767652" cy="584775"/>
          </a:xfrm>
          <a:prstGeom prst="rect">
            <a:avLst/>
          </a:prstGeom>
          <a:noFill/>
        </p:spPr>
        <p:txBody>
          <a:bodyPr wrap="none" rtlCol="0">
            <a:spAutoFit/>
          </a:bodyPr>
          <a:lstStyle/>
          <a:p>
            <a:pPr marL="342900" indent="-342900"/>
            <a:r>
              <a:rPr lang="en-GB" sz="3200" b="1" dirty="0" smtClean="0">
                <a:latin typeface="Arial" pitchFamily="34" charset="0"/>
                <a:cs typeface="Arial" pitchFamily="34" charset="0"/>
              </a:rPr>
              <a:t>FORCES FOR CHANGE</a:t>
            </a:r>
          </a:p>
        </p:txBody>
      </p:sp>
      <p:sp>
        <p:nvSpPr>
          <p:cNvPr id="34" name="AutoShape 23"/>
          <p:cNvSpPr>
            <a:spLocks noChangeArrowheads="1"/>
          </p:cNvSpPr>
          <p:nvPr/>
        </p:nvSpPr>
        <p:spPr bwMode="auto">
          <a:xfrm rot="16200000">
            <a:off x="1274304" y="1974168"/>
            <a:ext cx="936104" cy="1829544"/>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1" name="Explosion 2 40"/>
          <p:cNvSpPr/>
          <p:nvPr/>
        </p:nvSpPr>
        <p:spPr>
          <a:xfrm>
            <a:off x="5796136" y="4653136"/>
            <a:ext cx="360040" cy="28803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xplosion 2 41"/>
          <p:cNvSpPr/>
          <p:nvPr/>
        </p:nvSpPr>
        <p:spPr>
          <a:xfrm>
            <a:off x="3851920" y="3717032"/>
            <a:ext cx="576064" cy="36004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xplosion 2 42"/>
          <p:cNvSpPr/>
          <p:nvPr/>
        </p:nvSpPr>
        <p:spPr>
          <a:xfrm>
            <a:off x="2915816" y="3429000"/>
            <a:ext cx="720080" cy="72008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xplosion 2 43"/>
          <p:cNvSpPr/>
          <p:nvPr/>
        </p:nvSpPr>
        <p:spPr>
          <a:xfrm>
            <a:off x="2987824" y="4437112"/>
            <a:ext cx="576064" cy="504056"/>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Explosion 2 44"/>
          <p:cNvSpPr/>
          <p:nvPr/>
        </p:nvSpPr>
        <p:spPr>
          <a:xfrm>
            <a:off x="5724128" y="3573016"/>
            <a:ext cx="720080" cy="504056"/>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utoShape 23"/>
          <p:cNvSpPr>
            <a:spLocks noChangeArrowheads="1"/>
          </p:cNvSpPr>
          <p:nvPr/>
        </p:nvSpPr>
        <p:spPr bwMode="auto">
          <a:xfrm rot="16200000">
            <a:off x="1854560" y="3626160"/>
            <a:ext cx="936104" cy="829816"/>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21" name="Explosion 2 20"/>
          <p:cNvSpPr/>
          <p:nvPr/>
        </p:nvSpPr>
        <p:spPr>
          <a:xfrm>
            <a:off x="5004048" y="4437112"/>
            <a:ext cx="576064" cy="36004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2195736" y="5589240"/>
            <a:ext cx="5104282" cy="461665"/>
          </a:xfrm>
          <a:prstGeom prst="rect">
            <a:avLst/>
          </a:prstGeom>
          <a:noFill/>
        </p:spPr>
        <p:txBody>
          <a:bodyPr wrap="none" rtlCol="0">
            <a:spAutoFit/>
          </a:bodyPr>
          <a:lstStyle/>
          <a:p>
            <a:pPr marL="342900" indent="-342900"/>
            <a:r>
              <a:rPr lang="en-GB" sz="2400" b="1" dirty="0" smtClean="0">
                <a:latin typeface="Arial Narrow" pitchFamily="34" charset="0"/>
                <a:cs typeface="Arial" pitchFamily="34" charset="0"/>
              </a:rPr>
              <a:t>spontaneous innovation from the bottom</a:t>
            </a:r>
          </a:p>
        </p:txBody>
      </p:sp>
      <p:sp>
        <p:nvSpPr>
          <p:cNvPr id="23" name="TextBox 22"/>
          <p:cNvSpPr txBox="1"/>
          <p:nvPr/>
        </p:nvSpPr>
        <p:spPr>
          <a:xfrm>
            <a:off x="2771800" y="2420888"/>
            <a:ext cx="1863844" cy="584775"/>
          </a:xfrm>
          <a:prstGeom prst="rect">
            <a:avLst/>
          </a:prstGeom>
          <a:noFill/>
        </p:spPr>
        <p:txBody>
          <a:bodyPr wrap="none" rtlCol="0">
            <a:spAutoFit/>
          </a:bodyPr>
          <a:lstStyle/>
          <a:p>
            <a:r>
              <a:rPr lang="en-GB" sz="3200" b="1" dirty="0" smtClean="0"/>
              <a:t>university</a:t>
            </a:r>
            <a:endParaRPr lang="en-GB" sz="3200" b="1" dirty="0"/>
          </a:p>
        </p:txBody>
      </p:sp>
      <p:sp>
        <p:nvSpPr>
          <p:cNvPr id="20" name="Rectangle 19"/>
          <p:cNvSpPr/>
          <p:nvPr/>
        </p:nvSpPr>
        <p:spPr>
          <a:xfrm>
            <a:off x="2771800" y="3284984"/>
            <a:ext cx="914400" cy="914400"/>
          </a:xfrm>
          <a:prstGeom prst="rect">
            <a:avLst/>
          </a:prstGeom>
          <a:noFill/>
          <a:ln>
            <a:solidFill>
              <a:srgbClr val="FF0000"/>
            </a:solidFill>
          </a:ln>
        </p:spPr>
        <p:txBody>
          <a:bodyPr rtlCol="0" anchor="ctr">
            <a:spAutoFit/>
          </a:bodyPr>
          <a:lstStyle/>
          <a:p>
            <a:pPr algn="ctr"/>
            <a:endParaRPr lang="en-GB" dirty="0" smtClean="0"/>
          </a:p>
        </p:txBody>
      </p:sp>
      <p:sp>
        <p:nvSpPr>
          <p:cNvPr id="24" name="Rectangle 23"/>
          <p:cNvSpPr/>
          <p:nvPr/>
        </p:nvSpPr>
        <p:spPr>
          <a:xfrm>
            <a:off x="3707904" y="3284984"/>
            <a:ext cx="914400" cy="914400"/>
          </a:xfrm>
          <a:prstGeom prst="rect">
            <a:avLst/>
          </a:prstGeom>
          <a:noFill/>
          <a:ln>
            <a:solidFill>
              <a:srgbClr val="FF0000"/>
            </a:solidFill>
          </a:ln>
        </p:spPr>
        <p:txBody>
          <a:bodyPr rtlCol="0" anchor="ctr">
            <a:spAutoFit/>
          </a:bodyPr>
          <a:lstStyle/>
          <a:p>
            <a:pPr algn="ctr"/>
            <a:endParaRPr lang="en-GB" dirty="0" smtClean="0"/>
          </a:p>
        </p:txBody>
      </p:sp>
      <p:sp>
        <p:nvSpPr>
          <p:cNvPr id="25" name="Rectangle 24"/>
          <p:cNvSpPr/>
          <p:nvPr/>
        </p:nvSpPr>
        <p:spPr>
          <a:xfrm>
            <a:off x="4644008" y="3284984"/>
            <a:ext cx="914400" cy="914400"/>
          </a:xfrm>
          <a:prstGeom prst="rect">
            <a:avLst/>
          </a:prstGeom>
          <a:noFill/>
          <a:ln>
            <a:solidFill>
              <a:srgbClr val="FF0000"/>
            </a:solidFill>
          </a:ln>
        </p:spPr>
        <p:txBody>
          <a:bodyPr rtlCol="0" anchor="ctr">
            <a:spAutoFit/>
          </a:bodyPr>
          <a:lstStyle/>
          <a:p>
            <a:pPr algn="ctr"/>
            <a:endParaRPr lang="en-GB" dirty="0" smtClean="0"/>
          </a:p>
        </p:txBody>
      </p:sp>
      <p:sp>
        <p:nvSpPr>
          <p:cNvPr id="26" name="Rectangle 25"/>
          <p:cNvSpPr/>
          <p:nvPr/>
        </p:nvSpPr>
        <p:spPr>
          <a:xfrm>
            <a:off x="5580112" y="3284984"/>
            <a:ext cx="914400" cy="914400"/>
          </a:xfrm>
          <a:prstGeom prst="rect">
            <a:avLst/>
          </a:prstGeom>
          <a:noFill/>
          <a:ln>
            <a:solidFill>
              <a:srgbClr val="FF0000"/>
            </a:solidFill>
          </a:ln>
        </p:spPr>
        <p:txBody>
          <a:bodyPr rtlCol="0" anchor="ctr">
            <a:spAutoFit/>
          </a:bodyPr>
          <a:lstStyle/>
          <a:p>
            <a:pPr algn="ctr"/>
            <a:endParaRPr lang="en-GB" dirty="0" smtClean="0"/>
          </a:p>
        </p:txBody>
      </p:sp>
      <p:sp>
        <p:nvSpPr>
          <p:cNvPr id="27" name="Rectangle 26"/>
          <p:cNvSpPr/>
          <p:nvPr/>
        </p:nvSpPr>
        <p:spPr>
          <a:xfrm>
            <a:off x="2771800" y="4221088"/>
            <a:ext cx="914400" cy="914400"/>
          </a:xfrm>
          <a:prstGeom prst="rect">
            <a:avLst/>
          </a:prstGeom>
          <a:noFill/>
          <a:ln>
            <a:solidFill>
              <a:srgbClr val="FF0000"/>
            </a:solidFill>
          </a:ln>
        </p:spPr>
        <p:txBody>
          <a:bodyPr rtlCol="0" anchor="ctr">
            <a:spAutoFit/>
          </a:bodyPr>
          <a:lstStyle/>
          <a:p>
            <a:pPr algn="ctr"/>
            <a:endParaRPr lang="en-GB" dirty="0" smtClean="0"/>
          </a:p>
        </p:txBody>
      </p:sp>
      <p:sp>
        <p:nvSpPr>
          <p:cNvPr id="28" name="Rectangle 27"/>
          <p:cNvSpPr/>
          <p:nvPr/>
        </p:nvSpPr>
        <p:spPr>
          <a:xfrm>
            <a:off x="3707904" y="4221088"/>
            <a:ext cx="914400" cy="914400"/>
          </a:xfrm>
          <a:prstGeom prst="rect">
            <a:avLst/>
          </a:prstGeom>
          <a:noFill/>
          <a:ln>
            <a:solidFill>
              <a:srgbClr val="FF0000"/>
            </a:solidFill>
          </a:ln>
        </p:spPr>
        <p:txBody>
          <a:bodyPr rtlCol="0" anchor="ctr">
            <a:spAutoFit/>
          </a:bodyPr>
          <a:lstStyle/>
          <a:p>
            <a:pPr algn="ctr"/>
            <a:endParaRPr lang="en-GB" dirty="0" smtClean="0"/>
          </a:p>
        </p:txBody>
      </p:sp>
      <p:sp>
        <p:nvSpPr>
          <p:cNvPr id="29" name="Rectangle 28"/>
          <p:cNvSpPr/>
          <p:nvPr/>
        </p:nvSpPr>
        <p:spPr>
          <a:xfrm>
            <a:off x="4644008" y="4221088"/>
            <a:ext cx="914400" cy="914400"/>
          </a:xfrm>
          <a:prstGeom prst="rect">
            <a:avLst/>
          </a:prstGeom>
          <a:noFill/>
          <a:ln>
            <a:solidFill>
              <a:srgbClr val="FF0000"/>
            </a:solidFill>
          </a:ln>
        </p:spPr>
        <p:txBody>
          <a:bodyPr rtlCol="0" anchor="ctr">
            <a:spAutoFit/>
          </a:bodyPr>
          <a:lstStyle/>
          <a:p>
            <a:pPr algn="ctr"/>
            <a:endParaRPr lang="en-GB" dirty="0" smtClean="0"/>
          </a:p>
        </p:txBody>
      </p:sp>
      <p:sp>
        <p:nvSpPr>
          <p:cNvPr id="30" name="Rectangle 29"/>
          <p:cNvSpPr/>
          <p:nvPr/>
        </p:nvSpPr>
        <p:spPr>
          <a:xfrm>
            <a:off x="5580112" y="4221088"/>
            <a:ext cx="914400" cy="914400"/>
          </a:xfrm>
          <a:prstGeom prst="rect">
            <a:avLst/>
          </a:prstGeom>
          <a:noFill/>
          <a:ln>
            <a:solidFill>
              <a:srgbClr val="FF0000"/>
            </a:solidFill>
          </a:ln>
        </p:spPr>
        <p:txBody>
          <a:bodyPr rtlCol="0" anchor="ctr">
            <a:spAutoFit/>
          </a:bodyPr>
          <a:lstStyle/>
          <a:p>
            <a:pPr algn="ctr"/>
            <a:endParaRPr lang="en-GB" dirty="0" smtClean="0"/>
          </a:p>
        </p:txBody>
      </p:sp>
      <p:sp>
        <p:nvSpPr>
          <p:cNvPr id="31" name="Explosion 2 30"/>
          <p:cNvSpPr/>
          <p:nvPr/>
        </p:nvSpPr>
        <p:spPr>
          <a:xfrm>
            <a:off x="3995936" y="4437112"/>
            <a:ext cx="360040" cy="28803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xplosion 2 31"/>
          <p:cNvSpPr/>
          <p:nvPr/>
        </p:nvSpPr>
        <p:spPr>
          <a:xfrm>
            <a:off x="5004048" y="3861048"/>
            <a:ext cx="360040" cy="28803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4" name="Rectangle 20" descr="Outlined diamond"/>
          <p:cNvSpPr>
            <a:spLocks noChangeArrowheads="1"/>
          </p:cNvSpPr>
          <p:nvPr/>
        </p:nvSpPr>
        <p:spPr bwMode="auto">
          <a:xfrm>
            <a:off x="2483768" y="2204864"/>
            <a:ext cx="4464496" cy="3312368"/>
          </a:xfrm>
          <a:prstGeom prst="rect">
            <a:avLst/>
          </a:prstGeom>
          <a:pattFill prst="openDmnd">
            <a:fgClr>
              <a:srgbClr val="5A5A5A"/>
            </a:fgClr>
            <a:bgClr>
              <a:srgbClr val="FFFFFF"/>
            </a:bgClr>
          </a:pattFill>
          <a:ln w="317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82" name="AutoShape 18"/>
          <p:cNvSpPr>
            <a:spLocks noChangeArrowheads="1"/>
          </p:cNvSpPr>
          <p:nvPr/>
        </p:nvSpPr>
        <p:spPr bwMode="auto">
          <a:xfrm rot="5400000">
            <a:off x="6696235" y="3392999"/>
            <a:ext cx="1368153" cy="1440159"/>
          </a:xfrm>
          <a:prstGeom prst="downArrow">
            <a:avLst>
              <a:gd name="adj1" fmla="val 50000"/>
              <a:gd name="adj2" fmla="val 28571"/>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6879" name="Rectangle 15" descr="Large checker board"/>
          <p:cNvSpPr>
            <a:spLocks noChangeArrowheads="1"/>
          </p:cNvSpPr>
          <p:nvPr/>
        </p:nvSpPr>
        <p:spPr bwMode="auto">
          <a:xfrm>
            <a:off x="1187624" y="3717032"/>
            <a:ext cx="1171575" cy="1114425"/>
          </a:xfrm>
          <a:prstGeom prst="rect">
            <a:avLst/>
          </a:prstGeom>
          <a:pattFill prst="lgCheck">
            <a:fgClr>
              <a:srgbClr val="000000"/>
            </a:fgClr>
            <a:bgClr>
              <a:srgbClr val="FFFFFF"/>
            </a:bgClr>
          </a:pattFill>
          <a:ln w="31750">
            <a:solidFill>
              <a:srgbClr val="40404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887" name="AutoShape 23"/>
          <p:cNvSpPr>
            <a:spLocks noChangeArrowheads="1"/>
          </p:cNvSpPr>
          <p:nvPr/>
        </p:nvSpPr>
        <p:spPr bwMode="auto">
          <a:xfrm>
            <a:off x="3203848" y="1196752"/>
            <a:ext cx="1224136" cy="1037456"/>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3" name="TextBox 32"/>
          <p:cNvSpPr txBox="1"/>
          <p:nvPr/>
        </p:nvSpPr>
        <p:spPr>
          <a:xfrm>
            <a:off x="160276" y="260648"/>
            <a:ext cx="7221849" cy="584775"/>
          </a:xfrm>
          <a:prstGeom prst="rect">
            <a:avLst/>
          </a:prstGeom>
          <a:noFill/>
        </p:spPr>
        <p:txBody>
          <a:bodyPr wrap="none" rtlCol="0">
            <a:spAutoFit/>
          </a:bodyPr>
          <a:lstStyle/>
          <a:p>
            <a:pPr marL="342900" indent="-342900"/>
            <a:r>
              <a:rPr lang="en-GB" sz="3200" b="1" dirty="0" smtClean="0">
                <a:latin typeface="Arial" pitchFamily="34" charset="0"/>
                <a:cs typeface="Arial" pitchFamily="34" charset="0"/>
              </a:rPr>
              <a:t>FORCES FOR STRATEGIC CHANGE</a:t>
            </a:r>
          </a:p>
        </p:txBody>
      </p:sp>
      <p:sp>
        <p:nvSpPr>
          <p:cNvPr id="34" name="AutoShape 23"/>
          <p:cNvSpPr>
            <a:spLocks noChangeArrowheads="1"/>
          </p:cNvSpPr>
          <p:nvPr/>
        </p:nvSpPr>
        <p:spPr bwMode="auto">
          <a:xfrm rot="16200000">
            <a:off x="1202296" y="2046176"/>
            <a:ext cx="1080120" cy="1829544"/>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3" name="Explosion 2 42"/>
          <p:cNvSpPr/>
          <p:nvPr/>
        </p:nvSpPr>
        <p:spPr>
          <a:xfrm>
            <a:off x="1979712" y="4077072"/>
            <a:ext cx="936104" cy="504056"/>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816627" y="5589240"/>
            <a:ext cx="4261103" cy="830997"/>
          </a:xfrm>
          <a:prstGeom prst="rect">
            <a:avLst/>
          </a:prstGeom>
          <a:noFill/>
        </p:spPr>
        <p:txBody>
          <a:bodyPr wrap="none" rtlCol="0">
            <a:spAutoFit/>
          </a:bodyPr>
          <a:lstStyle/>
          <a:p>
            <a:pPr marL="342900" indent="-342900"/>
            <a:r>
              <a:rPr lang="en-GB" sz="2400" b="1" dirty="0" smtClean="0">
                <a:latin typeface="Arial Narrow" pitchFamily="34" charset="0"/>
                <a:cs typeface="Arial" pitchFamily="34" charset="0"/>
              </a:rPr>
              <a:t>Pervasive organisational change  </a:t>
            </a:r>
          </a:p>
          <a:p>
            <a:pPr marL="342900" indent="-342900"/>
            <a:r>
              <a:rPr lang="en-GB" sz="2400" b="1" dirty="0" smtClean="0">
                <a:latin typeface="Arial Narrow" pitchFamily="34" charset="0"/>
                <a:cs typeface="Arial" pitchFamily="34" charset="0"/>
              </a:rPr>
              <a:t>a</a:t>
            </a:r>
            <a:r>
              <a:rPr lang="en-GB" sz="2400" b="1" dirty="0" smtClean="0">
                <a:latin typeface="Arial Narrow" pitchFamily="34" charset="0"/>
                <a:cs typeface="Arial" pitchFamily="34" charset="0"/>
              </a:rPr>
              <a:t>nd </a:t>
            </a:r>
            <a:r>
              <a:rPr lang="en-GB" sz="2400" b="1" dirty="0" smtClean="0">
                <a:latin typeface="Arial Narrow" pitchFamily="34" charset="0"/>
                <a:cs typeface="Arial" pitchFamily="34" charset="0"/>
              </a:rPr>
              <a:t>innovation </a:t>
            </a:r>
            <a:r>
              <a:rPr lang="en-GB" sz="2400" b="1" dirty="0" smtClean="0">
                <a:latin typeface="Arial Narrow" pitchFamily="34" charset="0"/>
                <a:cs typeface="Arial" pitchFamily="34" charset="0"/>
              </a:rPr>
              <a:t>from the </a:t>
            </a:r>
            <a:r>
              <a:rPr lang="en-GB" sz="2400" b="1" dirty="0" smtClean="0">
                <a:latin typeface="Arial Narrow" pitchFamily="34" charset="0"/>
                <a:cs typeface="Arial" pitchFamily="34" charset="0"/>
              </a:rPr>
              <a:t>bottom</a:t>
            </a:r>
            <a:endParaRPr lang="en-GB" sz="2400" b="1" dirty="0" smtClean="0">
              <a:latin typeface="Arial Narrow" pitchFamily="34" charset="0"/>
              <a:cs typeface="Arial" pitchFamily="34" charset="0"/>
            </a:endParaRPr>
          </a:p>
        </p:txBody>
      </p:sp>
      <p:sp>
        <p:nvSpPr>
          <p:cNvPr id="28" name="Freeform 27"/>
          <p:cNvSpPr/>
          <p:nvPr/>
        </p:nvSpPr>
        <p:spPr>
          <a:xfrm rot="1202442">
            <a:off x="3043485" y="2033997"/>
            <a:ext cx="3465545" cy="3416320"/>
          </a:xfrm>
          <a:custGeom>
            <a:avLst/>
            <a:gdLst>
              <a:gd name="connsiteX0" fmla="*/ 3241793 w 3428060"/>
              <a:gd name="connsiteY0" fmla="*/ 357481 h 2056458"/>
              <a:gd name="connsiteX1" fmla="*/ 2282238 w 3428060"/>
              <a:gd name="connsiteY1" fmla="*/ 86548 h 2056458"/>
              <a:gd name="connsiteX2" fmla="*/ 1762949 w 3428060"/>
              <a:gd name="connsiteY2" fmla="*/ 63970 h 2056458"/>
              <a:gd name="connsiteX3" fmla="*/ 1175926 w 3428060"/>
              <a:gd name="connsiteY3" fmla="*/ 470370 h 2056458"/>
              <a:gd name="connsiteX4" fmla="*/ 713082 w 3428060"/>
              <a:gd name="connsiteY4" fmla="*/ 921925 h 2056458"/>
              <a:gd name="connsiteX5" fmla="*/ 58326 w 3428060"/>
              <a:gd name="connsiteY5" fmla="*/ 1486370 h 2056458"/>
              <a:gd name="connsiteX6" fmla="*/ 363126 w 3428060"/>
              <a:gd name="connsiteY6" fmla="*/ 1949214 h 2056458"/>
              <a:gd name="connsiteX7" fmla="*/ 2203215 w 3428060"/>
              <a:gd name="connsiteY7" fmla="*/ 2028236 h 2056458"/>
              <a:gd name="connsiteX8" fmla="*/ 3106326 w 3428060"/>
              <a:gd name="connsiteY8" fmla="*/ 1779881 h 2056458"/>
              <a:gd name="connsiteX9" fmla="*/ 3399838 w 3428060"/>
              <a:gd name="connsiteY9" fmla="*/ 888059 h 2056458"/>
              <a:gd name="connsiteX10" fmla="*/ 3241793 w 3428060"/>
              <a:gd name="connsiteY10" fmla="*/ 357481 h 20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060" h="2056458">
                <a:moveTo>
                  <a:pt x="3241793" y="357481"/>
                </a:moveTo>
                <a:cubicBezTo>
                  <a:pt x="3055526" y="223896"/>
                  <a:pt x="2528712" y="135466"/>
                  <a:pt x="2282238" y="86548"/>
                </a:cubicBezTo>
                <a:cubicBezTo>
                  <a:pt x="2035764" y="37630"/>
                  <a:pt x="1947334" y="0"/>
                  <a:pt x="1762949" y="63970"/>
                </a:cubicBezTo>
                <a:cubicBezTo>
                  <a:pt x="1578564" y="127940"/>
                  <a:pt x="1350904" y="327377"/>
                  <a:pt x="1175926" y="470370"/>
                </a:cubicBezTo>
                <a:cubicBezTo>
                  <a:pt x="1000948" y="613363"/>
                  <a:pt x="899349" y="752592"/>
                  <a:pt x="713082" y="921925"/>
                </a:cubicBezTo>
                <a:cubicBezTo>
                  <a:pt x="526815" y="1091258"/>
                  <a:pt x="116652" y="1315155"/>
                  <a:pt x="58326" y="1486370"/>
                </a:cubicBezTo>
                <a:cubicBezTo>
                  <a:pt x="0" y="1657585"/>
                  <a:pt x="5645" y="1858903"/>
                  <a:pt x="363126" y="1949214"/>
                </a:cubicBezTo>
                <a:cubicBezTo>
                  <a:pt x="720607" y="2039525"/>
                  <a:pt x="1746015" y="2056458"/>
                  <a:pt x="2203215" y="2028236"/>
                </a:cubicBezTo>
                <a:cubicBezTo>
                  <a:pt x="2660415" y="2000014"/>
                  <a:pt x="2906889" y="1969910"/>
                  <a:pt x="3106326" y="1779881"/>
                </a:cubicBezTo>
                <a:cubicBezTo>
                  <a:pt x="3305763" y="1589852"/>
                  <a:pt x="3375379" y="1127007"/>
                  <a:pt x="3399838" y="888059"/>
                </a:cubicBezTo>
                <a:cubicBezTo>
                  <a:pt x="3424297" y="649111"/>
                  <a:pt x="3428060" y="491066"/>
                  <a:pt x="3241793" y="357481"/>
                </a:cubicBezTo>
                <a:close/>
              </a:path>
            </a:pathLst>
          </a:custGeom>
          <a:solidFill>
            <a:srgbClr val="FFC000">
              <a:alpha val="54000"/>
            </a:srgbClr>
          </a:solidFill>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29" name="Explosion 2 28"/>
          <p:cNvSpPr/>
          <p:nvPr/>
        </p:nvSpPr>
        <p:spPr>
          <a:xfrm>
            <a:off x="3851920" y="4581128"/>
            <a:ext cx="720080" cy="504056"/>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xplosion 2 29"/>
          <p:cNvSpPr/>
          <p:nvPr/>
        </p:nvSpPr>
        <p:spPr>
          <a:xfrm>
            <a:off x="5364088" y="3789040"/>
            <a:ext cx="720080" cy="64807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Explosion 2 30"/>
          <p:cNvSpPr/>
          <p:nvPr/>
        </p:nvSpPr>
        <p:spPr>
          <a:xfrm>
            <a:off x="5580112" y="2924944"/>
            <a:ext cx="720080" cy="504056"/>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AutoShape 19"/>
          <p:cNvSpPr>
            <a:spLocks noChangeArrowheads="1"/>
          </p:cNvSpPr>
          <p:nvPr/>
        </p:nvSpPr>
        <p:spPr bwMode="auto">
          <a:xfrm rot="17052626" flipH="1">
            <a:off x="4780171" y="2379083"/>
            <a:ext cx="295041" cy="1253370"/>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0" name="AutoShape 19"/>
          <p:cNvSpPr>
            <a:spLocks noChangeArrowheads="1"/>
          </p:cNvSpPr>
          <p:nvPr/>
        </p:nvSpPr>
        <p:spPr bwMode="auto">
          <a:xfrm rot="17963073">
            <a:off x="4783313" y="2862389"/>
            <a:ext cx="297454" cy="1320018"/>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5" name="AutoShape 19"/>
          <p:cNvSpPr>
            <a:spLocks noChangeArrowheads="1"/>
          </p:cNvSpPr>
          <p:nvPr/>
        </p:nvSpPr>
        <p:spPr bwMode="auto">
          <a:xfrm rot="20799348">
            <a:off x="3776587" y="3374074"/>
            <a:ext cx="294682" cy="1253633"/>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6" name="AutoShape 19"/>
          <p:cNvSpPr>
            <a:spLocks noChangeArrowheads="1"/>
          </p:cNvSpPr>
          <p:nvPr/>
        </p:nvSpPr>
        <p:spPr bwMode="auto">
          <a:xfrm rot="20959110" flipH="1" flipV="1">
            <a:off x="3430746" y="3443151"/>
            <a:ext cx="356128" cy="1231399"/>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7" name="AutoShape 19"/>
          <p:cNvSpPr>
            <a:spLocks noChangeArrowheads="1"/>
          </p:cNvSpPr>
          <p:nvPr/>
        </p:nvSpPr>
        <p:spPr bwMode="auto">
          <a:xfrm rot="1663559">
            <a:off x="2709189" y="3377947"/>
            <a:ext cx="269239" cy="725939"/>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8" name="Explosion 2 47"/>
          <p:cNvSpPr/>
          <p:nvPr/>
        </p:nvSpPr>
        <p:spPr>
          <a:xfrm>
            <a:off x="2699792" y="2276872"/>
            <a:ext cx="1800200" cy="1080120"/>
          </a:xfrm>
          <a:prstGeom prst="irregularSeal2">
            <a:avLst/>
          </a:prstGeom>
          <a:solidFill>
            <a:srgbClr val="25F7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utoShape 19"/>
          <p:cNvSpPr>
            <a:spLocks noChangeArrowheads="1"/>
          </p:cNvSpPr>
          <p:nvPr/>
        </p:nvSpPr>
        <p:spPr bwMode="auto">
          <a:xfrm rot="18065999" flipH="1" flipV="1">
            <a:off x="4538350" y="3123244"/>
            <a:ext cx="356128" cy="1299815"/>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4" name="Rectangle 20" descr="Outlined diamond"/>
          <p:cNvSpPr>
            <a:spLocks noChangeArrowheads="1"/>
          </p:cNvSpPr>
          <p:nvPr/>
        </p:nvSpPr>
        <p:spPr bwMode="auto">
          <a:xfrm>
            <a:off x="2483768" y="2204864"/>
            <a:ext cx="4464496" cy="3312368"/>
          </a:xfrm>
          <a:prstGeom prst="rect">
            <a:avLst/>
          </a:prstGeom>
          <a:pattFill prst="openDmnd">
            <a:fgClr>
              <a:srgbClr val="5A5A5A"/>
            </a:fgClr>
            <a:bgClr>
              <a:srgbClr val="FFFFFF"/>
            </a:bgClr>
          </a:pattFill>
          <a:ln w="317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82" name="AutoShape 18"/>
          <p:cNvSpPr>
            <a:spLocks noChangeArrowheads="1"/>
          </p:cNvSpPr>
          <p:nvPr/>
        </p:nvSpPr>
        <p:spPr bwMode="auto">
          <a:xfrm rot="5400000">
            <a:off x="6696235" y="3392999"/>
            <a:ext cx="1368153" cy="1440159"/>
          </a:xfrm>
          <a:prstGeom prst="downArrow">
            <a:avLst>
              <a:gd name="adj1" fmla="val 50000"/>
              <a:gd name="adj2" fmla="val 28571"/>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6879" name="Rectangle 15" descr="Large checker board"/>
          <p:cNvSpPr>
            <a:spLocks noChangeArrowheads="1"/>
          </p:cNvSpPr>
          <p:nvPr/>
        </p:nvSpPr>
        <p:spPr bwMode="auto">
          <a:xfrm>
            <a:off x="1187624" y="3717032"/>
            <a:ext cx="1171575" cy="1114425"/>
          </a:xfrm>
          <a:prstGeom prst="rect">
            <a:avLst/>
          </a:prstGeom>
          <a:pattFill prst="lgCheck">
            <a:fgClr>
              <a:srgbClr val="000000"/>
            </a:fgClr>
            <a:bgClr>
              <a:srgbClr val="FFFFFF"/>
            </a:bgClr>
          </a:pattFill>
          <a:ln w="31750">
            <a:solidFill>
              <a:srgbClr val="40404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887" name="AutoShape 23"/>
          <p:cNvSpPr>
            <a:spLocks noChangeArrowheads="1"/>
          </p:cNvSpPr>
          <p:nvPr/>
        </p:nvSpPr>
        <p:spPr bwMode="auto">
          <a:xfrm>
            <a:off x="3203848" y="1196752"/>
            <a:ext cx="1224136" cy="1037456"/>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3" name="TextBox 32"/>
          <p:cNvSpPr txBox="1"/>
          <p:nvPr/>
        </p:nvSpPr>
        <p:spPr>
          <a:xfrm>
            <a:off x="160276" y="260648"/>
            <a:ext cx="7221849" cy="584775"/>
          </a:xfrm>
          <a:prstGeom prst="rect">
            <a:avLst/>
          </a:prstGeom>
          <a:noFill/>
        </p:spPr>
        <p:txBody>
          <a:bodyPr wrap="none" rtlCol="0">
            <a:spAutoFit/>
          </a:bodyPr>
          <a:lstStyle/>
          <a:p>
            <a:pPr marL="342900" indent="-342900"/>
            <a:r>
              <a:rPr lang="en-GB" sz="3200" b="1" dirty="0" smtClean="0">
                <a:latin typeface="Arial" pitchFamily="34" charset="0"/>
                <a:cs typeface="Arial" pitchFamily="34" charset="0"/>
              </a:rPr>
              <a:t>FORCES FOR STRATEGIC CHANGE</a:t>
            </a:r>
          </a:p>
        </p:txBody>
      </p:sp>
      <p:sp>
        <p:nvSpPr>
          <p:cNvPr id="34" name="AutoShape 23"/>
          <p:cNvSpPr>
            <a:spLocks noChangeArrowheads="1"/>
          </p:cNvSpPr>
          <p:nvPr/>
        </p:nvSpPr>
        <p:spPr bwMode="auto">
          <a:xfrm rot="16200000">
            <a:off x="1202296" y="2046176"/>
            <a:ext cx="1080120" cy="1829544"/>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27" name="TextBox 26"/>
          <p:cNvSpPr txBox="1"/>
          <p:nvPr/>
        </p:nvSpPr>
        <p:spPr>
          <a:xfrm>
            <a:off x="1835696" y="5589240"/>
            <a:ext cx="5997155" cy="830997"/>
          </a:xfrm>
          <a:prstGeom prst="rect">
            <a:avLst/>
          </a:prstGeom>
          <a:noFill/>
        </p:spPr>
        <p:txBody>
          <a:bodyPr wrap="none" rtlCol="0">
            <a:spAutoFit/>
          </a:bodyPr>
          <a:lstStyle/>
          <a:p>
            <a:pPr marL="342900" indent="-342900"/>
            <a:r>
              <a:rPr lang="en-GB" sz="2400" b="1" dirty="0" smtClean="0">
                <a:latin typeface="Arial" pitchFamily="34" charset="0"/>
                <a:cs typeface="Arial" pitchFamily="34" charset="0"/>
              </a:rPr>
              <a:t>       innovation </a:t>
            </a:r>
            <a:r>
              <a:rPr lang="en-GB" sz="2400" b="1" dirty="0" smtClean="0">
                <a:latin typeface="Arial" pitchFamily="34" charset="0"/>
                <a:cs typeface="Arial" pitchFamily="34" charset="0"/>
              </a:rPr>
              <a:t>from </a:t>
            </a:r>
            <a:r>
              <a:rPr lang="en-GB" sz="2400" b="1" dirty="0" smtClean="0">
                <a:latin typeface="Arial" pitchFamily="34" charset="0"/>
                <a:cs typeface="Arial" pitchFamily="34" charset="0"/>
              </a:rPr>
              <a:t>bottom </a:t>
            </a:r>
            <a:r>
              <a:rPr lang="en-GB" sz="2400" b="1" dirty="0" smtClean="0">
                <a:latin typeface="Arial" pitchFamily="34" charset="0"/>
                <a:cs typeface="Arial" pitchFamily="34" charset="0"/>
              </a:rPr>
              <a:t>tries to</a:t>
            </a:r>
          </a:p>
          <a:p>
            <a:pPr marL="342900" indent="-342900"/>
            <a:r>
              <a:rPr lang="en-GB" sz="2400" b="1" dirty="0" smtClean="0">
                <a:latin typeface="Arial" pitchFamily="34" charset="0"/>
                <a:cs typeface="Arial" pitchFamily="34" charset="0"/>
              </a:rPr>
              <a:t>i</a:t>
            </a:r>
            <a:r>
              <a:rPr lang="en-GB" sz="2400" b="1" dirty="0" smtClean="0">
                <a:latin typeface="Arial" pitchFamily="34" charset="0"/>
                <a:cs typeface="Arial" pitchFamily="34" charset="0"/>
              </a:rPr>
              <a:t>nfluence top </a:t>
            </a:r>
            <a:r>
              <a:rPr lang="en-GB" sz="2400" b="1" dirty="0" smtClean="0">
                <a:latin typeface="Arial" pitchFamily="34" charset="0"/>
                <a:cs typeface="Arial" pitchFamily="34" charset="0"/>
              </a:rPr>
              <a:t>to create strategic change</a:t>
            </a:r>
          </a:p>
        </p:txBody>
      </p:sp>
      <p:sp>
        <p:nvSpPr>
          <p:cNvPr id="28" name="Freeform 27"/>
          <p:cNvSpPr/>
          <p:nvPr/>
        </p:nvSpPr>
        <p:spPr>
          <a:xfrm rot="1202442">
            <a:off x="2785522" y="1917112"/>
            <a:ext cx="3617242" cy="3416320"/>
          </a:xfrm>
          <a:custGeom>
            <a:avLst/>
            <a:gdLst>
              <a:gd name="connsiteX0" fmla="*/ 3241793 w 3428060"/>
              <a:gd name="connsiteY0" fmla="*/ 357481 h 2056458"/>
              <a:gd name="connsiteX1" fmla="*/ 2282238 w 3428060"/>
              <a:gd name="connsiteY1" fmla="*/ 86548 h 2056458"/>
              <a:gd name="connsiteX2" fmla="*/ 1762949 w 3428060"/>
              <a:gd name="connsiteY2" fmla="*/ 63970 h 2056458"/>
              <a:gd name="connsiteX3" fmla="*/ 1175926 w 3428060"/>
              <a:gd name="connsiteY3" fmla="*/ 470370 h 2056458"/>
              <a:gd name="connsiteX4" fmla="*/ 713082 w 3428060"/>
              <a:gd name="connsiteY4" fmla="*/ 921925 h 2056458"/>
              <a:gd name="connsiteX5" fmla="*/ 58326 w 3428060"/>
              <a:gd name="connsiteY5" fmla="*/ 1486370 h 2056458"/>
              <a:gd name="connsiteX6" fmla="*/ 363126 w 3428060"/>
              <a:gd name="connsiteY6" fmla="*/ 1949214 h 2056458"/>
              <a:gd name="connsiteX7" fmla="*/ 2203215 w 3428060"/>
              <a:gd name="connsiteY7" fmla="*/ 2028236 h 2056458"/>
              <a:gd name="connsiteX8" fmla="*/ 3106326 w 3428060"/>
              <a:gd name="connsiteY8" fmla="*/ 1779881 h 2056458"/>
              <a:gd name="connsiteX9" fmla="*/ 3399838 w 3428060"/>
              <a:gd name="connsiteY9" fmla="*/ 888059 h 2056458"/>
              <a:gd name="connsiteX10" fmla="*/ 3241793 w 3428060"/>
              <a:gd name="connsiteY10" fmla="*/ 357481 h 20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060" h="2056458">
                <a:moveTo>
                  <a:pt x="3241793" y="357481"/>
                </a:moveTo>
                <a:cubicBezTo>
                  <a:pt x="3055526" y="223896"/>
                  <a:pt x="2528712" y="135466"/>
                  <a:pt x="2282238" y="86548"/>
                </a:cubicBezTo>
                <a:cubicBezTo>
                  <a:pt x="2035764" y="37630"/>
                  <a:pt x="1947334" y="0"/>
                  <a:pt x="1762949" y="63970"/>
                </a:cubicBezTo>
                <a:cubicBezTo>
                  <a:pt x="1578564" y="127940"/>
                  <a:pt x="1350904" y="327377"/>
                  <a:pt x="1175926" y="470370"/>
                </a:cubicBezTo>
                <a:cubicBezTo>
                  <a:pt x="1000948" y="613363"/>
                  <a:pt x="899349" y="752592"/>
                  <a:pt x="713082" y="921925"/>
                </a:cubicBezTo>
                <a:cubicBezTo>
                  <a:pt x="526815" y="1091258"/>
                  <a:pt x="116652" y="1315155"/>
                  <a:pt x="58326" y="1486370"/>
                </a:cubicBezTo>
                <a:cubicBezTo>
                  <a:pt x="0" y="1657585"/>
                  <a:pt x="5645" y="1858903"/>
                  <a:pt x="363126" y="1949214"/>
                </a:cubicBezTo>
                <a:cubicBezTo>
                  <a:pt x="720607" y="2039525"/>
                  <a:pt x="1746015" y="2056458"/>
                  <a:pt x="2203215" y="2028236"/>
                </a:cubicBezTo>
                <a:cubicBezTo>
                  <a:pt x="2660415" y="2000014"/>
                  <a:pt x="2906889" y="1969910"/>
                  <a:pt x="3106326" y="1779881"/>
                </a:cubicBezTo>
                <a:cubicBezTo>
                  <a:pt x="3305763" y="1589852"/>
                  <a:pt x="3375379" y="1127007"/>
                  <a:pt x="3399838" y="888059"/>
                </a:cubicBezTo>
                <a:cubicBezTo>
                  <a:pt x="3424297" y="649111"/>
                  <a:pt x="3428060" y="491066"/>
                  <a:pt x="3241793" y="357481"/>
                </a:cubicBezTo>
                <a:close/>
              </a:path>
            </a:pathLst>
          </a:custGeom>
          <a:solidFill>
            <a:srgbClr val="FFC000">
              <a:alpha val="54000"/>
            </a:srgbClr>
          </a:solidFill>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29" name="Explosion 2 28"/>
          <p:cNvSpPr/>
          <p:nvPr/>
        </p:nvSpPr>
        <p:spPr>
          <a:xfrm>
            <a:off x="3635896" y="4509120"/>
            <a:ext cx="1008112" cy="64807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utoShape 19"/>
          <p:cNvSpPr>
            <a:spLocks noChangeArrowheads="1"/>
          </p:cNvSpPr>
          <p:nvPr/>
        </p:nvSpPr>
        <p:spPr bwMode="auto">
          <a:xfrm rot="17052626" flipH="1">
            <a:off x="4780171" y="2379083"/>
            <a:ext cx="295041" cy="1253370"/>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0" name="AutoShape 19"/>
          <p:cNvSpPr>
            <a:spLocks noChangeArrowheads="1"/>
          </p:cNvSpPr>
          <p:nvPr/>
        </p:nvSpPr>
        <p:spPr bwMode="auto">
          <a:xfrm rot="17963073">
            <a:off x="4567289" y="2862389"/>
            <a:ext cx="297454" cy="1320018"/>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5" name="AutoShape 19"/>
          <p:cNvSpPr>
            <a:spLocks noChangeArrowheads="1"/>
          </p:cNvSpPr>
          <p:nvPr/>
        </p:nvSpPr>
        <p:spPr bwMode="auto">
          <a:xfrm rot="9823941">
            <a:off x="3437201" y="3287524"/>
            <a:ext cx="711421" cy="1253633"/>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7" name="AutoShape 19"/>
          <p:cNvSpPr>
            <a:spLocks noChangeArrowheads="1"/>
          </p:cNvSpPr>
          <p:nvPr/>
        </p:nvSpPr>
        <p:spPr bwMode="auto">
          <a:xfrm rot="1663559">
            <a:off x="2709189" y="3377947"/>
            <a:ext cx="269239" cy="725939"/>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8" name="Explosion 2 47"/>
          <p:cNvSpPr/>
          <p:nvPr/>
        </p:nvSpPr>
        <p:spPr>
          <a:xfrm>
            <a:off x="2699792" y="2276872"/>
            <a:ext cx="1800200" cy="1080120"/>
          </a:xfrm>
          <a:prstGeom prst="irregularSeal2">
            <a:avLst/>
          </a:prstGeom>
          <a:solidFill>
            <a:srgbClr val="25F7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7544" y="332656"/>
            <a:ext cx="7776864" cy="1200329"/>
          </a:xfrm>
          <a:prstGeom prst="rect">
            <a:avLst/>
          </a:prstGeom>
        </p:spPr>
        <p:txBody>
          <a:bodyPr wrap="square">
            <a:spAutoFit/>
          </a:bodyPr>
          <a:lstStyle/>
          <a:p>
            <a:r>
              <a:rPr lang="en-GB" sz="2400" dirty="0" smtClean="0">
                <a:latin typeface="Arial" pitchFamily="34" charset="0"/>
                <a:cs typeface="Arial" pitchFamily="34" charset="0"/>
              </a:rPr>
              <a:t>Strategic change is brought about by people engaged in intentional activities driven by their interpretation of the organisation’s vision &amp; supported by the organisation</a:t>
            </a:r>
          </a:p>
        </p:txBody>
      </p:sp>
      <p:sp>
        <p:nvSpPr>
          <p:cNvPr id="41995" name="AutoShape 11"/>
          <p:cNvSpPr>
            <a:spLocks noChangeArrowheads="1"/>
          </p:cNvSpPr>
          <p:nvPr/>
        </p:nvSpPr>
        <p:spPr bwMode="auto">
          <a:xfrm>
            <a:off x="1547664" y="2276872"/>
            <a:ext cx="5832648" cy="2952328"/>
          </a:xfrm>
          <a:prstGeom prst="triangle">
            <a:avLst>
              <a:gd name="adj" fmla="val 50000"/>
            </a:avLst>
          </a:prstGeom>
          <a:no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94" name="AutoShape 10"/>
          <p:cNvSpPr>
            <a:spLocks noChangeArrowheads="1"/>
          </p:cNvSpPr>
          <p:nvPr/>
        </p:nvSpPr>
        <p:spPr bwMode="auto">
          <a:xfrm rot="10800000">
            <a:off x="2915816" y="3933056"/>
            <a:ext cx="3168352" cy="1278062"/>
          </a:xfrm>
          <a:prstGeom prst="triangle">
            <a:avLst>
              <a:gd name="adj" fmla="val 50825"/>
            </a:avLst>
          </a:prstGeom>
          <a:no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97" name="Text Box 13"/>
          <p:cNvSpPr txBox="1">
            <a:spLocks noChangeArrowheads="1"/>
          </p:cNvSpPr>
          <p:nvPr/>
        </p:nvSpPr>
        <p:spPr bwMode="auto">
          <a:xfrm>
            <a:off x="3923928" y="1916832"/>
            <a:ext cx="108012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effectLst/>
                <a:latin typeface="Arial" pitchFamily="34" charset="0"/>
                <a:ea typeface="Times New Roman" pitchFamily="18" charset="0"/>
                <a:cs typeface="Arial" pitchFamily="34" charset="0"/>
              </a:rPr>
              <a:t>TOOLS</a:t>
            </a:r>
            <a:endParaRPr kumimoji="0" lang="en-GB" b="0" i="0" u="none" strike="noStrike" cap="none" normalizeH="0" baseline="0" dirty="0" smtClean="0">
              <a:ln>
                <a:noFill/>
              </a:ln>
              <a:effectLst/>
              <a:latin typeface="Arial" pitchFamily="34" charset="0"/>
              <a:cs typeface="Arial" pitchFamily="34" charset="0"/>
            </a:endParaRPr>
          </a:p>
        </p:txBody>
      </p:sp>
      <p:sp>
        <p:nvSpPr>
          <p:cNvPr id="41993" name="Text Box 9"/>
          <p:cNvSpPr txBox="1">
            <a:spLocks noChangeArrowheads="1"/>
          </p:cNvSpPr>
          <p:nvPr/>
        </p:nvSpPr>
        <p:spPr bwMode="auto">
          <a:xfrm>
            <a:off x="6372200" y="3861048"/>
            <a:ext cx="1224136"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Arial" pitchFamily="34" charset="0"/>
                <a:ea typeface="Times New Roman" pitchFamily="18" charset="0"/>
                <a:cs typeface="Arial" pitchFamily="34" charset="0"/>
              </a:rPr>
              <a:t>OBJECT</a:t>
            </a:r>
            <a:endParaRPr kumimoji="0" lang="en-US" b="0" i="0" u="none" strike="noStrike" cap="none" normalizeH="0" baseline="0" dirty="0" smtClean="0">
              <a:ln>
                <a:noFill/>
              </a:ln>
              <a:effectLst/>
              <a:latin typeface="Arial" pitchFamily="34" charset="0"/>
              <a:cs typeface="Arial" pitchFamily="34" charset="0"/>
            </a:endParaRPr>
          </a:p>
        </p:txBody>
      </p:sp>
      <p:sp>
        <p:nvSpPr>
          <p:cNvPr id="41992" name="Text Box 8"/>
          <p:cNvSpPr txBox="1">
            <a:spLocks noChangeArrowheads="1"/>
          </p:cNvSpPr>
          <p:nvPr/>
        </p:nvSpPr>
        <p:spPr bwMode="auto">
          <a:xfrm>
            <a:off x="1403648" y="3789040"/>
            <a:ext cx="1296144"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Arial" pitchFamily="34" charset="0"/>
                <a:ea typeface="Times New Roman" pitchFamily="18" charset="0"/>
                <a:cs typeface="Arial" pitchFamily="34" charset="0"/>
              </a:rPr>
              <a:t>SUBJECT</a:t>
            </a:r>
            <a:endParaRPr kumimoji="0" lang="en-US" b="0" i="0" u="none" strike="noStrike" cap="none" normalizeH="0" baseline="0" dirty="0" smtClean="0">
              <a:ln>
                <a:noFill/>
              </a:ln>
              <a:effectLst/>
              <a:latin typeface="Arial" pitchFamily="34" charset="0"/>
              <a:cs typeface="Arial" pitchFamily="34" charset="0"/>
            </a:endParaRPr>
          </a:p>
        </p:txBody>
      </p:sp>
      <p:sp>
        <p:nvSpPr>
          <p:cNvPr id="41985" name="Text Box 1"/>
          <p:cNvSpPr txBox="1">
            <a:spLocks noChangeArrowheads="1"/>
          </p:cNvSpPr>
          <p:nvPr/>
        </p:nvSpPr>
        <p:spPr bwMode="auto">
          <a:xfrm>
            <a:off x="1259632" y="5085184"/>
            <a:ext cx="119345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effectLst/>
                <a:latin typeface="Arial" pitchFamily="34" charset="0"/>
                <a:ea typeface="Times New Roman" pitchFamily="18" charset="0"/>
                <a:cs typeface="Arial" pitchFamily="34" charset="0"/>
              </a:rPr>
              <a:t>RULES</a:t>
            </a:r>
            <a:endParaRPr kumimoji="0" lang="en-GB" b="0" i="0" u="none" strike="noStrike" cap="none" normalizeH="0" baseline="0" dirty="0" smtClean="0">
              <a:ln>
                <a:noFill/>
              </a:ln>
              <a:effectLst/>
              <a:latin typeface="Arial" pitchFamily="34" charset="0"/>
              <a:cs typeface="Arial" pitchFamily="34" charset="0"/>
            </a:endParaRPr>
          </a:p>
        </p:txBody>
      </p:sp>
      <p:sp>
        <p:nvSpPr>
          <p:cNvPr id="41996" name="Text Box 12"/>
          <p:cNvSpPr txBox="1">
            <a:spLocks noChangeArrowheads="1"/>
          </p:cNvSpPr>
          <p:nvPr/>
        </p:nvSpPr>
        <p:spPr bwMode="auto">
          <a:xfrm>
            <a:off x="6156176" y="5229200"/>
            <a:ext cx="2204318"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pitchFamily="34" charset="0"/>
                <a:ea typeface="Times New Roman" pitchFamily="18" charset="0"/>
                <a:cs typeface="Arial" pitchFamily="34" charset="0"/>
              </a:rPr>
              <a:t>DIVISION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pitchFamily="34" charset="0"/>
                <a:ea typeface="Times New Roman" pitchFamily="18" charset="0"/>
                <a:cs typeface="Arial" pitchFamily="34" charset="0"/>
              </a:rPr>
              <a:t>OF EFFORT</a:t>
            </a:r>
            <a:endParaRPr kumimoji="0" lang="en-GB" sz="2000" b="0" i="0" u="none" strike="noStrike" cap="none" normalizeH="0" baseline="0" dirty="0" smtClean="0">
              <a:ln>
                <a:noFill/>
              </a:ln>
              <a:effectLst/>
              <a:latin typeface="Arial" pitchFamily="34" charset="0"/>
              <a:cs typeface="Arial" pitchFamily="34" charset="0"/>
            </a:endParaRPr>
          </a:p>
        </p:txBody>
      </p:sp>
      <p:sp>
        <p:nvSpPr>
          <p:cNvPr id="41986" name="Text Box 2"/>
          <p:cNvSpPr txBox="1">
            <a:spLocks noChangeArrowheads="1"/>
          </p:cNvSpPr>
          <p:nvPr/>
        </p:nvSpPr>
        <p:spPr bwMode="auto">
          <a:xfrm>
            <a:off x="3635896" y="5085184"/>
            <a:ext cx="1800200"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effectLst/>
                <a:latin typeface="Arial" pitchFamily="34" charset="0"/>
                <a:ea typeface="Times New Roman" pitchFamily="18" charset="0"/>
                <a:cs typeface="Arial" pitchFamily="34" charset="0"/>
              </a:rPr>
              <a:t>COMMUNITY</a:t>
            </a:r>
            <a:endParaRPr kumimoji="0" lang="en-GB" b="0" i="0" u="none" strike="noStrike" cap="none" normalizeH="0" baseline="0" dirty="0" smtClean="0">
              <a:ln>
                <a:noFill/>
              </a:ln>
              <a:effectLst/>
              <a:latin typeface="Arial" pitchFamily="34" charset="0"/>
              <a:cs typeface="Arial" pitchFamily="34" charset="0"/>
            </a:endParaRPr>
          </a:p>
        </p:txBody>
      </p:sp>
      <p:sp>
        <p:nvSpPr>
          <p:cNvPr id="41991" name="AutoShape 7"/>
          <p:cNvSpPr>
            <a:spLocks noChangeArrowheads="1"/>
          </p:cNvSpPr>
          <p:nvPr/>
        </p:nvSpPr>
        <p:spPr bwMode="auto">
          <a:xfrm rot="-45794634">
            <a:off x="5826051" y="2782119"/>
            <a:ext cx="1292420" cy="1168988"/>
          </a:xfrm>
          <a:prstGeom prst="rightArrow">
            <a:avLst>
              <a:gd name="adj1" fmla="val 50000"/>
              <a:gd name="adj2" fmla="val 60448"/>
            </a:avLst>
          </a:prstGeom>
          <a:solidFill>
            <a:srgbClr val="25F715"/>
          </a:solidFill>
          <a:ln w="38100">
            <a:solidFill>
              <a:srgbClr val="25F715"/>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90" name="Text Box 6"/>
          <p:cNvSpPr txBox="1">
            <a:spLocks noChangeArrowheads="1"/>
          </p:cNvSpPr>
          <p:nvPr/>
        </p:nvSpPr>
        <p:spPr bwMode="auto">
          <a:xfrm>
            <a:off x="6839744" y="2420888"/>
            <a:ext cx="2304256"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OUTCOMES</a:t>
            </a:r>
            <a:endParaRPr kumimoji="0" lang="en-US" sz="2400"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smtClean="0">
                <a:ln>
                  <a:noFill/>
                </a:ln>
                <a:effectLst/>
                <a:latin typeface="Arial" pitchFamily="34" charset="0"/>
                <a:ea typeface="Times New Roman" pitchFamily="18" charset="0"/>
                <a:cs typeface="Arial" pitchFamily="34" charset="0"/>
              </a:rPr>
              <a:t>     </a:t>
            </a:r>
            <a:r>
              <a:rPr lang="en-US" sz="2400" i="1" dirty="0" smtClean="0">
                <a:latin typeface="Arial" pitchFamily="34" charset="0"/>
                <a:ea typeface="Times New Roman" pitchFamily="18" charset="0"/>
                <a:cs typeface="Arial" pitchFamily="34" charset="0"/>
              </a:rPr>
              <a:t>l</a:t>
            </a:r>
            <a:r>
              <a:rPr kumimoji="0" lang="en-US" sz="2400" b="0" i="1" u="none" strike="noStrike" cap="none" normalizeH="0" baseline="0" dirty="0" smtClean="0">
                <a:ln>
                  <a:noFill/>
                </a:ln>
                <a:effectLst/>
                <a:latin typeface="Arial" pitchFamily="34" charset="0"/>
                <a:ea typeface="Times New Roman" pitchFamily="18" charset="0"/>
                <a:cs typeface="Arial" pitchFamily="34" charset="0"/>
              </a:rPr>
              <a:t>earning</a:t>
            </a:r>
            <a:endParaRPr kumimoji="0" lang="en-US" sz="2400" b="0" i="0" u="none" strike="noStrike" cap="none" normalizeH="0" baseline="0" dirty="0" smtClean="0">
              <a:ln>
                <a:noFill/>
              </a:ln>
              <a:effectLst/>
              <a:latin typeface="Arial" pitchFamily="34" charset="0"/>
              <a:cs typeface="Arial" pitchFamily="34" charset="0"/>
            </a:endParaRPr>
          </a:p>
        </p:txBody>
      </p:sp>
      <p:sp>
        <p:nvSpPr>
          <p:cNvPr id="41989" name="AutoShape 5"/>
          <p:cNvSpPr>
            <a:spLocks noChangeArrowheads="1"/>
          </p:cNvSpPr>
          <p:nvPr/>
        </p:nvSpPr>
        <p:spPr bwMode="auto">
          <a:xfrm>
            <a:off x="3275856" y="3356992"/>
            <a:ext cx="2448272" cy="1224136"/>
          </a:xfrm>
          <a:prstGeom prst="rightArrow">
            <a:avLst>
              <a:gd name="adj1" fmla="val 50000"/>
              <a:gd name="adj2" fmla="val 50534"/>
            </a:avLst>
          </a:prstGeom>
          <a:solidFill>
            <a:srgbClr val="FFFF00"/>
          </a:solidFill>
          <a:ln w="9525">
            <a:solidFill>
              <a:srgbClr val="FFFF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88" name="Text Box 4"/>
          <p:cNvSpPr txBox="1">
            <a:spLocks noChangeArrowheads="1"/>
          </p:cNvSpPr>
          <p:nvPr/>
        </p:nvSpPr>
        <p:spPr bwMode="auto">
          <a:xfrm>
            <a:off x="3635896" y="3717032"/>
            <a:ext cx="1512168"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ACTIVITY</a:t>
            </a:r>
            <a:endParaRPr kumimoji="0" lang="en-US" sz="2000" b="0" i="0" u="none" strike="noStrike" cap="none" normalizeH="0" baseline="0" dirty="0" smtClean="0">
              <a:ln>
                <a:noFill/>
              </a:ln>
              <a:effectLst/>
              <a:latin typeface="Arial" pitchFamily="34" charset="0"/>
              <a:cs typeface="Arial" pitchFamily="34" charset="0"/>
            </a:endParaRPr>
          </a:p>
        </p:txBody>
      </p:sp>
      <p:sp>
        <p:nvSpPr>
          <p:cNvPr id="42004" name="Rectangle 20"/>
          <p:cNvSpPr>
            <a:spLocks noChangeArrowheads="1"/>
          </p:cNvSpPr>
          <p:nvPr/>
        </p:nvSpPr>
        <p:spPr bwMode="auto">
          <a:xfrm>
            <a:off x="0" y="4572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9"/>
          <p:cNvSpPr/>
          <p:nvPr/>
        </p:nvSpPr>
        <p:spPr>
          <a:xfrm>
            <a:off x="1907704" y="6093296"/>
            <a:ext cx="6480720" cy="369332"/>
          </a:xfrm>
          <a:prstGeom prst="rect">
            <a:avLst/>
          </a:prstGeom>
        </p:spPr>
        <p:txBody>
          <a:bodyPr wrap="square">
            <a:spAutoFit/>
          </a:bodyPr>
          <a:lstStyle/>
          <a:p>
            <a:r>
              <a:rPr lang="en-GB" b="1" dirty="0" smtClean="0">
                <a:latin typeface="Arial" pitchFamily="34" charset="0"/>
                <a:ea typeface="Times New Roman" pitchFamily="18" charset="0"/>
                <a:cs typeface="Arial" pitchFamily="34" charset="0"/>
              </a:rPr>
              <a:t>Human activity systems theory (</a:t>
            </a:r>
            <a:r>
              <a:rPr lang="en-GB" b="1" dirty="0" err="1" smtClean="0">
                <a:latin typeface="Arial" pitchFamily="34" charset="0"/>
                <a:ea typeface="Times New Roman" pitchFamily="18" charset="0"/>
                <a:cs typeface="Arial" pitchFamily="34" charset="0"/>
              </a:rPr>
              <a:t>Engeström</a:t>
            </a:r>
            <a:r>
              <a:rPr lang="en-GB" b="1" dirty="0" smtClean="0">
                <a:latin typeface="Arial" pitchFamily="34" charset="0"/>
                <a:ea typeface="Times New Roman" pitchFamily="18" charset="0"/>
                <a:cs typeface="Arial" pitchFamily="34" charset="0"/>
              </a:rPr>
              <a:t> 1987:78)</a:t>
            </a:r>
            <a:endParaRPr lang="en-GB" b="1" dirty="0" smtClean="0">
              <a:latin typeface="Arial" pitchFamily="34" charset="0"/>
              <a:cs typeface="Arial" pitchFamily="34" charset="0"/>
            </a:endParaRPr>
          </a:p>
        </p:txBody>
      </p:sp>
      <p:sp>
        <p:nvSpPr>
          <p:cNvPr id="21" name="AutoShape 5"/>
          <p:cNvSpPr>
            <a:spLocks noChangeArrowheads="1"/>
          </p:cNvSpPr>
          <p:nvPr/>
        </p:nvSpPr>
        <p:spPr bwMode="auto">
          <a:xfrm rot="8039997">
            <a:off x="2885102" y="2704746"/>
            <a:ext cx="1510530" cy="755991"/>
          </a:xfrm>
          <a:prstGeom prst="rightArrow">
            <a:avLst>
              <a:gd name="adj1" fmla="val 50000"/>
              <a:gd name="adj2" fmla="val 50534"/>
            </a:avLst>
          </a:prstGeom>
          <a:solidFill>
            <a:srgbClr val="25F715"/>
          </a:solidFill>
          <a:ln w="9525">
            <a:solidFill>
              <a:srgbClr val="FFFF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 name="Text Box 4"/>
          <p:cNvSpPr txBox="1">
            <a:spLocks noChangeArrowheads="1"/>
          </p:cNvSpPr>
          <p:nvPr/>
        </p:nvSpPr>
        <p:spPr bwMode="auto">
          <a:xfrm rot="18660388">
            <a:off x="3025952" y="2863225"/>
            <a:ext cx="1224965"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Arial" pitchFamily="34" charset="0"/>
                <a:cs typeface="Arial" pitchFamily="34" charset="0"/>
              </a:rPr>
              <a:t>strategy</a:t>
            </a:r>
            <a:endParaRPr kumimoji="0" lang="en-US" sz="2000" b="0" i="0" u="none" strike="noStrike" cap="none" normalizeH="0" baseline="0" dirty="0" smtClean="0">
              <a:ln>
                <a:noFill/>
              </a:ln>
              <a:effectLst/>
              <a:latin typeface="Arial" pitchFamily="34" charset="0"/>
              <a:cs typeface="Arial" pitchFamily="34" charset="0"/>
            </a:endParaRPr>
          </a:p>
        </p:txBody>
      </p:sp>
      <p:sp>
        <p:nvSpPr>
          <p:cNvPr id="24" name="Text Box 4"/>
          <p:cNvSpPr txBox="1">
            <a:spLocks noChangeArrowheads="1"/>
          </p:cNvSpPr>
          <p:nvPr/>
        </p:nvSpPr>
        <p:spPr bwMode="auto">
          <a:xfrm rot="19013008">
            <a:off x="5839487" y="3145528"/>
            <a:ext cx="1224965"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Arial" pitchFamily="34" charset="0"/>
                <a:cs typeface="Arial" pitchFamily="34" charset="0"/>
              </a:rPr>
              <a:t> change</a:t>
            </a:r>
            <a:endParaRPr kumimoji="0" lang="en-US" sz="2000"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4" name="Rectangle 20" descr="Outlined diamond"/>
          <p:cNvSpPr>
            <a:spLocks noChangeArrowheads="1"/>
          </p:cNvSpPr>
          <p:nvPr/>
        </p:nvSpPr>
        <p:spPr bwMode="auto">
          <a:xfrm>
            <a:off x="2483768" y="2204864"/>
            <a:ext cx="4464496" cy="3312368"/>
          </a:xfrm>
          <a:prstGeom prst="rect">
            <a:avLst/>
          </a:prstGeom>
          <a:pattFill prst="openDmnd">
            <a:fgClr>
              <a:srgbClr val="5A5A5A"/>
            </a:fgClr>
            <a:bgClr>
              <a:srgbClr val="FFFFFF"/>
            </a:bgClr>
          </a:pattFill>
          <a:ln w="317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82" name="AutoShape 18"/>
          <p:cNvSpPr>
            <a:spLocks noChangeArrowheads="1"/>
          </p:cNvSpPr>
          <p:nvPr/>
        </p:nvSpPr>
        <p:spPr bwMode="auto">
          <a:xfrm rot="5400000">
            <a:off x="6696235" y="3392999"/>
            <a:ext cx="1368153" cy="1440159"/>
          </a:xfrm>
          <a:prstGeom prst="downArrow">
            <a:avLst>
              <a:gd name="adj1" fmla="val 50000"/>
              <a:gd name="adj2" fmla="val 28571"/>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6879" name="Rectangle 15" descr="Large checker board"/>
          <p:cNvSpPr>
            <a:spLocks noChangeArrowheads="1"/>
          </p:cNvSpPr>
          <p:nvPr/>
        </p:nvSpPr>
        <p:spPr bwMode="auto">
          <a:xfrm>
            <a:off x="1187624" y="3717032"/>
            <a:ext cx="1171575" cy="1114425"/>
          </a:xfrm>
          <a:prstGeom prst="rect">
            <a:avLst/>
          </a:prstGeom>
          <a:pattFill prst="lgCheck">
            <a:fgClr>
              <a:srgbClr val="000000"/>
            </a:fgClr>
            <a:bgClr>
              <a:srgbClr val="FFFFFF"/>
            </a:bgClr>
          </a:pattFill>
          <a:ln w="31750">
            <a:solidFill>
              <a:srgbClr val="40404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887" name="AutoShape 23"/>
          <p:cNvSpPr>
            <a:spLocks noChangeArrowheads="1"/>
          </p:cNvSpPr>
          <p:nvPr/>
        </p:nvSpPr>
        <p:spPr bwMode="auto">
          <a:xfrm>
            <a:off x="3203848" y="1484784"/>
            <a:ext cx="1224136" cy="749424"/>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4" name="AutoShape 23"/>
          <p:cNvSpPr>
            <a:spLocks noChangeArrowheads="1"/>
          </p:cNvSpPr>
          <p:nvPr/>
        </p:nvSpPr>
        <p:spPr bwMode="auto">
          <a:xfrm rot="16200000">
            <a:off x="1202296" y="2046176"/>
            <a:ext cx="1080120" cy="1829544"/>
          </a:xfrm>
          <a:prstGeom prst="downArrow">
            <a:avLst>
              <a:gd name="adj1" fmla="val 50000"/>
              <a:gd name="adj2" fmla="val 25000"/>
            </a:avLst>
          </a:prstGeom>
          <a:solidFill>
            <a:srgbClr val="25F715"/>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28" name="Freeform 27"/>
          <p:cNvSpPr/>
          <p:nvPr/>
        </p:nvSpPr>
        <p:spPr>
          <a:xfrm rot="1202442">
            <a:off x="2748189" y="1975153"/>
            <a:ext cx="3465545" cy="3416320"/>
          </a:xfrm>
          <a:custGeom>
            <a:avLst/>
            <a:gdLst>
              <a:gd name="connsiteX0" fmla="*/ 3241793 w 3428060"/>
              <a:gd name="connsiteY0" fmla="*/ 357481 h 2056458"/>
              <a:gd name="connsiteX1" fmla="*/ 2282238 w 3428060"/>
              <a:gd name="connsiteY1" fmla="*/ 86548 h 2056458"/>
              <a:gd name="connsiteX2" fmla="*/ 1762949 w 3428060"/>
              <a:gd name="connsiteY2" fmla="*/ 63970 h 2056458"/>
              <a:gd name="connsiteX3" fmla="*/ 1175926 w 3428060"/>
              <a:gd name="connsiteY3" fmla="*/ 470370 h 2056458"/>
              <a:gd name="connsiteX4" fmla="*/ 713082 w 3428060"/>
              <a:gd name="connsiteY4" fmla="*/ 921925 h 2056458"/>
              <a:gd name="connsiteX5" fmla="*/ 58326 w 3428060"/>
              <a:gd name="connsiteY5" fmla="*/ 1486370 h 2056458"/>
              <a:gd name="connsiteX6" fmla="*/ 363126 w 3428060"/>
              <a:gd name="connsiteY6" fmla="*/ 1949214 h 2056458"/>
              <a:gd name="connsiteX7" fmla="*/ 2203215 w 3428060"/>
              <a:gd name="connsiteY7" fmla="*/ 2028236 h 2056458"/>
              <a:gd name="connsiteX8" fmla="*/ 3106326 w 3428060"/>
              <a:gd name="connsiteY8" fmla="*/ 1779881 h 2056458"/>
              <a:gd name="connsiteX9" fmla="*/ 3399838 w 3428060"/>
              <a:gd name="connsiteY9" fmla="*/ 888059 h 2056458"/>
              <a:gd name="connsiteX10" fmla="*/ 3241793 w 3428060"/>
              <a:gd name="connsiteY10" fmla="*/ 357481 h 205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060" h="2056458">
                <a:moveTo>
                  <a:pt x="3241793" y="357481"/>
                </a:moveTo>
                <a:cubicBezTo>
                  <a:pt x="3055526" y="223896"/>
                  <a:pt x="2528712" y="135466"/>
                  <a:pt x="2282238" y="86548"/>
                </a:cubicBezTo>
                <a:cubicBezTo>
                  <a:pt x="2035764" y="37630"/>
                  <a:pt x="1947334" y="0"/>
                  <a:pt x="1762949" y="63970"/>
                </a:cubicBezTo>
                <a:cubicBezTo>
                  <a:pt x="1578564" y="127940"/>
                  <a:pt x="1350904" y="327377"/>
                  <a:pt x="1175926" y="470370"/>
                </a:cubicBezTo>
                <a:cubicBezTo>
                  <a:pt x="1000948" y="613363"/>
                  <a:pt x="899349" y="752592"/>
                  <a:pt x="713082" y="921925"/>
                </a:cubicBezTo>
                <a:cubicBezTo>
                  <a:pt x="526815" y="1091258"/>
                  <a:pt x="116652" y="1315155"/>
                  <a:pt x="58326" y="1486370"/>
                </a:cubicBezTo>
                <a:cubicBezTo>
                  <a:pt x="0" y="1657585"/>
                  <a:pt x="5645" y="1858903"/>
                  <a:pt x="363126" y="1949214"/>
                </a:cubicBezTo>
                <a:cubicBezTo>
                  <a:pt x="720607" y="2039525"/>
                  <a:pt x="1746015" y="2056458"/>
                  <a:pt x="2203215" y="2028236"/>
                </a:cubicBezTo>
                <a:cubicBezTo>
                  <a:pt x="2660415" y="2000014"/>
                  <a:pt x="2906889" y="1969910"/>
                  <a:pt x="3106326" y="1779881"/>
                </a:cubicBezTo>
                <a:cubicBezTo>
                  <a:pt x="3305763" y="1589852"/>
                  <a:pt x="3375379" y="1127007"/>
                  <a:pt x="3399838" y="888059"/>
                </a:cubicBezTo>
                <a:cubicBezTo>
                  <a:pt x="3424297" y="649111"/>
                  <a:pt x="3428060" y="491066"/>
                  <a:pt x="3241793" y="357481"/>
                </a:cubicBezTo>
                <a:close/>
              </a:path>
            </a:pathLst>
          </a:custGeom>
          <a:solidFill>
            <a:srgbClr val="FFC000">
              <a:alpha val="54000"/>
            </a:srgbClr>
          </a:solidFill>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29" name="Explosion 2 28"/>
          <p:cNvSpPr/>
          <p:nvPr/>
        </p:nvSpPr>
        <p:spPr>
          <a:xfrm>
            <a:off x="3851920" y="4581128"/>
            <a:ext cx="720080" cy="504056"/>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xplosion 2 29"/>
          <p:cNvSpPr/>
          <p:nvPr/>
        </p:nvSpPr>
        <p:spPr>
          <a:xfrm>
            <a:off x="5364088" y="3789040"/>
            <a:ext cx="720080" cy="504056"/>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Explosion 2 30"/>
          <p:cNvSpPr/>
          <p:nvPr/>
        </p:nvSpPr>
        <p:spPr>
          <a:xfrm>
            <a:off x="5580112" y="2924944"/>
            <a:ext cx="720080" cy="504056"/>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AutoShape 19"/>
          <p:cNvSpPr>
            <a:spLocks noChangeArrowheads="1"/>
          </p:cNvSpPr>
          <p:nvPr/>
        </p:nvSpPr>
        <p:spPr bwMode="auto">
          <a:xfrm rot="17052626" flipH="1">
            <a:off x="4780171" y="2379083"/>
            <a:ext cx="295041" cy="1253370"/>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35" name="AutoShape 19"/>
          <p:cNvSpPr>
            <a:spLocks noChangeArrowheads="1"/>
          </p:cNvSpPr>
          <p:nvPr/>
        </p:nvSpPr>
        <p:spPr bwMode="auto">
          <a:xfrm rot="17893368" flipH="1" flipV="1">
            <a:off x="4642144" y="2912364"/>
            <a:ext cx="356128" cy="1189496"/>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0" name="AutoShape 19"/>
          <p:cNvSpPr>
            <a:spLocks noChangeArrowheads="1"/>
          </p:cNvSpPr>
          <p:nvPr/>
        </p:nvSpPr>
        <p:spPr bwMode="auto">
          <a:xfrm rot="17963073">
            <a:off x="4567289" y="3150422"/>
            <a:ext cx="297454" cy="1320018"/>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5" name="AutoShape 19"/>
          <p:cNvSpPr>
            <a:spLocks noChangeArrowheads="1"/>
          </p:cNvSpPr>
          <p:nvPr/>
        </p:nvSpPr>
        <p:spPr bwMode="auto">
          <a:xfrm rot="20799348">
            <a:off x="3776587" y="3374074"/>
            <a:ext cx="294682" cy="1253633"/>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6" name="AutoShape 19"/>
          <p:cNvSpPr>
            <a:spLocks noChangeArrowheads="1"/>
          </p:cNvSpPr>
          <p:nvPr/>
        </p:nvSpPr>
        <p:spPr bwMode="auto">
          <a:xfrm rot="1725060" flipH="1" flipV="1">
            <a:off x="2952140" y="3318786"/>
            <a:ext cx="356128" cy="841127"/>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7" name="AutoShape 19"/>
          <p:cNvSpPr>
            <a:spLocks noChangeArrowheads="1"/>
          </p:cNvSpPr>
          <p:nvPr/>
        </p:nvSpPr>
        <p:spPr bwMode="auto">
          <a:xfrm rot="1663559">
            <a:off x="2781197" y="3305939"/>
            <a:ext cx="269239" cy="725939"/>
          </a:xfrm>
          <a:prstGeom prst="downArrow">
            <a:avLst>
              <a:gd name="adj1" fmla="val 50000"/>
              <a:gd name="adj2" fmla="val 28571"/>
            </a:avLst>
          </a:prstGeom>
          <a:solidFill>
            <a:srgbClr val="FFFFFF"/>
          </a:solidFill>
          <a:ln w="25400">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GB"/>
          </a:p>
        </p:txBody>
      </p:sp>
      <p:sp>
        <p:nvSpPr>
          <p:cNvPr id="48" name="Explosion 2 47"/>
          <p:cNvSpPr/>
          <p:nvPr/>
        </p:nvSpPr>
        <p:spPr>
          <a:xfrm>
            <a:off x="2699792" y="2348880"/>
            <a:ext cx="1800200" cy="1008112"/>
          </a:xfrm>
          <a:prstGeom prst="irregularSeal2">
            <a:avLst/>
          </a:prstGeom>
          <a:solidFill>
            <a:srgbClr val="25F7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p:cNvSpPr/>
          <p:nvPr/>
        </p:nvSpPr>
        <p:spPr>
          <a:xfrm>
            <a:off x="5220072" y="3573016"/>
            <a:ext cx="936104" cy="720080"/>
          </a:xfrm>
          <a:prstGeom prst="triangl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Isosceles Triangle 35"/>
          <p:cNvSpPr/>
          <p:nvPr/>
        </p:nvSpPr>
        <p:spPr>
          <a:xfrm>
            <a:off x="3779912" y="4365104"/>
            <a:ext cx="936104" cy="720080"/>
          </a:xfrm>
          <a:prstGeom prst="triangl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Isosceles Triangle 37"/>
          <p:cNvSpPr/>
          <p:nvPr/>
        </p:nvSpPr>
        <p:spPr>
          <a:xfrm>
            <a:off x="5436096" y="2708920"/>
            <a:ext cx="936104" cy="720080"/>
          </a:xfrm>
          <a:prstGeom prst="triangl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Isosceles Triangle 38"/>
          <p:cNvSpPr/>
          <p:nvPr/>
        </p:nvSpPr>
        <p:spPr>
          <a:xfrm>
            <a:off x="3059832" y="2420888"/>
            <a:ext cx="936104" cy="720080"/>
          </a:xfrm>
          <a:prstGeom prst="triangl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251520" y="116632"/>
            <a:ext cx="8712968" cy="1200329"/>
          </a:xfrm>
          <a:prstGeom prst="rect">
            <a:avLst/>
          </a:prstGeom>
          <a:noFill/>
        </p:spPr>
        <p:txBody>
          <a:bodyPr wrap="square" rtlCol="0">
            <a:spAutoFit/>
          </a:bodyPr>
          <a:lstStyle/>
          <a:p>
            <a:pPr marL="342900" indent="-342900"/>
            <a:r>
              <a:rPr lang="en-GB" sz="2400" b="1" dirty="0" smtClean="0">
                <a:latin typeface="Arial" pitchFamily="34" charset="0"/>
                <a:cs typeface="Arial" pitchFamily="34" charset="0"/>
              </a:rPr>
              <a:t>Strategic change involves creating lots of new activity</a:t>
            </a:r>
          </a:p>
          <a:p>
            <a:pPr marL="342900" indent="-342900"/>
            <a:r>
              <a:rPr lang="en-GB" sz="2400" b="1" dirty="0" smtClean="0">
                <a:latin typeface="Arial" pitchFamily="34" charset="0"/>
                <a:cs typeface="Arial" pitchFamily="34" charset="0"/>
              </a:rPr>
              <a:t>systems aligned with new vision, mission, objectives</a:t>
            </a:r>
          </a:p>
          <a:p>
            <a:pPr marL="342900" indent="-342900"/>
            <a:r>
              <a:rPr lang="en-GB" sz="2400" b="1" dirty="0" smtClean="0">
                <a:latin typeface="Arial" pitchFamily="34" charset="0"/>
                <a:cs typeface="Arial" pitchFamily="34" charset="0"/>
              </a:rPr>
              <a:t>involving individuals, teams and departments</a:t>
            </a:r>
          </a:p>
        </p:txBody>
      </p:sp>
      <p:sp>
        <p:nvSpPr>
          <p:cNvPr id="42" name="Explosion 2 41"/>
          <p:cNvSpPr/>
          <p:nvPr/>
        </p:nvSpPr>
        <p:spPr>
          <a:xfrm>
            <a:off x="2051720" y="4077072"/>
            <a:ext cx="936104" cy="504056"/>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Isosceles Triangle 43"/>
          <p:cNvSpPr/>
          <p:nvPr/>
        </p:nvSpPr>
        <p:spPr>
          <a:xfrm>
            <a:off x="2051720" y="3933056"/>
            <a:ext cx="936104" cy="720080"/>
          </a:xfrm>
          <a:prstGeom prst="triangl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www.delta7.com/wp-content/uploads/2010/01/BehaviourChange3.jpg"/>
          <p:cNvPicPr>
            <a:picLocks noChangeAspect="1" noChangeArrowheads="1"/>
          </p:cNvPicPr>
          <p:nvPr/>
        </p:nvPicPr>
        <p:blipFill>
          <a:blip r:embed="rId3" cstate="print"/>
          <a:srcRect/>
          <a:stretch>
            <a:fillRect/>
          </a:stretch>
        </p:blipFill>
        <p:spPr bwMode="auto">
          <a:xfrm>
            <a:off x="6660232" y="4509120"/>
            <a:ext cx="2016224" cy="2126260"/>
          </a:xfrm>
          <a:prstGeom prst="rect">
            <a:avLst/>
          </a:prstGeom>
          <a:noFill/>
        </p:spPr>
      </p:pic>
      <p:sp>
        <p:nvSpPr>
          <p:cNvPr id="5" name="Rectangle 4"/>
          <p:cNvSpPr/>
          <p:nvPr/>
        </p:nvSpPr>
        <p:spPr>
          <a:xfrm>
            <a:off x="0" y="0"/>
            <a:ext cx="9433048" cy="707886"/>
          </a:xfrm>
          <a:prstGeom prst="rect">
            <a:avLst/>
          </a:prstGeom>
        </p:spPr>
        <p:txBody>
          <a:bodyPr wrap="square">
            <a:spAutoFit/>
          </a:bodyPr>
          <a:lstStyle/>
          <a:p>
            <a:endParaRPr lang="en-GB" sz="2000" dirty="0" smtClean="0">
              <a:solidFill>
                <a:srgbClr val="FFFF00"/>
              </a:solidFill>
              <a:latin typeface="Arial" pitchFamily="34" charset="0"/>
              <a:cs typeface="Arial" pitchFamily="34" charset="0"/>
            </a:endParaRPr>
          </a:p>
          <a:p>
            <a:endParaRPr lang="en-GB" sz="2000" dirty="0" smtClean="0">
              <a:solidFill>
                <a:srgbClr val="FFFF00"/>
              </a:solidFill>
              <a:latin typeface="Arial" pitchFamily="34" charset="0"/>
              <a:cs typeface="Arial" pitchFamily="34" charset="0"/>
            </a:endParaRPr>
          </a:p>
        </p:txBody>
      </p:sp>
      <p:sp>
        <p:nvSpPr>
          <p:cNvPr id="593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3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9396" name="Picture 4" descr="http://www.delta7.com/wp-content/uploads/2010/01/BoardAlignment3.jpg"/>
          <p:cNvPicPr>
            <a:picLocks noChangeAspect="1" noChangeArrowheads="1"/>
          </p:cNvPicPr>
          <p:nvPr/>
        </p:nvPicPr>
        <p:blipFill>
          <a:blip r:embed="rId4" cstate="print"/>
          <a:srcRect/>
          <a:stretch>
            <a:fillRect/>
          </a:stretch>
        </p:blipFill>
        <p:spPr bwMode="auto">
          <a:xfrm>
            <a:off x="2555776" y="188640"/>
            <a:ext cx="4320480" cy="2232248"/>
          </a:xfrm>
          <a:prstGeom prst="rect">
            <a:avLst/>
          </a:prstGeom>
          <a:noFill/>
        </p:spPr>
      </p:pic>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15" name="Picture 8" descr="http://farm2.staticflickr.com/1092/1342355056_ad981a5228.jpg"/>
          <p:cNvPicPr>
            <a:picLocks noChangeAspect="1" noChangeArrowheads="1"/>
          </p:cNvPicPr>
          <p:nvPr/>
        </p:nvPicPr>
        <p:blipFill>
          <a:blip r:embed="rId5" cstate="print"/>
          <a:srcRect/>
          <a:stretch>
            <a:fillRect/>
          </a:stretch>
        </p:blipFill>
        <p:spPr bwMode="auto">
          <a:xfrm>
            <a:off x="395536" y="2564904"/>
            <a:ext cx="8352928" cy="1800200"/>
          </a:xfrm>
          <a:prstGeom prst="rect">
            <a:avLst/>
          </a:prstGeom>
          <a:noFill/>
        </p:spPr>
      </p:pic>
      <p:pic>
        <p:nvPicPr>
          <p:cNvPr id="16" name="Picture 1" descr="C:\Users\norman\Downloads\DELTA7\emergence2.jpg"/>
          <p:cNvPicPr>
            <a:picLocks noChangeAspect="1" noChangeArrowheads="1"/>
          </p:cNvPicPr>
          <p:nvPr/>
        </p:nvPicPr>
        <p:blipFill>
          <a:blip r:embed="rId6" cstate="print"/>
          <a:srcRect/>
          <a:stretch>
            <a:fillRect/>
          </a:stretch>
        </p:blipFill>
        <p:spPr bwMode="auto">
          <a:xfrm>
            <a:off x="395536" y="4509120"/>
            <a:ext cx="2016224" cy="2134319"/>
          </a:xfrm>
          <a:prstGeom prst="rect">
            <a:avLst/>
          </a:prstGeom>
          <a:noFill/>
        </p:spPr>
      </p:pic>
      <p:sp>
        <p:nvSpPr>
          <p:cNvPr id="17" name="Cloud Callout 16"/>
          <p:cNvSpPr/>
          <p:nvPr/>
        </p:nvSpPr>
        <p:spPr>
          <a:xfrm>
            <a:off x="755576" y="4581128"/>
            <a:ext cx="1368152" cy="720080"/>
          </a:xfrm>
          <a:prstGeom prst="cloudCallout">
            <a:avLst>
              <a:gd name="adj1" fmla="val -54904"/>
              <a:gd name="adj2" fmla="val 87675"/>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899592" y="4653136"/>
            <a:ext cx="1050288" cy="553998"/>
          </a:xfrm>
          <a:prstGeom prst="rect">
            <a:avLst/>
          </a:prstGeom>
          <a:noFill/>
        </p:spPr>
        <p:txBody>
          <a:bodyPr wrap="none" rtlCol="0">
            <a:spAutoFit/>
          </a:bodyPr>
          <a:lstStyle/>
          <a:p>
            <a:r>
              <a:rPr lang="en-GB" sz="1000" b="1" dirty="0" smtClean="0">
                <a:solidFill>
                  <a:schemeClr val="accent4">
                    <a:lumMod val="75000"/>
                  </a:schemeClr>
                </a:solidFill>
                <a:latin typeface="Bradley Hand ITC" pitchFamily="66" charset="0"/>
              </a:rPr>
              <a:t>IF YOU DON’T </a:t>
            </a:r>
          </a:p>
          <a:p>
            <a:r>
              <a:rPr lang="en-GB" sz="1000" b="1" dirty="0" smtClean="0">
                <a:solidFill>
                  <a:schemeClr val="accent4">
                    <a:lumMod val="75000"/>
                  </a:schemeClr>
                </a:solidFill>
                <a:latin typeface="Bradley Hand ITC" pitchFamily="66" charset="0"/>
              </a:rPr>
              <a:t>TRY YOU’LL </a:t>
            </a:r>
          </a:p>
          <a:p>
            <a:r>
              <a:rPr lang="en-GB" sz="1000" b="1" dirty="0" smtClean="0">
                <a:solidFill>
                  <a:schemeClr val="accent4">
                    <a:lumMod val="75000"/>
                  </a:schemeClr>
                </a:solidFill>
                <a:latin typeface="Bradley Hand ITC" pitchFamily="66" charset="0"/>
              </a:rPr>
              <a:t>NEVER KNOW</a:t>
            </a:r>
            <a:endParaRPr lang="en-GB" sz="1000" b="1" dirty="0">
              <a:solidFill>
                <a:schemeClr val="accent4">
                  <a:lumMod val="75000"/>
                </a:schemeClr>
              </a:solidFill>
              <a:latin typeface="Bradley Hand ITC" pitchFamily="66" charset="0"/>
            </a:endParaRPr>
          </a:p>
        </p:txBody>
      </p:sp>
      <p:sp>
        <p:nvSpPr>
          <p:cNvPr id="19" name="TextBox 18"/>
          <p:cNvSpPr txBox="1"/>
          <p:nvPr/>
        </p:nvSpPr>
        <p:spPr>
          <a:xfrm rot="19569038">
            <a:off x="877146" y="6062632"/>
            <a:ext cx="1276311" cy="307777"/>
          </a:xfrm>
          <a:prstGeom prst="rect">
            <a:avLst/>
          </a:prstGeom>
          <a:noFill/>
        </p:spPr>
        <p:txBody>
          <a:bodyPr wrap="none" rtlCol="0">
            <a:spAutoFit/>
          </a:bodyPr>
          <a:lstStyle/>
          <a:p>
            <a:r>
              <a:rPr lang="en-GB" sz="1400" b="1" dirty="0" smtClean="0">
                <a:latin typeface="Bradley Hand ITC" pitchFamily="66" charset="0"/>
              </a:rPr>
              <a:t>EMERGENCE</a:t>
            </a:r>
            <a:endParaRPr lang="en-GB" sz="1400" b="1" dirty="0">
              <a:latin typeface="Bradley Hand ITC" pitchFamily="66" charset="0"/>
            </a:endParaRPr>
          </a:p>
        </p:txBody>
      </p:sp>
      <p:pic>
        <p:nvPicPr>
          <p:cNvPr id="40961" name="Picture 1" descr="C:\Users\norman\Pictures\CARTOONS\changing people julian burton.png"/>
          <p:cNvPicPr>
            <a:picLocks noChangeAspect="1" noChangeArrowheads="1"/>
          </p:cNvPicPr>
          <p:nvPr/>
        </p:nvPicPr>
        <p:blipFill>
          <a:blip r:embed="rId7" cstate="print"/>
          <a:srcRect/>
          <a:stretch>
            <a:fillRect/>
          </a:stretch>
        </p:blipFill>
        <p:spPr bwMode="auto">
          <a:xfrm>
            <a:off x="2627784" y="4509120"/>
            <a:ext cx="1834704" cy="2165468"/>
          </a:xfrm>
          <a:prstGeom prst="rect">
            <a:avLst/>
          </a:prstGeom>
          <a:noFill/>
        </p:spPr>
      </p:pic>
      <p:pic>
        <p:nvPicPr>
          <p:cNvPr id="40962" name="Picture 2" descr="C:\Users\norman\Pictures\CARTOONS\JB cartoon.png"/>
          <p:cNvPicPr>
            <a:picLocks noChangeAspect="1" noChangeArrowheads="1"/>
          </p:cNvPicPr>
          <p:nvPr/>
        </p:nvPicPr>
        <p:blipFill>
          <a:blip r:embed="rId8" cstate="print"/>
          <a:srcRect/>
          <a:stretch>
            <a:fillRect/>
          </a:stretch>
        </p:blipFill>
        <p:spPr bwMode="auto">
          <a:xfrm>
            <a:off x="4644008" y="4509120"/>
            <a:ext cx="1841550" cy="2126158"/>
          </a:xfrm>
          <a:prstGeom prst="rect">
            <a:avLst/>
          </a:prstGeom>
          <a:noFill/>
        </p:spPr>
      </p:pic>
      <p:sp>
        <p:nvSpPr>
          <p:cNvPr id="20" name="TextBox 19"/>
          <p:cNvSpPr txBox="1"/>
          <p:nvPr/>
        </p:nvSpPr>
        <p:spPr>
          <a:xfrm>
            <a:off x="2699792" y="2852936"/>
            <a:ext cx="4018729" cy="369332"/>
          </a:xfrm>
          <a:prstGeom prst="rect">
            <a:avLst/>
          </a:prstGeom>
          <a:solidFill>
            <a:schemeClr val="bg1"/>
          </a:solidFill>
        </p:spPr>
        <p:txBody>
          <a:bodyPr wrap="none" rtlCol="0">
            <a:spAutoFit/>
          </a:bodyPr>
          <a:lstStyle/>
          <a:p>
            <a:r>
              <a:rPr lang="en-GB" dirty="0" smtClean="0"/>
              <a:t>Rogers (1995) Innovation/diffusion curve</a:t>
            </a:r>
            <a:endParaRPr lang="en-GB"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Explosion 2 29"/>
          <p:cNvSpPr/>
          <p:nvPr/>
        </p:nvSpPr>
        <p:spPr>
          <a:xfrm>
            <a:off x="323528" y="476672"/>
            <a:ext cx="1475656" cy="1152128"/>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5121" name="Rectangle 1"/>
          <p:cNvSpPr>
            <a:spLocks noChangeArrowheads="1"/>
          </p:cNvSpPr>
          <p:nvPr/>
        </p:nvSpPr>
        <p:spPr bwMode="auto">
          <a:xfrm>
            <a:off x="1907724" y="404664"/>
            <a:ext cx="6391493" cy="156966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r>
              <a:rPr kumimoji="0" lang="en-GB" sz="2400" b="1" i="0" u="none" strike="noStrike" cap="none" normalizeH="0" baseline="0" dirty="0" smtClean="0">
                <a:ln>
                  <a:noFill/>
                </a:ln>
                <a:effectLst/>
                <a:latin typeface="Arial Narrow" pitchFamily="34" charset="0"/>
                <a:ea typeface="Times New Roman" pitchFamily="18" charset="0"/>
                <a:cs typeface="Arial" pitchFamily="34" charset="0"/>
              </a:rPr>
              <a:t>An innovation is an idea, practice or object that is </a:t>
            </a:r>
          </a:p>
          <a:p>
            <a:pPr marL="0" marR="0" lvl="0" indent="0" algn="l" defTabSz="914400" rtl="0" eaLnBrk="1" fontAlgn="base" latinLnBrk="0" hangingPunct="1">
              <a:lnSpc>
                <a:spcPct val="100000"/>
              </a:lnSpc>
              <a:spcBef>
                <a:spcPct val="0"/>
              </a:spcBef>
              <a:spcAft>
                <a:spcPct val="0"/>
              </a:spcAft>
              <a:buClrTx/>
              <a:buSzTx/>
              <a:buFontTx/>
              <a:buNone/>
              <a:tabLst>
                <a:tab pos="5491163" algn="l"/>
              </a:tabLst>
            </a:pPr>
            <a:r>
              <a:rPr kumimoji="0" lang="en-GB" sz="2400" b="1" i="0" u="none" strike="noStrike" cap="none" normalizeH="0" baseline="0" dirty="0" smtClean="0">
                <a:ln>
                  <a:noFill/>
                </a:ln>
                <a:effectLst/>
                <a:latin typeface="Arial Narrow" pitchFamily="34" charset="0"/>
                <a:ea typeface="Times New Roman" pitchFamily="18" charset="0"/>
                <a:cs typeface="Arial" pitchFamily="34" charset="0"/>
              </a:rPr>
              <a:t>perceived as new by an individual or other unit of </a:t>
            </a:r>
          </a:p>
          <a:p>
            <a:pPr marL="0" marR="0" lvl="0" indent="0" algn="l" defTabSz="914400" rtl="0" eaLnBrk="1" fontAlgn="base" latinLnBrk="0" hangingPunct="1">
              <a:lnSpc>
                <a:spcPct val="100000"/>
              </a:lnSpc>
              <a:spcBef>
                <a:spcPct val="0"/>
              </a:spcBef>
              <a:spcAft>
                <a:spcPct val="0"/>
              </a:spcAft>
              <a:buClrTx/>
              <a:buSzTx/>
              <a:buFontTx/>
              <a:buNone/>
              <a:tabLst>
                <a:tab pos="5491163" algn="l"/>
              </a:tabLst>
            </a:pPr>
            <a:r>
              <a:rPr kumimoji="0" lang="en-GB" sz="2400" b="1" i="0" u="none" strike="noStrike" cap="none" normalizeH="0" baseline="0" dirty="0" smtClean="0">
                <a:ln>
                  <a:noFill/>
                </a:ln>
                <a:effectLst/>
                <a:latin typeface="Arial Narrow" pitchFamily="34" charset="0"/>
                <a:ea typeface="Times New Roman" pitchFamily="18" charset="0"/>
                <a:cs typeface="Arial" pitchFamily="34" charset="0"/>
              </a:rPr>
              <a:t>adoption…. If the idea seems new to the individual, </a:t>
            </a:r>
          </a:p>
          <a:p>
            <a:pPr marL="0" marR="0" lvl="0" indent="0" algn="l" defTabSz="914400" rtl="0" eaLnBrk="1" fontAlgn="base" latinLnBrk="0" hangingPunct="1">
              <a:lnSpc>
                <a:spcPct val="100000"/>
              </a:lnSpc>
              <a:spcBef>
                <a:spcPct val="0"/>
              </a:spcBef>
              <a:spcAft>
                <a:spcPct val="0"/>
              </a:spcAft>
              <a:buClrTx/>
              <a:buSzTx/>
              <a:buFontTx/>
              <a:buNone/>
              <a:tabLst>
                <a:tab pos="5491163" algn="l"/>
              </a:tabLst>
            </a:pPr>
            <a:r>
              <a:rPr kumimoji="0" lang="en-GB" sz="2400" b="1" i="0" u="none" strike="noStrike" cap="none" normalizeH="0" baseline="0" dirty="0" smtClean="0">
                <a:ln>
                  <a:noFill/>
                </a:ln>
                <a:effectLst/>
                <a:latin typeface="Arial Narrow" pitchFamily="34" charset="0"/>
                <a:ea typeface="Times New Roman" pitchFamily="18" charset="0"/>
                <a:cs typeface="Arial" pitchFamily="34" charset="0"/>
              </a:rPr>
              <a:t>it is an innovation (Rogers 1995:11). </a:t>
            </a:r>
            <a:endParaRPr kumimoji="0" lang="en-GB" sz="2400" b="1" i="0" u="none" strike="noStrike" cap="none" normalizeH="0" baseline="0" dirty="0" smtClean="0">
              <a:ln>
                <a:noFill/>
              </a:ln>
              <a:effectLst/>
              <a:latin typeface="Arial Narrow" pitchFamily="34" charset="0"/>
              <a:cs typeface="Arial" pitchFamily="34" charset="0"/>
            </a:endParaRPr>
          </a:p>
        </p:txBody>
      </p:sp>
      <p:sp>
        <p:nvSpPr>
          <p:cNvPr id="5122" name="Rectangle 2"/>
          <p:cNvSpPr>
            <a:spLocks noChangeArrowheads="1"/>
          </p:cNvSpPr>
          <p:nvPr/>
        </p:nvSpPr>
        <p:spPr bwMode="auto">
          <a:xfrm>
            <a:off x="539552" y="4005064"/>
            <a:ext cx="8064895"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effectLst/>
                <a:latin typeface="Arial Narrow" pitchFamily="34" charset="0"/>
                <a:ea typeface="Times New Roman" pitchFamily="18" charset="0"/>
                <a:cs typeface="Arial" pitchFamily="34" charset="0"/>
              </a:rPr>
              <a:t>An educational definition</a:t>
            </a:r>
            <a:endParaRPr kumimoji="0" lang="en-GB" sz="2000" b="1" i="0" u="none" strike="noStrike" cap="none" normalizeH="0" baseline="0" dirty="0" smtClean="0">
              <a:ln>
                <a:noFill/>
              </a:ln>
              <a:effectLst/>
              <a:latin typeface="Arial Narrow"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Narrow" pitchFamily="34" charset="0"/>
                <a:ea typeface="Times New Roman" pitchFamily="18" charset="0"/>
                <a:cs typeface="Arial" pitchFamily="34" charset="0"/>
              </a:rPr>
              <a:t>'a novel solution to an educational problem, opportunity or challenge, that is more effective, efficient, sustainable, or just than existing solutions and for which the value created accrues to both the individual learner and society as a whole.' </a:t>
            </a:r>
            <a:r>
              <a:rPr lang="en-GB" sz="2000" i="1" dirty="0" smtClean="0">
                <a:latin typeface="Arial Narrow" pitchFamily="34" charset="0"/>
                <a:cs typeface="Arial" pitchFamily="34" charset="0"/>
              </a:rPr>
              <a:t>(adapted from </a:t>
            </a:r>
            <a:r>
              <a:rPr lang="en-GB" sz="2000" i="1" dirty="0" err="1" smtClean="0">
                <a:latin typeface="Arial Narrow" pitchFamily="34" charset="0"/>
                <a:cs typeface="Arial" pitchFamily="34" charset="0"/>
              </a:rPr>
              <a:t>Phills</a:t>
            </a:r>
            <a:r>
              <a:rPr lang="en-GB" sz="2000" i="1" dirty="0" smtClean="0">
                <a:latin typeface="Arial Narrow" pitchFamily="34" charset="0"/>
                <a:cs typeface="Arial" pitchFamily="34" charset="0"/>
              </a:rPr>
              <a:t> et al 2008 definition of social innovation)</a:t>
            </a:r>
            <a:endParaRPr kumimoji="0" lang="en-GB" sz="2000" b="0" i="1" u="none" strike="noStrike" cap="none" normalizeH="0" baseline="0" dirty="0" smtClean="0">
              <a:ln>
                <a:noFill/>
              </a:ln>
              <a:effectLst/>
              <a:latin typeface="Arial Narrow" pitchFamily="34" charset="0"/>
              <a:cs typeface="Arial" pitchFamily="34" charset="0"/>
            </a:endParaRPr>
          </a:p>
        </p:txBody>
      </p:sp>
      <p:sp>
        <p:nvSpPr>
          <p:cNvPr id="5123" name="Rectangle 3"/>
          <p:cNvSpPr>
            <a:spLocks noChangeArrowheads="1"/>
          </p:cNvSpPr>
          <p:nvPr/>
        </p:nvSpPr>
        <p:spPr bwMode="auto">
          <a:xfrm>
            <a:off x="539552" y="2276872"/>
            <a:ext cx="799288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An innovation in one situation may be something already established elsewhere, but .... initiative takers and participants see it as innovation in their circumstances.. Such changes may be new to a person, course, department, institution or higher education as a whole. </a:t>
            </a:r>
            <a:r>
              <a:rPr kumimoji="0" lang="en-GB" sz="2000" b="0" i="0" u="none" strike="noStrike" cap="none" normalizeH="0" dirty="0" smtClean="0">
                <a:ln>
                  <a:noFill/>
                </a:ln>
                <a:effectLst/>
                <a:latin typeface="Arial Narrow" pitchFamily="34" charset="0"/>
                <a:ea typeface="Times New Roman" pitchFamily="18" charset="0"/>
                <a:cs typeface="Arial" pitchFamily="34" charset="0"/>
              </a:rPr>
              <a:t> </a:t>
            </a: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a:t>
            </a:r>
            <a:r>
              <a:rPr kumimoji="0" lang="en-GB" sz="2000" b="0" i="0" u="none" strike="noStrike" cap="none" normalizeH="0" baseline="0" dirty="0" err="1" smtClean="0">
                <a:ln>
                  <a:noFill/>
                </a:ln>
                <a:effectLst/>
                <a:latin typeface="Arial Narrow" pitchFamily="34" charset="0"/>
                <a:ea typeface="Times New Roman" pitchFamily="18" charset="0"/>
                <a:cs typeface="Arial" pitchFamily="34" charset="0"/>
              </a:rPr>
              <a:t>Hannan</a:t>
            </a: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 and Silver, 2000:10). </a:t>
            </a:r>
            <a:endParaRPr kumimoji="0" lang="en-GB" sz="2000" b="0" i="0" u="none" strike="noStrike" cap="none" normalizeH="0" baseline="0" dirty="0" smtClean="0">
              <a:ln>
                <a:noFill/>
              </a:ln>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Explosion 2 29"/>
          <p:cNvSpPr/>
          <p:nvPr/>
        </p:nvSpPr>
        <p:spPr>
          <a:xfrm>
            <a:off x="251520" y="260648"/>
            <a:ext cx="1475656" cy="100811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73744" name="Rectangle 16"/>
          <p:cNvSpPr>
            <a:spLocks noChangeArrowheads="1"/>
          </p:cNvSpPr>
          <p:nvPr/>
        </p:nvSpPr>
        <p:spPr bwMode="auto">
          <a:xfrm>
            <a:off x="1043608" y="1484784"/>
            <a:ext cx="7642993" cy="4529683"/>
          </a:xfrm>
          <a:prstGeom prst="rect">
            <a:avLst/>
          </a:prstGeom>
          <a:no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743" name="Line 15"/>
          <p:cNvSpPr>
            <a:spLocks noChangeShapeType="1"/>
          </p:cNvSpPr>
          <p:nvPr/>
        </p:nvSpPr>
        <p:spPr bwMode="auto">
          <a:xfrm flipV="1">
            <a:off x="1115616" y="1772814"/>
            <a:ext cx="7560840" cy="4176465"/>
          </a:xfrm>
          <a:prstGeom prst="line">
            <a:avLst/>
          </a:prstGeom>
          <a:noFill/>
          <a:ln w="38100">
            <a:solidFill>
              <a:schemeClr val="bg1">
                <a:lumMod val="65000"/>
              </a:schemeClr>
            </a:solidFill>
            <a:round/>
            <a:headEnd/>
            <a:tailEnd type="triangle" w="med" len="med"/>
          </a:ln>
        </p:spPr>
        <p:txBody>
          <a:bodyPr vert="horz" wrap="square" lIns="91440" tIns="45720" rIns="91440" bIns="45720" numCol="1" anchor="t" anchorCtr="0" compatLnSpc="1">
            <a:prstTxWarp prst="textNoShape">
              <a:avLst/>
            </a:prstTxWarp>
          </a:bodyPr>
          <a:lstStyle/>
          <a:p>
            <a:endParaRPr lang="en-GB"/>
          </a:p>
        </p:txBody>
      </p:sp>
      <p:sp>
        <p:nvSpPr>
          <p:cNvPr id="73742" name="Text Box 14"/>
          <p:cNvSpPr txBox="1">
            <a:spLocks noChangeArrowheads="1"/>
          </p:cNvSpPr>
          <p:nvPr/>
        </p:nvSpPr>
        <p:spPr bwMode="auto">
          <a:xfrm>
            <a:off x="3131840" y="2492896"/>
            <a:ext cx="2976612" cy="73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Arial Narrow" pitchFamily="34" charset="0"/>
                <a:ea typeface="Times New Roman" pitchFamily="18" charset="0"/>
                <a:cs typeface="Calibri" pitchFamily="34" charset="0"/>
              </a:rPr>
              <a:t>innovative actions of experts/experienced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Arial Narrow" pitchFamily="34" charset="0"/>
                <a:ea typeface="Times New Roman" pitchFamily="18" charset="0"/>
                <a:cs typeface="Calibri" pitchFamily="34" charset="0"/>
              </a:rPr>
              <a:t>people &amp; teams within an </a:t>
            </a:r>
            <a:r>
              <a:rPr kumimoji="0" lang="en-US" b="1" i="0" u="none" strike="noStrike" cap="none" normalizeH="0" baseline="0" dirty="0" err="1" smtClean="0">
                <a:ln>
                  <a:noFill/>
                </a:ln>
                <a:effectLst/>
                <a:latin typeface="Arial Narrow" pitchFamily="34" charset="0"/>
                <a:ea typeface="Times New Roman" pitchFamily="18" charset="0"/>
                <a:cs typeface="Calibri" pitchFamily="34" charset="0"/>
              </a:rPr>
              <a:t>organised</a:t>
            </a:r>
            <a:r>
              <a:rPr kumimoji="0" lang="en-US" b="1" i="0" u="none" strike="noStrike" cap="none" normalizeH="0" baseline="0" dirty="0" smtClean="0">
                <a:ln>
                  <a:noFill/>
                </a:ln>
                <a:effectLst/>
                <a:latin typeface="Arial Narrow" pitchFamily="34" charset="0"/>
                <a:ea typeface="Times New Roman" pitchFamily="18" charset="0"/>
                <a:cs typeface="Calibri" pitchFamily="34" charset="0"/>
              </a:rPr>
              <a:t> </a:t>
            </a:r>
            <a:r>
              <a:rPr kumimoji="0" lang="en-US" b="1" i="0" u="none" strike="noStrike" cap="none" normalizeH="0" baseline="0" dirty="0" smtClean="0">
                <a:ln>
                  <a:noFill/>
                </a:ln>
                <a:effectLst/>
                <a:latin typeface="Arial Narrow" pitchFamily="34" charset="0"/>
                <a:ea typeface="Times New Roman" pitchFamily="18" charset="0"/>
                <a:cs typeface="Calibri" pitchFamily="34" charset="0"/>
              </a:rPr>
              <a:t>process</a:t>
            </a:r>
            <a:endParaRPr kumimoji="0" lang="en-US"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effectLst/>
              <a:latin typeface="Arial" pitchFamily="34" charset="0"/>
              <a:cs typeface="Arial" pitchFamily="34" charset="0"/>
            </a:endParaRPr>
          </a:p>
        </p:txBody>
      </p:sp>
      <p:sp>
        <p:nvSpPr>
          <p:cNvPr id="73741" name="Text Box 13"/>
          <p:cNvSpPr txBox="1">
            <a:spLocks noChangeArrowheads="1"/>
          </p:cNvSpPr>
          <p:nvPr/>
        </p:nvSpPr>
        <p:spPr bwMode="auto">
          <a:xfrm rot="16200000">
            <a:off x="-1124321" y="3267448"/>
            <a:ext cx="4117678" cy="669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Arial Narrow" pitchFamily="34" charset="0"/>
                <a:ea typeface="Times New Roman" pitchFamily="18" charset="0"/>
                <a:cs typeface="Calibri" pitchFamily="34" charset="0"/>
              </a:rPr>
              <a:t>n</a:t>
            </a:r>
            <a:r>
              <a:rPr kumimoji="0" lang="en-US" sz="2000" b="1" i="0" u="none" strike="noStrike" cap="none" normalizeH="0" baseline="0" dirty="0" smtClean="0">
                <a:ln>
                  <a:noFill/>
                </a:ln>
                <a:effectLst/>
                <a:latin typeface="Arial Narrow" pitchFamily="34" charset="0"/>
                <a:ea typeface="Times New Roman" pitchFamily="18" charset="0"/>
                <a:cs typeface="Calibri" pitchFamily="34" charset="0"/>
              </a:rPr>
              <a:t>ew ideas and their implementation</a:t>
            </a:r>
            <a:endParaRPr kumimoji="0" lang="en-US" sz="7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effectLst/>
              <a:latin typeface="Arial" pitchFamily="34" charset="0"/>
              <a:cs typeface="Arial" pitchFamily="34" charset="0"/>
            </a:endParaRPr>
          </a:p>
        </p:txBody>
      </p:sp>
      <p:sp>
        <p:nvSpPr>
          <p:cNvPr id="73740" name="Text Box 12"/>
          <p:cNvSpPr txBox="1">
            <a:spLocks noChangeArrowheads="1"/>
          </p:cNvSpPr>
          <p:nvPr/>
        </p:nvSpPr>
        <p:spPr bwMode="auto">
          <a:xfrm>
            <a:off x="6372200" y="2996952"/>
            <a:ext cx="2520280"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effectLst/>
                <a:latin typeface="Arial Narrow" pitchFamily="34" charset="0"/>
                <a:ea typeface="Times New Roman" pitchFamily="18" charset="0"/>
                <a:cs typeface="Calibri" pitchFamily="34" charset="0"/>
              </a:rPr>
              <a:t>3 impact on society, </a:t>
            </a:r>
            <a:r>
              <a:rPr kumimoji="0" lang="en-US" sz="2000" b="1" i="1" u="none" strike="noStrike" cap="none" normalizeH="0" baseline="0" dirty="0" smtClean="0">
                <a:ln>
                  <a:noFill/>
                </a:ln>
                <a:effectLst/>
                <a:latin typeface="Arial Narrow" pitchFamily="34" charset="0"/>
                <a:ea typeface="Times New Roman" pitchFamily="18" charset="0"/>
                <a:cs typeface="Calibri" pitchFamily="34" charset="0"/>
              </a:rPr>
              <a:t>'global phenomenon‘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effectLst/>
              <a:latin typeface="Arial" pitchFamily="34" charset="0"/>
              <a:cs typeface="Arial" pitchFamily="34" charset="0"/>
            </a:endParaRPr>
          </a:p>
        </p:txBody>
      </p:sp>
      <p:sp>
        <p:nvSpPr>
          <p:cNvPr id="73738" name="AutoShape 10"/>
          <p:cNvSpPr>
            <a:spLocks noChangeArrowheads="1"/>
          </p:cNvSpPr>
          <p:nvPr/>
        </p:nvSpPr>
        <p:spPr bwMode="auto">
          <a:xfrm rot="19800615">
            <a:off x="2916828" y="4187240"/>
            <a:ext cx="952716" cy="835478"/>
          </a:xfrm>
          <a:prstGeom prst="rightArrow">
            <a:avLst>
              <a:gd name="adj1" fmla="val 50000"/>
              <a:gd name="adj2" fmla="val 33016"/>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737" name="Text Box 9"/>
          <p:cNvSpPr txBox="1">
            <a:spLocks noChangeArrowheads="1"/>
          </p:cNvSpPr>
          <p:nvPr/>
        </p:nvSpPr>
        <p:spPr bwMode="auto">
          <a:xfrm>
            <a:off x="4716016" y="3789040"/>
            <a:ext cx="2448272" cy="592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effectLst/>
                <a:latin typeface="Arial Narrow" pitchFamily="34" charset="0"/>
                <a:ea typeface="Times New Roman" pitchFamily="18" charset="0"/>
                <a:cs typeface="Arial" pitchFamily="34" charset="0"/>
              </a:rPr>
              <a:t>2 impact on an </a:t>
            </a:r>
            <a:r>
              <a:rPr kumimoji="0" lang="en-US" sz="2000" b="1" i="1" u="none" strike="noStrike" cap="none" normalizeH="0" baseline="0" dirty="0" err="1" smtClean="0">
                <a:ln>
                  <a:noFill/>
                </a:ln>
                <a:effectLst/>
                <a:latin typeface="Arial Narrow" pitchFamily="34" charset="0"/>
                <a:ea typeface="Times New Roman" pitchFamily="18" charset="0"/>
                <a:cs typeface="Arial" pitchFamily="34" charset="0"/>
              </a:rPr>
              <a:t>organisation</a:t>
            </a:r>
            <a:r>
              <a:rPr kumimoji="0" lang="en-US" sz="2000" b="0" i="1" u="none" strike="noStrike" cap="none" normalizeH="0" baseline="0" dirty="0" smtClean="0">
                <a:ln>
                  <a:noFill/>
                </a:ln>
                <a:effectLst/>
                <a:latin typeface="Arial Narrow" pitchFamily="34" charset="0"/>
                <a:ea typeface="Times New Roman" pitchFamily="18" charset="0"/>
                <a:cs typeface="Arial" pitchFamily="34" charset="0"/>
              </a:rPr>
              <a:t>, </a:t>
            </a:r>
            <a:r>
              <a:rPr kumimoji="0" lang="en-US" sz="2000" b="1" i="1" u="none" strike="noStrike" cap="none" normalizeH="0" baseline="0" dirty="0" smtClean="0">
                <a:ln>
                  <a:noFill/>
                </a:ln>
                <a:effectLst/>
                <a:latin typeface="Arial Narrow" pitchFamily="34" charset="0"/>
                <a:ea typeface="Times New Roman" pitchFamily="18" charset="0"/>
                <a:cs typeface="Arial" pitchFamily="34" charset="0"/>
              </a:rPr>
              <a:t>field or system of practice</a:t>
            </a:r>
            <a:r>
              <a:rPr kumimoji="0" lang="en-US" sz="2000" b="0" i="1" u="none" strike="noStrike" cap="none" normalizeH="0" baseline="0" dirty="0" smtClean="0">
                <a:ln>
                  <a:noFill/>
                </a:ln>
                <a:effectLst/>
                <a:latin typeface="Arial Narrow" pitchFamily="34" charset="0"/>
                <a:ea typeface="Times New Roman" pitchFamily="18" charset="0"/>
                <a:cs typeface="Arial" pitchFamily="34" charset="0"/>
              </a:rPr>
              <a:t>, </a:t>
            </a:r>
            <a:endParaRPr kumimoji="0" lang="en-US" sz="20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effectLst/>
                <a:latin typeface="Arial Narrow" pitchFamily="34" charset="0"/>
                <a:ea typeface="Times New Roman" pitchFamily="18" charset="0"/>
                <a:cs typeface="Arial" pitchFamily="34" charset="0"/>
              </a:rPr>
              <a:t>or market </a:t>
            </a:r>
            <a:endParaRPr kumimoji="0" lang="en-US" sz="2000" b="0" i="0" u="none" strike="noStrike" cap="none" normalizeH="0" baseline="0" dirty="0" smtClean="0">
              <a:ln>
                <a:noFill/>
              </a:ln>
              <a:effectLst/>
              <a:latin typeface="Arial" pitchFamily="34" charset="0"/>
              <a:cs typeface="Arial" pitchFamily="34" charset="0"/>
            </a:endParaRPr>
          </a:p>
        </p:txBody>
      </p:sp>
      <p:sp>
        <p:nvSpPr>
          <p:cNvPr id="73736" name="Freeform 8"/>
          <p:cNvSpPr>
            <a:spLocks/>
          </p:cNvSpPr>
          <p:nvPr/>
        </p:nvSpPr>
        <p:spPr bwMode="auto">
          <a:xfrm rot="440690">
            <a:off x="1249057" y="4762385"/>
            <a:ext cx="1778159" cy="1075218"/>
          </a:xfrm>
          <a:custGeom>
            <a:avLst/>
            <a:gdLst/>
            <a:ahLst/>
            <a:cxnLst>
              <a:cxn ang="0">
                <a:pos x="235" y="1779"/>
              </a:cxn>
              <a:cxn ang="0">
                <a:pos x="98" y="1446"/>
              </a:cxn>
              <a:cxn ang="0">
                <a:pos x="98" y="1126"/>
              </a:cxn>
              <a:cxn ang="0">
                <a:pos x="512" y="586"/>
              </a:cxn>
              <a:cxn ang="0">
                <a:pos x="905" y="249"/>
              </a:cxn>
              <a:cxn ang="0">
                <a:pos x="1830" y="81"/>
              </a:cxn>
              <a:cxn ang="0">
                <a:pos x="2483" y="174"/>
              </a:cxn>
              <a:cxn ang="0">
                <a:pos x="2270" y="1126"/>
              </a:cxn>
              <a:cxn ang="0">
                <a:pos x="1506" y="1652"/>
              </a:cxn>
              <a:cxn ang="0">
                <a:pos x="235" y="1779"/>
              </a:cxn>
            </a:cxnLst>
            <a:rect l="0" t="0" r="r" b="b"/>
            <a:pathLst>
              <a:path w="2556" h="1813">
                <a:moveTo>
                  <a:pt x="235" y="1779"/>
                </a:moveTo>
                <a:cubicBezTo>
                  <a:pt x="0" y="1745"/>
                  <a:pt x="121" y="1555"/>
                  <a:pt x="98" y="1446"/>
                </a:cubicBezTo>
                <a:cubicBezTo>
                  <a:pt x="75" y="1337"/>
                  <a:pt x="29" y="1269"/>
                  <a:pt x="98" y="1126"/>
                </a:cubicBezTo>
                <a:cubicBezTo>
                  <a:pt x="167" y="983"/>
                  <a:pt x="378" y="732"/>
                  <a:pt x="512" y="586"/>
                </a:cubicBezTo>
                <a:cubicBezTo>
                  <a:pt x="646" y="440"/>
                  <a:pt x="685" y="333"/>
                  <a:pt x="905" y="249"/>
                </a:cubicBezTo>
                <a:cubicBezTo>
                  <a:pt x="1125" y="165"/>
                  <a:pt x="1567" y="94"/>
                  <a:pt x="1830" y="81"/>
                </a:cubicBezTo>
                <a:cubicBezTo>
                  <a:pt x="2093" y="68"/>
                  <a:pt x="2410" y="0"/>
                  <a:pt x="2483" y="174"/>
                </a:cubicBezTo>
                <a:cubicBezTo>
                  <a:pt x="2556" y="348"/>
                  <a:pt x="2433" y="880"/>
                  <a:pt x="2270" y="1126"/>
                </a:cubicBezTo>
                <a:cubicBezTo>
                  <a:pt x="2107" y="1372"/>
                  <a:pt x="1845" y="1543"/>
                  <a:pt x="1506" y="1652"/>
                </a:cubicBezTo>
                <a:cubicBezTo>
                  <a:pt x="1167" y="1761"/>
                  <a:pt x="470" y="1813"/>
                  <a:pt x="235" y="1779"/>
                </a:cubicBezTo>
                <a:close/>
              </a:path>
            </a:pathLst>
          </a:custGeom>
          <a:pattFill prst="dkUpDiag">
            <a:fgClr>
              <a:srgbClr val="68FA50"/>
            </a:fgClr>
            <a:bgClr>
              <a:srgbClr val="FFFFFF"/>
            </a:bgClr>
          </a:pattFill>
          <a:ln w="19050">
            <a:solidFill>
              <a:srgbClr val="68FA50"/>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735" name="Text Box 7"/>
          <p:cNvSpPr txBox="1">
            <a:spLocks noChangeArrowheads="1"/>
          </p:cNvSpPr>
          <p:nvPr/>
        </p:nvSpPr>
        <p:spPr bwMode="auto">
          <a:xfrm>
            <a:off x="1043608" y="4941168"/>
            <a:ext cx="2232248" cy="646331"/>
          </a:xfrm>
          <a:prstGeom prst="rect">
            <a:avLst/>
          </a:prstGeom>
          <a:noFill/>
          <a:ln w="25400">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Individuals’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innovative acts</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73734" name="Text Box 6"/>
          <p:cNvSpPr txBox="1">
            <a:spLocks noChangeArrowheads="1"/>
          </p:cNvSpPr>
          <p:nvPr/>
        </p:nvSpPr>
        <p:spPr bwMode="auto">
          <a:xfrm>
            <a:off x="2627784" y="4941168"/>
            <a:ext cx="3240360" cy="650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effectLst/>
                <a:latin typeface="Arial Narrow" pitchFamily="34" charset="0"/>
                <a:ea typeface="Times New Roman" pitchFamily="18" charset="0"/>
                <a:cs typeface="Calibri" pitchFamily="34" charset="0"/>
              </a:rPr>
              <a:t>1 impact an </a:t>
            </a:r>
            <a:r>
              <a:rPr kumimoji="0" lang="en-US" sz="2000" b="1" i="1" u="none" strike="noStrike" cap="none" normalizeH="0" baseline="0" dirty="0" smtClean="0">
                <a:ln>
                  <a:noFill/>
                </a:ln>
                <a:effectLst/>
                <a:latin typeface="Arial Narrow" pitchFamily="34" charset="0"/>
                <a:ea typeface="Times New Roman" pitchFamily="18" charset="0"/>
                <a:cs typeface="Calibri" pitchFamily="34" charset="0"/>
              </a:rPr>
              <a:t>individuals’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effectLst/>
                <a:latin typeface="Arial Narrow" pitchFamily="34" charset="0"/>
                <a:ea typeface="Times New Roman" pitchFamily="18" charset="0"/>
                <a:cs typeface="Calibri" pitchFamily="34" charset="0"/>
              </a:rPr>
              <a:t>zone of influence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err="1" smtClean="0">
                <a:ln>
                  <a:noFill/>
                </a:ln>
                <a:effectLst/>
                <a:latin typeface="Arial Narrow" pitchFamily="34" charset="0"/>
                <a:ea typeface="Times New Roman" pitchFamily="18" charset="0"/>
                <a:cs typeface="Calibri" pitchFamily="34" charset="0"/>
              </a:rPr>
              <a:t>eg</a:t>
            </a:r>
            <a:r>
              <a:rPr kumimoji="0" lang="en-US" sz="2000" b="0" i="1" u="none" strike="noStrike" cap="none" normalizeH="0" baseline="0" dirty="0" smtClean="0">
                <a:ln>
                  <a:noFill/>
                </a:ln>
                <a:effectLst/>
                <a:latin typeface="Arial Narrow" pitchFamily="34" charset="0"/>
                <a:ea typeface="Times New Roman" pitchFamily="18" charset="0"/>
                <a:cs typeface="Calibri" pitchFamily="34" charset="0"/>
              </a:rPr>
              <a:t> new way of teaching</a:t>
            </a:r>
            <a:endParaRPr kumimoji="0" lang="en-US" sz="2000" b="0" i="0" u="none" strike="noStrike" cap="none" normalizeH="0" baseline="0" dirty="0" smtClean="0">
              <a:ln>
                <a:noFill/>
              </a:ln>
              <a:effectLst/>
              <a:latin typeface="Arial" pitchFamily="34" charset="0"/>
              <a:cs typeface="Arial" pitchFamily="34" charset="0"/>
            </a:endParaRPr>
          </a:p>
        </p:txBody>
      </p:sp>
      <p:sp>
        <p:nvSpPr>
          <p:cNvPr id="73733" name="Text Box 5"/>
          <p:cNvSpPr txBox="1">
            <a:spLocks noChangeArrowheads="1"/>
          </p:cNvSpPr>
          <p:nvPr/>
        </p:nvSpPr>
        <p:spPr bwMode="auto">
          <a:xfrm>
            <a:off x="1187624" y="6093296"/>
            <a:ext cx="6048672"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Narrow" pitchFamily="34" charset="0"/>
                <a:ea typeface="Times New Roman" pitchFamily="18" charset="0"/>
                <a:cs typeface="Calibri" pitchFamily="34" charset="0"/>
              </a:rPr>
              <a:t>                     significance and  impact of an innovation (1-3)</a:t>
            </a:r>
            <a:endParaRPr kumimoji="0" lang="en-US" sz="1800" b="0" i="0" u="none" strike="noStrike" cap="none" normalizeH="0" baseline="0" dirty="0" smtClean="0">
              <a:ln>
                <a:noFill/>
              </a:ln>
              <a:effectLst/>
              <a:latin typeface="Arial" pitchFamily="34" charset="0"/>
              <a:cs typeface="Arial" pitchFamily="34" charset="0"/>
            </a:endParaRPr>
          </a:p>
        </p:txBody>
      </p:sp>
      <p:sp>
        <p:nvSpPr>
          <p:cNvPr id="73732" name="Text Box 4"/>
          <p:cNvSpPr txBox="1">
            <a:spLocks noChangeArrowheads="1"/>
          </p:cNvSpPr>
          <p:nvPr/>
        </p:nvSpPr>
        <p:spPr bwMode="auto">
          <a:xfrm>
            <a:off x="1259632" y="1628800"/>
            <a:ext cx="1584176" cy="387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effectLst/>
                <a:latin typeface="Arial Narrow" pitchFamily="34" charset="0"/>
                <a:ea typeface="Times New Roman" pitchFamily="18" charset="0"/>
                <a:cs typeface="Calibri" pitchFamily="34" charset="0"/>
              </a:rPr>
              <a:t>Personal </a:t>
            </a:r>
            <a:endParaRPr kumimoji="0" lang="en-US" sz="2400" b="0" i="0" u="none" strike="noStrike" cap="none" normalizeH="0" baseline="0" dirty="0" smtClean="0">
              <a:ln>
                <a:noFill/>
              </a:ln>
              <a:effectLst/>
              <a:latin typeface="Arial" pitchFamily="34" charset="0"/>
              <a:cs typeface="Arial" pitchFamily="34" charset="0"/>
            </a:endParaRPr>
          </a:p>
        </p:txBody>
      </p:sp>
      <p:sp>
        <p:nvSpPr>
          <p:cNvPr id="73731" name="Text Box 3"/>
          <p:cNvSpPr txBox="1">
            <a:spLocks noChangeArrowheads="1"/>
          </p:cNvSpPr>
          <p:nvPr/>
        </p:nvSpPr>
        <p:spPr bwMode="auto">
          <a:xfrm>
            <a:off x="2987824" y="1556792"/>
            <a:ext cx="3384376" cy="8640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err="1" smtClean="0">
                <a:ln>
                  <a:noFill/>
                </a:ln>
                <a:effectLst/>
                <a:latin typeface="Arial Narrow" pitchFamily="34" charset="0"/>
                <a:ea typeface="Times New Roman" pitchFamily="18" charset="0"/>
                <a:cs typeface="Calibri" pitchFamily="34" charset="0"/>
              </a:rPr>
              <a:t>Organisation</a:t>
            </a:r>
            <a:r>
              <a:rPr kumimoji="0" lang="en-US" sz="2400" b="1" i="1" u="none" strike="noStrike" cap="none" normalizeH="0" baseline="0" dirty="0" smtClean="0">
                <a:ln>
                  <a:noFill/>
                </a:ln>
                <a:effectLst/>
                <a:latin typeface="Arial Narrow" pitchFamily="34" charset="0"/>
                <a:ea typeface="Times New Roman" pitchFamily="18" charset="0"/>
                <a:cs typeface="Calibri" pitchFamily="34" charset="0"/>
              </a:rPr>
              <a:t>/</a:t>
            </a:r>
            <a:endParaRPr lang="en-US" sz="2400" b="1" i="1" dirty="0" smtClean="0">
              <a:latin typeface="Arial Narrow" pitchFamily="34" charset="0"/>
              <a:ea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2400" b="1" i="1" dirty="0" smtClean="0">
                <a:latin typeface="Arial Narrow" pitchFamily="34" charset="0"/>
                <a:ea typeface="Times New Roman" pitchFamily="18" charset="0"/>
                <a:cs typeface="Calibri" pitchFamily="34" charset="0"/>
              </a:rPr>
              <a:t>system/market</a:t>
            </a:r>
            <a:r>
              <a:rPr kumimoji="0" lang="en-US" sz="2400" b="1" i="1" u="none" strike="noStrike" cap="none" normalizeH="0" baseline="0" dirty="0" smtClean="0">
                <a:ln>
                  <a:noFill/>
                </a:ln>
                <a:effectLst/>
                <a:latin typeface="Arial Narrow" pitchFamily="34" charset="0"/>
                <a:ea typeface="Times New Roman" pitchFamily="18" charset="0"/>
                <a:cs typeface="Calibri" pitchFamily="34" charset="0"/>
              </a:rPr>
              <a:t> </a:t>
            </a:r>
            <a:endParaRPr kumimoji="0" lang="en-US" sz="2400" b="0" i="0" u="none" strike="noStrike" cap="none" normalizeH="0" baseline="0" dirty="0" smtClean="0">
              <a:ln>
                <a:noFill/>
              </a:ln>
              <a:effectLst/>
              <a:latin typeface="Arial" pitchFamily="34" charset="0"/>
              <a:cs typeface="Arial" pitchFamily="34" charset="0"/>
            </a:endParaRPr>
          </a:p>
        </p:txBody>
      </p:sp>
      <p:sp>
        <p:nvSpPr>
          <p:cNvPr id="73730" name="Text Box 2"/>
          <p:cNvSpPr txBox="1">
            <a:spLocks noChangeArrowheads="1"/>
          </p:cNvSpPr>
          <p:nvPr/>
        </p:nvSpPr>
        <p:spPr bwMode="auto">
          <a:xfrm>
            <a:off x="6804248" y="1628800"/>
            <a:ext cx="1207194" cy="387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effectLst/>
                <a:latin typeface="Arial Narrow" pitchFamily="34" charset="0"/>
                <a:ea typeface="Times New Roman" pitchFamily="18" charset="0"/>
                <a:cs typeface="Calibri" pitchFamily="34" charset="0"/>
              </a:rPr>
              <a:t>Global</a:t>
            </a:r>
            <a:endParaRPr kumimoji="0" lang="en-US" sz="2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Arial" pitchFamily="34" charset="0"/>
              <a:cs typeface="Arial" pitchFamily="34" charset="0"/>
            </a:endParaRPr>
          </a:p>
        </p:txBody>
      </p:sp>
      <p:sp>
        <p:nvSpPr>
          <p:cNvPr id="73729" name="AutoShape 1"/>
          <p:cNvSpPr>
            <a:spLocks noChangeArrowheads="1"/>
          </p:cNvSpPr>
          <p:nvPr/>
        </p:nvSpPr>
        <p:spPr bwMode="auto">
          <a:xfrm rot="19738726">
            <a:off x="6124866" y="2349918"/>
            <a:ext cx="1118782" cy="879446"/>
          </a:xfrm>
          <a:prstGeom prst="rightArrow">
            <a:avLst>
              <a:gd name="adj1" fmla="val 50000"/>
              <a:gd name="adj2" fmla="val 25000"/>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746" name="Rectangle 18"/>
          <p:cNvSpPr>
            <a:spLocks noChangeArrowheads="1"/>
          </p:cNvSpPr>
          <p:nvPr/>
        </p:nvSpPr>
        <p:spPr bwMode="auto">
          <a:xfrm>
            <a:off x="1648037" y="466219"/>
            <a:ext cx="6436377"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r>
              <a:rPr lang="en-GB" sz="2400" b="1" dirty="0" smtClean="0">
                <a:latin typeface="Arial" pitchFamily="34" charset="0"/>
                <a:ea typeface="Times New Roman" pitchFamily="18" charset="0"/>
                <a:cs typeface="Arial" pitchFamily="34" charset="0"/>
              </a:rPr>
              <a:t>S</a:t>
            </a:r>
            <a:r>
              <a:rPr kumimoji="0" lang="en-GB" sz="2400" b="1" i="0" u="none" strike="noStrike" cap="none" normalizeH="0" baseline="0" dirty="0" smtClean="0">
                <a:ln>
                  <a:noFill/>
                </a:ln>
                <a:effectLst/>
                <a:latin typeface="Arial" pitchFamily="34" charset="0"/>
                <a:ea typeface="Times New Roman" pitchFamily="18" charset="0"/>
                <a:cs typeface="Arial" pitchFamily="34" charset="0"/>
              </a:rPr>
              <a:t>cope, significance and level of influence. </a:t>
            </a:r>
            <a:endParaRPr kumimoji="0" lang="en-GB" sz="24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1163" algn="l"/>
              </a:tabLst>
            </a:pPr>
            <a:endParaRPr kumimoji="0" lang="en-GB" sz="2400" b="1" i="0" u="none" strike="noStrike" cap="none" normalizeH="0" baseline="0" dirty="0" smtClean="0">
              <a:ln>
                <a:noFill/>
              </a:ln>
              <a:effectLst/>
              <a:latin typeface="Arial" pitchFamily="34" charset="0"/>
              <a:cs typeface="Arial" pitchFamily="34" charset="0"/>
            </a:endParaRPr>
          </a:p>
        </p:txBody>
      </p:sp>
      <p:sp>
        <p:nvSpPr>
          <p:cNvPr id="73758" name="Rectangle 30"/>
          <p:cNvSpPr>
            <a:spLocks noChangeArrowheads="1"/>
          </p:cNvSpPr>
          <p:nvPr/>
        </p:nvSpPr>
        <p:spPr bwMode="auto">
          <a:xfrm>
            <a:off x="0" y="9144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Explosion 2 21"/>
          <p:cNvSpPr/>
          <p:nvPr/>
        </p:nvSpPr>
        <p:spPr>
          <a:xfrm>
            <a:off x="3995936" y="3717032"/>
            <a:ext cx="1008112" cy="64807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Explosion 2 29"/>
          <p:cNvSpPr/>
          <p:nvPr/>
        </p:nvSpPr>
        <p:spPr>
          <a:xfrm>
            <a:off x="323528" y="548680"/>
            <a:ext cx="1475656" cy="100811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5121" name="Rectangle 1"/>
          <p:cNvSpPr>
            <a:spLocks noChangeArrowheads="1"/>
          </p:cNvSpPr>
          <p:nvPr/>
        </p:nvSpPr>
        <p:spPr bwMode="auto">
          <a:xfrm>
            <a:off x="1907704" y="692696"/>
            <a:ext cx="673133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r>
              <a:rPr lang="en-GB" sz="2400" b="1" dirty="0" smtClean="0">
                <a:latin typeface="Arial" pitchFamily="34" charset="0"/>
                <a:cs typeface="Arial" pitchFamily="34" charset="0"/>
              </a:rPr>
              <a:t>Incremental, adaptive and innovative change</a:t>
            </a:r>
            <a:endParaRPr kumimoji="0" lang="en-GB" sz="2400" b="1" i="0" u="none" strike="noStrike" cap="none" normalizeH="0" baseline="0" dirty="0" smtClean="0">
              <a:ln>
                <a:noFill/>
              </a:ln>
              <a:effectLst/>
              <a:latin typeface="Arial" pitchFamily="34" charset="0"/>
              <a:cs typeface="Arial" pitchFamily="34" charset="0"/>
            </a:endParaRPr>
          </a:p>
        </p:txBody>
      </p:sp>
      <p:sp>
        <p:nvSpPr>
          <p:cNvPr id="5122" name="Rectangle 2"/>
          <p:cNvSpPr>
            <a:spLocks noChangeArrowheads="1"/>
          </p:cNvSpPr>
          <p:nvPr/>
        </p:nvSpPr>
        <p:spPr bwMode="auto">
          <a:xfrm>
            <a:off x="6695728" y="4293096"/>
            <a:ext cx="244827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ORIGINALITY</a:t>
            </a:r>
            <a:endParaRPr kumimoji="0" lang="en-GB" sz="2400" b="1" i="0" u="none" strike="noStrike" cap="none" normalizeH="0" baseline="0" dirty="0" smtClean="0">
              <a:ln>
                <a:noFill/>
              </a:ln>
              <a:effectLst/>
              <a:latin typeface="Arial" pitchFamily="34" charset="0"/>
              <a:cs typeface="Arial" pitchFamily="34" charset="0"/>
            </a:endParaRPr>
          </a:p>
        </p:txBody>
      </p:sp>
      <p:sp>
        <p:nvSpPr>
          <p:cNvPr id="11" name="Rectangle 2"/>
          <p:cNvSpPr>
            <a:spLocks noChangeArrowheads="1"/>
          </p:cNvSpPr>
          <p:nvPr/>
        </p:nvSpPr>
        <p:spPr bwMode="auto">
          <a:xfrm rot="16200000">
            <a:off x="-237726" y="2838127"/>
            <a:ext cx="3600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DEGREE OF CHANGE</a:t>
            </a:r>
            <a:endParaRPr kumimoji="0" lang="en-GB" sz="2400" b="1" i="0" u="none" strike="noStrike" cap="none" normalizeH="0" baseline="0" dirty="0" smtClean="0">
              <a:ln>
                <a:noFill/>
              </a:ln>
              <a:effectLst/>
              <a:latin typeface="Arial" pitchFamily="34" charset="0"/>
              <a:cs typeface="Arial" pitchFamily="34" charset="0"/>
            </a:endParaRPr>
          </a:p>
        </p:txBody>
      </p:sp>
      <p:cxnSp>
        <p:nvCxnSpPr>
          <p:cNvPr id="15" name="Straight Arrow Connector 14"/>
          <p:cNvCxnSpPr/>
          <p:nvPr/>
        </p:nvCxnSpPr>
        <p:spPr>
          <a:xfrm>
            <a:off x="1835696" y="4581128"/>
            <a:ext cx="489654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35696" y="2060848"/>
            <a:ext cx="0" cy="25202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
          <p:cNvSpPr>
            <a:spLocks noChangeArrowheads="1"/>
          </p:cNvSpPr>
          <p:nvPr/>
        </p:nvSpPr>
        <p:spPr bwMode="auto">
          <a:xfrm>
            <a:off x="1979712" y="4005064"/>
            <a:ext cx="223224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incremental</a:t>
            </a:r>
            <a:endParaRPr kumimoji="0" lang="en-GB" sz="2400" b="1" i="0" u="none" strike="noStrike" cap="none" normalizeH="0" baseline="0" dirty="0" smtClean="0">
              <a:ln>
                <a:noFill/>
              </a:ln>
              <a:effectLst/>
              <a:latin typeface="Arial" pitchFamily="34" charset="0"/>
              <a:cs typeface="Arial" pitchFamily="34" charset="0"/>
            </a:endParaRPr>
          </a:p>
        </p:txBody>
      </p:sp>
      <p:sp>
        <p:nvSpPr>
          <p:cNvPr id="22" name="Rectangle 2"/>
          <p:cNvSpPr>
            <a:spLocks noChangeArrowheads="1"/>
          </p:cNvSpPr>
          <p:nvPr/>
        </p:nvSpPr>
        <p:spPr bwMode="auto">
          <a:xfrm>
            <a:off x="1979712" y="2276872"/>
            <a:ext cx="223224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adaptive</a:t>
            </a:r>
            <a:endParaRPr kumimoji="0" lang="en-GB" sz="2400" b="1" i="0" u="none" strike="noStrike" cap="none" normalizeH="0" baseline="0" dirty="0" smtClean="0">
              <a:ln>
                <a:noFill/>
              </a:ln>
              <a:effectLst/>
              <a:latin typeface="Arial" pitchFamily="34" charset="0"/>
              <a:cs typeface="Arial" pitchFamily="34" charset="0"/>
            </a:endParaRPr>
          </a:p>
        </p:txBody>
      </p:sp>
      <p:sp>
        <p:nvSpPr>
          <p:cNvPr id="24" name="Rectangle 2"/>
          <p:cNvSpPr>
            <a:spLocks noChangeArrowheads="1"/>
          </p:cNvSpPr>
          <p:nvPr/>
        </p:nvSpPr>
        <p:spPr bwMode="auto">
          <a:xfrm>
            <a:off x="1835696" y="4581128"/>
            <a:ext cx="280831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Existing Practice</a:t>
            </a:r>
            <a:endParaRPr kumimoji="0" lang="en-GB" sz="2400" b="1" i="0" u="none" strike="noStrike" cap="none" normalizeH="0" baseline="0" dirty="0" smtClean="0">
              <a:ln>
                <a:noFill/>
              </a:ln>
              <a:effectLst/>
              <a:latin typeface="Arial" pitchFamily="34" charset="0"/>
              <a:cs typeface="Arial" pitchFamily="34" charset="0"/>
            </a:endParaRPr>
          </a:p>
        </p:txBody>
      </p:sp>
      <p:sp>
        <p:nvSpPr>
          <p:cNvPr id="25" name="Rectangle 2"/>
          <p:cNvSpPr>
            <a:spLocks noChangeArrowheads="1"/>
          </p:cNvSpPr>
          <p:nvPr/>
        </p:nvSpPr>
        <p:spPr bwMode="auto">
          <a:xfrm>
            <a:off x="4644008" y="4581128"/>
            <a:ext cx="280831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New Practice</a:t>
            </a:r>
            <a:endParaRPr kumimoji="0" lang="en-GB" sz="2400" b="1" i="0" u="none" strike="noStrike" cap="none" normalizeH="0" baseline="0" dirty="0" smtClean="0">
              <a:ln>
                <a:noFill/>
              </a:ln>
              <a:effectLst/>
              <a:latin typeface="Arial" pitchFamily="34" charset="0"/>
              <a:cs typeface="Arial" pitchFamily="34" charset="0"/>
            </a:endParaRPr>
          </a:p>
        </p:txBody>
      </p:sp>
      <p:sp>
        <p:nvSpPr>
          <p:cNvPr id="26" name="Rectangle 2"/>
          <p:cNvSpPr>
            <a:spLocks noChangeArrowheads="1"/>
          </p:cNvSpPr>
          <p:nvPr/>
        </p:nvSpPr>
        <p:spPr bwMode="auto">
          <a:xfrm>
            <a:off x="4572000" y="3645024"/>
            <a:ext cx="223224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  adaptive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effectLst/>
                <a:latin typeface="Arial" pitchFamily="34" charset="0"/>
                <a:cs typeface="Arial" pitchFamily="34" charset="0"/>
              </a:rPr>
              <a:t> innovation</a:t>
            </a:r>
          </a:p>
        </p:txBody>
      </p:sp>
      <p:sp>
        <p:nvSpPr>
          <p:cNvPr id="27" name="Rectangle 2"/>
          <p:cNvSpPr>
            <a:spLocks noChangeArrowheads="1"/>
          </p:cNvSpPr>
          <p:nvPr/>
        </p:nvSpPr>
        <p:spPr bwMode="auto">
          <a:xfrm>
            <a:off x="4572000" y="2204864"/>
            <a:ext cx="223224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  original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effectLst/>
                <a:latin typeface="Arial" pitchFamily="34" charset="0"/>
                <a:cs typeface="Arial" pitchFamily="34" charset="0"/>
              </a:rPr>
              <a:t>innovation</a:t>
            </a:r>
          </a:p>
        </p:txBody>
      </p:sp>
      <p:sp>
        <p:nvSpPr>
          <p:cNvPr id="17" name="Explosion 2 16"/>
          <p:cNvSpPr/>
          <p:nvPr/>
        </p:nvSpPr>
        <p:spPr>
          <a:xfrm>
            <a:off x="5076056" y="3068960"/>
            <a:ext cx="720080" cy="64807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0" name="TextBox 19"/>
          <p:cNvSpPr txBox="1"/>
          <p:nvPr/>
        </p:nvSpPr>
        <p:spPr>
          <a:xfrm>
            <a:off x="1619672" y="5157192"/>
            <a:ext cx="2606804" cy="1015663"/>
          </a:xfrm>
          <a:prstGeom prst="rect">
            <a:avLst/>
          </a:prstGeom>
          <a:noFill/>
        </p:spPr>
        <p:txBody>
          <a:bodyPr wrap="none" rtlCol="0">
            <a:spAutoFit/>
          </a:bodyPr>
          <a:lstStyle/>
          <a:p>
            <a:r>
              <a:rPr lang="en-GB" sz="2000" dirty="0" smtClean="0">
                <a:solidFill>
                  <a:srgbClr val="FF0000"/>
                </a:solidFill>
                <a:latin typeface="Arial" pitchFamily="34" charset="0"/>
                <a:cs typeface="Arial" pitchFamily="34" charset="0"/>
              </a:rPr>
              <a:t>Doing the right things</a:t>
            </a:r>
          </a:p>
          <a:p>
            <a:r>
              <a:rPr lang="en-GB" sz="2000" dirty="0" smtClean="0">
                <a:solidFill>
                  <a:srgbClr val="FF0000"/>
                </a:solidFill>
                <a:latin typeface="Arial" pitchFamily="34" charset="0"/>
                <a:cs typeface="Arial" pitchFamily="34" charset="0"/>
              </a:rPr>
              <a:t>Doing things right</a:t>
            </a:r>
          </a:p>
          <a:p>
            <a:r>
              <a:rPr lang="en-GB" sz="2000" dirty="0" smtClean="0">
                <a:solidFill>
                  <a:srgbClr val="FF0000"/>
                </a:solidFill>
                <a:latin typeface="Arial" pitchFamily="34" charset="0"/>
                <a:cs typeface="Arial" pitchFamily="34" charset="0"/>
              </a:rPr>
              <a:t>Doing things better</a:t>
            </a:r>
            <a:endParaRPr lang="en-GB" sz="2000" dirty="0">
              <a:solidFill>
                <a:srgbClr val="FF0000"/>
              </a:solidFill>
              <a:latin typeface="Arial" pitchFamily="34" charset="0"/>
              <a:cs typeface="Arial" pitchFamily="34" charset="0"/>
            </a:endParaRPr>
          </a:p>
        </p:txBody>
      </p:sp>
      <p:sp>
        <p:nvSpPr>
          <p:cNvPr id="23" name="TextBox 22"/>
          <p:cNvSpPr txBox="1"/>
          <p:nvPr/>
        </p:nvSpPr>
        <p:spPr>
          <a:xfrm>
            <a:off x="4499992" y="5157192"/>
            <a:ext cx="4467890" cy="1477328"/>
          </a:xfrm>
          <a:prstGeom prst="rect">
            <a:avLst/>
          </a:prstGeom>
          <a:noFill/>
        </p:spPr>
        <p:txBody>
          <a:bodyPr wrap="none" rtlCol="0">
            <a:spAutoFit/>
          </a:bodyPr>
          <a:lstStyle/>
          <a:p>
            <a:r>
              <a:rPr lang="en-GB" dirty="0" smtClean="0">
                <a:solidFill>
                  <a:srgbClr val="FF0000"/>
                </a:solidFill>
                <a:latin typeface="Arial" pitchFamily="34" charset="0"/>
                <a:cs typeface="Arial" pitchFamily="34" charset="0"/>
              </a:rPr>
              <a:t>Doing new things that already exist</a:t>
            </a:r>
          </a:p>
          <a:p>
            <a:r>
              <a:rPr lang="en-GB" dirty="0" smtClean="0">
                <a:solidFill>
                  <a:srgbClr val="FF0000"/>
                </a:solidFill>
                <a:latin typeface="Arial" pitchFamily="34" charset="0"/>
                <a:cs typeface="Arial" pitchFamily="34" charset="0"/>
              </a:rPr>
              <a:t>Appropriating what someone else is doing</a:t>
            </a:r>
          </a:p>
          <a:p>
            <a:r>
              <a:rPr lang="en-GB" dirty="0" smtClean="0">
                <a:solidFill>
                  <a:srgbClr val="FF0000"/>
                </a:solidFill>
                <a:latin typeface="Arial" pitchFamily="34" charset="0"/>
                <a:cs typeface="Arial" pitchFamily="34" charset="0"/>
              </a:rPr>
              <a:t>Doing things no one else is doing</a:t>
            </a:r>
          </a:p>
          <a:p>
            <a:endParaRPr lang="en-GB" dirty="0" smtClean="0">
              <a:solidFill>
                <a:srgbClr val="FF0000"/>
              </a:solidFill>
              <a:latin typeface="Arial" pitchFamily="34" charset="0"/>
              <a:cs typeface="Arial" pitchFamily="34" charset="0"/>
            </a:endParaRPr>
          </a:p>
          <a:p>
            <a:endParaRPr lang="en-GB" dirty="0" smtClean="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Explosion 2 29"/>
          <p:cNvSpPr/>
          <p:nvPr/>
        </p:nvSpPr>
        <p:spPr>
          <a:xfrm>
            <a:off x="611560" y="404664"/>
            <a:ext cx="1475656" cy="100811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5121" name="Rectangle 1"/>
          <p:cNvSpPr>
            <a:spLocks noChangeArrowheads="1"/>
          </p:cNvSpPr>
          <p:nvPr/>
        </p:nvSpPr>
        <p:spPr bwMode="auto">
          <a:xfrm>
            <a:off x="2195736" y="548680"/>
            <a:ext cx="464428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r>
              <a:rPr lang="en-GB" sz="2400" b="1" dirty="0" smtClean="0">
                <a:latin typeface="Arial" pitchFamily="34" charset="0"/>
                <a:cs typeface="Arial" pitchFamily="34" charset="0"/>
              </a:rPr>
              <a:t>Types of innovation </a:t>
            </a:r>
            <a:r>
              <a:rPr lang="en-GB" sz="2400" b="1" dirty="0" err="1" smtClean="0">
                <a:latin typeface="Arial" pitchFamily="34" charset="0"/>
                <a:cs typeface="Arial" pitchFamily="34" charset="0"/>
              </a:rPr>
              <a:t>Wai</a:t>
            </a:r>
            <a:r>
              <a:rPr lang="en-GB" sz="2400" b="1" dirty="0" smtClean="0">
                <a:latin typeface="Arial" pitchFamily="34" charset="0"/>
                <a:cs typeface="Arial" pitchFamily="34" charset="0"/>
              </a:rPr>
              <a:t> (2011)</a:t>
            </a:r>
            <a:endParaRPr kumimoji="0" lang="en-GB" sz="2400" b="1" i="0" u="none" strike="noStrike" cap="none" normalizeH="0" baseline="0" dirty="0" smtClean="0">
              <a:ln>
                <a:noFill/>
              </a:ln>
              <a:effectLst/>
              <a:latin typeface="Arial" pitchFamily="34" charset="0"/>
              <a:cs typeface="Arial" pitchFamily="34" charset="0"/>
            </a:endParaRPr>
          </a:p>
        </p:txBody>
      </p:sp>
      <p:sp>
        <p:nvSpPr>
          <p:cNvPr id="20" name="AutoShape 11"/>
          <p:cNvSpPr>
            <a:spLocks noChangeArrowheads="1"/>
          </p:cNvSpPr>
          <p:nvPr/>
        </p:nvSpPr>
        <p:spPr bwMode="auto">
          <a:xfrm>
            <a:off x="2051720" y="2636912"/>
            <a:ext cx="5112568" cy="2448272"/>
          </a:xfrm>
          <a:prstGeom prst="triangle">
            <a:avLst>
              <a:gd name="adj" fmla="val 50000"/>
            </a:avLst>
          </a:prstGeom>
          <a:no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777" name="Rectangle 1"/>
          <p:cNvSpPr>
            <a:spLocks noChangeArrowheads="1"/>
          </p:cNvSpPr>
          <p:nvPr/>
        </p:nvSpPr>
        <p:spPr bwMode="auto">
          <a:xfrm>
            <a:off x="1619672" y="1484784"/>
            <a:ext cx="576064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Narrow" pitchFamily="34" charset="0"/>
                <a:ea typeface="Times New Roman" pitchFamily="18" charset="0"/>
                <a:cs typeface="Arial" pitchFamily="34" charset="0"/>
              </a:rPr>
              <a:t>3 Disruptive innovations</a:t>
            </a: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 - disrupt current market behaviour rendering existing solutions obsolete, transforming value propositions, and opening new markets </a:t>
            </a:r>
            <a:endParaRPr kumimoji="0" lang="en-GB" sz="2000" b="0" i="0" u="none" strike="noStrike" cap="none" normalizeH="0" baseline="0" dirty="0" smtClean="0">
              <a:ln>
                <a:noFill/>
              </a:ln>
              <a:effectLst/>
              <a:latin typeface="Arial" pitchFamily="34" charset="0"/>
              <a:cs typeface="Arial" pitchFamily="34" charset="0"/>
            </a:endParaRPr>
          </a:p>
        </p:txBody>
      </p:sp>
      <p:sp>
        <p:nvSpPr>
          <p:cNvPr id="75778" name="Rectangle 2"/>
          <p:cNvSpPr>
            <a:spLocks noChangeArrowheads="1"/>
          </p:cNvSpPr>
          <p:nvPr/>
        </p:nvSpPr>
        <p:spPr bwMode="auto">
          <a:xfrm>
            <a:off x="683568" y="5085184"/>
            <a:ext cx="352839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Narrow" pitchFamily="34" charset="0"/>
                <a:ea typeface="Times New Roman" pitchFamily="18" charset="0"/>
                <a:cs typeface="Calibri" pitchFamily="34" charset="0"/>
              </a:rPr>
              <a:t>Breakout innovations</a:t>
            </a: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 - significantly up the level of play within an existing category.</a:t>
            </a:r>
            <a:endParaRPr kumimoji="0" lang="en-GB" sz="2000" b="0" i="0" u="none" strike="noStrike" cap="none" normalizeH="0" baseline="0" dirty="0" smtClean="0">
              <a:ln>
                <a:noFill/>
              </a:ln>
              <a:effectLst/>
              <a:latin typeface="Arial" pitchFamily="34" charset="0"/>
              <a:cs typeface="Arial" pitchFamily="34" charset="0"/>
            </a:endParaRPr>
          </a:p>
        </p:txBody>
      </p:sp>
      <p:sp>
        <p:nvSpPr>
          <p:cNvPr id="75779" name="Rectangle 3"/>
          <p:cNvSpPr>
            <a:spLocks noChangeArrowheads="1"/>
          </p:cNvSpPr>
          <p:nvPr/>
        </p:nvSpPr>
        <p:spPr bwMode="auto">
          <a:xfrm>
            <a:off x="4572000" y="5085184"/>
            <a:ext cx="396044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Narrow" pitchFamily="34" charset="0"/>
                <a:ea typeface="Times New Roman" pitchFamily="18" charset="0"/>
                <a:cs typeface="Calibri" pitchFamily="34" charset="0"/>
              </a:rPr>
              <a:t>Sustaining innovations </a:t>
            </a:r>
            <a:r>
              <a:rPr kumimoji="0" lang="en-GB" sz="2000" i="0" u="none" strike="noStrike" cap="none" normalizeH="0" baseline="0" dirty="0" smtClean="0">
                <a:ln>
                  <a:noFill/>
                </a:ln>
                <a:effectLst/>
                <a:latin typeface="Arial Narrow" pitchFamily="34" charset="0"/>
                <a:ea typeface="Times New Roman" pitchFamily="18" charset="0"/>
                <a:cs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i="0" u="none" strike="noStrike" cap="none" normalizeH="0" baseline="0" dirty="0" smtClean="0">
                <a:ln>
                  <a:noFill/>
                </a:ln>
                <a:effectLst/>
                <a:latin typeface="Arial Narrow" pitchFamily="34" charset="0"/>
                <a:ea typeface="Times New Roman" pitchFamily="18" charset="0"/>
                <a:cs typeface="Calibri" pitchFamily="34" charset="0"/>
              </a:rPr>
              <a:t>sustain products and services -</a:t>
            </a:r>
            <a:r>
              <a:rPr kumimoji="0" lang="en-GB" sz="2000" i="0" u="none" strike="noStrike" cap="none" normalizeH="0" dirty="0" smtClean="0">
                <a:ln>
                  <a:noFill/>
                </a:ln>
                <a:effectLst/>
                <a:latin typeface="Arial Narrow" pitchFamily="34" charset="0"/>
                <a:ea typeface="Times New Roman" pitchFamily="18" charset="0"/>
                <a:cs typeface="Calibri" pitchFamily="34" charset="0"/>
              </a:rPr>
              <a:t> </a:t>
            </a: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variations on an existing theme.</a:t>
            </a:r>
            <a:endParaRPr kumimoji="0" lang="en-GB" sz="2000" b="0" i="0" u="none" strike="noStrike" cap="none" normalizeH="0" baseline="0" dirty="0" smtClean="0">
              <a:ln>
                <a:noFill/>
              </a:ln>
              <a:effectLst/>
              <a:latin typeface="Arial" pitchFamily="34" charset="0"/>
              <a:cs typeface="Arial" pitchFamily="34" charset="0"/>
            </a:endParaRPr>
          </a:p>
        </p:txBody>
      </p:sp>
      <p:sp>
        <p:nvSpPr>
          <p:cNvPr id="10" name="Explosion 2 9"/>
          <p:cNvSpPr/>
          <p:nvPr/>
        </p:nvSpPr>
        <p:spPr>
          <a:xfrm>
            <a:off x="4139952" y="3068960"/>
            <a:ext cx="783704" cy="64807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7" descr="C:\Users\norman\Pictures\LIFEWIDE EDUCATION BOOK COVER FINAL.jpg"/>
          <p:cNvPicPr>
            <a:picLocks noChangeAspect="1" noChangeArrowheads="1"/>
          </p:cNvPicPr>
          <p:nvPr/>
        </p:nvPicPr>
        <p:blipFill>
          <a:blip r:embed="rId3" cstate="print"/>
          <a:srcRect/>
          <a:stretch>
            <a:fillRect/>
          </a:stretch>
        </p:blipFill>
        <p:spPr bwMode="auto">
          <a:xfrm>
            <a:off x="5148064" y="2708920"/>
            <a:ext cx="1579747" cy="2232248"/>
          </a:xfrm>
          <a:prstGeom prst="rect">
            <a:avLst/>
          </a:prstGeom>
          <a:noFill/>
          <a:ln w="9525">
            <a:noFill/>
            <a:miter lim="800000"/>
            <a:headEnd/>
            <a:tailEnd/>
          </a:ln>
        </p:spPr>
      </p:pic>
      <p:pic>
        <p:nvPicPr>
          <p:cNvPr id="8" name="Picture 11" descr="University of Surrey and Guildford Cathedral by slideshow bob."/>
          <p:cNvPicPr>
            <a:picLocks noChangeAspect="1" noChangeArrowheads="1"/>
          </p:cNvPicPr>
          <p:nvPr/>
        </p:nvPicPr>
        <p:blipFill>
          <a:blip r:embed="rId4" cstate="print"/>
          <a:srcRect/>
          <a:stretch>
            <a:fillRect/>
          </a:stretch>
        </p:blipFill>
        <p:spPr bwMode="auto">
          <a:xfrm>
            <a:off x="5004048" y="1196752"/>
            <a:ext cx="1728192" cy="1080120"/>
          </a:xfrm>
          <a:prstGeom prst="rect">
            <a:avLst/>
          </a:prstGeom>
          <a:noFill/>
          <a:ln w="9525">
            <a:noFill/>
            <a:miter lim="800000"/>
            <a:headEnd/>
            <a:tailEnd/>
          </a:ln>
        </p:spPr>
      </p:pic>
      <p:pic>
        <p:nvPicPr>
          <p:cNvPr id="52230" name="Picture 6" descr="http://t1.gstatic.com/images?q=tbn:ANd9GcRwir2FclIEvnxeky6L9Ywmg_lfeRHrOVnInEaS7KXoeRLn6NEKfw"/>
          <p:cNvPicPr>
            <a:picLocks noChangeAspect="1" noChangeArrowheads="1"/>
          </p:cNvPicPr>
          <p:nvPr/>
        </p:nvPicPr>
        <p:blipFill>
          <a:blip r:embed="rId5" cstate="print"/>
          <a:srcRect/>
          <a:stretch>
            <a:fillRect/>
          </a:stretch>
        </p:blipFill>
        <p:spPr bwMode="auto">
          <a:xfrm>
            <a:off x="3635896" y="1268760"/>
            <a:ext cx="1029522" cy="936104"/>
          </a:xfrm>
          <a:prstGeom prst="rect">
            <a:avLst/>
          </a:prstGeom>
          <a:noFill/>
        </p:spPr>
      </p:pic>
      <p:sp>
        <p:nvSpPr>
          <p:cNvPr id="12" name="16-Point Star 11"/>
          <p:cNvSpPr/>
          <p:nvPr/>
        </p:nvSpPr>
        <p:spPr>
          <a:xfrm>
            <a:off x="5940152" y="4199724"/>
            <a:ext cx="792088" cy="690801"/>
          </a:xfrm>
          <a:prstGeom prst="star16">
            <a:avLst/>
          </a:prstGeom>
        </p:spPr>
        <p:txBody>
          <a:bodyPr rtlCol="0" anchor="ctr">
            <a:spAutoFit/>
          </a:bodyPr>
          <a:lstStyle/>
          <a:p>
            <a:pPr algn="ctr"/>
            <a:endParaRPr lang="en-GB" dirty="0" smtClean="0">
              <a:solidFill>
                <a:srgbClr val="FFFF00"/>
              </a:solidFill>
            </a:endParaRPr>
          </a:p>
        </p:txBody>
      </p:sp>
      <p:sp>
        <p:nvSpPr>
          <p:cNvPr id="16" name="Freeform 15"/>
          <p:cNvSpPr/>
          <p:nvPr/>
        </p:nvSpPr>
        <p:spPr>
          <a:xfrm>
            <a:off x="6858000" y="4548947"/>
            <a:ext cx="1598520" cy="735122"/>
          </a:xfrm>
          <a:custGeom>
            <a:avLst/>
            <a:gdLst>
              <a:gd name="connsiteX0" fmla="*/ 71438 w 1598520"/>
              <a:gd name="connsiteY0" fmla="*/ 261178 h 735122"/>
              <a:gd name="connsiteX1" fmla="*/ 28575 w 1598520"/>
              <a:gd name="connsiteY1" fmla="*/ 265941 h 735122"/>
              <a:gd name="connsiteX2" fmla="*/ 0 w 1598520"/>
              <a:gd name="connsiteY2" fmla="*/ 284991 h 735122"/>
              <a:gd name="connsiteX3" fmla="*/ 14288 w 1598520"/>
              <a:gd name="connsiteY3" fmla="*/ 294516 h 735122"/>
              <a:gd name="connsiteX4" fmla="*/ 19050 w 1598520"/>
              <a:gd name="connsiteY4" fmla="*/ 308803 h 735122"/>
              <a:gd name="connsiteX5" fmla="*/ 28575 w 1598520"/>
              <a:gd name="connsiteY5" fmla="*/ 323091 h 735122"/>
              <a:gd name="connsiteX6" fmla="*/ 42863 w 1598520"/>
              <a:gd name="connsiteY6" fmla="*/ 351666 h 735122"/>
              <a:gd name="connsiteX7" fmla="*/ 57150 w 1598520"/>
              <a:gd name="connsiteY7" fmla="*/ 385003 h 735122"/>
              <a:gd name="connsiteX8" fmla="*/ 76200 w 1598520"/>
              <a:gd name="connsiteY8" fmla="*/ 413578 h 735122"/>
              <a:gd name="connsiteX9" fmla="*/ 80963 w 1598520"/>
              <a:gd name="connsiteY9" fmla="*/ 427866 h 735122"/>
              <a:gd name="connsiteX10" fmla="*/ 104775 w 1598520"/>
              <a:gd name="connsiteY10" fmla="*/ 461203 h 735122"/>
              <a:gd name="connsiteX11" fmla="*/ 114300 w 1598520"/>
              <a:gd name="connsiteY11" fmla="*/ 475491 h 735122"/>
              <a:gd name="connsiteX12" fmla="*/ 142875 w 1598520"/>
              <a:gd name="connsiteY12" fmla="*/ 504066 h 735122"/>
              <a:gd name="connsiteX13" fmla="*/ 166688 w 1598520"/>
              <a:gd name="connsiteY13" fmla="*/ 537403 h 735122"/>
              <a:gd name="connsiteX14" fmla="*/ 180975 w 1598520"/>
              <a:gd name="connsiteY14" fmla="*/ 551691 h 735122"/>
              <a:gd name="connsiteX15" fmla="*/ 195263 w 1598520"/>
              <a:gd name="connsiteY15" fmla="*/ 556453 h 735122"/>
              <a:gd name="connsiteX16" fmla="*/ 223838 w 1598520"/>
              <a:gd name="connsiteY16" fmla="*/ 575503 h 735122"/>
              <a:gd name="connsiteX17" fmla="*/ 242888 w 1598520"/>
              <a:gd name="connsiteY17" fmla="*/ 589791 h 735122"/>
              <a:gd name="connsiteX18" fmla="*/ 271463 w 1598520"/>
              <a:gd name="connsiteY18" fmla="*/ 608841 h 735122"/>
              <a:gd name="connsiteX19" fmla="*/ 300038 w 1598520"/>
              <a:gd name="connsiteY19" fmla="*/ 627891 h 735122"/>
              <a:gd name="connsiteX20" fmla="*/ 328613 w 1598520"/>
              <a:gd name="connsiteY20" fmla="*/ 637416 h 735122"/>
              <a:gd name="connsiteX21" fmla="*/ 342900 w 1598520"/>
              <a:gd name="connsiteY21" fmla="*/ 646941 h 735122"/>
              <a:gd name="connsiteX22" fmla="*/ 390525 w 1598520"/>
              <a:gd name="connsiteY22" fmla="*/ 661228 h 735122"/>
              <a:gd name="connsiteX23" fmla="*/ 404813 w 1598520"/>
              <a:gd name="connsiteY23" fmla="*/ 665991 h 735122"/>
              <a:gd name="connsiteX24" fmla="*/ 433388 w 1598520"/>
              <a:gd name="connsiteY24" fmla="*/ 685041 h 735122"/>
              <a:gd name="connsiteX25" fmla="*/ 476250 w 1598520"/>
              <a:gd name="connsiteY25" fmla="*/ 694566 h 735122"/>
              <a:gd name="connsiteX26" fmla="*/ 500063 w 1598520"/>
              <a:gd name="connsiteY26" fmla="*/ 704091 h 735122"/>
              <a:gd name="connsiteX27" fmla="*/ 533400 w 1598520"/>
              <a:gd name="connsiteY27" fmla="*/ 708853 h 735122"/>
              <a:gd name="connsiteX28" fmla="*/ 752475 w 1598520"/>
              <a:gd name="connsiteY28" fmla="*/ 708853 h 735122"/>
              <a:gd name="connsiteX29" fmla="*/ 871538 w 1598520"/>
              <a:gd name="connsiteY29" fmla="*/ 704091 h 735122"/>
              <a:gd name="connsiteX30" fmla="*/ 895350 w 1598520"/>
              <a:gd name="connsiteY30" fmla="*/ 699328 h 735122"/>
              <a:gd name="connsiteX31" fmla="*/ 928688 w 1598520"/>
              <a:gd name="connsiteY31" fmla="*/ 694566 h 735122"/>
              <a:gd name="connsiteX32" fmla="*/ 942975 w 1598520"/>
              <a:gd name="connsiteY32" fmla="*/ 689803 h 735122"/>
              <a:gd name="connsiteX33" fmla="*/ 962025 w 1598520"/>
              <a:gd name="connsiteY33" fmla="*/ 685041 h 735122"/>
              <a:gd name="connsiteX34" fmla="*/ 990600 w 1598520"/>
              <a:gd name="connsiteY34" fmla="*/ 675516 h 735122"/>
              <a:gd name="connsiteX35" fmla="*/ 1009650 w 1598520"/>
              <a:gd name="connsiteY35" fmla="*/ 670753 h 735122"/>
              <a:gd name="connsiteX36" fmla="*/ 1052513 w 1598520"/>
              <a:gd name="connsiteY36" fmla="*/ 651703 h 735122"/>
              <a:gd name="connsiteX37" fmla="*/ 1066800 w 1598520"/>
              <a:gd name="connsiteY37" fmla="*/ 646941 h 735122"/>
              <a:gd name="connsiteX38" fmla="*/ 1081088 w 1598520"/>
              <a:gd name="connsiteY38" fmla="*/ 637416 h 735122"/>
              <a:gd name="connsiteX39" fmla="*/ 1095375 w 1598520"/>
              <a:gd name="connsiteY39" fmla="*/ 623128 h 735122"/>
              <a:gd name="connsiteX40" fmla="*/ 1109663 w 1598520"/>
              <a:gd name="connsiteY40" fmla="*/ 618366 h 735122"/>
              <a:gd name="connsiteX41" fmla="*/ 1133475 w 1598520"/>
              <a:gd name="connsiteY41" fmla="*/ 594553 h 735122"/>
              <a:gd name="connsiteX42" fmla="*/ 1143000 w 1598520"/>
              <a:gd name="connsiteY42" fmla="*/ 580266 h 735122"/>
              <a:gd name="connsiteX43" fmla="*/ 1162050 w 1598520"/>
              <a:gd name="connsiteY43" fmla="*/ 570741 h 735122"/>
              <a:gd name="connsiteX44" fmla="*/ 1181100 w 1598520"/>
              <a:gd name="connsiteY44" fmla="*/ 556453 h 735122"/>
              <a:gd name="connsiteX45" fmla="*/ 1209675 w 1598520"/>
              <a:gd name="connsiteY45" fmla="*/ 537403 h 735122"/>
              <a:gd name="connsiteX46" fmla="*/ 1223963 w 1598520"/>
              <a:gd name="connsiteY46" fmla="*/ 523116 h 735122"/>
              <a:gd name="connsiteX47" fmla="*/ 1252538 w 1598520"/>
              <a:gd name="connsiteY47" fmla="*/ 489778 h 735122"/>
              <a:gd name="connsiteX48" fmla="*/ 1285875 w 1598520"/>
              <a:gd name="connsiteY48" fmla="*/ 465966 h 735122"/>
              <a:gd name="connsiteX49" fmla="*/ 1300163 w 1598520"/>
              <a:gd name="connsiteY49" fmla="*/ 461203 h 735122"/>
              <a:gd name="connsiteX50" fmla="*/ 1343025 w 1598520"/>
              <a:gd name="connsiteY50" fmla="*/ 437391 h 735122"/>
              <a:gd name="connsiteX51" fmla="*/ 1357313 w 1598520"/>
              <a:gd name="connsiteY51" fmla="*/ 423103 h 735122"/>
              <a:gd name="connsiteX52" fmla="*/ 1385888 w 1598520"/>
              <a:gd name="connsiteY52" fmla="*/ 399291 h 735122"/>
              <a:gd name="connsiteX53" fmla="*/ 1395413 w 1598520"/>
              <a:gd name="connsiteY53" fmla="*/ 385003 h 735122"/>
              <a:gd name="connsiteX54" fmla="*/ 1409700 w 1598520"/>
              <a:gd name="connsiteY54" fmla="*/ 370716 h 735122"/>
              <a:gd name="connsiteX55" fmla="*/ 1419225 w 1598520"/>
              <a:gd name="connsiteY55" fmla="*/ 356428 h 735122"/>
              <a:gd name="connsiteX56" fmla="*/ 1433513 w 1598520"/>
              <a:gd name="connsiteY56" fmla="*/ 346903 h 735122"/>
              <a:gd name="connsiteX57" fmla="*/ 1452563 w 1598520"/>
              <a:gd name="connsiteY57" fmla="*/ 318328 h 735122"/>
              <a:gd name="connsiteX58" fmla="*/ 1466850 w 1598520"/>
              <a:gd name="connsiteY58" fmla="*/ 304041 h 735122"/>
              <a:gd name="connsiteX59" fmla="*/ 1485900 w 1598520"/>
              <a:gd name="connsiteY59" fmla="*/ 275466 h 735122"/>
              <a:gd name="connsiteX60" fmla="*/ 1495425 w 1598520"/>
              <a:gd name="connsiteY60" fmla="*/ 261178 h 735122"/>
              <a:gd name="connsiteX61" fmla="*/ 1509713 w 1598520"/>
              <a:gd name="connsiteY61" fmla="*/ 251653 h 735122"/>
              <a:gd name="connsiteX62" fmla="*/ 1547813 w 1598520"/>
              <a:gd name="connsiteY62" fmla="*/ 194503 h 735122"/>
              <a:gd name="connsiteX63" fmla="*/ 1557338 w 1598520"/>
              <a:gd name="connsiteY63" fmla="*/ 180216 h 735122"/>
              <a:gd name="connsiteX64" fmla="*/ 1566863 w 1598520"/>
              <a:gd name="connsiteY64" fmla="*/ 165928 h 735122"/>
              <a:gd name="connsiteX65" fmla="*/ 1571625 w 1598520"/>
              <a:gd name="connsiteY65" fmla="*/ 146878 h 735122"/>
              <a:gd name="connsiteX66" fmla="*/ 1576388 w 1598520"/>
              <a:gd name="connsiteY66" fmla="*/ 132591 h 735122"/>
              <a:gd name="connsiteX67" fmla="*/ 1585913 w 1598520"/>
              <a:gd name="connsiteY67" fmla="*/ 94491 h 735122"/>
              <a:gd name="connsiteX68" fmla="*/ 1585913 w 1598520"/>
              <a:gd name="connsiteY68" fmla="*/ 8766 h 735122"/>
              <a:gd name="connsiteX69" fmla="*/ 1552575 w 1598520"/>
              <a:gd name="connsiteY69" fmla="*/ 13528 h 735122"/>
              <a:gd name="connsiteX70" fmla="*/ 1419225 w 1598520"/>
              <a:gd name="connsiteY70" fmla="*/ 23053 h 735122"/>
              <a:gd name="connsiteX71" fmla="*/ 1304925 w 1598520"/>
              <a:gd name="connsiteY71" fmla="*/ 32578 h 735122"/>
              <a:gd name="connsiteX72" fmla="*/ 1271588 w 1598520"/>
              <a:gd name="connsiteY72" fmla="*/ 42103 h 735122"/>
              <a:gd name="connsiteX73" fmla="*/ 1228725 w 1598520"/>
              <a:gd name="connsiteY73" fmla="*/ 56391 h 735122"/>
              <a:gd name="connsiteX74" fmla="*/ 1185863 w 1598520"/>
              <a:gd name="connsiteY74" fmla="*/ 70678 h 735122"/>
              <a:gd name="connsiteX75" fmla="*/ 1157288 w 1598520"/>
              <a:gd name="connsiteY75" fmla="*/ 80203 h 735122"/>
              <a:gd name="connsiteX76" fmla="*/ 1128713 w 1598520"/>
              <a:gd name="connsiteY76" fmla="*/ 84966 h 735122"/>
              <a:gd name="connsiteX77" fmla="*/ 1114425 w 1598520"/>
              <a:gd name="connsiteY77" fmla="*/ 94491 h 735122"/>
              <a:gd name="connsiteX78" fmla="*/ 1076325 w 1598520"/>
              <a:gd name="connsiteY78" fmla="*/ 104016 h 735122"/>
              <a:gd name="connsiteX79" fmla="*/ 1038225 w 1598520"/>
              <a:gd name="connsiteY79" fmla="*/ 113541 h 735122"/>
              <a:gd name="connsiteX80" fmla="*/ 895350 w 1598520"/>
              <a:gd name="connsiteY80" fmla="*/ 123066 h 735122"/>
              <a:gd name="connsiteX81" fmla="*/ 866775 w 1598520"/>
              <a:gd name="connsiteY81" fmla="*/ 127828 h 735122"/>
              <a:gd name="connsiteX82" fmla="*/ 819150 w 1598520"/>
              <a:gd name="connsiteY82" fmla="*/ 132591 h 735122"/>
              <a:gd name="connsiteX83" fmla="*/ 804863 w 1598520"/>
              <a:gd name="connsiteY83" fmla="*/ 137353 h 735122"/>
              <a:gd name="connsiteX84" fmla="*/ 771525 w 1598520"/>
              <a:gd name="connsiteY84" fmla="*/ 142116 h 735122"/>
              <a:gd name="connsiteX85" fmla="*/ 742950 w 1598520"/>
              <a:gd name="connsiteY85" fmla="*/ 146878 h 735122"/>
              <a:gd name="connsiteX86" fmla="*/ 685800 w 1598520"/>
              <a:gd name="connsiteY86" fmla="*/ 156403 h 735122"/>
              <a:gd name="connsiteX87" fmla="*/ 633413 w 1598520"/>
              <a:gd name="connsiteY87" fmla="*/ 161166 h 735122"/>
              <a:gd name="connsiteX88" fmla="*/ 561975 w 1598520"/>
              <a:gd name="connsiteY88" fmla="*/ 170691 h 735122"/>
              <a:gd name="connsiteX89" fmla="*/ 514350 w 1598520"/>
              <a:gd name="connsiteY89" fmla="*/ 180216 h 735122"/>
              <a:gd name="connsiteX90" fmla="*/ 471488 w 1598520"/>
              <a:gd name="connsiteY90" fmla="*/ 189741 h 735122"/>
              <a:gd name="connsiteX91" fmla="*/ 442913 w 1598520"/>
              <a:gd name="connsiteY91" fmla="*/ 199266 h 735122"/>
              <a:gd name="connsiteX92" fmla="*/ 428625 w 1598520"/>
              <a:gd name="connsiteY92" fmla="*/ 208791 h 735122"/>
              <a:gd name="connsiteX93" fmla="*/ 390525 w 1598520"/>
              <a:gd name="connsiteY93" fmla="*/ 213553 h 735122"/>
              <a:gd name="connsiteX94" fmla="*/ 290513 w 1598520"/>
              <a:gd name="connsiteY94" fmla="*/ 223078 h 735122"/>
              <a:gd name="connsiteX95" fmla="*/ 238125 w 1598520"/>
              <a:gd name="connsiteY95" fmla="*/ 232603 h 735122"/>
              <a:gd name="connsiteX96" fmla="*/ 223838 w 1598520"/>
              <a:gd name="connsiteY96" fmla="*/ 237366 h 735122"/>
              <a:gd name="connsiteX97" fmla="*/ 185738 w 1598520"/>
              <a:gd name="connsiteY97" fmla="*/ 242128 h 735122"/>
              <a:gd name="connsiteX98" fmla="*/ 128588 w 1598520"/>
              <a:gd name="connsiteY98" fmla="*/ 251653 h 735122"/>
              <a:gd name="connsiteX99" fmla="*/ 114300 w 1598520"/>
              <a:gd name="connsiteY99" fmla="*/ 256416 h 735122"/>
              <a:gd name="connsiteX100" fmla="*/ 80963 w 1598520"/>
              <a:gd name="connsiteY100" fmla="*/ 261178 h 735122"/>
              <a:gd name="connsiteX101" fmla="*/ 71438 w 1598520"/>
              <a:gd name="connsiteY101" fmla="*/ 261178 h 73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598520" h="735122">
                <a:moveTo>
                  <a:pt x="71438" y="261178"/>
                </a:moveTo>
                <a:cubicBezTo>
                  <a:pt x="62707" y="261972"/>
                  <a:pt x="42213" y="261395"/>
                  <a:pt x="28575" y="265941"/>
                </a:cubicBezTo>
                <a:cubicBezTo>
                  <a:pt x="17715" y="269561"/>
                  <a:pt x="0" y="284991"/>
                  <a:pt x="0" y="284991"/>
                </a:cubicBezTo>
                <a:cubicBezTo>
                  <a:pt x="4763" y="288166"/>
                  <a:pt x="10712" y="290046"/>
                  <a:pt x="14288" y="294516"/>
                </a:cubicBezTo>
                <a:cubicBezTo>
                  <a:pt x="17424" y="298436"/>
                  <a:pt x="16805" y="304313"/>
                  <a:pt x="19050" y="308803"/>
                </a:cubicBezTo>
                <a:cubicBezTo>
                  <a:pt x="21610" y="313923"/>
                  <a:pt x="26015" y="317971"/>
                  <a:pt x="28575" y="323091"/>
                </a:cubicBezTo>
                <a:cubicBezTo>
                  <a:pt x="48294" y="362527"/>
                  <a:pt x="15565" y="310717"/>
                  <a:pt x="42863" y="351666"/>
                </a:cubicBezTo>
                <a:cubicBezTo>
                  <a:pt x="47790" y="366447"/>
                  <a:pt x="48322" y="370290"/>
                  <a:pt x="57150" y="385003"/>
                </a:cubicBezTo>
                <a:cubicBezTo>
                  <a:pt x="63040" y="394819"/>
                  <a:pt x="72580" y="402718"/>
                  <a:pt x="76200" y="413578"/>
                </a:cubicBezTo>
                <a:cubicBezTo>
                  <a:pt x="77788" y="418341"/>
                  <a:pt x="78718" y="423376"/>
                  <a:pt x="80963" y="427866"/>
                </a:cubicBezTo>
                <a:cubicBezTo>
                  <a:pt x="84703" y="435345"/>
                  <a:pt x="101183" y="456174"/>
                  <a:pt x="104775" y="461203"/>
                </a:cubicBezTo>
                <a:cubicBezTo>
                  <a:pt x="108102" y="465861"/>
                  <a:pt x="110497" y="471213"/>
                  <a:pt x="114300" y="475491"/>
                </a:cubicBezTo>
                <a:cubicBezTo>
                  <a:pt x="123249" y="485559"/>
                  <a:pt x="135403" y="492858"/>
                  <a:pt x="142875" y="504066"/>
                </a:cubicBezTo>
                <a:cubicBezTo>
                  <a:pt x="150415" y="515375"/>
                  <a:pt x="157825" y="527063"/>
                  <a:pt x="166688" y="537403"/>
                </a:cubicBezTo>
                <a:cubicBezTo>
                  <a:pt x="171071" y="542517"/>
                  <a:pt x="175371" y="547955"/>
                  <a:pt x="180975" y="551691"/>
                </a:cubicBezTo>
                <a:cubicBezTo>
                  <a:pt x="185152" y="554476"/>
                  <a:pt x="190500" y="554866"/>
                  <a:pt x="195263" y="556453"/>
                </a:cubicBezTo>
                <a:cubicBezTo>
                  <a:pt x="204788" y="562803"/>
                  <a:pt x="214680" y="568634"/>
                  <a:pt x="223838" y="575503"/>
                </a:cubicBezTo>
                <a:cubicBezTo>
                  <a:pt x="230188" y="580266"/>
                  <a:pt x="236385" y="585239"/>
                  <a:pt x="242888" y="589791"/>
                </a:cubicBezTo>
                <a:cubicBezTo>
                  <a:pt x="252266" y="596356"/>
                  <a:pt x="261938" y="602491"/>
                  <a:pt x="271463" y="608841"/>
                </a:cubicBezTo>
                <a:lnTo>
                  <a:pt x="300038" y="627891"/>
                </a:lnTo>
                <a:cubicBezTo>
                  <a:pt x="309563" y="631066"/>
                  <a:pt x="320259" y="631847"/>
                  <a:pt x="328613" y="637416"/>
                </a:cubicBezTo>
                <a:cubicBezTo>
                  <a:pt x="333375" y="640591"/>
                  <a:pt x="337670" y="644616"/>
                  <a:pt x="342900" y="646941"/>
                </a:cubicBezTo>
                <a:cubicBezTo>
                  <a:pt x="363278" y="655998"/>
                  <a:pt x="371126" y="655686"/>
                  <a:pt x="390525" y="661228"/>
                </a:cubicBezTo>
                <a:cubicBezTo>
                  <a:pt x="395352" y="662607"/>
                  <a:pt x="400424" y="663553"/>
                  <a:pt x="404813" y="665991"/>
                </a:cubicBezTo>
                <a:cubicBezTo>
                  <a:pt x="414820" y="671550"/>
                  <a:pt x="422163" y="682796"/>
                  <a:pt x="433388" y="685041"/>
                </a:cubicBezTo>
                <a:cubicBezTo>
                  <a:pt x="442833" y="686930"/>
                  <a:pt x="466155" y="691201"/>
                  <a:pt x="476250" y="694566"/>
                </a:cubicBezTo>
                <a:cubicBezTo>
                  <a:pt x="484360" y="697270"/>
                  <a:pt x="491769" y="702018"/>
                  <a:pt x="500063" y="704091"/>
                </a:cubicBezTo>
                <a:cubicBezTo>
                  <a:pt x="510953" y="706813"/>
                  <a:pt x="522288" y="707266"/>
                  <a:pt x="533400" y="708853"/>
                </a:cubicBezTo>
                <a:cubicBezTo>
                  <a:pt x="612203" y="735122"/>
                  <a:pt x="546228" y="714919"/>
                  <a:pt x="752475" y="708853"/>
                </a:cubicBezTo>
                <a:cubicBezTo>
                  <a:pt x="792177" y="707685"/>
                  <a:pt x="831850" y="705678"/>
                  <a:pt x="871538" y="704091"/>
                </a:cubicBezTo>
                <a:cubicBezTo>
                  <a:pt x="879475" y="702503"/>
                  <a:pt x="887366" y="700659"/>
                  <a:pt x="895350" y="699328"/>
                </a:cubicBezTo>
                <a:cubicBezTo>
                  <a:pt x="906423" y="697483"/>
                  <a:pt x="917681" y="696767"/>
                  <a:pt x="928688" y="694566"/>
                </a:cubicBezTo>
                <a:cubicBezTo>
                  <a:pt x="933611" y="693581"/>
                  <a:pt x="938148" y="691182"/>
                  <a:pt x="942975" y="689803"/>
                </a:cubicBezTo>
                <a:cubicBezTo>
                  <a:pt x="949269" y="688005"/>
                  <a:pt x="955756" y="686922"/>
                  <a:pt x="962025" y="685041"/>
                </a:cubicBezTo>
                <a:cubicBezTo>
                  <a:pt x="971642" y="682156"/>
                  <a:pt x="980860" y="677951"/>
                  <a:pt x="990600" y="675516"/>
                </a:cubicBezTo>
                <a:cubicBezTo>
                  <a:pt x="996950" y="673928"/>
                  <a:pt x="1003440" y="672823"/>
                  <a:pt x="1009650" y="670753"/>
                </a:cubicBezTo>
                <a:cubicBezTo>
                  <a:pt x="1042891" y="659673"/>
                  <a:pt x="1023461" y="664153"/>
                  <a:pt x="1052513" y="651703"/>
                </a:cubicBezTo>
                <a:cubicBezTo>
                  <a:pt x="1057127" y="649726"/>
                  <a:pt x="1062038" y="648528"/>
                  <a:pt x="1066800" y="646941"/>
                </a:cubicBezTo>
                <a:cubicBezTo>
                  <a:pt x="1071563" y="643766"/>
                  <a:pt x="1076691" y="641080"/>
                  <a:pt x="1081088" y="637416"/>
                </a:cubicBezTo>
                <a:cubicBezTo>
                  <a:pt x="1086262" y="633104"/>
                  <a:pt x="1089771" y="626864"/>
                  <a:pt x="1095375" y="623128"/>
                </a:cubicBezTo>
                <a:cubicBezTo>
                  <a:pt x="1099552" y="620343"/>
                  <a:pt x="1104900" y="619953"/>
                  <a:pt x="1109663" y="618366"/>
                </a:cubicBezTo>
                <a:cubicBezTo>
                  <a:pt x="1135061" y="580268"/>
                  <a:pt x="1101728" y="626300"/>
                  <a:pt x="1133475" y="594553"/>
                </a:cubicBezTo>
                <a:cubicBezTo>
                  <a:pt x="1137522" y="590506"/>
                  <a:pt x="1138603" y="583930"/>
                  <a:pt x="1143000" y="580266"/>
                </a:cubicBezTo>
                <a:cubicBezTo>
                  <a:pt x="1148454" y="575721"/>
                  <a:pt x="1156030" y="574504"/>
                  <a:pt x="1162050" y="570741"/>
                </a:cubicBezTo>
                <a:cubicBezTo>
                  <a:pt x="1168781" y="566534"/>
                  <a:pt x="1174597" y="561005"/>
                  <a:pt x="1181100" y="556453"/>
                </a:cubicBezTo>
                <a:cubicBezTo>
                  <a:pt x="1190478" y="549888"/>
                  <a:pt x="1201580" y="545497"/>
                  <a:pt x="1209675" y="537403"/>
                </a:cubicBezTo>
                <a:cubicBezTo>
                  <a:pt x="1214438" y="532641"/>
                  <a:pt x="1219651" y="528290"/>
                  <a:pt x="1223963" y="523116"/>
                </a:cubicBezTo>
                <a:cubicBezTo>
                  <a:pt x="1246200" y="496432"/>
                  <a:pt x="1217311" y="520601"/>
                  <a:pt x="1252538" y="489778"/>
                </a:cubicBezTo>
                <a:cubicBezTo>
                  <a:pt x="1255412" y="487264"/>
                  <a:pt x="1279951" y="468928"/>
                  <a:pt x="1285875" y="465966"/>
                </a:cubicBezTo>
                <a:cubicBezTo>
                  <a:pt x="1290365" y="463721"/>
                  <a:pt x="1295774" y="463641"/>
                  <a:pt x="1300163" y="461203"/>
                </a:cubicBezTo>
                <a:cubicBezTo>
                  <a:pt x="1349288" y="433911"/>
                  <a:pt x="1310698" y="448166"/>
                  <a:pt x="1343025" y="437391"/>
                </a:cubicBezTo>
                <a:cubicBezTo>
                  <a:pt x="1347788" y="432628"/>
                  <a:pt x="1352139" y="427415"/>
                  <a:pt x="1357313" y="423103"/>
                </a:cubicBezTo>
                <a:cubicBezTo>
                  <a:pt x="1377744" y="406077"/>
                  <a:pt x="1366917" y="422056"/>
                  <a:pt x="1385888" y="399291"/>
                </a:cubicBezTo>
                <a:cubicBezTo>
                  <a:pt x="1389552" y="394894"/>
                  <a:pt x="1391749" y="389400"/>
                  <a:pt x="1395413" y="385003"/>
                </a:cubicBezTo>
                <a:cubicBezTo>
                  <a:pt x="1399725" y="379829"/>
                  <a:pt x="1405388" y="375890"/>
                  <a:pt x="1409700" y="370716"/>
                </a:cubicBezTo>
                <a:cubicBezTo>
                  <a:pt x="1413364" y="366319"/>
                  <a:pt x="1415178" y="360475"/>
                  <a:pt x="1419225" y="356428"/>
                </a:cubicBezTo>
                <a:cubicBezTo>
                  <a:pt x="1423272" y="352381"/>
                  <a:pt x="1428750" y="350078"/>
                  <a:pt x="1433513" y="346903"/>
                </a:cubicBezTo>
                <a:cubicBezTo>
                  <a:pt x="1439863" y="337378"/>
                  <a:pt x="1444468" y="326423"/>
                  <a:pt x="1452563" y="318328"/>
                </a:cubicBezTo>
                <a:cubicBezTo>
                  <a:pt x="1457325" y="313566"/>
                  <a:pt x="1462715" y="309357"/>
                  <a:pt x="1466850" y="304041"/>
                </a:cubicBezTo>
                <a:cubicBezTo>
                  <a:pt x="1473878" y="295005"/>
                  <a:pt x="1479550" y="284991"/>
                  <a:pt x="1485900" y="275466"/>
                </a:cubicBezTo>
                <a:cubicBezTo>
                  <a:pt x="1489075" y="270703"/>
                  <a:pt x="1490662" y="264353"/>
                  <a:pt x="1495425" y="261178"/>
                </a:cubicBezTo>
                <a:lnTo>
                  <a:pt x="1509713" y="251653"/>
                </a:lnTo>
                <a:lnTo>
                  <a:pt x="1547813" y="194503"/>
                </a:lnTo>
                <a:lnTo>
                  <a:pt x="1557338" y="180216"/>
                </a:lnTo>
                <a:lnTo>
                  <a:pt x="1566863" y="165928"/>
                </a:lnTo>
                <a:cubicBezTo>
                  <a:pt x="1568450" y="159578"/>
                  <a:pt x="1569827" y="153172"/>
                  <a:pt x="1571625" y="146878"/>
                </a:cubicBezTo>
                <a:cubicBezTo>
                  <a:pt x="1573004" y="142051"/>
                  <a:pt x="1575170" y="137461"/>
                  <a:pt x="1576388" y="132591"/>
                </a:cubicBezTo>
                <a:lnTo>
                  <a:pt x="1585913" y="94491"/>
                </a:lnTo>
                <a:cubicBezTo>
                  <a:pt x="1588783" y="74401"/>
                  <a:pt x="1598520" y="24525"/>
                  <a:pt x="1585913" y="8766"/>
                </a:cubicBezTo>
                <a:cubicBezTo>
                  <a:pt x="1578901" y="0"/>
                  <a:pt x="1563759" y="12569"/>
                  <a:pt x="1552575" y="13528"/>
                </a:cubicBezTo>
                <a:cubicBezTo>
                  <a:pt x="1508175" y="17334"/>
                  <a:pt x="1463444" y="17525"/>
                  <a:pt x="1419225" y="23053"/>
                </a:cubicBezTo>
                <a:cubicBezTo>
                  <a:pt x="1355872" y="30973"/>
                  <a:pt x="1393899" y="27018"/>
                  <a:pt x="1304925" y="32578"/>
                </a:cubicBezTo>
                <a:cubicBezTo>
                  <a:pt x="1256949" y="48572"/>
                  <a:pt x="1331338" y="24179"/>
                  <a:pt x="1271588" y="42103"/>
                </a:cubicBezTo>
                <a:cubicBezTo>
                  <a:pt x="1271555" y="42113"/>
                  <a:pt x="1235885" y="54004"/>
                  <a:pt x="1228725" y="56391"/>
                </a:cubicBezTo>
                <a:lnTo>
                  <a:pt x="1185863" y="70678"/>
                </a:lnTo>
                <a:cubicBezTo>
                  <a:pt x="1185859" y="70679"/>
                  <a:pt x="1157293" y="80202"/>
                  <a:pt x="1157288" y="80203"/>
                </a:cubicBezTo>
                <a:lnTo>
                  <a:pt x="1128713" y="84966"/>
                </a:lnTo>
                <a:cubicBezTo>
                  <a:pt x="1123950" y="88141"/>
                  <a:pt x="1119545" y="91931"/>
                  <a:pt x="1114425" y="94491"/>
                </a:cubicBezTo>
                <a:cubicBezTo>
                  <a:pt x="1104022" y="99692"/>
                  <a:pt x="1086413" y="101688"/>
                  <a:pt x="1076325" y="104016"/>
                </a:cubicBezTo>
                <a:cubicBezTo>
                  <a:pt x="1063569" y="106960"/>
                  <a:pt x="1051287" y="112670"/>
                  <a:pt x="1038225" y="113541"/>
                </a:cubicBezTo>
                <a:lnTo>
                  <a:pt x="895350" y="123066"/>
                </a:lnTo>
                <a:cubicBezTo>
                  <a:pt x="885825" y="124653"/>
                  <a:pt x="876357" y="126630"/>
                  <a:pt x="866775" y="127828"/>
                </a:cubicBezTo>
                <a:cubicBezTo>
                  <a:pt x="850944" y="129807"/>
                  <a:pt x="834919" y="130165"/>
                  <a:pt x="819150" y="132591"/>
                </a:cubicBezTo>
                <a:cubicBezTo>
                  <a:pt x="814188" y="133354"/>
                  <a:pt x="809785" y="136369"/>
                  <a:pt x="804863" y="137353"/>
                </a:cubicBezTo>
                <a:cubicBezTo>
                  <a:pt x="793855" y="139555"/>
                  <a:pt x="782620" y="140409"/>
                  <a:pt x="771525" y="142116"/>
                </a:cubicBezTo>
                <a:cubicBezTo>
                  <a:pt x="761981" y="143584"/>
                  <a:pt x="752475" y="145291"/>
                  <a:pt x="742950" y="146878"/>
                </a:cubicBezTo>
                <a:cubicBezTo>
                  <a:pt x="715820" y="155923"/>
                  <a:pt x="731377" y="151845"/>
                  <a:pt x="685800" y="156403"/>
                </a:cubicBezTo>
                <a:lnTo>
                  <a:pt x="633413" y="161166"/>
                </a:lnTo>
                <a:cubicBezTo>
                  <a:pt x="616015" y="162997"/>
                  <a:pt x="580057" y="167909"/>
                  <a:pt x="561975" y="170691"/>
                </a:cubicBezTo>
                <a:cubicBezTo>
                  <a:pt x="516458" y="177694"/>
                  <a:pt x="549876" y="172321"/>
                  <a:pt x="514350" y="180216"/>
                </a:cubicBezTo>
                <a:cubicBezTo>
                  <a:pt x="496854" y="184104"/>
                  <a:pt x="488093" y="184759"/>
                  <a:pt x="471488" y="189741"/>
                </a:cubicBezTo>
                <a:cubicBezTo>
                  <a:pt x="461871" y="192626"/>
                  <a:pt x="451267" y="193697"/>
                  <a:pt x="442913" y="199266"/>
                </a:cubicBezTo>
                <a:cubicBezTo>
                  <a:pt x="438150" y="202441"/>
                  <a:pt x="434147" y="207285"/>
                  <a:pt x="428625" y="208791"/>
                </a:cubicBezTo>
                <a:cubicBezTo>
                  <a:pt x="416277" y="212158"/>
                  <a:pt x="403256" y="212236"/>
                  <a:pt x="390525" y="213553"/>
                </a:cubicBezTo>
                <a:lnTo>
                  <a:pt x="290513" y="223078"/>
                </a:lnTo>
                <a:cubicBezTo>
                  <a:pt x="257745" y="234001"/>
                  <a:pt x="297364" y="221832"/>
                  <a:pt x="238125" y="232603"/>
                </a:cubicBezTo>
                <a:cubicBezTo>
                  <a:pt x="233186" y="233501"/>
                  <a:pt x="228777" y="236468"/>
                  <a:pt x="223838" y="237366"/>
                </a:cubicBezTo>
                <a:cubicBezTo>
                  <a:pt x="211246" y="239656"/>
                  <a:pt x="198438" y="240541"/>
                  <a:pt x="185738" y="242128"/>
                </a:cubicBezTo>
                <a:cubicBezTo>
                  <a:pt x="152242" y="253294"/>
                  <a:pt x="192391" y="241019"/>
                  <a:pt x="128588" y="251653"/>
                </a:cubicBezTo>
                <a:cubicBezTo>
                  <a:pt x="123636" y="252478"/>
                  <a:pt x="119223" y="255431"/>
                  <a:pt x="114300" y="256416"/>
                </a:cubicBezTo>
                <a:cubicBezTo>
                  <a:pt x="103293" y="258617"/>
                  <a:pt x="92035" y="259333"/>
                  <a:pt x="80963" y="261178"/>
                </a:cubicBezTo>
                <a:cubicBezTo>
                  <a:pt x="50517" y="266252"/>
                  <a:pt x="80169" y="260384"/>
                  <a:pt x="71438" y="261178"/>
                </a:cubicBezTo>
                <a:close/>
              </a:path>
            </a:pathLst>
          </a:custGeom>
        </p:spPr>
        <p:txBody>
          <a:bodyPr rtlCol="0" anchor="ctr">
            <a:spAutoFit/>
          </a:bodyPr>
          <a:lstStyle/>
          <a:p>
            <a:pPr algn="ctr"/>
            <a:endParaRPr lang="en-GB" dirty="0" smtClean="0"/>
          </a:p>
        </p:txBody>
      </p:sp>
      <p:pic>
        <p:nvPicPr>
          <p:cNvPr id="1026" name="Picture 2" descr="C:\Users\norman\Pictures\Solent book cover.png"/>
          <p:cNvPicPr>
            <a:picLocks noChangeAspect="1" noChangeArrowheads="1"/>
          </p:cNvPicPr>
          <p:nvPr/>
        </p:nvPicPr>
        <p:blipFill>
          <a:blip r:embed="rId6" cstate="print"/>
          <a:srcRect/>
          <a:stretch>
            <a:fillRect/>
          </a:stretch>
        </p:blipFill>
        <p:spPr bwMode="auto">
          <a:xfrm>
            <a:off x="7020272" y="2708920"/>
            <a:ext cx="1630884" cy="2232248"/>
          </a:xfrm>
          <a:prstGeom prst="rect">
            <a:avLst/>
          </a:prstGeom>
          <a:noFill/>
          <a:ln>
            <a:solidFill>
              <a:schemeClr val="bg1">
                <a:lumMod val="95000"/>
              </a:schemeClr>
            </a:solidFill>
          </a:ln>
        </p:spPr>
      </p:pic>
      <p:pic>
        <p:nvPicPr>
          <p:cNvPr id="1027" name="Picture 3" descr="C:\Users\norman\Pictures\SOLENT 2.jpg"/>
          <p:cNvPicPr>
            <a:picLocks noChangeAspect="1" noChangeArrowheads="1"/>
          </p:cNvPicPr>
          <p:nvPr/>
        </p:nvPicPr>
        <p:blipFill>
          <a:blip r:embed="rId7" cstate="print"/>
          <a:srcRect/>
          <a:stretch>
            <a:fillRect/>
          </a:stretch>
        </p:blipFill>
        <p:spPr bwMode="auto">
          <a:xfrm>
            <a:off x="6876256" y="1196752"/>
            <a:ext cx="1944216" cy="1080120"/>
          </a:xfrm>
          <a:prstGeom prst="rect">
            <a:avLst/>
          </a:prstGeom>
          <a:noFill/>
        </p:spPr>
      </p:pic>
      <p:sp>
        <p:nvSpPr>
          <p:cNvPr id="17" name="TextBox 16"/>
          <p:cNvSpPr txBox="1"/>
          <p:nvPr/>
        </p:nvSpPr>
        <p:spPr>
          <a:xfrm>
            <a:off x="6876256" y="1772816"/>
            <a:ext cx="1422121" cy="523220"/>
          </a:xfrm>
          <a:prstGeom prst="rect">
            <a:avLst/>
          </a:prstGeom>
          <a:noFill/>
        </p:spPr>
        <p:txBody>
          <a:bodyPr wrap="none" rtlCol="0">
            <a:spAutoFit/>
          </a:bodyPr>
          <a:lstStyle/>
          <a:p>
            <a:r>
              <a:rPr lang="en-GB" sz="1400" dirty="0" smtClean="0">
                <a:solidFill>
                  <a:schemeClr val="bg1"/>
                </a:solidFill>
              </a:rPr>
              <a:t>Southampton </a:t>
            </a:r>
            <a:endParaRPr lang="en-GB" sz="1400" dirty="0" smtClean="0">
              <a:solidFill>
                <a:schemeClr val="bg1"/>
              </a:solidFill>
            </a:endParaRPr>
          </a:p>
          <a:p>
            <a:r>
              <a:rPr lang="en-GB" sz="1400" dirty="0" smtClean="0">
                <a:solidFill>
                  <a:schemeClr val="bg1"/>
                </a:solidFill>
              </a:rPr>
              <a:t>Solent </a:t>
            </a:r>
            <a:r>
              <a:rPr lang="en-GB" sz="1400" dirty="0" smtClean="0">
                <a:solidFill>
                  <a:schemeClr val="bg1"/>
                </a:solidFill>
              </a:rPr>
              <a:t>University</a:t>
            </a:r>
            <a:endParaRPr lang="en-GB" sz="1400" dirty="0">
              <a:solidFill>
                <a:schemeClr val="bg1"/>
              </a:solidFill>
            </a:endParaRPr>
          </a:p>
        </p:txBody>
      </p:sp>
      <p:sp>
        <p:nvSpPr>
          <p:cNvPr id="18" name="TextBox 17"/>
          <p:cNvSpPr txBox="1"/>
          <p:nvPr/>
        </p:nvSpPr>
        <p:spPr>
          <a:xfrm>
            <a:off x="4860032" y="1196752"/>
            <a:ext cx="1699183" cy="307777"/>
          </a:xfrm>
          <a:prstGeom prst="rect">
            <a:avLst/>
          </a:prstGeom>
          <a:noFill/>
        </p:spPr>
        <p:txBody>
          <a:bodyPr wrap="none" rtlCol="0">
            <a:spAutoFit/>
          </a:bodyPr>
          <a:lstStyle/>
          <a:p>
            <a:r>
              <a:rPr lang="en-GB" sz="1400" dirty="0" smtClean="0">
                <a:solidFill>
                  <a:schemeClr val="bg1"/>
                </a:solidFill>
              </a:rPr>
              <a:t>  University of Surrey</a:t>
            </a:r>
            <a:endParaRPr lang="en-GB" sz="1400" dirty="0">
              <a:solidFill>
                <a:schemeClr val="bg1"/>
              </a:solidFill>
            </a:endParaRPr>
          </a:p>
        </p:txBody>
      </p:sp>
      <p:sp>
        <p:nvSpPr>
          <p:cNvPr id="19" name="TextBox 18"/>
          <p:cNvSpPr txBox="1"/>
          <p:nvPr/>
        </p:nvSpPr>
        <p:spPr>
          <a:xfrm>
            <a:off x="179512" y="548680"/>
            <a:ext cx="7476727" cy="461665"/>
          </a:xfrm>
          <a:prstGeom prst="rect">
            <a:avLst/>
          </a:prstGeom>
          <a:noFill/>
        </p:spPr>
        <p:txBody>
          <a:bodyPr wrap="none" rtlCol="0">
            <a:spAutoFit/>
          </a:bodyPr>
          <a:lstStyle/>
          <a:p>
            <a:r>
              <a:rPr lang="en-GB" sz="2400" dirty="0" smtClean="0">
                <a:latin typeface="Arial" pitchFamily="34" charset="0"/>
                <a:cs typeface="Arial" pitchFamily="34" charset="0"/>
              </a:rPr>
              <a:t>My personal story of organisational &amp; system change</a:t>
            </a:r>
            <a:endParaRPr lang="en-GB" sz="2400" dirty="0">
              <a:latin typeface="Arial" pitchFamily="34" charset="0"/>
              <a:cs typeface="Arial" pitchFamily="34" charset="0"/>
            </a:endParaRPr>
          </a:p>
        </p:txBody>
      </p:sp>
      <p:sp>
        <p:nvSpPr>
          <p:cNvPr id="22" name="TextBox 21"/>
          <p:cNvSpPr txBox="1"/>
          <p:nvPr/>
        </p:nvSpPr>
        <p:spPr>
          <a:xfrm>
            <a:off x="107504" y="5301208"/>
            <a:ext cx="4968552" cy="615553"/>
          </a:xfrm>
          <a:prstGeom prst="rect">
            <a:avLst/>
          </a:prstGeom>
          <a:noFill/>
        </p:spPr>
        <p:txBody>
          <a:bodyPr wrap="square" rtlCol="0">
            <a:spAutoFit/>
          </a:bodyPr>
          <a:lstStyle/>
          <a:p>
            <a:r>
              <a:rPr lang="en-GB" b="1" i="1" dirty="0" smtClean="0">
                <a:latin typeface="Arial Narrow" pitchFamily="34" charset="0"/>
              </a:rPr>
              <a:t>              S</a:t>
            </a:r>
            <a:r>
              <a:rPr lang="en-GB" b="1" i="1" dirty="0" smtClean="0">
                <a:latin typeface="Arial Narrow" pitchFamily="34" charset="0"/>
              </a:rPr>
              <a:t>ystem </a:t>
            </a:r>
            <a:r>
              <a:rPr lang="en-GB" b="1" i="1" dirty="0" smtClean="0">
                <a:latin typeface="Arial Narrow" pitchFamily="34" charset="0"/>
              </a:rPr>
              <a:t>c</a:t>
            </a:r>
            <a:r>
              <a:rPr lang="en-GB" b="1" i="1" dirty="0" smtClean="0">
                <a:latin typeface="Arial Narrow" pitchFamily="34" charset="0"/>
              </a:rPr>
              <a:t>hange </a:t>
            </a:r>
            <a:r>
              <a:rPr lang="en-GB" b="1" i="1" dirty="0" smtClean="0">
                <a:latin typeface="Arial Narrow" pitchFamily="34" charset="0"/>
              </a:rPr>
              <a:t>t</a:t>
            </a:r>
            <a:r>
              <a:rPr lang="en-GB" b="1" i="1" dirty="0" smtClean="0">
                <a:latin typeface="Arial Narrow" pitchFamily="34" charset="0"/>
              </a:rPr>
              <a:t>hrough </a:t>
            </a:r>
            <a:r>
              <a:rPr lang="en-GB" b="1" i="1" dirty="0" smtClean="0">
                <a:latin typeface="Arial Narrow" pitchFamily="34" charset="0"/>
              </a:rPr>
              <a:t>policy </a:t>
            </a:r>
          </a:p>
          <a:p>
            <a:r>
              <a:rPr lang="en-GB" sz="1600" b="1" dirty="0" smtClean="0">
                <a:latin typeface="Arial Narrow" pitchFamily="34" charset="0"/>
              </a:rPr>
              <a:t>‘Self-Evaluation’ ‘B</a:t>
            </a:r>
            <a:r>
              <a:rPr lang="en-GB" sz="1600" b="1" dirty="0" smtClean="0">
                <a:latin typeface="Arial Narrow" pitchFamily="34" charset="0"/>
              </a:rPr>
              <a:t>enchmarking’  ‘Regulation’ ‘Brokerage’</a:t>
            </a:r>
          </a:p>
        </p:txBody>
      </p:sp>
      <p:sp>
        <p:nvSpPr>
          <p:cNvPr id="23" name="TextBox 22"/>
          <p:cNvSpPr txBox="1"/>
          <p:nvPr/>
        </p:nvSpPr>
        <p:spPr>
          <a:xfrm>
            <a:off x="5148064" y="5085184"/>
            <a:ext cx="1512168" cy="1077218"/>
          </a:xfrm>
          <a:prstGeom prst="rect">
            <a:avLst/>
          </a:prstGeom>
          <a:noFill/>
        </p:spPr>
        <p:txBody>
          <a:bodyPr wrap="square" rtlCol="0">
            <a:spAutoFit/>
          </a:bodyPr>
          <a:lstStyle/>
          <a:p>
            <a:pPr algn="ctr"/>
            <a:r>
              <a:rPr lang="en-GB" sz="1600" b="1" dirty="0" smtClean="0">
                <a:latin typeface="Arial Narrow" pitchFamily="34" charset="0"/>
              </a:rPr>
              <a:t>‘Experience of  making change happen i</a:t>
            </a:r>
            <a:r>
              <a:rPr lang="en-GB" sz="1600" b="1" dirty="0" smtClean="0">
                <a:latin typeface="Arial Narrow" pitchFamily="34" charset="0"/>
              </a:rPr>
              <a:t>n a University</a:t>
            </a:r>
            <a:endParaRPr lang="en-GB" sz="1600" b="1" dirty="0">
              <a:latin typeface="Arial Narrow" pitchFamily="34" charset="0"/>
            </a:endParaRPr>
          </a:p>
        </p:txBody>
      </p:sp>
      <p:sp>
        <p:nvSpPr>
          <p:cNvPr id="24" name="TextBox 23"/>
          <p:cNvSpPr txBox="1"/>
          <p:nvPr/>
        </p:nvSpPr>
        <p:spPr>
          <a:xfrm>
            <a:off x="6876256" y="5085184"/>
            <a:ext cx="2483768" cy="584775"/>
          </a:xfrm>
          <a:prstGeom prst="rect">
            <a:avLst/>
          </a:prstGeom>
          <a:noFill/>
        </p:spPr>
        <p:txBody>
          <a:bodyPr wrap="square" rtlCol="0">
            <a:spAutoFit/>
          </a:bodyPr>
          <a:lstStyle/>
          <a:p>
            <a:r>
              <a:rPr lang="en-GB" sz="1600" b="1" dirty="0" smtClean="0">
                <a:latin typeface="Arial Narrow" pitchFamily="34" charset="0"/>
              </a:rPr>
              <a:t>Research study ‘how </a:t>
            </a:r>
          </a:p>
          <a:p>
            <a:r>
              <a:rPr lang="en-GB" sz="1600" b="1" dirty="0" smtClean="0">
                <a:latin typeface="Arial Narrow" pitchFamily="34" charset="0"/>
              </a:rPr>
              <a:t>a university changed’</a:t>
            </a:r>
          </a:p>
        </p:txBody>
      </p:sp>
      <p:pic>
        <p:nvPicPr>
          <p:cNvPr id="110596" name="Picture 4" descr="Product Details"/>
          <p:cNvPicPr>
            <a:picLocks noChangeAspect="1" noChangeArrowheads="1"/>
          </p:cNvPicPr>
          <p:nvPr/>
        </p:nvPicPr>
        <p:blipFill>
          <a:blip r:embed="rId8" cstate="print"/>
          <a:srcRect/>
          <a:stretch>
            <a:fillRect/>
          </a:stretch>
        </p:blipFill>
        <p:spPr bwMode="auto">
          <a:xfrm>
            <a:off x="1331640" y="2564904"/>
            <a:ext cx="2304256" cy="2448272"/>
          </a:xfrm>
          <a:prstGeom prst="rect">
            <a:avLst/>
          </a:prstGeom>
          <a:noFill/>
        </p:spPr>
      </p:pic>
      <p:pic>
        <p:nvPicPr>
          <p:cNvPr id="25" name="Picture 19" descr="http://sussexstudent.com/files/qaa.jpg"/>
          <p:cNvPicPr>
            <a:picLocks noChangeAspect="1" noChangeArrowheads="1"/>
          </p:cNvPicPr>
          <p:nvPr/>
        </p:nvPicPr>
        <p:blipFill>
          <a:blip r:embed="rId9" cstate="print"/>
          <a:srcRect/>
          <a:stretch>
            <a:fillRect/>
          </a:stretch>
        </p:blipFill>
        <p:spPr bwMode="auto">
          <a:xfrm>
            <a:off x="1691680" y="1628800"/>
            <a:ext cx="1296144" cy="504056"/>
          </a:xfrm>
          <a:prstGeom prst="rect">
            <a:avLst/>
          </a:prstGeom>
          <a:noFill/>
          <a:ln w="9525">
            <a:noFill/>
            <a:miter lim="800000"/>
            <a:headEnd/>
            <a:tailEnd/>
          </a:ln>
        </p:spPr>
      </p:pic>
      <p:sp>
        <p:nvSpPr>
          <p:cNvPr id="26" name="TextBox 25"/>
          <p:cNvSpPr txBox="1"/>
          <p:nvPr/>
        </p:nvSpPr>
        <p:spPr>
          <a:xfrm>
            <a:off x="251520" y="6165304"/>
            <a:ext cx="870751" cy="461665"/>
          </a:xfrm>
          <a:prstGeom prst="rect">
            <a:avLst/>
          </a:prstGeom>
          <a:noFill/>
        </p:spPr>
        <p:txBody>
          <a:bodyPr wrap="none" rtlCol="0">
            <a:spAutoFit/>
          </a:bodyPr>
          <a:lstStyle/>
          <a:p>
            <a:r>
              <a:rPr lang="en-GB" sz="2400" b="1" dirty="0" smtClean="0">
                <a:latin typeface="Arial" pitchFamily="34" charset="0"/>
                <a:cs typeface="Arial" pitchFamily="34" charset="0"/>
              </a:rPr>
              <a:t>1995</a:t>
            </a:r>
            <a:endParaRPr lang="en-GB" sz="2400" b="1" dirty="0">
              <a:latin typeface="Arial" pitchFamily="34" charset="0"/>
              <a:cs typeface="Arial" pitchFamily="34" charset="0"/>
            </a:endParaRPr>
          </a:p>
        </p:txBody>
      </p:sp>
      <p:sp>
        <p:nvSpPr>
          <p:cNvPr id="27" name="TextBox 26"/>
          <p:cNvSpPr txBox="1"/>
          <p:nvPr/>
        </p:nvSpPr>
        <p:spPr>
          <a:xfrm>
            <a:off x="7308304" y="6093296"/>
            <a:ext cx="1299395" cy="461665"/>
          </a:xfrm>
          <a:prstGeom prst="rect">
            <a:avLst/>
          </a:prstGeom>
          <a:noFill/>
        </p:spPr>
        <p:txBody>
          <a:bodyPr wrap="none" rtlCol="0">
            <a:spAutoFit/>
          </a:bodyPr>
          <a:lstStyle/>
          <a:p>
            <a:r>
              <a:rPr lang="en-GB" sz="2400" b="1" dirty="0" smtClean="0">
                <a:latin typeface="Arial" pitchFamily="34" charset="0"/>
                <a:cs typeface="Arial" pitchFamily="34" charset="0"/>
              </a:rPr>
              <a:t>2011-12</a:t>
            </a:r>
            <a:endParaRPr lang="en-GB" sz="2400" b="1" dirty="0">
              <a:latin typeface="Arial" pitchFamily="34" charset="0"/>
              <a:cs typeface="Arial" pitchFamily="34" charset="0"/>
            </a:endParaRPr>
          </a:p>
        </p:txBody>
      </p:sp>
      <p:sp>
        <p:nvSpPr>
          <p:cNvPr id="28" name="TextBox 27"/>
          <p:cNvSpPr txBox="1"/>
          <p:nvPr/>
        </p:nvSpPr>
        <p:spPr>
          <a:xfrm>
            <a:off x="2627784" y="6165304"/>
            <a:ext cx="1316386" cy="461665"/>
          </a:xfrm>
          <a:prstGeom prst="rect">
            <a:avLst/>
          </a:prstGeom>
          <a:noFill/>
        </p:spPr>
        <p:txBody>
          <a:bodyPr wrap="none" rtlCol="0">
            <a:spAutoFit/>
          </a:bodyPr>
          <a:lstStyle/>
          <a:p>
            <a:r>
              <a:rPr lang="en-GB" sz="2400" b="1" dirty="0" smtClean="0">
                <a:latin typeface="Arial" pitchFamily="34" charset="0"/>
                <a:cs typeface="Arial" pitchFamily="34" charset="0"/>
              </a:rPr>
              <a:t>2000-05</a:t>
            </a:r>
            <a:endParaRPr lang="en-GB" sz="2400" b="1" dirty="0">
              <a:latin typeface="Arial" pitchFamily="34" charset="0"/>
              <a:cs typeface="Arial" pitchFamily="34" charset="0"/>
            </a:endParaRPr>
          </a:p>
        </p:txBody>
      </p:sp>
      <p:sp>
        <p:nvSpPr>
          <p:cNvPr id="29" name="TextBox 28"/>
          <p:cNvSpPr txBox="1"/>
          <p:nvPr/>
        </p:nvSpPr>
        <p:spPr>
          <a:xfrm>
            <a:off x="4499992" y="6165304"/>
            <a:ext cx="1299395" cy="461665"/>
          </a:xfrm>
          <a:prstGeom prst="rect">
            <a:avLst/>
          </a:prstGeom>
          <a:noFill/>
        </p:spPr>
        <p:txBody>
          <a:bodyPr wrap="none" rtlCol="0">
            <a:spAutoFit/>
          </a:bodyPr>
          <a:lstStyle/>
          <a:p>
            <a:r>
              <a:rPr lang="en-GB" sz="2400" b="1" dirty="0" smtClean="0">
                <a:latin typeface="Arial" pitchFamily="34" charset="0"/>
                <a:cs typeface="Arial" pitchFamily="34" charset="0"/>
              </a:rPr>
              <a:t>2006-11</a:t>
            </a:r>
            <a:endParaRPr lang="en-GB" sz="2400" b="1" dirty="0">
              <a:latin typeface="Arial" pitchFamily="34" charset="0"/>
              <a:cs typeface="Arial" pitchFamily="34" charset="0"/>
            </a:endParaRPr>
          </a:p>
        </p:txBody>
      </p:sp>
      <p:pic>
        <p:nvPicPr>
          <p:cNvPr id="30" name="Picture 2" descr="C:\Users\norman\Downloads\brokerage.jpg"/>
          <p:cNvPicPr>
            <a:picLocks noChangeAspect="1" noChangeArrowheads="1"/>
          </p:cNvPicPr>
          <p:nvPr/>
        </p:nvPicPr>
        <p:blipFill>
          <a:blip r:embed="rId10" cstate="print"/>
          <a:srcRect/>
          <a:stretch>
            <a:fillRect/>
          </a:stretch>
        </p:blipFill>
        <p:spPr bwMode="auto">
          <a:xfrm>
            <a:off x="3275856" y="2708920"/>
            <a:ext cx="1698904" cy="2271383"/>
          </a:xfrm>
          <a:prstGeom prst="rect">
            <a:avLst/>
          </a:prstGeom>
          <a:noFill/>
        </p:spPr>
      </p:pic>
      <p:sp>
        <p:nvSpPr>
          <p:cNvPr id="31" name="TextBox 30"/>
          <p:cNvSpPr txBox="1"/>
          <p:nvPr/>
        </p:nvSpPr>
        <p:spPr>
          <a:xfrm>
            <a:off x="107504" y="2924944"/>
            <a:ext cx="1440160" cy="2062103"/>
          </a:xfrm>
          <a:prstGeom prst="rect">
            <a:avLst/>
          </a:prstGeom>
          <a:solidFill>
            <a:srgbClr val="0070C0"/>
          </a:solidFill>
        </p:spPr>
        <p:txBody>
          <a:bodyPr wrap="square" rtlCol="0">
            <a:spAutoFit/>
          </a:bodyPr>
          <a:lstStyle/>
          <a:p>
            <a:pPr algn="ctr"/>
            <a:r>
              <a:rPr lang="en-GB" sz="1600" b="1" dirty="0" smtClean="0">
                <a:solidFill>
                  <a:schemeClr val="bg1"/>
                </a:solidFill>
              </a:rPr>
              <a:t>             </a:t>
            </a:r>
            <a:r>
              <a:rPr lang="en-GB" sz="1600" b="1" i="1" dirty="0" smtClean="0">
                <a:solidFill>
                  <a:schemeClr val="bg1"/>
                </a:solidFill>
              </a:rPr>
              <a:t> HEQC</a:t>
            </a:r>
            <a:endParaRPr lang="en-GB" sz="1600" b="1" i="1" dirty="0" smtClean="0">
              <a:solidFill>
                <a:schemeClr val="bg1"/>
              </a:solidFill>
            </a:endParaRPr>
          </a:p>
          <a:p>
            <a:pPr algn="ctr"/>
            <a:endParaRPr lang="en-GB" sz="1600" b="1" dirty="0" smtClean="0">
              <a:solidFill>
                <a:schemeClr val="bg1"/>
              </a:solidFill>
            </a:endParaRPr>
          </a:p>
          <a:p>
            <a:pPr algn="ctr"/>
            <a:r>
              <a:rPr lang="en-GB" sz="1600" b="1" dirty="0" smtClean="0">
                <a:solidFill>
                  <a:schemeClr val="bg1"/>
                </a:solidFill>
              </a:rPr>
              <a:t>Self-</a:t>
            </a:r>
          </a:p>
          <a:p>
            <a:pPr algn="ctr"/>
            <a:r>
              <a:rPr lang="en-GB" sz="1600" b="1" dirty="0" smtClean="0">
                <a:solidFill>
                  <a:schemeClr val="bg1"/>
                </a:solidFill>
              </a:rPr>
              <a:t>Evaluation </a:t>
            </a:r>
          </a:p>
          <a:p>
            <a:pPr algn="ctr"/>
            <a:r>
              <a:rPr lang="en-GB" sz="1600" b="1" dirty="0" smtClean="0">
                <a:solidFill>
                  <a:schemeClr val="bg1"/>
                </a:solidFill>
              </a:rPr>
              <a:t>for Self-</a:t>
            </a:r>
          </a:p>
          <a:p>
            <a:pPr algn="ctr"/>
            <a:r>
              <a:rPr lang="en-GB" sz="1600" b="1" dirty="0" smtClean="0">
                <a:solidFill>
                  <a:schemeClr val="bg1"/>
                </a:solidFill>
              </a:rPr>
              <a:t>Improvement</a:t>
            </a:r>
          </a:p>
          <a:p>
            <a:pPr algn="ctr"/>
            <a:endParaRPr lang="en-GB" sz="1600" b="1" dirty="0" smtClean="0">
              <a:solidFill>
                <a:schemeClr val="bg1"/>
              </a:solidFill>
            </a:endParaRPr>
          </a:p>
          <a:p>
            <a:pPr algn="ctr"/>
            <a:endParaRPr lang="en-GB" sz="1600" b="1" dirty="0">
              <a:solidFill>
                <a:schemeClr val="bg1"/>
              </a:solidFill>
            </a:endParaRPr>
          </a:p>
        </p:txBody>
      </p:sp>
      <p:sp>
        <p:nvSpPr>
          <p:cNvPr id="32" name="TextBox 31"/>
          <p:cNvSpPr txBox="1"/>
          <p:nvPr/>
        </p:nvSpPr>
        <p:spPr>
          <a:xfrm>
            <a:off x="179512" y="1556792"/>
            <a:ext cx="1137876" cy="584775"/>
          </a:xfrm>
          <a:prstGeom prst="rect">
            <a:avLst/>
          </a:prstGeom>
          <a:noFill/>
        </p:spPr>
        <p:txBody>
          <a:bodyPr wrap="none" rtlCol="0">
            <a:spAutoFit/>
          </a:bodyPr>
          <a:lstStyle/>
          <a:p>
            <a:r>
              <a:rPr lang="en-GB" sz="3200" b="1" dirty="0" smtClean="0">
                <a:solidFill>
                  <a:srgbClr val="0070C0"/>
                </a:solidFill>
              </a:rPr>
              <a:t>HEQC</a:t>
            </a:r>
            <a:endParaRPr lang="en-GB" sz="3200" b="1" dirty="0">
              <a:solidFill>
                <a:srgbClr val="0070C0"/>
              </a:solidFill>
            </a:endParaRPr>
          </a:p>
        </p:txBody>
      </p:sp>
      <p:sp>
        <p:nvSpPr>
          <p:cNvPr id="33" name="Rectangle 32"/>
          <p:cNvSpPr/>
          <p:nvPr/>
        </p:nvSpPr>
        <p:spPr>
          <a:xfrm>
            <a:off x="323528" y="3748390"/>
            <a:ext cx="1008112" cy="369332"/>
          </a:xfrm>
          <a:prstGeom prst="rect">
            <a:avLst/>
          </a:prstGeom>
        </p:spPr>
        <p:txBody>
          <a:bodyPr wrap="square" rtlCol="0" anchor="ctr">
            <a:spAutoFit/>
          </a:bodyPr>
          <a:lstStyle/>
          <a:p>
            <a:pPr algn="ctr"/>
            <a:endParaRPr lang="en-GB" dirty="0" smtClean="0"/>
          </a:p>
        </p:txBody>
      </p:sp>
      <p:sp>
        <p:nvSpPr>
          <p:cNvPr id="34" name="Rectangle 33"/>
          <p:cNvSpPr/>
          <p:nvPr/>
        </p:nvSpPr>
        <p:spPr>
          <a:xfrm>
            <a:off x="1835696" y="2485927"/>
            <a:ext cx="1512168" cy="369332"/>
          </a:xfrm>
          <a:prstGeom prst="rect">
            <a:avLst/>
          </a:prstGeom>
          <a:solidFill>
            <a:schemeClr val="bg1"/>
          </a:solidFill>
          <a:ln>
            <a:solidFill>
              <a:schemeClr val="bg1"/>
            </a:solidFill>
          </a:ln>
        </p:spPr>
        <p:txBody>
          <a:bodyPr wrap="square" rtlCol="0" anchor="ctr">
            <a:spAutoFit/>
          </a:bodyPr>
          <a:lstStyle/>
          <a:p>
            <a:pPr algn="ctr"/>
            <a:endParaRPr lang="en-GB" dirty="0" smtClean="0"/>
          </a:p>
        </p:txBody>
      </p:sp>
      <p:sp>
        <p:nvSpPr>
          <p:cNvPr id="35" name="TextBox 34"/>
          <p:cNvSpPr txBox="1"/>
          <p:nvPr/>
        </p:nvSpPr>
        <p:spPr>
          <a:xfrm>
            <a:off x="251520" y="2348880"/>
            <a:ext cx="8345490" cy="369332"/>
          </a:xfrm>
          <a:prstGeom prst="rect">
            <a:avLst/>
          </a:prstGeom>
          <a:noFill/>
        </p:spPr>
        <p:txBody>
          <a:bodyPr wrap="none" rtlCol="0">
            <a:spAutoFit/>
          </a:bodyPr>
          <a:lstStyle/>
          <a:p>
            <a:r>
              <a:rPr lang="en-GB" dirty="0" smtClean="0"/>
              <a:t>Research       Policy/Regulation      Enhancement    Innovation/Research         </a:t>
            </a:r>
            <a:r>
              <a:rPr lang="en-GB" dirty="0" err="1" smtClean="0"/>
              <a:t>Research</a:t>
            </a:r>
            <a:endParaRPr lang="en-GB"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6" name="Rectangle 22"/>
          <p:cNvSpPr>
            <a:spLocks noChangeArrowheads="1"/>
          </p:cNvSpPr>
          <p:nvPr/>
        </p:nvSpPr>
        <p:spPr bwMode="auto">
          <a:xfrm>
            <a:off x="0" y="501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30" name="Explosion 2 29"/>
          <p:cNvSpPr/>
          <p:nvPr/>
        </p:nvSpPr>
        <p:spPr>
          <a:xfrm>
            <a:off x="395536" y="188640"/>
            <a:ext cx="1475656" cy="100811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75777" name="Rectangle 1"/>
          <p:cNvSpPr>
            <a:spLocks noChangeArrowheads="1"/>
          </p:cNvSpPr>
          <p:nvPr/>
        </p:nvSpPr>
        <p:spPr bwMode="auto">
          <a:xfrm>
            <a:off x="3779912" y="1268760"/>
            <a:ext cx="1681871"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000" b="1" dirty="0" smtClean="0">
                <a:latin typeface="Arial" pitchFamily="34" charset="0"/>
                <a:cs typeface="Arial" pitchFamily="34" charset="0"/>
              </a:rPr>
              <a:t>OFFERINGS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pitchFamily="34" charset="0"/>
                <a:cs typeface="Arial" pitchFamily="34" charset="0"/>
              </a:rPr>
              <a:t>(WHAT?)</a:t>
            </a:r>
          </a:p>
        </p:txBody>
      </p:sp>
      <p:sp>
        <p:nvSpPr>
          <p:cNvPr id="13" name="Oval 12"/>
          <p:cNvSpPr/>
          <p:nvPr/>
        </p:nvSpPr>
        <p:spPr>
          <a:xfrm>
            <a:off x="2699792" y="1988840"/>
            <a:ext cx="3816424" cy="3635454"/>
          </a:xfrm>
          <a:prstGeom prst="ellipse">
            <a:avLst/>
          </a:prstGeom>
          <a:ln w="38100">
            <a:solidFill>
              <a:schemeClr val="tx1"/>
            </a:solidFill>
          </a:ln>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3091" name="Text Box 19"/>
          <p:cNvSpPr txBox="1">
            <a:spLocks noChangeArrowheads="1"/>
          </p:cNvSpPr>
          <p:nvPr/>
        </p:nvSpPr>
        <p:spPr bwMode="auto">
          <a:xfrm>
            <a:off x="5292080" y="1844824"/>
            <a:ext cx="1861368"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Platform</a:t>
            </a:r>
            <a:endParaRPr kumimoji="0" lang="en-US" sz="2000" b="1" i="0" u="none" strike="noStrike" cap="none" normalizeH="0" baseline="0" dirty="0" smtClean="0">
              <a:ln>
                <a:noFill/>
              </a:ln>
              <a:effectLst/>
              <a:latin typeface="Arial" pitchFamily="34" charset="0"/>
              <a:cs typeface="Arial" pitchFamily="34" charset="0"/>
            </a:endParaRPr>
          </a:p>
        </p:txBody>
      </p:sp>
      <p:sp>
        <p:nvSpPr>
          <p:cNvPr id="3090" name="Text Box 18"/>
          <p:cNvSpPr txBox="1">
            <a:spLocks noChangeArrowheads="1"/>
          </p:cNvSpPr>
          <p:nvPr/>
        </p:nvSpPr>
        <p:spPr bwMode="auto">
          <a:xfrm>
            <a:off x="2771800" y="1844824"/>
            <a:ext cx="896938"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Brand</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85" name="Text Box 13"/>
          <p:cNvSpPr txBox="1">
            <a:spLocks noChangeArrowheads="1"/>
          </p:cNvSpPr>
          <p:nvPr/>
        </p:nvSpPr>
        <p:spPr bwMode="auto">
          <a:xfrm>
            <a:off x="899592" y="2420888"/>
            <a:ext cx="216024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Networking/</a:t>
            </a:r>
            <a:endParaRPr kumimoji="0" lang="en-US" sz="20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Partnerships</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84" name="Text Box 12"/>
          <p:cNvSpPr txBox="1">
            <a:spLocks noChangeArrowheads="1"/>
          </p:cNvSpPr>
          <p:nvPr/>
        </p:nvSpPr>
        <p:spPr bwMode="auto">
          <a:xfrm>
            <a:off x="6300192" y="2564904"/>
            <a:ext cx="1270248"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Solutions</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81" name="Text Box 9"/>
          <p:cNvSpPr txBox="1">
            <a:spLocks noChangeArrowheads="1"/>
          </p:cNvSpPr>
          <p:nvPr/>
        </p:nvSpPr>
        <p:spPr bwMode="auto">
          <a:xfrm>
            <a:off x="6516216" y="3429000"/>
            <a:ext cx="1960736"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CUSTOMERS</a:t>
            </a:r>
            <a:endParaRPr kumimoji="0" lang="en-US" sz="20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(WHO)</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80" name="Text Box 8"/>
          <p:cNvSpPr txBox="1">
            <a:spLocks noChangeArrowheads="1"/>
          </p:cNvSpPr>
          <p:nvPr/>
        </p:nvSpPr>
        <p:spPr bwMode="auto">
          <a:xfrm>
            <a:off x="971600" y="3356992"/>
            <a:ext cx="1868835"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PRESENCE</a:t>
            </a:r>
            <a:endParaRPr kumimoji="0" lang="en-US" sz="20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(WHERE)</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8" name="Text Box 6"/>
          <p:cNvSpPr txBox="1">
            <a:spLocks noChangeArrowheads="1"/>
          </p:cNvSpPr>
          <p:nvPr/>
        </p:nvSpPr>
        <p:spPr bwMode="auto">
          <a:xfrm>
            <a:off x="899592" y="4653136"/>
            <a:ext cx="1988592"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Supply Chain</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7" name="Text Box 5"/>
          <p:cNvSpPr txBox="1">
            <a:spLocks noChangeArrowheads="1"/>
          </p:cNvSpPr>
          <p:nvPr/>
        </p:nvSpPr>
        <p:spPr bwMode="auto">
          <a:xfrm>
            <a:off x="6191672" y="4581128"/>
            <a:ext cx="2952328"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Customer Experience</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6" name="Text Box 4"/>
          <p:cNvSpPr txBox="1">
            <a:spLocks noChangeArrowheads="1"/>
          </p:cNvSpPr>
          <p:nvPr/>
        </p:nvSpPr>
        <p:spPr bwMode="auto">
          <a:xfrm>
            <a:off x="3779912" y="5805264"/>
            <a:ext cx="1800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PROCESSES</a:t>
            </a:r>
            <a:endParaRPr kumimoji="0" lang="en-US" sz="20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(HOW?)</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5" name="Text Box 3"/>
          <p:cNvSpPr txBox="1">
            <a:spLocks noChangeArrowheads="1"/>
          </p:cNvSpPr>
          <p:nvPr/>
        </p:nvSpPr>
        <p:spPr bwMode="auto">
          <a:xfrm>
            <a:off x="2123728" y="5445224"/>
            <a:ext cx="1728192"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effectLst/>
                <a:latin typeface="Arial" pitchFamily="34" charset="0"/>
                <a:ea typeface="Times New Roman" pitchFamily="18" charset="0"/>
                <a:cs typeface="Arial" pitchFamily="34" charset="0"/>
              </a:rPr>
              <a:t>Organisation</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4" name="Text Box 2"/>
          <p:cNvSpPr txBox="1">
            <a:spLocks noChangeArrowheads="1"/>
          </p:cNvSpPr>
          <p:nvPr/>
        </p:nvSpPr>
        <p:spPr bwMode="auto">
          <a:xfrm>
            <a:off x="5580112" y="5445224"/>
            <a:ext cx="178936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Value Capture</a:t>
            </a:r>
            <a:endParaRPr kumimoji="0" lang="en-US" sz="2000" b="0" i="0" u="none" strike="noStrike" cap="none" normalizeH="0" baseline="0" dirty="0" smtClean="0">
              <a:ln>
                <a:noFill/>
              </a:ln>
              <a:effectLst/>
              <a:latin typeface="Arial" pitchFamily="34" charset="0"/>
              <a:cs typeface="Arial" pitchFamily="34" charset="0"/>
            </a:endParaRPr>
          </a:p>
        </p:txBody>
      </p:sp>
      <p:sp>
        <p:nvSpPr>
          <p:cNvPr id="3107" name="Rectangle 35"/>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38" name="Straight Connector 37"/>
          <p:cNvCxnSpPr>
            <a:stCxn id="13" idx="0"/>
            <a:endCxn id="13" idx="4"/>
          </p:cNvCxnSpPr>
          <p:nvPr/>
        </p:nvCxnSpPr>
        <p:spPr>
          <a:xfrm>
            <a:off x="4608004" y="1988840"/>
            <a:ext cx="0" cy="3635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3" idx="6"/>
          </p:cNvCxnSpPr>
          <p:nvPr/>
        </p:nvCxnSpPr>
        <p:spPr>
          <a:xfrm>
            <a:off x="2771800" y="3789040"/>
            <a:ext cx="3744416" cy="175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707904" y="2276872"/>
            <a:ext cx="1872208" cy="3096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779912" y="2204864"/>
            <a:ext cx="1656184" cy="3240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987824" y="2924944"/>
            <a:ext cx="3312368" cy="1800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2987824" y="2924944"/>
            <a:ext cx="3240360" cy="1800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889448" y="188640"/>
            <a:ext cx="7254552" cy="830997"/>
          </a:xfrm>
          <a:prstGeom prst="rect">
            <a:avLst/>
          </a:prstGeom>
        </p:spPr>
        <p:txBody>
          <a:bodyPr wrap="square">
            <a:spAutoFit/>
          </a:bodyPr>
          <a:lstStyle/>
          <a:p>
            <a:r>
              <a:rPr lang="en-GB" sz="2400" b="1" dirty="0" smtClean="0">
                <a:latin typeface="Arial" pitchFamily="34" charset="0"/>
                <a:cs typeface="Arial" pitchFamily="34" charset="0"/>
              </a:rPr>
              <a:t>Innovation Radar - 12 dimensions of business innovation (</a:t>
            </a:r>
            <a:r>
              <a:rPr lang="en-GB" sz="2400" b="1" dirty="0" err="1" smtClean="0">
                <a:latin typeface="Arial" pitchFamily="34" charset="0"/>
                <a:cs typeface="Arial" pitchFamily="34" charset="0"/>
              </a:rPr>
              <a:t>Sawhney</a:t>
            </a:r>
            <a:r>
              <a:rPr lang="en-GB" sz="2400" b="1" dirty="0" smtClean="0">
                <a:latin typeface="Arial" pitchFamily="34" charset="0"/>
                <a:cs typeface="Arial" pitchFamily="34" charset="0"/>
              </a:rPr>
              <a:t> et al 2011: 30). </a:t>
            </a:r>
            <a:endParaRPr lang="en-GB" sz="2400" b="1" dirty="0">
              <a:latin typeface="Arial" pitchFamily="34" charset="0"/>
              <a:cs typeface="Arial" pitchFamily="34" charset="0"/>
            </a:endParaRPr>
          </a:p>
        </p:txBody>
      </p:sp>
      <p:sp>
        <p:nvSpPr>
          <p:cNvPr id="26" name="Explosion 2 25"/>
          <p:cNvSpPr/>
          <p:nvPr/>
        </p:nvSpPr>
        <p:spPr>
          <a:xfrm>
            <a:off x="4788024" y="2276872"/>
            <a:ext cx="864096" cy="72008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1124744"/>
            <a:ext cx="7704856" cy="3785652"/>
          </a:xfrm>
          <a:prstGeom prst="rect">
            <a:avLst/>
          </a:prstGeom>
        </p:spPr>
        <p:txBody>
          <a:bodyPr wrap="square">
            <a:spAutoFit/>
          </a:bodyPr>
          <a:lstStyle/>
          <a:p>
            <a:pPr lvl="0" fontAlgn="base">
              <a:spcBef>
                <a:spcPct val="0"/>
              </a:spcBef>
              <a:spcAft>
                <a:spcPct val="0"/>
              </a:spcAft>
            </a:pPr>
            <a:r>
              <a:rPr lang="en-US" sz="2400" dirty="0" smtClean="0">
                <a:latin typeface="Arial" pitchFamily="34" charset="0"/>
                <a:ea typeface="Times New Roman" pitchFamily="18" charset="0"/>
                <a:cs typeface="Arial" pitchFamily="34" charset="0"/>
              </a:rPr>
              <a:t>PART 1   NATURE OF ORGANISATIONAL CHANGE &amp; INNOVATION</a:t>
            </a:r>
          </a:p>
          <a:p>
            <a:pPr lvl="0" eaLnBrk="0" fontAlgn="base" hangingPunct="0">
              <a:spcBef>
                <a:spcPct val="0"/>
              </a:spcBef>
              <a:spcAft>
                <a:spcPct val="0"/>
              </a:spcAft>
            </a:pPr>
            <a:endParaRPr lang="en-US" sz="2400" i="1"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en-US" sz="2400" i="1" dirty="0" smtClean="0">
                <a:latin typeface="Arial" pitchFamily="34" charset="0"/>
                <a:ea typeface="Times New Roman" pitchFamily="18" charset="0"/>
                <a:cs typeface="Arial" pitchFamily="34" charset="0"/>
              </a:rPr>
              <a:t>Questions, comments &amp;  discussion </a:t>
            </a:r>
          </a:p>
          <a:p>
            <a:pPr lvl="0" eaLnBrk="0" fontAlgn="base" hangingPunct="0">
              <a:spcBef>
                <a:spcPct val="0"/>
              </a:spcBef>
              <a:spcAft>
                <a:spcPct val="0"/>
              </a:spcAft>
            </a:pPr>
            <a:endParaRPr lang="en-US" sz="2400" i="1" dirty="0" smtClean="0">
              <a:latin typeface="Arial" pitchFamily="34" charset="0"/>
              <a:cs typeface="Arial" pitchFamily="34" charset="0"/>
            </a:endParaRPr>
          </a:p>
          <a:p>
            <a:pPr lvl="0" eaLnBrk="0" fontAlgn="base" hangingPunct="0">
              <a:spcBef>
                <a:spcPct val="0"/>
              </a:spcBef>
              <a:spcAft>
                <a:spcPct val="0"/>
              </a:spcAft>
            </a:pPr>
            <a:endParaRPr lang="en-US" sz="2400" i="1" dirty="0" smtClean="0">
              <a:latin typeface="Arial" pitchFamily="34" charset="0"/>
              <a:cs typeface="Arial" pitchFamily="34" charset="0"/>
            </a:endParaRPr>
          </a:p>
          <a:p>
            <a:pPr lvl="0" eaLnBrk="0" fontAlgn="base" hangingPunct="0">
              <a:spcBef>
                <a:spcPct val="0"/>
              </a:spcBef>
              <a:spcAft>
                <a:spcPct val="0"/>
              </a:spcAft>
            </a:pPr>
            <a:endParaRPr lang="en-US" sz="2400" i="1" dirty="0" smtClean="0">
              <a:latin typeface="Arial" pitchFamily="34" charset="0"/>
              <a:cs typeface="Arial" pitchFamily="34" charset="0"/>
            </a:endParaRPr>
          </a:p>
          <a:p>
            <a:pPr lvl="0" eaLnBrk="0" fontAlgn="base" hangingPunct="0">
              <a:spcBef>
                <a:spcPct val="0"/>
              </a:spcBef>
              <a:spcAft>
                <a:spcPct val="0"/>
              </a:spcAft>
            </a:pPr>
            <a:endParaRPr lang="en-US" sz="2400" i="1" dirty="0" smtClean="0">
              <a:latin typeface="Arial" pitchFamily="34" charset="0"/>
              <a:cs typeface="Arial" pitchFamily="34" charset="0"/>
            </a:endParaRPr>
          </a:p>
          <a:p>
            <a:pPr lvl="0" eaLnBrk="0" fontAlgn="base" hangingPunct="0">
              <a:spcBef>
                <a:spcPct val="0"/>
              </a:spcBef>
              <a:spcAft>
                <a:spcPct val="0"/>
              </a:spcAft>
            </a:pPr>
            <a:endParaRPr lang="en-US" sz="2400" i="1" dirty="0" smtClean="0">
              <a:latin typeface="Arial" pitchFamily="34" charset="0"/>
              <a:cs typeface="Arial" pitchFamily="34" charset="0"/>
            </a:endParaRPr>
          </a:p>
          <a:p>
            <a:pPr lvl="0" eaLnBrk="0" fontAlgn="base" hangingPunct="0">
              <a:spcBef>
                <a:spcPct val="0"/>
              </a:spcBef>
              <a:spcAft>
                <a:spcPct val="0"/>
              </a:spcAft>
            </a:pPr>
            <a:r>
              <a:rPr lang="en-US" sz="2400" dirty="0" smtClean="0">
                <a:latin typeface="Arial" pitchFamily="34" charset="0"/>
                <a:cs typeface="Arial" pitchFamily="34" charset="0"/>
              </a:rPr>
              <a:t>PERSONAL CHANGE &amp; INNOVATION ENQUIRY</a:t>
            </a:r>
            <a:endParaRPr lang="en-GB" sz="2400"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139952" y="0"/>
            <a:ext cx="7272808" cy="830997"/>
          </a:xfrm>
          <a:prstGeom prst="rect">
            <a:avLst/>
          </a:prstGeom>
        </p:spPr>
        <p:txBody>
          <a:bodyPr wrap="square">
            <a:spAutoFit/>
          </a:bodyPr>
          <a:lstStyle/>
          <a:p>
            <a:r>
              <a:rPr lang="en-GB" sz="2400" b="1" dirty="0" smtClean="0">
                <a:latin typeface="Arial" pitchFamily="34" charset="0"/>
                <a:cs typeface="Arial" pitchFamily="34" charset="0"/>
              </a:rPr>
              <a:t>Southampton Solent University </a:t>
            </a:r>
          </a:p>
          <a:p>
            <a:endParaRPr lang="en-GB" sz="2400" dirty="0">
              <a:latin typeface="Arial" pitchFamily="34" charset="0"/>
              <a:cs typeface="Arial" pitchFamily="34" charset="0"/>
            </a:endParaRPr>
          </a:p>
        </p:txBody>
      </p:sp>
      <p:sp>
        <p:nvSpPr>
          <p:cNvPr id="11" name="TextBox 10"/>
          <p:cNvSpPr txBox="1"/>
          <p:nvPr/>
        </p:nvSpPr>
        <p:spPr>
          <a:xfrm>
            <a:off x="179512" y="5949280"/>
            <a:ext cx="1058303" cy="369332"/>
          </a:xfrm>
          <a:prstGeom prst="rect">
            <a:avLst/>
          </a:prstGeom>
          <a:noFill/>
        </p:spPr>
        <p:txBody>
          <a:bodyPr wrap="none" rtlCol="0">
            <a:spAutoFit/>
          </a:bodyPr>
          <a:lstStyle/>
          <a:p>
            <a:r>
              <a:rPr lang="en-GB" dirty="0" smtClean="0"/>
              <a:t>July 2007</a:t>
            </a:r>
            <a:endParaRPr lang="en-GB" dirty="0"/>
          </a:p>
        </p:txBody>
      </p:sp>
      <p:sp>
        <p:nvSpPr>
          <p:cNvPr id="12" name="TextBox 11"/>
          <p:cNvSpPr txBox="1"/>
          <p:nvPr/>
        </p:nvSpPr>
        <p:spPr>
          <a:xfrm>
            <a:off x="129724" y="5229200"/>
            <a:ext cx="919227" cy="646331"/>
          </a:xfrm>
          <a:prstGeom prst="rect">
            <a:avLst/>
          </a:prstGeom>
          <a:noFill/>
        </p:spPr>
        <p:txBody>
          <a:bodyPr wrap="none" rtlCol="0">
            <a:spAutoFit/>
          </a:bodyPr>
          <a:lstStyle/>
          <a:p>
            <a:pPr algn="ctr"/>
            <a:r>
              <a:rPr lang="en-GB" b="1" dirty="0" smtClean="0"/>
              <a:t>New </a:t>
            </a:r>
          </a:p>
          <a:p>
            <a:pPr algn="ctr"/>
            <a:r>
              <a:rPr lang="en-GB" b="1" dirty="0" smtClean="0"/>
              <a:t>LEADER</a:t>
            </a:r>
            <a:endParaRPr lang="en-GB" b="1" dirty="0"/>
          </a:p>
        </p:txBody>
      </p:sp>
      <p:sp>
        <p:nvSpPr>
          <p:cNvPr id="13" name="TextBox 12"/>
          <p:cNvSpPr txBox="1"/>
          <p:nvPr/>
        </p:nvSpPr>
        <p:spPr>
          <a:xfrm>
            <a:off x="1763688" y="5949280"/>
            <a:ext cx="1058303" cy="369332"/>
          </a:xfrm>
          <a:prstGeom prst="rect">
            <a:avLst/>
          </a:prstGeom>
          <a:noFill/>
        </p:spPr>
        <p:txBody>
          <a:bodyPr wrap="none" rtlCol="0">
            <a:spAutoFit/>
          </a:bodyPr>
          <a:lstStyle/>
          <a:p>
            <a:r>
              <a:rPr lang="en-GB" dirty="0" smtClean="0"/>
              <a:t>July 2008</a:t>
            </a:r>
            <a:endParaRPr lang="en-GB" dirty="0"/>
          </a:p>
        </p:txBody>
      </p:sp>
      <p:sp>
        <p:nvSpPr>
          <p:cNvPr id="14" name="TextBox 13"/>
          <p:cNvSpPr txBox="1"/>
          <p:nvPr/>
        </p:nvSpPr>
        <p:spPr>
          <a:xfrm>
            <a:off x="3203848" y="5949280"/>
            <a:ext cx="1058303" cy="369332"/>
          </a:xfrm>
          <a:prstGeom prst="rect">
            <a:avLst/>
          </a:prstGeom>
          <a:noFill/>
        </p:spPr>
        <p:txBody>
          <a:bodyPr wrap="none" rtlCol="0">
            <a:spAutoFit/>
          </a:bodyPr>
          <a:lstStyle/>
          <a:p>
            <a:r>
              <a:rPr lang="en-GB" dirty="0" smtClean="0"/>
              <a:t>July 2009</a:t>
            </a:r>
            <a:endParaRPr lang="en-GB" dirty="0"/>
          </a:p>
        </p:txBody>
      </p:sp>
      <p:sp>
        <p:nvSpPr>
          <p:cNvPr id="15" name="TextBox 14"/>
          <p:cNvSpPr txBox="1"/>
          <p:nvPr/>
        </p:nvSpPr>
        <p:spPr>
          <a:xfrm>
            <a:off x="4788024" y="5949280"/>
            <a:ext cx="1058303" cy="369332"/>
          </a:xfrm>
          <a:prstGeom prst="rect">
            <a:avLst/>
          </a:prstGeom>
          <a:noFill/>
        </p:spPr>
        <p:txBody>
          <a:bodyPr wrap="none" rtlCol="0">
            <a:spAutoFit/>
          </a:bodyPr>
          <a:lstStyle/>
          <a:p>
            <a:r>
              <a:rPr lang="en-GB" dirty="0" smtClean="0"/>
              <a:t>July 2010</a:t>
            </a:r>
            <a:endParaRPr lang="en-GB" dirty="0"/>
          </a:p>
        </p:txBody>
      </p:sp>
      <p:sp>
        <p:nvSpPr>
          <p:cNvPr id="16" name="TextBox 15"/>
          <p:cNvSpPr txBox="1"/>
          <p:nvPr/>
        </p:nvSpPr>
        <p:spPr>
          <a:xfrm>
            <a:off x="6228184" y="5877272"/>
            <a:ext cx="1058303" cy="369332"/>
          </a:xfrm>
          <a:prstGeom prst="rect">
            <a:avLst/>
          </a:prstGeom>
          <a:noFill/>
        </p:spPr>
        <p:txBody>
          <a:bodyPr wrap="none" rtlCol="0">
            <a:spAutoFit/>
          </a:bodyPr>
          <a:lstStyle/>
          <a:p>
            <a:r>
              <a:rPr lang="en-GB" dirty="0" smtClean="0"/>
              <a:t>July 2011</a:t>
            </a:r>
            <a:endParaRPr lang="en-GB" dirty="0"/>
          </a:p>
        </p:txBody>
      </p:sp>
      <p:sp>
        <p:nvSpPr>
          <p:cNvPr id="17" name="TextBox 16"/>
          <p:cNvSpPr txBox="1"/>
          <p:nvPr/>
        </p:nvSpPr>
        <p:spPr>
          <a:xfrm>
            <a:off x="7596336" y="5877272"/>
            <a:ext cx="1071127" cy="369332"/>
          </a:xfrm>
          <a:prstGeom prst="rect">
            <a:avLst/>
          </a:prstGeom>
          <a:noFill/>
        </p:spPr>
        <p:txBody>
          <a:bodyPr wrap="none" rtlCol="0">
            <a:spAutoFit/>
          </a:bodyPr>
          <a:lstStyle/>
          <a:p>
            <a:r>
              <a:rPr lang="en-GB" dirty="0" smtClean="0"/>
              <a:t>July 2012</a:t>
            </a:r>
            <a:endParaRPr lang="en-GB" dirty="0"/>
          </a:p>
        </p:txBody>
      </p:sp>
      <p:sp>
        <p:nvSpPr>
          <p:cNvPr id="18" name="TextBox 17"/>
          <p:cNvSpPr txBox="1"/>
          <p:nvPr/>
        </p:nvSpPr>
        <p:spPr>
          <a:xfrm>
            <a:off x="971600" y="5229200"/>
            <a:ext cx="1800200" cy="646331"/>
          </a:xfrm>
          <a:prstGeom prst="rect">
            <a:avLst/>
          </a:prstGeom>
          <a:noFill/>
        </p:spPr>
        <p:txBody>
          <a:bodyPr wrap="square" rtlCol="0">
            <a:spAutoFit/>
          </a:bodyPr>
          <a:lstStyle/>
          <a:p>
            <a:pPr algn="ctr"/>
            <a:r>
              <a:rPr lang="en-GB" b="1" dirty="0" smtClean="0"/>
              <a:t>New  </a:t>
            </a:r>
          </a:p>
          <a:p>
            <a:pPr algn="ctr"/>
            <a:r>
              <a:rPr lang="en-GB" b="1" dirty="0" smtClean="0"/>
              <a:t>Strategic  Plan</a:t>
            </a:r>
            <a:endParaRPr lang="en-GB" b="1" dirty="0"/>
          </a:p>
        </p:txBody>
      </p:sp>
      <p:sp>
        <p:nvSpPr>
          <p:cNvPr id="19" name="TextBox 18"/>
          <p:cNvSpPr txBox="1"/>
          <p:nvPr/>
        </p:nvSpPr>
        <p:spPr>
          <a:xfrm>
            <a:off x="1043608" y="3573016"/>
            <a:ext cx="1421287" cy="646331"/>
          </a:xfrm>
          <a:prstGeom prst="rect">
            <a:avLst/>
          </a:prstGeom>
          <a:noFill/>
        </p:spPr>
        <p:txBody>
          <a:bodyPr wrap="none" rtlCol="0">
            <a:spAutoFit/>
          </a:bodyPr>
          <a:lstStyle/>
          <a:p>
            <a:pPr algn="ctr"/>
            <a:r>
              <a:rPr lang="en-GB" b="1" dirty="0" smtClean="0"/>
              <a:t>SDP Options </a:t>
            </a:r>
          </a:p>
          <a:p>
            <a:pPr algn="ctr"/>
            <a:r>
              <a:rPr lang="en-GB" b="1" dirty="0" smtClean="0"/>
              <a:t>Appraisal</a:t>
            </a:r>
            <a:endParaRPr lang="en-GB" b="1" dirty="0"/>
          </a:p>
        </p:txBody>
      </p:sp>
      <p:sp>
        <p:nvSpPr>
          <p:cNvPr id="20" name="TextBox 19"/>
          <p:cNvSpPr txBox="1"/>
          <p:nvPr/>
        </p:nvSpPr>
        <p:spPr>
          <a:xfrm>
            <a:off x="2483768" y="3068960"/>
            <a:ext cx="993606" cy="584775"/>
          </a:xfrm>
          <a:prstGeom prst="rect">
            <a:avLst/>
          </a:prstGeom>
          <a:noFill/>
        </p:spPr>
        <p:txBody>
          <a:bodyPr wrap="none" rtlCol="0">
            <a:spAutoFit/>
          </a:bodyPr>
          <a:lstStyle/>
          <a:p>
            <a:pPr algn="ctr"/>
            <a:r>
              <a:rPr lang="en-GB" sz="1600" b="1" i="1" dirty="0" smtClean="0"/>
              <a:t>HEFCE</a:t>
            </a:r>
          </a:p>
          <a:p>
            <a:pPr algn="ctr"/>
            <a:r>
              <a:rPr lang="en-GB" sz="1600" b="1" i="1" dirty="0" smtClean="0"/>
              <a:t>approval </a:t>
            </a:r>
          </a:p>
        </p:txBody>
      </p:sp>
      <p:sp>
        <p:nvSpPr>
          <p:cNvPr id="21" name="TextBox 20"/>
          <p:cNvSpPr txBox="1"/>
          <p:nvPr/>
        </p:nvSpPr>
        <p:spPr>
          <a:xfrm>
            <a:off x="3347864" y="3717032"/>
            <a:ext cx="1284711" cy="369332"/>
          </a:xfrm>
          <a:prstGeom prst="rect">
            <a:avLst/>
          </a:prstGeom>
          <a:noFill/>
        </p:spPr>
        <p:txBody>
          <a:bodyPr wrap="none" rtlCol="0">
            <a:spAutoFit/>
          </a:bodyPr>
          <a:lstStyle/>
          <a:p>
            <a:pPr algn="ctr"/>
            <a:r>
              <a:rPr lang="en-GB" b="1" dirty="0" smtClean="0"/>
              <a:t>SDP YEAR 1</a:t>
            </a:r>
          </a:p>
        </p:txBody>
      </p:sp>
      <p:sp>
        <p:nvSpPr>
          <p:cNvPr id="22" name="TextBox 21"/>
          <p:cNvSpPr txBox="1"/>
          <p:nvPr/>
        </p:nvSpPr>
        <p:spPr>
          <a:xfrm>
            <a:off x="4860032" y="3717032"/>
            <a:ext cx="1284711" cy="369332"/>
          </a:xfrm>
          <a:prstGeom prst="rect">
            <a:avLst/>
          </a:prstGeom>
          <a:noFill/>
        </p:spPr>
        <p:txBody>
          <a:bodyPr wrap="none" rtlCol="0">
            <a:spAutoFit/>
          </a:bodyPr>
          <a:lstStyle/>
          <a:p>
            <a:pPr algn="ctr"/>
            <a:r>
              <a:rPr lang="en-GB" b="1" dirty="0" smtClean="0"/>
              <a:t>SDP YEAR 2</a:t>
            </a:r>
          </a:p>
        </p:txBody>
      </p:sp>
      <p:sp>
        <p:nvSpPr>
          <p:cNvPr id="23" name="TextBox 22"/>
          <p:cNvSpPr txBox="1"/>
          <p:nvPr/>
        </p:nvSpPr>
        <p:spPr>
          <a:xfrm>
            <a:off x="6444208" y="3717032"/>
            <a:ext cx="1284711" cy="369332"/>
          </a:xfrm>
          <a:prstGeom prst="rect">
            <a:avLst/>
          </a:prstGeom>
          <a:noFill/>
        </p:spPr>
        <p:txBody>
          <a:bodyPr wrap="none" rtlCol="0">
            <a:spAutoFit/>
          </a:bodyPr>
          <a:lstStyle/>
          <a:p>
            <a:pPr algn="ctr"/>
            <a:r>
              <a:rPr lang="en-GB" b="1" dirty="0" smtClean="0"/>
              <a:t>SDP YEAR 3</a:t>
            </a:r>
          </a:p>
        </p:txBody>
      </p:sp>
      <p:sp>
        <p:nvSpPr>
          <p:cNvPr id="24" name="TextBox 23"/>
          <p:cNvSpPr txBox="1"/>
          <p:nvPr/>
        </p:nvSpPr>
        <p:spPr>
          <a:xfrm>
            <a:off x="3419872" y="3068960"/>
            <a:ext cx="684355" cy="646331"/>
          </a:xfrm>
          <a:prstGeom prst="rect">
            <a:avLst/>
          </a:prstGeom>
          <a:noFill/>
        </p:spPr>
        <p:txBody>
          <a:bodyPr wrap="none" rtlCol="0">
            <a:spAutoFit/>
          </a:bodyPr>
          <a:lstStyle/>
          <a:p>
            <a:pPr algn="ctr"/>
            <a:r>
              <a:rPr lang="en-GB" b="1" i="1" dirty="0" smtClean="0"/>
              <a:t>SDP </a:t>
            </a:r>
          </a:p>
          <a:p>
            <a:pPr algn="ctr"/>
            <a:r>
              <a:rPr lang="en-GB" b="1" i="1" dirty="0" smtClean="0"/>
              <a:t>team</a:t>
            </a:r>
          </a:p>
        </p:txBody>
      </p:sp>
      <p:sp>
        <p:nvSpPr>
          <p:cNvPr id="25" name="Notched Right Arrow 24"/>
          <p:cNvSpPr/>
          <p:nvPr/>
        </p:nvSpPr>
        <p:spPr>
          <a:xfrm>
            <a:off x="755576" y="3861048"/>
            <a:ext cx="8064896" cy="1800200"/>
          </a:xfrm>
          <a:prstGeom prst="notchedRightArrow">
            <a:avLst/>
          </a:prstGeom>
          <a:solidFill>
            <a:srgbClr val="25F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899592" y="4293096"/>
            <a:ext cx="7776864" cy="769441"/>
          </a:xfrm>
          <a:prstGeom prst="rect">
            <a:avLst/>
          </a:prstGeom>
          <a:noFill/>
        </p:spPr>
        <p:txBody>
          <a:bodyPr wrap="square" rtlCol="0">
            <a:spAutoFit/>
          </a:bodyPr>
          <a:lstStyle/>
          <a:p>
            <a:pPr algn="ctr"/>
            <a:r>
              <a:rPr lang="en-GB" sz="2400" b="1" dirty="0" smtClean="0">
                <a:latin typeface="Arial Narrow" pitchFamily="34" charset="0"/>
              </a:rPr>
              <a:t>Strategic Development Programme (SDP)</a:t>
            </a:r>
          </a:p>
          <a:p>
            <a:pPr algn="ctr"/>
            <a:r>
              <a:rPr lang="en-GB" sz="2000" b="1" dirty="0" smtClean="0">
                <a:latin typeface="Arial Narrow" pitchFamily="34" charset="0"/>
              </a:rPr>
              <a:t>  £7.8m over 3Y educational innovation, organisational </a:t>
            </a:r>
            <a:r>
              <a:rPr lang="en-GB" sz="2000" b="1" dirty="0" err="1" smtClean="0">
                <a:latin typeface="Arial Narrow" pitchFamily="34" charset="0"/>
              </a:rPr>
              <a:t>devt</a:t>
            </a:r>
            <a:r>
              <a:rPr lang="en-GB" sz="2000" b="1" dirty="0" smtClean="0">
                <a:latin typeface="Arial Narrow" pitchFamily="34" charset="0"/>
              </a:rPr>
              <a:t> &amp; infrastructure</a:t>
            </a:r>
          </a:p>
        </p:txBody>
      </p:sp>
      <p:sp>
        <p:nvSpPr>
          <p:cNvPr id="27" name="TextBox 26"/>
          <p:cNvSpPr txBox="1"/>
          <p:nvPr/>
        </p:nvSpPr>
        <p:spPr>
          <a:xfrm>
            <a:off x="2411760" y="3573016"/>
            <a:ext cx="494046" cy="369332"/>
          </a:xfrm>
          <a:prstGeom prst="rect">
            <a:avLst/>
          </a:prstGeom>
          <a:noFill/>
        </p:spPr>
        <p:txBody>
          <a:bodyPr wrap="none" rtlCol="0">
            <a:spAutoFit/>
          </a:bodyPr>
          <a:lstStyle/>
          <a:p>
            <a:pPr algn="ctr"/>
            <a:r>
              <a:rPr lang="en-GB" b="1" dirty="0" smtClean="0"/>
              <a:t>Bid</a:t>
            </a:r>
          </a:p>
        </p:txBody>
      </p:sp>
      <p:sp>
        <p:nvSpPr>
          <p:cNvPr id="29" name="Right Arrow 28"/>
          <p:cNvSpPr/>
          <p:nvPr/>
        </p:nvSpPr>
        <p:spPr>
          <a:xfrm>
            <a:off x="2267744" y="3861048"/>
            <a:ext cx="360040"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915" name="Picture 3" descr="http://t3.gstatic.com/images?q=tbn:ANd9GcSTtQ6A-E39NX7ObQs9fQTfBqfVEyRSEX5UXw87wxuENQz_UOgu"/>
          <p:cNvPicPr>
            <a:picLocks noChangeAspect="1" noChangeArrowheads="1"/>
          </p:cNvPicPr>
          <p:nvPr/>
        </p:nvPicPr>
        <p:blipFill>
          <a:blip r:embed="rId3" cstate="print"/>
          <a:srcRect/>
          <a:stretch>
            <a:fillRect/>
          </a:stretch>
        </p:blipFill>
        <p:spPr bwMode="auto">
          <a:xfrm>
            <a:off x="0" y="0"/>
            <a:ext cx="4067944" cy="3088966"/>
          </a:xfrm>
          <a:prstGeom prst="rect">
            <a:avLst/>
          </a:prstGeom>
          <a:noFill/>
        </p:spPr>
      </p:pic>
      <p:sp>
        <p:nvSpPr>
          <p:cNvPr id="39937" name="Rectangle 1"/>
          <p:cNvSpPr>
            <a:spLocks noChangeArrowheads="1"/>
          </p:cNvSpPr>
          <p:nvPr/>
        </p:nvSpPr>
        <p:spPr bwMode="auto">
          <a:xfrm>
            <a:off x="4103838" y="322784"/>
            <a:ext cx="5011308" cy="286232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GB" sz="2000" dirty="0" smtClean="0">
                <a:latin typeface="Arial" pitchFamily="34" charset="0"/>
                <a:ea typeface="Times New Roman" pitchFamily="18" charset="0"/>
                <a:cs typeface="Arial" pitchFamily="34" charset="0"/>
              </a:rPr>
              <a:t>  N</a:t>
            </a:r>
            <a:r>
              <a:rPr kumimoji="0" lang="en-GB" sz="2000" i="0" u="none" strike="noStrike" cap="none" normalizeH="0" baseline="0" dirty="0" smtClean="0">
                <a:ln>
                  <a:noFill/>
                </a:ln>
                <a:effectLst/>
                <a:latin typeface="Arial" pitchFamily="34" charset="0"/>
                <a:ea typeface="Times New Roman" pitchFamily="18" charset="0"/>
                <a:cs typeface="Arial" pitchFamily="34" charset="0"/>
              </a:rPr>
              <a:t>ew university (2005)</a:t>
            </a:r>
            <a:endParaRPr lang="en-GB" sz="2000"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2000" i="0" u="none" strike="noStrike" cap="none" normalizeH="0" dirty="0" smtClean="0">
                <a:ln>
                  <a:noFill/>
                </a:ln>
                <a:effectLst/>
                <a:latin typeface="Arial" pitchFamily="34" charset="0"/>
                <a:ea typeface="Times New Roman" pitchFamily="18" charset="0"/>
                <a:cs typeface="Arial" pitchFamily="34" charset="0"/>
              </a:rPr>
              <a:t> </a:t>
            </a:r>
            <a:r>
              <a:rPr kumimoji="0" lang="en-GB" sz="2000" i="0" u="none" strike="noStrike" cap="none" normalizeH="0" baseline="0" dirty="0" smtClean="0">
                <a:ln>
                  <a:noFill/>
                </a:ln>
                <a:effectLst/>
                <a:latin typeface="Arial" pitchFamily="34" charset="0"/>
                <a:ea typeface="Times New Roman" pitchFamily="18" charset="0"/>
                <a:cs typeface="Arial" pitchFamily="34" charset="0"/>
              </a:rPr>
              <a:t>17,500 students </a:t>
            </a:r>
            <a:endParaRPr lang="en-GB" sz="2000"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2000" i="0" u="none" strike="noStrike" cap="none" normalizeH="0" dirty="0" smtClean="0">
                <a:ln>
                  <a:noFill/>
                </a:ln>
                <a:effectLst/>
                <a:latin typeface="Arial" pitchFamily="34" charset="0"/>
                <a:ea typeface="Times New Roman" pitchFamily="18" charset="0"/>
                <a:cs typeface="Arial" pitchFamily="34" charset="0"/>
              </a:rPr>
              <a:t> </a:t>
            </a:r>
            <a:r>
              <a:rPr kumimoji="0" lang="en-GB" sz="2000" i="0" u="none" strike="noStrike" cap="none" normalizeH="0" baseline="0" dirty="0" smtClean="0">
                <a:ln>
                  <a:noFill/>
                </a:ln>
                <a:effectLst/>
                <a:latin typeface="Arial" pitchFamily="34" charset="0"/>
                <a:ea typeface="Times New Roman" pitchFamily="18" charset="0"/>
                <a:cs typeface="Arial" pitchFamily="34" charset="0"/>
              </a:rPr>
              <a:t>Teaching-led</a:t>
            </a:r>
            <a:endParaRPr lang="en-GB" sz="2000"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GB" sz="2000" dirty="0" smtClean="0">
                <a:latin typeface="Arial" pitchFamily="34" charset="0"/>
                <a:cs typeface="Arial" pitchFamily="34" charset="0"/>
              </a:rPr>
              <a:t>  Strong vocational tradition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GB" sz="2000" dirty="0" smtClean="0">
                <a:latin typeface="Arial" pitchFamily="34" charset="0"/>
                <a:cs typeface="Arial" pitchFamily="34" charset="0"/>
              </a:rPr>
              <a:t>  Good graduate employability</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2000" i="0" u="none" strike="noStrike" cap="none" normalizeH="0" dirty="0" smtClean="0">
                <a:ln>
                  <a:noFill/>
                </a:ln>
                <a:effectLst/>
                <a:latin typeface="Arial" pitchFamily="34" charset="0"/>
                <a:cs typeface="Arial" pitchFamily="34" charset="0"/>
              </a:rPr>
              <a:t>  Recognised </a:t>
            </a:r>
            <a:r>
              <a:rPr lang="en-GB" sz="2000" dirty="0" smtClean="0">
                <a:latin typeface="Arial" pitchFamily="34" charset="0"/>
                <a:cs typeface="Arial" pitchFamily="34" charset="0"/>
              </a:rPr>
              <a:t>e</a:t>
            </a:r>
            <a:r>
              <a:rPr kumimoji="0" lang="en-GB" sz="2000" i="0" u="none" strike="noStrike" cap="none" normalizeH="0" baseline="0" dirty="0" smtClean="0">
                <a:ln>
                  <a:noFill/>
                </a:ln>
                <a:effectLst/>
                <a:latin typeface="Arial" pitchFamily="34" charset="0"/>
                <a:cs typeface="Arial" pitchFamily="34" charset="0"/>
              </a:rPr>
              <a:t>xcellence</a:t>
            </a:r>
            <a:r>
              <a:rPr kumimoji="0" lang="en-GB" sz="2000" i="0" u="none" strike="noStrike" cap="none" normalizeH="0" dirty="0" smtClean="0">
                <a:ln>
                  <a:noFill/>
                </a:ln>
                <a:effectLst/>
                <a:latin typeface="Arial" pitchFamily="34" charset="0"/>
                <a:cs typeface="Arial" pitchFamily="34" charset="0"/>
              </a:rPr>
              <a:t> in education for </a:t>
            </a:r>
          </a:p>
          <a:p>
            <a:pPr marL="0" marR="0" lvl="0" indent="0" algn="l" defTabSz="914400" rtl="0" eaLnBrk="1" fontAlgn="base" latinLnBrk="0" hangingPunct="1">
              <a:lnSpc>
                <a:spcPct val="100000"/>
              </a:lnSpc>
              <a:spcBef>
                <a:spcPct val="0"/>
              </a:spcBef>
              <a:spcAft>
                <a:spcPct val="0"/>
              </a:spcAft>
              <a:buClrTx/>
              <a:buSzTx/>
              <a:tabLst/>
            </a:pPr>
            <a:r>
              <a:rPr lang="en-GB" sz="2000" dirty="0" smtClean="0">
                <a:latin typeface="Arial" pitchFamily="34" charset="0"/>
                <a:cs typeface="Arial" pitchFamily="34" charset="0"/>
              </a:rPr>
              <a:t>   </a:t>
            </a:r>
            <a:r>
              <a:rPr kumimoji="0" lang="en-GB" sz="2000" i="0" u="none" strike="noStrike" cap="none" normalizeH="0" dirty="0" smtClean="0">
                <a:ln>
                  <a:noFill/>
                </a:ln>
                <a:effectLst/>
                <a:latin typeface="Arial" pitchFamily="34" charset="0"/>
                <a:cs typeface="Arial" pitchFamily="34" charset="0"/>
              </a:rPr>
              <a:t>Creative Industries &amp; </a:t>
            </a:r>
            <a:r>
              <a:rPr lang="en-GB" sz="2000" baseline="0" dirty="0" smtClean="0">
                <a:latin typeface="Arial" pitchFamily="34" charset="0"/>
                <a:cs typeface="Arial" pitchFamily="34" charset="0"/>
              </a:rPr>
              <a:t>Maritime</a:t>
            </a:r>
            <a:r>
              <a:rPr lang="en-GB" sz="2000" dirty="0" smtClean="0">
                <a:latin typeface="Arial" pitchFamily="34" charset="0"/>
                <a:cs typeface="Arial" pitchFamily="34" charset="0"/>
              </a:rPr>
              <a:t> education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i="0" u="none" strike="noStrike" cap="none" normalizeH="0" baseline="0" dirty="0" smtClean="0">
              <a:ln>
                <a:noFill/>
              </a:ln>
              <a:effectLst/>
              <a:latin typeface="Arial" pitchFamily="34" charset="0"/>
              <a:cs typeface="Arial" pitchFamily="34" charset="0"/>
            </a:endParaRPr>
          </a:p>
        </p:txBody>
      </p:sp>
      <p:pic>
        <p:nvPicPr>
          <p:cNvPr id="24579" name="Picture 3" descr="C:\Users\norman\Downloads\england map.jpg"/>
          <p:cNvPicPr>
            <a:picLocks noChangeAspect="1" noChangeArrowheads="1"/>
          </p:cNvPicPr>
          <p:nvPr/>
        </p:nvPicPr>
        <p:blipFill>
          <a:blip r:embed="rId4" cstate="print"/>
          <a:srcRect/>
          <a:stretch>
            <a:fillRect/>
          </a:stretch>
        </p:blipFill>
        <p:spPr bwMode="auto">
          <a:xfrm>
            <a:off x="0" y="2060848"/>
            <a:ext cx="2057400" cy="1010791"/>
          </a:xfrm>
          <a:prstGeom prst="rect">
            <a:avLst/>
          </a:prstGeom>
          <a:noFill/>
        </p:spPr>
      </p:pic>
      <p:sp>
        <p:nvSpPr>
          <p:cNvPr id="28" name="Down Arrow 27"/>
          <p:cNvSpPr/>
          <p:nvPr/>
        </p:nvSpPr>
        <p:spPr>
          <a:xfrm>
            <a:off x="1187624" y="1844824"/>
            <a:ext cx="144016" cy="959048"/>
          </a:xfrm>
          <a:prstGeom prst="downArrow">
            <a:avLst/>
          </a:prstGeom>
          <a:solidFill>
            <a:srgbClr val="FF0000"/>
          </a:solidFill>
        </p:spPr>
        <p:txBody>
          <a:bodyPr wrap="square" rtlCol="0" anchor="ctr">
            <a:spAutoFit/>
          </a:bodyPr>
          <a:lstStyle/>
          <a:p>
            <a:pPr algn="ctr"/>
            <a:endParaRPr lang="en-GB" dirty="0" smtClean="0"/>
          </a:p>
          <a:p>
            <a:pPr algn="ctr"/>
            <a:endParaRPr lang="en-GB" dirty="0" smtClean="0"/>
          </a:p>
          <a:p>
            <a:pPr algn="ctr"/>
            <a:endParaRPr lang="en-GB" dirty="0"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23528" y="743798"/>
            <a:ext cx="9217024"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sz="1600" b="1" i="0" u="none" strike="noStrike" cap="none" normalizeH="0" baseline="0" dirty="0" smtClean="0">
                <a:ln>
                  <a:noFill/>
                </a:ln>
                <a:effectLst/>
                <a:latin typeface="Arial" pitchFamily="34" charset="0"/>
                <a:ea typeface="Times New Roman" pitchFamily="18" charset="0"/>
                <a:cs typeface="Arial" pitchFamily="34" charset="0"/>
              </a:rPr>
              <a:t>Vision</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 A vibrant, inclusive and successful University that is well known for the excellence of its</a:t>
            </a: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  work with students and employers and the effective integration of theory and practice</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 A stimulating student experience characterised by intellectual rigour, personal fulfilment and</a:t>
            </a: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lang="en-GB" sz="1600" dirty="0" smtClean="0">
                <a:latin typeface="Arial" pitchFamily="34" charset="0"/>
                <a:ea typeface="Times New Roman" pitchFamily="18" charset="0"/>
                <a:cs typeface="Arial" pitchFamily="34" charset="0"/>
              </a:rPr>
              <a:t> </a:t>
            </a: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 excellent career prospects</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 Imaginative external partnerships which develop the University and make a significant</a:t>
            </a: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lang="en-GB" sz="1600" dirty="0" smtClean="0">
                <a:latin typeface="Arial" pitchFamily="34" charset="0"/>
                <a:ea typeface="Times New Roman" pitchFamily="18" charset="0"/>
                <a:cs typeface="Arial" pitchFamily="34" charset="0"/>
              </a:rPr>
              <a:t> </a:t>
            </a: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 contribution to social justice and economic competitiveness</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sz="1600"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1" i="0" u="none" strike="noStrike" cap="none" normalizeH="0" baseline="0" dirty="0" smtClean="0">
                <a:ln>
                  <a:noFill/>
                </a:ln>
                <a:effectLst/>
                <a:latin typeface="Arial" pitchFamily="34" charset="0"/>
                <a:ea typeface="Times New Roman" pitchFamily="18" charset="0"/>
                <a:cs typeface="Arial" pitchFamily="34" charset="0"/>
              </a:rPr>
              <a:t>Mission</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1" i="0" u="none" strike="noStrike" cap="none" normalizeH="0" baseline="0" dirty="0" smtClean="0">
                <a:ln>
                  <a:noFill/>
                </a:ln>
                <a:effectLst/>
                <a:latin typeface="Arial" pitchFamily="34" charset="0"/>
                <a:ea typeface="Times New Roman" pitchFamily="18" charset="0"/>
                <a:cs typeface="Arial" pitchFamily="34" charset="0"/>
              </a:rPr>
              <a:t>The pursuit of inclusive and flexible forms of Higher Education that meet the needs </a:t>
            </a: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1" i="0" u="none" strike="noStrike" cap="none" normalizeH="0" baseline="0" dirty="0" smtClean="0">
                <a:ln>
                  <a:noFill/>
                </a:ln>
                <a:effectLst/>
                <a:latin typeface="Arial" pitchFamily="34" charset="0"/>
                <a:ea typeface="Times New Roman" pitchFamily="18" charset="0"/>
                <a:cs typeface="Arial" pitchFamily="34" charset="0"/>
              </a:rPr>
              <a:t>of employers and prepare students to succeed in a fast-changing competitive world.</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sz="1600"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1" i="0" u="none" strike="noStrike" cap="none" normalizeH="0" baseline="0" dirty="0" smtClean="0">
                <a:ln>
                  <a:noFill/>
                </a:ln>
                <a:effectLst/>
                <a:latin typeface="Arial" pitchFamily="34" charset="0"/>
                <a:ea typeface="Times New Roman" pitchFamily="18" charset="0"/>
                <a:cs typeface="Arial" pitchFamily="34" charset="0"/>
              </a:rPr>
              <a:t>Objectives</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1. Inclusive and flexible forms of Higher Education that meet market needs;</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2. Imaginative working partnerships with Further Education and employers;</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3. A significant contribution to social justice and economic competitiveness for Southampton</a:t>
            </a: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lang="en-GB" sz="1600" dirty="0" smtClean="0">
                <a:latin typeface="Arial" pitchFamily="34" charset="0"/>
                <a:ea typeface="Times New Roman" pitchFamily="18" charset="0"/>
                <a:cs typeface="Arial" pitchFamily="34" charset="0"/>
              </a:rPr>
              <a:t>  </a:t>
            </a: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 and its region;</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4. Knowledge creation and exchange that fuse academic rigour and professional practice;</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5. Excellent student employability;</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6. Entrepreneurship and diversified income streams;</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7. Changed employment arrangements that support high performance;</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sz="1600" b="0" i="0" u="none" strike="noStrike" cap="none" normalizeH="0" baseline="0" dirty="0" smtClean="0">
                <a:ln>
                  <a:noFill/>
                </a:ln>
                <a:effectLst/>
                <a:latin typeface="Arial" pitchFamily="34" charset="0"/>
                <a:ea typeface="Times New Roman" pitchFamily="18" charset="0"/>
                <a:cs typeface="Arial" pitchFamily="34" charset="0"/>
              </a:rPr>
              <a:t>8. Sustainable growth and investment in the estate.</a:t>
            </a:r>
            <a:endParaRPr kumimoji="0" lang="en-GB" sz="16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sz="1600" b="0" i="0" u="none" strike="noStrike" cap="none" normalizeH="0" baseline="0" dirty="0" smtClean="0">
              <a:ln>
                <a:noFill/>
              </a:ln>
              <a:effectLst/>
              <a:latin typeface="Arial" pitchFamily="34" charset="0"/>
              <a:cs typeface="Arial" pitchFamily="34" charset="0"/>
            </a:endParaRPr>
          </a:p>
        </p:txBody>
      </p:sp>
      <p:sp>
        <p:nvSpPr>
          <p:cNvPr id="35843" name="Rectangle 3"/>
          <p:cNvSpPr>
            <a:spLocks noChangeArrowheads="1"/>
          </p:cNvSpPr>
          <p:nvPr/>
        </p:nvSpPr>
        <p:spPr bwMode="auto">
          <a:xfrm>
            <a:off x="395536" y="188640"/>
            <a:ext cx="7717177"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effectLst/>
                <a:latin typeface="Arial" pitchFamily="34" charset="0"/>
                <a:ea typeface="Times New Roman" pitchFamily="18" charset="0"/>
                <a:cs typeface="Arial" pitchFamily="34" charset="0"/>
              </a:rPr>
              <a:t>Southampton Solent University Strategic Plan 2008-13</a:t>
            </a:r>
            <a:endParaRPr kumimoji="0" lang="en-GB" sz="2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692696"/>
            <a:ext cx="9144000" cy="6165304"/>
          </a:xfrm>
          <a:prstGeom prst="rect">
            <a:avLst/>
          </a:prstGeom>
          <a:noFill/>
          <a:ln w="9525">
            <a:noFill/>
            <a:miter lim="800000"/>
            <a:headEnd/>
            <a:tailEnd/>
          </a:ln>
          <a:effectLst/>
        </p:spPr>
      </p:pic>
      <p:sp>
        <p:nvSpPr>
          <p:cNvPr id="23553" name="Rectangle 1"/>
          <p:cNvSpPr>
            <a:spLocks noChangeArrowheads="1"/>
          </p:cNvSpPr>
          <p:nvPr/>
        </p:nvSpPr>
        <p:spPr bwMode="auto">
          <a:xfrm>
            <a:off x="0" y="116632"/>
            <a:ext cx="9362499" cy="646331"/>
          </a:xfrm>
          <a:prstGeom prst="rect">
            <a:avLst/>
          </a:prstGeom>
          <a:solidFill>
            <a:schemeClr val="bg1"/>
          </a:solidFill>
          <a:ln w="9525">
            <a:solidFill>
              <a:schemeClr val="bg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b="1" i="0" u="none" strike="noStrike" cap="none" normalizeH="0" baseline="0" dirty="0" smtClean="0">
                <a:ln>
                  <a:noFill/>
                </a:ln>
                <a:effectLst/>
                <a:latin typeface="Arial" pitchFamily="34" charset="0"/>
                <a:ea typeface="Times New Roman" pitchFamily="18" charset="0"/>
                <a:cs typeface="Arial" pitchFamily="34" charset="0"/>
              </a:rPr>
              <a:t>Mission</a:t>
            </a:r>
            <a:r>
              <a:rPr lang="en-GB" dirty="0" smtClean="0">
                <a:latin typeface="Arial" pitchFamily="34" charset="0"/>
                <a:cs typeface="Arial" pitchFamily="34" charset="0"/>
              </a:rPr>
              <a:t> </a:t>
            </a:r>
            <a:r>
              <a:rPr kumimoji="0" lang="en-GB" b="0" i="0" u="none" strike="noStrike" cap="none" normalizeH="0" baseline="0" dirty="0" smtClean="0">
                <a:ln>
                  <a:noFill/>
                </a:ln>
                <a:effectLst/>
                <a:latin typeface="Arial" pitchFamily="34" charset="0"/>
                <a:ea typeface="Times New Roman" pitchFamily="18" charset="0"/>
                <a:cs typeface="Arial" pitchFamily="34" charset="0"/>
              </a:rPr>
              <a:t>The pursuit of inclusive &amp; flexible forms of Higher Education that meet the needs </a:t>
            </a:r>
          </a:p>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b="0" i="0" u="none" strike="noStrike" cap="none" normalizeH="0" baseline="0" dirty="0" smtClean="0">
                <a:ln>
                  <a:noFill/>
                </a:ln>
                <a:effectLst/>
                <a:latin typeface="Arial" pitchFamily="34" charset="0"/>
                <a:ea typeface="Times New Roman" pitchFamily="18" charset="0"/>
                <a:cs typeface="Arial" pitchFamily="34" charset="0"/>
              </a:rPr>
              <a:t>of employers and prepare students to succeed in a fast-changing competitive world.</a:t>
            </a:r>
            <a:endParaRPr kumimoji="0" lang="en-GB"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04664"/>
            <a:ext cx="8123249" cy="5570756"/>
          </a:xfrm>
          <a:prstGeom prst="rect">
            <a:avLst/>
          </a:prstGeom>
          <a:noFill/>
        </p:spPr>
        <p:txBody>
          <a:bodyPr wrap="none" rtlCol="0">
            <a:spAutoFit/>
          </a:bodyPr>
          <a:lstStyle/>
          <a:p>
            <a:r>
              <a:rPr lang="en-GB" sz="2800" b="1" dirty="0" smtClean="0"/>
              <a:t>What factors and conditions encourage and facilitate </a:t>
            </a:r>
          </a:p>
          <a:p>
            <a:r>
              <a:rPr lang="en-GB" sz="2800" b="1" dirty="0" smtClean="0"/>
              <a:t>bottom-up innovation within a strategic change</a:t>
            </a:r>
          </a:p>
          <a:p>
            <a:r>
              <a:rPr lang="en-GB" sz="2800" b="1" dirty="0" smtClean="0"/>
              <a:t>process in a university?</a:t>
            </a:r>
          </a:p>
          <a:p>
            <a:endParaRPr lang="en-GB" sz="2800" b="1" dirty="0" smtClean="0"/>
          </a:p>
          <a:p>
            <a:r>
              <a:rPr lang="en-GB" sz="2800" b="1" dirty="0" smtClean="0"/>
              <a:t>60 semi-structured interviews</a:t>
            </a:r>
          </a:p>
          <a:p>
            <a:endParaRPr lang="en-GB" sz="2800" b="1" dirty="0" smtClean="0"/>
          </a:p>
          <a:p>
            <a:r>
              <a:rPr lang="en-GB" sz="2800" b="1" dirty="0" smtClean="0"/>
              <a:t>Senior and middle managers</a:t>
            </a:r>
          </a:p>
          <a:p>
            <a:r>
              <a:rPr lang="en-GB" sz="2800" b="1" dirty="0" smtClean="0"/>
              <a:t>Strategic project managers</a:t>
            </a:r>
          </a:p>
          <a:p>
            <a:r>
              <a:rPr lang="en-GB" sz="2800" b="1" dirty="0" smtClean="0"/>
              <a:t>Innovators</a:t>
            </a:r>
          </a:p>
          <a:p>
            <a:r>
              <a:rPr lang="en-GB" sz="2800" b="1" dirty="0" smtClean="0"/>
              <a:t>Significant others</a:t>
            </a:r>
          </a:p>
          <a:p>
            <a:endParaRPr lang="en-GB" sz="2800" b="1" dirty="0" smtClean="0"/>
          </a:p>
          <a:p>
            <a:r>
              <a:rPr lang="en-GB" sz="2800" b="1" dirty="0" smtClean="0"/>
              <a:t>Plus working documents</a:t>
            </a:r>
          </a:p>
          <a:p>
            <a:endParaRPr lang="en-GB" sz="2000" b="1"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norman\Pictures\FBSE EXCHANGE INNOVATORS.gif"/>
          <p:cNvPicPr>
            <a:picLocks noChangeAspect="1" noChangeArrowheads="1"/>
          </p:cNvPicPr>
          <p:nvPr/>
        </p:nvPicPr>
        <p:blipFill>
          <a:blip r:embed="rId3" cstate="print"/>
          <a:srcRect/>
          <a:stretch>
            <a:fillRect/>
          </a:stretch>
        </p:blipFill>
        <p:spPr bwMode="auto">
          <a:xfrm>
            <a:off x="971600" y="692696"/>
            <a:ext cx="7200800" cy="3024336"/>
          </a:xfrm>
          <a:prstGeom prst="rect">
            <a:avLst/>
          </a:prstGeom>
          <a:noFill/>
        </p:spPr>
      </p:pic>
      <p:sp>
        <p:nvSpPr>
          <p:cNvPr id="3" name="TextBox 2"/>
          <p:cNvSpPr txBox="1"/>
          <p:nvPr/>
        </p:nvSpPr>
        <p:spPr>
          <a:xfrm>
            <a:off x="827584" y="188640"/>
            <a:ext cx="3145413" cy="461665"/>
          </a:xfrm>
          <a:prstGeom prst="rect">
            <a:avLst/>
          </a:prstGeom>
          <a:noFill/>
        </p:spPr>
        <p:txBody>
          <a:bodyPr wrap="none" rtlCol="0">
            <a:spAutoFit/>
          </a:bodyPr>
          <a:lstStyle/>
          <a:p>
            <a:r>
              <a:rPr lang="en-GB" sz="2400" b="1" dirty="0" smtClean="0">
                <a:latin typeface="Arial Narrow" pitchFamily="34" charset="0"/>
              </a:rPr>
              <a:t>Who are the innovators?</a:t>
            </a:r>
            <a:endParaRPr lang="en-GB" sz="2400" b="1" dirty="0">
              <a:latin typeface="Arial Narrow" pitchFamily="34" charset="0"/>
            </a:endParaRPr>
          </a:p>
        </p:txBody>
      </p:sp>
      <p:sp>
        <p:nvSpPr>
          <p:cNvPr id="55297" name="Rectangle 1"/>
          <p:cNvSpPr>
            <a:spLocks noChangeArrowheads="1"/>
          </p:cNvSpPr>
          <p:nvPr/>
        </p:nvSpPr>
        <p:spPr bwMode="auto">
          <a:xfrm>
            <a:off x="827584" y="3789040"/>
            <a:ext cx="7367914"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4" charset="0"/>
                <a:ea typeface="Arial" pitchFamily="34" charset="0"/>
                <a:cs typeface="Arial" pitchFamily="34" charset="0"/>
              </a:rPr>
              <a:t>Any Faculty member has the potential to be an innovator but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pitchFamily="34" charset="0"/>
                <a:ea typeface="Arial" pitchFamily="34" charset="0"/>
                <a:cs typeface="Arial" pitchFamily="34" charset="0"/>
              </a:rPr>
              <a:t>innovators have certain characteristics that make them different</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55298" name="Rectangle 2"/>
          <p:cNvSpPr>
            <a:spLocks noChangeArrowheads="1"/>
          </p:cNvSpPr>
          <p:nvPr/>
        </p:nvSpPr>
        <p:spPr bwMode="auto">
          <a:xfrm>
            <a:off x="827584" y="4788732"/>
            <a:ext cx="720421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Characteristics</a:t>
            </a:r>
          </a:p>
          <a:p>
            <a:pPr marL="0" marR="0" lvl="0" indent="0" algn="l" defTabSz="914400" rtl="0" eaLnBrk="1" fontAlgn="base" latinLnBrk="0" hangingPunct="1">
              <a:lnSpc>
                <a:spcPct val="100000"/>
              </a:lnSpc>
              <a:spcBef>
                <a:spcPct val="0"/>
              </a:spcBef>
              <a:spcAft>
                <a:spcPct val="0"/>
              </a:spcAft>
              <a:buClrTx/>
              <a:buSzTx/>
              <a:buFontTx/>
              <a:buNone/>
              <a:tabLst/>
            </a:pPr>
            <a:endParaRPr lang="en-GB" sz="28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GB" sz="2800" b="1" dirty="0" smtClean="0">
                <a:latin typeface="Arial" pitchFamily="34" charset="0"/>
                <a:ea typeface="Times New Roman" pitchFamily="18" charset="0"/>
                <a:cs typeface="Arial" pitchFamily="34" charset="0"/>
              </a:rPr>
              <a:t>Motivations</a:t>
            </a:r>
            <a:endParaRPr lang="en-GB" sz="2800" b="1" dirty="0" smtClean="0">
              <a:latin typeface="Arial" pitchFamily="34" charset="0"/>
              <a:ea typeface="Times New Roman" pitchFamily="18" charset="0"/>
              <a:cs typeface="Arial"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6" name="Rectangle 22"/>
          <p:cNvSpPr>
            <a:spLocks noChangeArrowheads="1"/>
          </p:cNvSpPr>
          <p:nvPr/>
        </p:nvSpPr>
        <p:spPr bwMode="auto">
          <a:xfrm>
            <a:off x="0" y="501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30" name="Explosion 2 29"/>
          <p:cNvSpPr/>
          <p:nvPr/>
        </p:nvSpPr>
        <p:spPr>
          <a:xfrm>
            <a:off x="395536" y="188640"/>
            <a:ext cx="1475656" cy="100811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75777" name="Rectangle 1"/>
          <p:cNvSpPr>
            <a:spLocks noChangeArrowheads="1"/>
          </p:cNvSpPr>
          <p:nvPr/>
        </p:nvSpPr>
        <p:spPr bwMode="auto">
          <a:xfrm>
            <a:off x="3779912" y="1268760"/>
            <a:ext cx="1681871"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000" b="1" dirty="0" smtClean="0">
                <a:latin typeface="Arial" pitchFamily="34" charset="0"/>
                <a:cs typeface="Arial" pitchFamily="34" charset="0"/>
              </a:rPr>
              <a:t>OFFERINGS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pitchFamily="34" charset="0"/>
                <a:cs typeface="Arial" pitchFamily="34" charset="0"/>
              </a:rPr>
              <a:t>(WHAT?)</a:t>
            </a:r>
          </a:p>
        </p:txBody>
      </p:sp>
      <p:sp>
        <p:nvSpPr>
          <p:cNvPr id="13" name="Oval 12"/>
          <p:cNvSpPr/>
          <p:nvPr/>
        </p:nvSpPr>
        <p:spPr>
          <a:xfrm>
            <a:off x="2699792" y="1988840"/>
            <a:ext cx="3816424" cy="3635454"/>
          </a:xfrm>
          <a:prstGeom prst="ellipse">
            <a:avLst/>
          </a:prstGeom>
          <a:ln w="38100">
            <a:solidFill>
              <a:schemeClr val="tx1"/>
            </a:solidFill>
          </a:ln>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3091" name="Text Box 19"/>
          <p:cNvSpPr txBox="1">
            <a:spLocks noChangeArrowheads="1"/>
          </p:cNvSpPr>
          <p:nvPr/>
        </p:nvSpPr>
        <p:spPr bwMode="auto">
          <a:xfrm>
            <a:off x="5580112" y="1988840"/>
            <a:ext cx="1861368"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Platform</a:t>
            </a:r>
            <a:endParaRPr kumimoji="0" lang="en-US" sz="2000" b="1" i="0" u="none" strike="noStrike" cap="none" normalizeH="0" baseline="0" dirty="0" smtClean="0">
              <a:ln>
                <a:noFill/>
              </a:ln>
              <a:effectLst/>
              <a:latin typeface="Arial" pitchFamily="34" charset="0"/>
              <a:cs typeface="Arial" pitchFamily="34" charset="0"/>
            </a:endParaRPr>
          </a:p>
        </p:txBody>
      </p:sp>
      <p:sp>
        <p:nvSpPr>
          <p:cNvPr id="3085" name="Text Box 13"/>
          <p:cNvSpPr txBox="1">
            <a:spLocks noChangeArrowheads="1"/>
          </p:cNvSpPr>
          <p:nvPr/>
        </p:nvSpPr>
        <p:spPr bwMode="auto">
          <a:xfrm>
            <a:off x="899592" y="2420888"/>
            <a:ext cx="216024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Networking/</a:t>
            </a:r>
            <a:endParaRPr kumimoji="0" lang="en-US" sz="20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Partnerships</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84" name="Text Box 12"/>
          <p:cNvSpPr txBox="1">
            <a:spLocks noChangeArrowheads="1"/>
          </p:cNvSpPr>
          <p:nvPr/>
        </p:nvSpPr>
        <p:spPr bwMode="auto">
          <a:xfrm>
            <a:off x="6300192" y="2564904"/>
            <a:ext cx="1270248"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Solutions</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81" name="Text Box 9"/>
          <p:cNvSpPr txBox="1">
            <a:spLocks noChangeArrowheads="1"/>
          </p:cNvSpPr>
          <p:nvPr/>
        </p:nvSpPr>
        <p:spPr bwMode="auto">
          <a:xfrm>
            <a:off x="6516216" y="3356992"/>
            <a:ext cx="1960736"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CUSTOMERS</a:t>
            </a:r>
            <a:endParaRPr kumimoji="0" lang="en-US" sz="20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(WHO)</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80" name="Text Box 8"/>
          <p:cNvSpPr txBox="1">
            <a:spLocks noChangeArrowheads="1"/>
          </p:cNvSpPr>
          <p:nvPr/>
        </p:nvSpPr>
        <p:spPr bwMode="auto">
          <a:xfrm>
            <a:off x="971600" y="3356992"/>
            <a:ext cx="1868835"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PRESENCE</a:t>
            </a:r>
            <a:endParaRPr kumimoji="0" lang="en-US" sz="20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(WHERE)</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8" name="Text Box 6"/>
          <p:cNvSpPr txBox="1">
            <a:spLocks noChangeArrowheads="1"/>
          </p:cNvSpPr>
          <p:nvPr/>
        </p:nvSpPr>
        <p:spPr bwMode="auto">
          <a:xfrm>
            <a:off x="1187624" y="4725144"/>
            <a:ext cx="1988592"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Supply Chain</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7" name="Text Box 5"/>
          <p:cNvSpPr txBox="1">
            <a:spLocks noChangeArrowheads="1"/>
          </p:cNvSpPr>
          <p:nvPr/>
        </p:nvSpPr>
        <p:spPr bwMode="auto">
          <a:xfrm>
            <a:off x="6084168" y="4653136"/>
            <a:ext cx="2952328"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Customer Experience</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6" name="Text Box 4"/>
          <p:cNvSpPr txBox="1">
            <a:spLocks noChangeArrowheads="1"/>
          </p:cNvSpPr>
          <p:nvPr/>
        </p:nvSpPr>
        <p:spPr bwMode="auto">
          <a:xfrm>
            <a:off x="3635896" y="5805264"/>
            <a:ext cx="1800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PROCESSES</a:t>
            </a:r>
            <a:endParaRPr kumimoji="0" lang="en-US" sz="20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(HOW?)</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5" name="Text Box 3"/>
          <p:cNvSpPr txBox="1">
            <a:spLocks noChangeArrowheads="1"/>
          </p:cNvSpPr>
          <p:nvPr/>
        </p:nvSpPr>
        <p:spPr bwMode="auto">
          <a:xfrm>
            <a:off x="2123728" y="5445224"/>
            <a:ext cx="1728192"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effectLst/>
                <a:latin typeface="Arial" pitchFamily="34" charset="0"/>
                <a:ea typeface="Times New Roman" pitchFamily="18" charset="0"/>
                <a:cs typeface="Arial" pitchFamily="34" charset="0"/>
              </a:rPr>
              <a:t>Organisation</a:t>
            </a:r>
            <a:endParaRPr kumimoji="0" lang="en-US" sz="2000" b="0" i="0" u="none" strike="noStrike" cap="none" normalizeH="0" baseline="0" dirty="0" smtClean="0">
              <a:ln>
                <a:noFill/>
              </a:ln>
              <a:effectLst/>
              <a:latin typeface="Arial" pitchFamily="34" charset="0"/>
              <a:cs typeface="Arial" pitchFamily="34" charset="0"/>
            </a:endParaRPr>
          </a:p>
        </p:txBody>
      </p:sp>
      <p:sp>
        <p:nvSpPr>
          <p:cNvPr id="3074" name="Text Box 2"/>
          <p:cNvSpPr txBox="1">
            <a:spLocks noChangeArrowheads="1"/>
          </p:cNvSpPr>
          <p:nvPr/>
        </p:nvSpPr>
        <p:spPr bwMode="auto">
          <a:xfrm>
            <a:off x="5580112" y="5445224"/>
            <a:ext cx="178936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itchFamily="34" charset="0"/>
                <a:ea typeface="Times New Roman" pitchFamily="18" charset="0"/>
                <a:cs typeface="Arial" pitchFamily="34" charset="0"/>
              </a:rPr>
              <a:t>Value Capture</a:t>
            </a:r>
            <a:endParaRPr kumimoji="0" lang="en-US" sz="2000" b="0" i="0" u="none" strike="noStrike" cap="none" normalizeH="0" baseline="0" dirty="0" smtClean="0">
              <a:ln>
                <a:noFill/>
              </a:ln>
              <a:effectLst/>
              <a:latin typeface="Arial" pitchFamily="34" charset="0"/>
              <a:cs typeface="Arial" pitchFamily="34" charset="0"/>
            </a:endParaRPr>
          </a:p>
        </p:txBody>
      </p:sp>
      <p:sp>
        <p:nvSpPr>
          <p:cNvPr id="3107" name="Rectangle 35"/>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38" name="Straight Connector 37"/>
          <p:cNvCxnSpPr>
            <a:stCxn id="13" idx="0"/>
            <a:endCxn id="13" idx="4"/>
          </p:cNvCxnSpPr>
          <p:nvPr/>
        </p:nvCxnSpPr>
        <p:spPr>
          <a:xfrm>
            <a:off x="4608004" y="1988840"/>
            <a:ext cx="0" cy="3635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3" idx="2"/>
            <a:endCxn id="13" idx="6"/>
          </p:cNvCxnSpPr>
          <p:nvPr/>
        </p:nvCxnSpPr>
        <p:spPr>
          <a:xfrm>
            <a:off x="2699792" y="3806567"/>
            <a:ext cx="38164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635896" y="2204864"/>
            <a:ext cx="1944216" cy="31683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707904" y="2276872"/>
            <a:ext cx="1872208" cy="3096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987824" y="2924944"/>
            <a:ext cx="3312368" cy="1800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2987824" y="2924944"/>
            <a:ext cx="3240360" cy="1800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889448" y="188640"/>
            <a:ext cx="7254552" cy="707886"/>
          </a:xfrm>
          <a:prstGeom prst="rect">
            <a:avLst/>
          </a:prstGeom>
        </p:spPr>
        <p:txBody>
          <a:bodyPr wrap="square">
            <a:spAutoFit/>
          </a:bodyPr>
          <a:lstStyle/>
          <a:p>
            <a:r>
              <a:rPr lang="en-GB" sz="2000" b="1" dirty="0" smtClean="0">
                <a:latin typeface="Arial" pitchFamily="34" charset="0"/>
                <a:cs typeface="Arial" pitchFamily="34" charset="0"/>
              </a:rPr>
              <a:t>Innovation Radar - 12 dimensions of business innovation (</a:t>
            </a:r>
            <a:r>
              <a:rPr lang="en-GB" sz="2000" b="1" dirty="0" err="1" smtClean="0">
                <a:latin typeface="Arial" pitchFamily="34" charset="0"/>
                <a:cs typeface="Arial" pitchFamily="34" charset="0"/>
              </a:rPr>
              <a:t>Sawhney</a:t>
            </a:r>
            <a:r>
              <a:rPr lang="en-GB" sz="2000" b="1" dirty="0" smtClean="0">
                <a:latin typeface="Arial" pitchFamily="34" charset="0"/>
                <a:cs typeface="Arial" pitchFamily="34" charset="0"/>
              </a:rPr>
              <a:t> et al 2011: 30). </a:t>
            </a:r>
            <a:endParaRPr lang="en-GB" sz="2000" b="1" dirty="0">
              <a:latin typeface="Arial" pitchFamily="34" charset="0"/>
              <a:cs typeface="Arial" pitchFamily="34" charset="0"/>
            </a:endParaRPr>
          </a:p>
        </p:txBody>
      </p:sp>
      <p:sp>
        <p:nvSpPr>
          <p:cNvPr id="123905" name="Rectangle 1"/>
          <p:cNvSpPr>
            <a:spLocks noChangeArrowheads="1"/>
          </p:cNvSpPr>
          <p:nvPr/>
        </p:nvSpPr>
        <p:spPr bwMode="auto">
          <a:xfrm>
            <a:off x="611560" y="1268760"/>
            <a:ext cx="3382657" cy="123110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New programmes, </a:t>
            </a:r>
            <a:r>
              <a:rPr lang="en-GB" sz="700" b="1" dirty="0" smtClean="0">
                <a:solidFill>
                  <a:srgbClr val="FF0000"/>
                </a:solidFill>
                <a:latin typeface="Arial" pitchFamily="34" charset="0"/>
                <a:cs typeface="Arial" pitchFamily="34" charset="0"/>
              </a:rPr>
              <a:t> </a:t>
            </a: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professional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development units </a:t>
            </a:r>
            <a:r>
              <a:rPr lang="en-GB" sz="700" b="1" dirty="0" smtClean="0">
                <a:solidFill>
                  <a:srgbClr val="FF0000"/>
                </a:solidFill>
                <a:latin typeface="Arial" pitchFamily="34" charset="0"/>
                <a:cs typeface="Arial" pitchFamily="34" charset="0"/>
              </a:rPr>
              <a:t>&amp; </a:t>
            </a: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opportunities for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students to develop employability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skills and  work with employers </a:t>
            </a:r>
            <a:endParaRPr kumimoji="0" lang="en-GB" sz="700" b="1"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ight Arrow 31"/>
          <p:cNvSpPr/>
          <p:nvPr/>
        </p:nvSpPr>
        <p:spPr>
          <a:xfrm rot="1527030">
            <a:off x="3443044" y="2085805"/>
            <a:ext cx="1287218" cy="733663"/>
          </a:xfrm>
          <a:prstGeom prst="rightArrow">
            <a:avLst/>
          </a:prstGeom>
          <a:solidFill>
            <a:srgbClr val="FF0000"/>
          </a:solidFill>
        </p:spPr>
        <p:txBody>
          <a:bodyPr wrap="square" rtlCol="0" anchor="ctr">
            <a:spAutoFit/>
          </a:bodyPr>
          <a:lstStyle/>
          <a:p>
            <a:pPr algn="ctr"/>
            <a:endParaRPr lang="en-GB" dirty="0" smtClean="0"/>
          </a:p>
        </p:txBody>
      </p:sp>
      <p:sp>
        <p:nvSpPr>
          <p:cNvPr id="33" name="Rectangle 1"/>
          <p:cNvSpPr>
            <a:spLocks noChangeArrowheads="1"/>
          </p:cNvSpPr>
          <p:nvPr/>
        </p:nvSpPr>
        <p:spPr bwMode="auto">
          <a:xfrm>
            <a:off x="6732240" y="4005064"/>
            <a:ext cx="218040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New types</a:t>
            </a:r>
            <a:r>
              <a:rPr kumimoji="0" lang="en-GB" sz="1400" b="1" i="0" u="none" strike="noStrike" cap="none" normalizeH="0" dirty="0" smtClean="0">
                <a:ln>
                  <a:noFill/>
                </a:ln>
                <a:solidFill>
                  <a:srgbClr val="FF0000"/>
                </a:solidFill>
                <a:effectLst/>
                <a:latin typeface="Arial" pitchFamily="34" charset="0"/>
                <a:ea typeface="Times New Roman" pitchFamily="18" charset="0"/>
                <a:cs typeface="Arial" pitchFamily="34" charset="0"/>
              </a:rPr>
              <a:t> of student –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dirty="0" smtClean="0">
                <a:ln>
                  <a:noFill/>
                </a:ln>
                <a:solidFill>
                  <a:srgbClr val="FF0000"/>
                </a:solidFill>
                <a:effectLst/>
                <a:latin typeface="Arial" pitchFamily="34" charset="0"/>
                <a:ea typeface="Times New Roman" pitchFamily="18" charset="0"/>
                <a:cs typeface="Arial" pitchFamily="34" charset="0"/>
              </a:rPr>
              <a:t>professional learners</a:t>
            </a:r>
            <a:endPar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p:txBody>
      </p:sp>
      <p:sp>
        <p:nvSpPr>
          <p:cNvPr id="34" name="Rectangle 1"/>
          <p:cNvSpPr>
            <a:spLocks noChangeArrowheads="1"/>
          </p:cNvSpPr>
          <p:nvPr/>
        </p:nvSpPr>
        <p:spPr bwMode="auto">
          <a:xfrm>
            <a:off x="5652120" y="1262662"/>
            <a:ext cx="294984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New e-learning</a:t>
            </a:r>
            <a:r>
              <a:rPr kumimoji="0" lang="en-GB" sz="1400" b="1" i="0" u="none" strike="noStrike" cap="none" normalizeH="0" dirty="0" smtClean="0">
                <a:ln>
                  <a:noFill/>
                </a:ln>
                <a:solidFill>
                  <a:srgbClr val="FF0000"/>
                </a:solidFill>
                <a:effectLst/>
                <a:latin typeface="Arial" pitchFamily="34" charset="0"/>
                <a:ea typeface="Times New Roman" pitchFamily="18" charset="0"/>
                <a:cs typeface="Arial" pitchFamily="34" charset="0"/>
              </a:rPr>
              <a:t> delivery platform</a:t>
            </a:r>
          </a:p>
          <a:p>
            <a:pPr marL="0" marR="0" lvl="0" indent="0" algn="l" defTabSz="914400" rtl="0" eaLnBrk="1" fontAlgn="base" latinLnBrk="0" hangingPunct="1">
              <a:lnSpc>
                <a:spcPct val="100000"/>
              </a:lnSpc>
              <a:spcBef>
                <a:spcPct val="0"/>
              </a:spcBef>
              <a:spcAft>
                <a:spcPct val="0"/>
              </a:spcAft>
              <a:buClrTx/>
              <a:buSzTx/>
              <a:buFontTx/>
              <a:buNone/>
              <a:tabLst/>
            </a:pPr>
            <a:r>
              <a:rPr lang="en-GB" sz="1400" b="1" dirty="0" smtClean="0">
                <a:solidFill>
                  <a:srgbClr val="FF0000"/>
                </a:solidFill>
                <a:latin typeface="Arial" pitchFamily="34" charset="0"/>
                <a:cs typeface="Arial" pitchFamily="34" charset="0"/>
              </a:rPr>
              <a:t>a</a:t>
            </a:r>
            <a:r>
              <a:rPr lang="en-GB" sz="1400" b="1" baseline="0" dirty="0" smtClean="0">
                <a:solidFill>
                  <a:srgbClr val="FF0000"/>
                </a:solidFill>
                <a:latin typeface="Arial" pitchFamily="34" charset="0"/>
                <a:cs typeface="Arial" pitchFamily="34" charset="0"/>
              </a:rPr>
              <a:t>nd</a:t>
            </a:r>
            <a:r>
              <a:rPr lang="en-GB" sz="1400" b="1" dirty="0" smtClean="0">
                <a:solidFill>
                  <a:srgbClr val="FF0000"/>
                </a:solidFill>
                <a:latin typeface="Arial" pitchFamily="34" charset="0"/>
                <a:cs typeface="Arial" pitchFamily="34" charset="0"/>
              </a:rPr>
              <a:t> niche market portal</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ight Arrow 34"/>
          <p:cNvSpPr/>
          <p:nvPr/>
        </p:nvSpPr>
        <p:spPr>
          <a:xfrm rot="7606834">
            <a:off x="5015380" y="1958922"/>
            <a:ext cx="994524" cy="733663"/>
          </a:xfrm>
          <a:prstGeom prst="rightArrow">
            <a:avLst/>
          </a:prstGeom>
          <a:solidFill>
            <a:srgbClr val="FF0000"/>
          </a:solidFill>
        </p:spPr>
        <p:txBody>
          <a:bodyPr wrap="square" rtlCol="0" anchor="ctr">
            <a:spAutoFit/>
          </a:bodyPr>
          <a:lstStyle/>
          <a:p>
            <a:pPr algn="ctr"/>
            <a:endParaRPr lang="en-GB" dirty="0" smtClean="0"/>
          </a:p>
        </p:txBody>
      </p:sp>
      <p:sp>
        <p:nvSpPr>
          <p:cNvPr id="36" name="Up Arrow 35"/>
          <p:cNvSpPr/>
          <p:nvPr/>
        </p:nvSpPr>
        <p:spPr>
          <a:xfrm rot="18054597">
            <a:off x="6227413" y="3789868"/>
            <a:ext cx="572881" cy="490776"/>
          </a:xfrm>
          <a:prstGeom prst="upArrow">
            <a:avLst/>
          </a:prstGeom>
          <a:solidFill>
            <a:srgbClr val="FF0000"/>
          </a:solidFill>
        </p:spPr>
        <p:txBody>
          <a:bodyPr wrap="square" rtlCol="0" anchor="ctr">
            <a:spAutoFit/>
          </a:bodyPr>
          <a:lstStyle/>
          <a:p>
            <a:pPr algn="ctr"/>
            <a:endParaRPr lang="en-GB" dirty="0" smtClean="0"/>
          </a:p>
        </p:txBody>
      </p:sp>
      <p:sp>
        <p:nvSpPr>
          <p:cNvPr id="37" name="Rectangle 1"/>
          <p:cNvSpPr>
            <a:spLocks noChangeArrowheads="1"/>
          </p:cNvSpPr>
          <p:nvPr/>
        </p:nvSpPr>
        <p:spPr bwMode="auto">
          <a:xfrm>
            <a:off x="6125225" y="5013176"/>
            <a:ext cx="301877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New types</a:t>
            </a:r>
            <a:r>
              <a:rPr kumimoji="0" lang="en-GB" sz="1400" b="1" i="0" u="none" strike="noStrike" cap="none" normalizeH="0" dirty="0" smtClean="0">
                <a:ln>
                  <a:noFill/>
                </a:ln>
                <a:solidFill>
                  <a:srgbClr val="FF0000"/>
                </a:solidFill>
                <a:effectLst/>
                <a:latin typeface="Arial" pitchFamily="34" charset="0"/>
                <a:ea typeface="Times New Roman" pitchFamily="18" charset="0"/>
                <a:cs typeface="Arial" pitchFamily="34" charset="0"/>
              </a:rPr>
              <a:t> of learner experiences</a:t>
            </a:r>
            <a:endPar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p:txBody>
      </p:sp>
      <p:sp>
        <p:nvSpPr>
          <p:cNvPr id="40" name="Up Arrow 39"/>
          <p:cNvSpPr/>
          <p:nvPr/>
        </p:nvSpPr>
        <p:spPr>
          <a:xfrm rot="19611576">
            <a:off x="5783435" y="4654257"/>
            <a:ext cx="572881" cy="490776"/>
          </a:xfrm>
          <a:prstGeom prst="upArrow">
            <a:avLst/>
          </a:prstGeom>
          <a:solidFill>
            <a:srgbClr val="FF0000"/>
          </a:solidFill>
        </p:spPr>
        <p:txBody>
          <a:bodyPr wrap="square" rtlCol="0" anchor="ctr">
            <a:spAutoFit/>
          </a:bodyPr>
          <a:lstStyle/>
          <a:p>
            <a:pPr algn="ctr"/>
            <a:endParaRPr lang="en-GB" dirty="0" smtClean="0"/>
          </a:p>
        </p:txBody>
      </p:sp>
      <p:sp>
        <p:nvSpPr>
          <p:cNvPr id="123906" name="Rectangle 2"/>
          <p:cNvSpPr>
            <a:spLocks noChangeArrowheads="1"/>
          </p:cNvSpPr>
          <p:nvPr/>
        </p:nvSpPr>
        <p:spPr bwMode="auto">
          <a:xfrm>
            <a:off x="5292080" y="6093296"/>
            <a:ext cx="349486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New business systems and processes </a:t>
            </a:r>
            <a:endParaRPr kumimoji="0" lang="en-GB" sz="1800" b="1" i="0" u="none" strike="noStrike" cap="none" normalizeH="0" baseline="0" dirty="0" smtClean="0">
              <a:ln>
                <a:noFill/>
              </a:ln>
              <a:solidFill>
                <a:srgbClr val="FF0000"/>
              </a:solidFill>
              <a:effectLst/>
              <a:latin typeface="Arial" pitchFamily="34" charset="0"/>
              <a:cs typeface="Arial" pitchFamily="34" charset="0"/>
            </a:endParaRPr>
          </a:p>
        </p:txBody>
      </p:sp>
      <p:sp>
        <p:nvSpPr>
          <p:cNvPr id="44" name="Up Arrow 43"/>
          <p:cNvSpPr/>
          <p:nvPr/>
        </p:nvSpPr>
        <p:spPr>
          <a:xfrm rot="18985324">
            <a:off x="5108135" y="4960692"/>
            <a:ext cx="360040" cy="1281589"/>
          </a:xfrm>
          <a:prstGeom prst="upArrow">
            <a:avLst/>
          </a:prstGeom>
          <a:solidFill>
            <a:srgbClr val="FF0000"/>
          </a:solidFill>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p:txBody>
      </p:sp>
      <p:sp>
        <p:nvSpPr>
          <p:cNvPr id="123907" name="Rectangle 3"/>
          <p:cNvSpPr>
            <a:spLocks noChangeArrowheads="1"/>
          </p:cNvSpPr>
          <p:nvPr/>
        </p:nvSpPr>
        <p:spPr bwMode="auto">
          <a:xfrm>
            <a:off x="611560" y="4005064"/>
            <a:ext cx="213071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New relationships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with colleges, schools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err="1" smtClean="0">
                <a:ln>
                  <a:noFill/>
                </a:ln>
                <a:solidFill>
                  <a:srgbClr val="FF0000"/>
                </a:solidFill>
                <a:effectLst/>
                <a:latin typeface="Arial" pitchFamily="34" charset="0"/>
                <a:ea typeface="Times New Roman" pitchFamily="18" charset="0"/>
                <a:cs typeface="Arial" pitchFamily="34" charset="0"/>
              </a:rPr>
              <a:t>and</a:t>
            </a:r>
            <a:r>
              <a:rPr lang="en-GB" sz="1400" b="1" dirty="0" err="1" smtClean="0">
                <a:solidFill>
                  <a:srgbClr val="FF0000"/>
                </a:solidFill>
                <a:latin typeface="Arial" pitchFamily="34" charset="0"/>
                <a:cs typeface="Arial" pitchFamily="34" charset="0"/>
              </a:rPr>
              <a:t>employers</a:t>
            </a:r>
            <a:endParaRPr kumimoji="0" lang="en-GB" sz="1400" b="1" i="0" u="none" strike="noStrike" cap="none" normalizeH="0" baseline="0" dirty="0" smtClean="0">
              <a:ln>
                <a:noFill/>
              </a:ln>
              <a:solidFill>
                <a:srgbClr val="FF0000"/>
              </a:solidFill>
              <a:effectLst/>
              <a:latin typeface="Arial" pitchFamily="34" charset="0"/>
              <a:cs typeface="Arial" pitchFamily="34" charset="0"/>
            </a:endParaRPr>
          </a:p>
        </p:txBody>
      </p:sp>
      <p:sp>
        <p:nvSpPr>
          <p:cNvPr id="46" name="Right Arrow 45"/>
          <p:cNvSpPr/>
          <p:nvPr/>
        </p:nvSpPr>
        <p:spPr>
          <a:xfrm rot="20455505">
            <a:off x="2504338" y="3643373"/>
            <a:ext cx="994524" cy="733663"/>
          </a:xfrm>
          <a:prstGeom prst="rightArrow">
            <a:avLst/>
          </a:prstGeom>
          <a:solidFill>
            <a:srgbClr val="FF0000"/>
          </a:solidFill>
        </p:spPr>
        <p:txBody>
          <a:bodyPr wrap="square" rtlCol="0" anchor="ctr">
            <a:spAutoFit/>
          </a:bodyPr>
          <a:lstStyle/>
          <a:p>
            <a:pPr algn="ctr"/>
            <a:endParaRPr lang="en-GB" dirty="0" smtClean="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21" name="Rectangle 1"/>
          <p:cNvSpPr>
            <a:spLocks noChangeArrowheads="1"/>
          </p:cNvSpPr>
          <p:nvPr/>
        </p:nvSpPr>
        <p:spPr bwMode="auto">
          <a:xfrm>
            <a:off x="1907704" y="692696"/>
            <a:ext cx="673133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r>
              <a:rPr lang="en-GB" sz="2400" b="1" dirty="0" smtClean="0">
                <a:latin typeface="Arial" pitchFamily="34" charset="0"/>
                <a:cs typeface="Arial" pitchFamily="34" charset="0"/>
              </a:rPr>
              <a:t>Incremental, adaptive and innovative change</a:t>
            </a:r>
            <a:endParaRPr kumimoji="0" lang="en-GB" sz="2400" b="1" i="0" u="none" strike="noStrike" cap="none" normalizeH="0" baseline="0" dirty="0" smtClean="0">
              <a:ln>
                <a:noFill/>
              </a:ln>
              <a:effectLst/>
              <a:latin typeface="Arial" pitchFamily="34" charset="0"/>
              <a:cs typeface="Arial" pitchFamily="34" charset="0"/>
            </a:endParaRPr>
          </a:p>
        </p:txBody>
      </p:sp>
      <p:sp>
        <p:nvSpPr>
          <p:cNvPr id="5122" name="Rectangle 2"/>
          <p:cNvSpPr>
            <a:spLocks noChangeArrowheads="1"/>
          </p:cNvSpPr>
          <p:nvPr/>
        </p:nvSpPr>
        <p:spPr bwMode="auto">
          <a:xfrm>
            <a:off x="6695728" y="4653136"/>
            <a:ext cx="244827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ORIGINALITY</a:t>
            </a:r>
            <a:endParaRPr kumimoji="0" lang="en-GB" sz="2400" b="1" i="0" u="none" strike="noStrike" cap="none" normalizeH="0" baseline="0" dirty="0" smtClean="0">
              <a:ln>
                <a:noFill/>
              </a:ln>
              <a:effectLst/>
              <a:latin typeface="Arial" pitchFamily="34" charset="0"/>
              <a:cs typeface="Arial" pitchFamily="34" charset="0"/>
            </a:endParaRPr>
          </a:p>
        </p:txBody>
      </p:sp>
      <p:sp>
        <p:nvSpPr>
          <p:cNvPr id="11" name="Rectangle 2"/>
          <p:cNvSpPr>
            <a:spLocks noChangeArrowheads="1"/>
          </p:cNvSpPr>
          <p:nvPr/>
        </p:nvSpPr>
        <p:spPr bwMode="auto">
          <a:xfrm rot="16200000">
            <a:off x="-309735" y="3198168"/>
            <a:ext cx="3600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DEGREE OF CHANGE</a:t>
            </a:r>
            <a:endParaRPr kumimoji="0" lang="en-GB" sz="2400" b="1" i="0" u="none" strike="noStrike" cap="none" normalizeH="0" baseline="0" dirty="0" smtClean="0">
              <a:ln>
                <a:noFill/>
              </a:ln>
              <a:effectLst/>
              <a:latin typeface="Arial" pitchFamily="34" charset="0"/>
              <a:cs typeface="Arial" pitchFamily="34" charset="0"/>
            </a:endParaRPr>
          </a:p>
        </p:txBody>
      </p:sp>
      <p:cxnSp>
        <p:nvCxnSpPr>
          <p:cNvPr id="15" name="Straight Arrow Connector 14"/>
          <p:cNvCxnSpPr/>
          <p:nvPr/>
        </p:nvCxnSpPr>
        <p:spPr>
          <a:xfrm>
            <a:off x="1835696" y="4941168"/>
            <a:ext cx="489654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835696" y="2060848"/>
            <a:ext cx="8384" cy="28887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
          <p:cNvSpPr>
            <a:spLocks noChangeArrowheads="1"/>
          </p:cNvSpPr>
          <p:nvPr/>
        </p:nvSpPr>
        <p:spPr bwMode="auto">
          <a:xfrm>
            <a:off x="1979712" y="4005064"/>
            <a:ext cx="223224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chemeClr val="bg1">
                    <a:lumMod val="65000"/>
                  </a:schemeClr>
                </a:solidFill>
                <a:latin typeface="Arial" pitchFamily="34" charset="0"/>
                <a:cs typeface="Arial" pitchFamily="34" charset="0"/>
              </a:rPr>
              <a:t>incremental</a:t>
            </a:r>
            <a:endParaRPr kumimoji="0" lang="en-GB" sz="2400" b="1"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22" name="Rectangle 2"/>
          <p:cNvSpPr>
            <a:spLocks noChangeArrowheads="1"/>
          </p:cNvSpPr>
          <p:nvPr/>
        </p:nvSpPr>
        <p:spPr bwMode="auto">
          <a:xfrm>
            <a:off x="1979712" y="2276872"/>
            <a:ext cx="223224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chemeClr val="bg1">
                    <a:lumMod val="65000"/>
                  </a:schemeClr>
                </a:solidFill>
                <a:latin typeface="Arial" pitchFamily="34" charset="0"/>
                <a:cs typeface="Arial" pitchFamily="34" charset="0"/>
              </a:rPr>
              <a:t>adaptive</a:t>
            </a:r>
            <a:endParaRPr kumimoji="0" lang="en-GB" sz="2400" b="1"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24" name="Rectangle 2"/>
          <p:cNvSpPr>
            <a:spLocks noChangeArrowheads="1"/>
          </p:cNvSpPr>
          <p:nvPr/>
        </p:nvSpPr>
        <p:spPr bwMode="auto">
          <a:xfrm>
            <a:off x="1835696" y="5013176"/>
            <a:ext cx="280831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Existing Practice</a:t>
            </a:r>
            <a:endParaRPr kumimoji="0" lang="en-GB" sz="2400" b="1" i="0" u="none" strike="noStrike" cap="none" normalizeH="0" baseline="0" dirty="0" smtClean="0">
              <a:ln>
                <a:noFill/>
              </a:ln>
              <a:effectLst/>
              <a:latin typeface="Arial" pitchFamily="34" charset="0"/>
              <a:cs typeface="Arial" pitchFamily="34" charset="0"/>
            </a:endParaRPr>
          </a:p>
        </p:txBody>
      </p:sp>
      <p:sp>
        <p:nvSpPr>
          <p:cNvPr id="25" name="Rectangle 2"/>
          <p:cNvSpPr>
            <a:spLocks noChangeArrowheads="1"/>
          </p:cNvSpPr>
          <p:nvPr/>
        </p:nvSpPr>
        <p:spPr bwMode="auto">
          <a:xfrm>
            <a:off x="4572000" y="5013176"/>
            <a:ext cx="280831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latin typeface="Arial" pitchFamily="34" charset="0"/>
                <a:cs typeface="Arial" pitchFamily="34" charset="0"/>
              </a:rPr>
              <a:t>New Practice</a:t>
            </a:r>
            <a:endParaRPr kumimoji="0" lang="en-GB" sz="2400" b="1" i="0" u="none" strike="noStrike" cap="none" normalizeH="0" baseline="0" dirty="0" smtClean="0">
              <a:ln>
                <a:noFill/>
              </a:ln>
              <a:effectLst/>
              <a:latin typeface="Arial" pitchFamily="34" charset="0"/>
              <a:cs typeface="Arial" pitchFamily="34" charset="0"/>
            </a:endParaRPr>
          </a:p>
        </p:txBody>
      </p:sp>
      <p:sp>
        <p:nvSpPr>
          <p:cNvPr id="26" name="Rectangle 2"/>
          <p:cNvSpPr>
            <a:spLocks noChangeArrowheads="1"/>
          </p:cNvSpPr>
          <p:nvPr/>
        </p:nvSpPr>
        <p:spPr bwMode="auto">
          <a:xfrm>
            <a:off x="4572000" y="3645024"/>
            <a:ext cx="223224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chemeClr val="bg1">
                    <a:lumMod val="65000"/>
                  </a:schemeClr>
                </a:solidFill>
                <a:latin typeface="Arial" pitchFamily="34" charset="0"/>
                <a:cs typeface="Arial" pitchFamily="34" charset="0"/>
              </a:rPr>
              <a:t>  adaptive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bg1">
                    <a:lumMod val="65000"/>
                  </a:schemeClr>
                </a:solidFill>
                <a:effectLst/>
                <a:latin typeface="Arial" pitchFamily="34" charset="0"/>
                <a:cs typeface="Arial" pitchFamily="34" charset="0"/>
              </a:rPr>
              <a:t> innovation</a:t>
            </a:r>
          </a:p>
        </p:txBody>
      </p:sp>
      <p:sp>
        <p:nvSpPr>
          <p:cNvPr id="27" name="Rectangle 2"/>
          <p:cNvSpPr>
            <a:spLocks noChangeArrowheads="1"/>
          </p:cNvSpPr>
          <p:nvPr/>
        </p:nvSpPr>
        <p:spPr bwMode="auto">
          <a:xfrm>
            <a:off x="4572000" y="2204864"/>
            <a:ext cx="223224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chemeClr val="bg1">
                    <a:lumMod val="65000"/>
                  </a:schemeClr>
                </a:solidFill>
                <a:latin typeface="Arial" pitchFamily="34" charset="0"/>
                <a:cs typeface="Arial" pitchFamily="34" charset="0"/>
              </a:rPr>
              <a:t>  original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bg1">
                    <a:lumMod val="65000"/>
                  </a:schemeClr>
                </a:solidFill>
                <a:effectLst/>
                <a:latin typeface="Arial" pitchFamily="34" charset="0"/>
                <a:cs typeface="Arial" pitchFamily="34" charset="0"/>
              </a:rPr>
              <a:t>innovation</a:t>
            </a:r>
          </a:p>
        </p:txBody>
      </p:sp>
      <p:sp>
        <p:nvSpPr>
          <p:cNvPr id="17" name="Explosion 2 16"/>
          <p:cNvSpPr/>
          <p:nvPr/>
        </p:nvSpPr>
        <p:spPr>
          <a:xfrm>
            <a:off x="5004048" y="2492896"/>
            <a:ext cx="864096" cy="1656184"/>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18" name="Explosion 2 17"/>
          <p:cNvSpPr/>
          <p:nvPr/>
        </p:nvSpPr>
        <p:spPr>
          <a:xfrm>
            <a:off x="2627784" y="2852936"/>
            <a:ext cx="2520280" cy="28803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19" name="Explosion 2 18"/>
          <p:cNvSpPr/>
          <p:nvPr/>
        </p:nvSpPr>
        <p:spPr>
          <a:xfrm rot="1612552">
            <a:off x="2808523" y="3609802"/>
            <a:ext cx="2160240" cy="36004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23528" y="258470"/>
            <a:ext cx="18473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25F715"/>
              </a:solidFill>
              <a:effectLst/>
              <a:latin typeface="Arial" pitchFamily="34" charset="0"/>
              <a:cs typeface="Arial" pitchFamily="34" charset="0"/>
            </a:endParaRPr>
          </a:p>
        </p:txBody>
      </p:sp>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21" name="Rectangle 1"/>
          <p:cNvSpPr>
            <a:spLocks noChangeArrowheads="1"/>
          </p:cNvSpPr>
          <p:nvPr/>
        </p:nvSpPr>
        <p:spPr bwMode="auto">
          <a:xfrm>
            <a:off x="2195736" y="548680"/>
            <a:ext cx="464428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91163" algn="l"/>
              </a:tabLst>
            </a:pPr>
            <a:r>
              <a:rPr lang="en-GB" sz="2400" b="1" dirty="0" smtClean="0">
                <a:latin typeface="Arial" pitchFamily="34" charset="0"/>
                <a:cs typeface="Arial" pitchFamily="34" charset="0"/>
              </a:rPr>
              <a:t>Types of innovation </a:t>
            </a:r>
            <a:r>
              <a:rPr lang="en-GB" sz="2400" b="1" dirty="0" err="1" smtClean="0">
                <a:latin typeface="Arial" pitchFamily="34" charset="0"/>
                <a:cs typeface="Arial" pitchFamily="34" charset="0"/>
              </a:rPr>
              <a:t>Wai</a:t>
            </a:r>
            <a:r>
              <a:rPr lang="en-GB" sz="2400" b="1" dirty="0" smtClean="0">
                <a:latin typeface="Arial" pitchFamily="34" charset="0"/>
                <a:cs typeface="Arial" pitchFamily="34" charset="0"/>
              </a:rPr>
              <a:t> (2011)</a:t>
            </a:r>
            <a:endParaRPr kumimoji="0" lang="en-GB" sz="2400" b="1" i="0" u="none" strike="noStrike" cap="none" normalizeH="0" baseline="0" dirty="0" smtClean="0">
              <a:ln>
                <a:noFill/>
              </a:ln>
              <a:effectLst/>
              <a:latin typeface="Arial" pitchFamily="34" charset="0"/>
              <a:cs typeface="Arial" pitchFamily="34" charset="0"/>
            </a:endParaRPr>
          </a:p>
        </p:txBody>
      </p:sp>
      <p:sp>
        <p:nvSpPr>
          <p:cNvPr id="20" name="AutoShape 11"/>
          <p:cNvSpPr>
            <a:spLocks noChangeArrowheads="1"/>
          </p:cNvSpPr>
          <p:nvPr/>
        </p:nvSpPr>
        <p:spPr bwMode="auto">
          <a:xfrm>
            <a:off x="2051720" y="2636912"/>
            <a:ext cx="5112568" cy="2448272"/>
          </a:xfrm>
          <a:prstGeom prst="triangle">
            <a:avLst>
              <a:gd name="adj" fmla="val 50000"/>
            </a:avLst>
          </a:prstGeom>
          <a:no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777" name="Rectangle 1"/>
          <p:cNvSpPr>
            <a:spLocks noChangeArrowheads="1"/>
          </p:cNvSpPr>
          <p:nvPr/>
        </p:nvSpPr>
        <p:spPr bwMode="auto">
          <a:xfrm>
            <a:off x="1619672" y="1484784"/>
            <a:ext cx="576064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Narrow" pitchFamily="34" charset="0"/>
                <a:ea typeface="Times New Roman" pitchFamily="18" charset="0"/>
                <a:cs typeface="Arial" pitchFamily="34" charset="0"/>
              </a:rPr>
              <a:t>3 Disruptive innovations</a:t>
            </a:r>
            <a:r>
              <a:rPr kumimoji="0" lang="en-GB" sz="2000" b="0" i="0" u="none" strike="noStrike" cap="none" normalizeH="0" baseline="0" dirty="0" smtClean="0">
                <a:ln>
                  <a:noFill/>
                </a:ln>
                <a:effectLst/>
                <a:latin typeface="Arial Narrow" pitchFamily="34" charset="0"/>
                <a:ea typeface="Times New Roman" pitchFamily="18" charset="0"/>
                <a:cs typeface="Arial" pitchFamily="34" charset="0"/>
              </a:rPr>
              <a:t> - disrupt current market behaviour rendering existing solutions obsolete, transforming value propositions, and opening new markets </a:t>
            </a:r>
            <a:endParaRPr kumimoji="0" lang="en-GB" sz="2000" b="0" i="0" u="none" strike="noStrike" cap="none" normalizeH="0" baseline="0" dirty="0" smtClean="0">
              <a:ln>
                <a:noFill/>
              </a:ln>
              <a:effectLst/>
              <a:latin typeface="Arial" pitchFamily="34" charset="0"/>
              <a:cs typeface="Arial" pitchFamily="34" charset="0"/>
            </a:endParaRPr>
          </a:p>
        </p:txBody>
      </p:sp>
      <p:sp>
        <p:nvSpPr>
          <p:cNvPr id="75778" name="Rectangle 2"/>
          <p:cNvSpPr>
            <a:spLocks noChangeArrowheads="1"/>
          </p:cNvSpPr>
          <p:nvPr/>
        </p:nvSpPr>
        <p:spPr bwMode="auto">
          <a:xfrm>
            <a:off x="683568" y="5085184"/>
            <a:ext cx="352839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Narrow" pitchFamily="34" charset="0"/>
                <a:ea typeface="Times New Roman" pitchFamily="18" charset="0"/>
                <a:cs typeface="Calibri" pitchFamily="34" charset="0"/>
              </a:rPr>
              <a:t>Breakout innovations</a:t>
            </a: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 - significantly up the level of play within an existing category.</a:t>
            </a:r>
            <a:endParaRPr kumimoji="0" lang="en-GB" sz="2000" b="0" i="0" u="none" strike="noStrike" cap="none" normalizeH="0" baseline="0" dirty="0" smtClean="0">
              <a:ln>
                <a:noFill/>
              </a:ln>
              <a:effectLst/>
              <a:latin typeface="Arial" pitchFamily="34" charset="0"/>
              <a:cs typeface="Arial" pitchFamily="34" charset="0"/>
            </a:endParaRPr>
          </a:p>
        </p:txBody>
      </p:sp>
      <p:sp>
        <p:nvSpPr>
          <p:cNvPr id="75779" name="Rectangle 3"/>
          <p:cNvSpPr>
            <a:spLocks noChangeArrowheads="1"/>
          </p:cNvSpPr>
          <p:nvPr/>
        </p:nvSpPr>
        <p:spPr bwMode="auto">
          <a:xfrm>
            <a:off x="4572000" y="5085184"/>
            <a:ext cx="396044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Narrow" pitchFamily="34" charset="0"/>
                <a:ea typeface="Times New Roman" pitchFamily="18" charset="0"/>
                <a:cs typeface="Calibri" pitchFamily="34" charset="0"/>
              </a:rPr>
              <a:t>Sustaining innovations </a:t>
            </a:r>
            <a:r>
              <a:rPr kumimoji="0" lang="en-GB" sz="2000" i="0" u="none" strike="noStrike" cap="none" normalizeH="0" baseline="0" dirty="0" smtClean="0">
                <a:ln>
                  <a:noFill/>
                </a:ln>
                <a:effectLst/>
                <a:latin typeface="Arial Narrow" pitchFamily="34" charset="0"/>
                <a:ea typeface="Times New Roman" pitchFamily="18" charset="0"/>
                <a:cs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i="0" u="none" strike="noStrike" cap="none" normalizeH="0" baseline="0" dirty="0" smtClean="0">
                <a:ln>
                  <a:noFill/>
                </a:ln>
                <a:effectLst/>
                <a:latin typeface="Arial Narrow" pitchFamily="34" charset="0"/>
                <a:ea typeface="Times New Roman" pitchFamily="18" charset="0"/>
                <a:cs typeface="Calibri" pitchFamily="34" charset="0"/>
              </a:rPr>
              <a:t>sustain products and services -</a:t>
            </a:r>
            <a:r>
              <a:rPr kumimoji="0" lang="en-GB" sz="2000" i="0" u="none" strike="noStrike" cap="none" normalizeH="0" dirty="0" smtClean="0">
                <a:ln>
                  <a:noFill/>
                </a:ln>
                <a:effectLst/>
                <a:latin typeface="Arial Narrow" pitchFamily="34" charset="0"/>
                <a:ea typeface="Times New Roman" pitchFamily="18" charset="0"/>
                <a:cs typeface="Calibri" pitchFamily="34" charset="0"/>
              </a:rPr>
              <a:t> </a:t>
            </a: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variations on an existing theme.</a:t>
            </a:r>
            <a:endParaRPr kumimoji="0" lang="en-GB" sz="2000" b="0" i="0" u="none" strike="noStrike" cap="none" normalizeH="0" baseline="0" dirty="0" smtClean="0">
              <a:ln>
                <a:noFill/>
              </a:ln>
              <a:effectLst/>
              <a:latin typeface="Arial" pitchFamily="34" charset="0"/>
              <a:cs typeface="Arial" pitchFamily="34" charset="0"/>
            </a:endParaRPr>
          </a:p>
        </p:txBody>
      </p:sp>
      <p:sp>
        <p:nvSpPr>
          <p:cNvPr id="10" name="Explosion 2 9"/>
          <p:cNvSpPr/>
          <p:nvPr/>
        </p:nvSpPr>
        <p:spPr>
          <a:xfrm>
            <a:off x="4139952" y="3068960"/>
            <a:ext cx="783704" cy="64807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11" name="Explosion 2 10"/>
          <p:cNvSpPr/>
          <p:nvPr/>
        </p:nvSpPr>
        <p:spPr>
          <a:xfrm>
            <a:off x="2699792" y="4293096"/>
            <a:ext cx="783704" cy="64807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12" name="Explosion 2 11"/>
          <p:cNvSpPr/>
          <p:nvPr/>
        </p:nvSpPr>
        <p:spPr>
          <a:xfrm>
            <a:off x="5652120" y="4293096"/>
            <a:ext cx="783704" cy="64807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9552" y="188640"/>
            <a:ext cx="7776864" cy="1938992"/>
          </a:xfrm>
          <a:prstGeom prst="rect">
            <a:avLst/>
          </a:prstGeom>
        </p:spPr>
        <p:txBody>
          <a:bodyPr wrap="square">
            <a:spAutoFit/>
          </a:bodyPr>
          <a:lstStyle/>
          <a:p>
            <a:r>
              <a:rPr lang="en-GB" sz="2400" dirty="0" smtClean="0">
                <a:latin typeface="Arial Narrow" pitchFamily="34" charset="0"/>
                <a:cs typeface="Arial" pitchFamily="34" charset="0"/>
              </a:rPr>
              <a:t>C</a:t>
            </a:r>
            <a:r>
              <a:rPr lang="en-GB" sz="2400" dirty="0" smtClean="0">
                <a:latin typeface="Arial Narrow" pitchFamily="34" charset="0"/>
                <a:cs typeface="Arial" pitchFamily="34" charset="0"/>
              </a:rPr>
              <a:t>hange </a:t>
            </a:r>
            <a:r>
              <a:rPr lang="en-GB" sz="2400" dirty="0" smtClean="0">
                <a:latin typeface="Arial Narrow" pitchFamily="34" charset="0"/>
                <a:cs typeface="Arial" pitchFamily="34" charset="0"/>
              </a:rPr>
              <a:t>is brought about by people engaged </a:t>
            </a:r>
            <a:r>
              <a:rPr lang="en-GB" sz="2400" dirty="0" smtClean="0">
                <a:latin typeface="Arial Narrow" pitchFamily="34" charset="0"/>
                <a:cs typeface="Arial" pitchFamily="34" charset="0"/>
              </a:rPr>
              <a:t>in intentional activity (</a:t>
            </a:r>
            <a:r>
              <a:rPr lang="en-GB" sz="2400" dirty="0" smtClean="0">
                <a:latin typeface="Arial Narrow" pitchFamily="34" charset="0"/>
                <a:ea typeface="Times New Roman" pitchFamily="18" charset="0"/>
                <a:cs typeface="Arial" pitchFamily="34" charset="0"/>
              </a:rPr>
              <a:t>Human </a:t>
            </a:r>
            <a:r>
              <a:rPr lang="en-GB" sz="2400" dirty="0" smtClean="0">
                <a:latin typeface="Arial Narrow" pitchFamily="34" charset="0"/>
                <a:ea typeface="Times New Roman" pitchFamily="18" charset="0"/>
                <a:cs typeface="Arial" pitchFamily="34" charset="0"/>
              </a:rPr>
              <a:t>activity systems theory </a:t>
            </a:r>
            <a:r>
              <a:rPr lang="en-GB" sz="2400" dirty="0" err="1" smtClean="0">
                <a:latin typeface="Arial Narrow" pitchFamily="34" charset="0"/>
                <a:ea typeface="Times New Roman" pitchFamily="18" charset="0"/>
                <a:cs typeface="Arial" pitchFamily="34" charset="0"/>
              </a:rPr>
              <a:t>Engeström</a:t>
            </a:r>
            <a:r>
              <a:rPr lang="en-GB" sz="2400" dirty="0" smtClean="0">
                <a:latin typeface="Arial Narrow" pitchFamily="34" charset="0"/>
                <a:ea typeface="Times New Roman" pitchFamily="18" charset="0"/>
                <a:cs typeface="Arial" pitchFamily="34" charset="0"/>
              </a:rPr>
              <a:t> (1987:78)</a:t>
            </a:r>
          </a:p>
          <a:p>
            <a:endParaRPr lang="en-GB" sz="2400" b="1" dirty="0" smtClean="0">
              <a:latin typeface="Arial Narrow" pitchFamily="34" charset="0"/>
              <a:cs typeface="Arial" pitchFamily="34" charset="0"/>
            </a:endParaRPr>
          </a:p>
          <a:p>
            <a:r>
              <a:rPr lang="en-GB" sz="2400" b="1" dirty="0" smtClean="0">
                <a:latin typeface="Arial Narrow" pitchFamily="34" charset="0"/>
                <a:cs typeface="Arial" pitchFamily="34" charset="0"/>
              </a:rPr>
              <a:t>                       Theorising this workshop session </a:t>
            </a:r>
            <a:endParaRPr lang="en-GB" sz="2400" b="1" dirty="0" smtClean="0">
              <a:latin typeface="Arial Narrow" pitchFamily="34" charset="0"/>
              <a:cs typeface="Arial" pitchFamily="34" charset="0"/>
            </a:endParaRPr>
          </a:p>
          <a:p>
            <a:endParaRPr lang="en-GB" sz="2400" dirty="0" smtClean="0">
              <a:latin typeface="Arial" pitchFamily="34" charset="0"/>
              <a:cs typeface="Arial" pitchFamily="34" charset="0"/>
            </a:endParaRPr>
          </a:p>
        </p:txBody>
      </p:sp>
      <p:sp>
        <p:nvSpPr>
          <p:cNvPr id="41995" name="AutoShape 11"/>
          <p:cNvSpPr>
            <a:spLocks noChangeArrowheads="1"/>
          </p:cNvSpPr>
          <p:nvPr/>
        </p:nvSpPr>
        <p:spPr bwMode="auto">
          <a:xfrm>
            <a:off x="1547664" y="2276872"/>
            <a:ext cx="5832648" cy="2952328"/>
          </a:xfrm>
          <a:prstGeom prst="triangle">
            <a:avLst>
              <a:gd name="adj" fmla="val 50000"/>
            </a:avLst>
          </a:prstGeom>
          <a:no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94" name="AutoShape 10"/>
          <p:cNvSpPr>
            <a:spLocks noChangeArrowheads="1"/>
          </p:cNvSpPr>
          <p:nvPr/>
        </p:nvSpPr>
        <p:spPr bwMode="auto">
          <a:xfrm rot="10800000">
            <a:off x="2915816" y="3933056"/>
            <a:ext cx="3168352" cy="1278062"/>
          </a:xfrm>
          <a:prstGeom prst="triangle">
            <a:avLst>
              <a:gd name="adj" fmla="val 50825"/>
            </a:avLst>
          </a:prstGeom>
          <a:no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97" name="Text Box 13"/>
          <p:cNvSpPr txBox="1">
            <a:spLocks noChangeArrowheads="1"/>
          </p:cNvSpPr>
          <p:nvPr/>
        </p:nvSpPr>
        <p:spPr bwMode="auto">
          <a:xfrm>
            <a:off x="3923928" y="1916832"/>
            <a:ext cx="108012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effectLst/>
                <a:latin typeface="Arial" pitchFamily="34" charset="0"/>
                <a:ea typeface="Times New Roman" pitchFamily="18" charset="0"/>
                <a:cs typeface="Arial" pitchFamily="34" charset="0"/>
              </a:rPr>
              <a:t>TOOLS</a:t>
            </a:r>
            <a:endParaRPr kumimoji="0" lang="en-GB" b="0" i="0" u="none" strike="noStrike" cap="none" normalizeH="0" baseline="0" dirty="0" smtClean="0">
              <a:ln>
                <a:noFill/>
              </a:ln>
              <a:effectLst/>
              <a:latin typeface="Arial" pitchFamily="34" charset="0"/>
              <a:cs typeface="Arial" pitchFamily="34" charset="0"/>
            </a:endParaRPr>
          </a:p>
        </p:txBody>
      </p:sp>
      <p:sp>
        <p:nvSpPr>
          <p:cNvPr id="41993" name="Text Box 9"/>
          <p:cNvSpPr txBox="1">
            <a:spLocks noChangeArrowheads="1"/>
          </p:cNvSpPr>
          <p:nvPr/>
        </p:nvSpPr>
        <p:spPr bwMode="auto">
          <a:xfrm>
            <a:off x="6300192" y="3861048"/>
            <a:ext cx="1224136"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Arial" pitchFamily="34" charset="0"/>
                <a:ea typeface="Times New Roman" pitchFamily="18" charset="0"/>
                <a:cs typeface="Arial" pitchFamily="34" charset="0"/>
              </a:rPr>
              <a:t>OBJECT</a:t>
            </a:r>
            <a:endParaRPr kumimoji="0" lang="en-US" b="0" i="0" u="none" strike="noStrike" cap="none" normalizeH="0" baseline="0" dirty="0" smtClean="0">
              <a:ln>
                <a:noFill/>
              </a:ln>
              <a:effectLst/>
              <a:latin typeface="Arial" pitchFamily="34" charset="0"/>
              <a:cs typeface="Arial" pitchFamily="34" charset="0"/>
            </a:endParaRPr>
          </a:p>
        </p:txBody>
      </p:sp>
      <p:sp>
        <p:nvSpPr>
          <p:cNvPr id="41992" name="Text Box 8"/>
          <p:cNvSpPr txBox="1">
            <a:spLocks noChangeArrowheads="1"/>
          </p:cNvSpPr>
          <p:nvPr/>
        </p:nvSpPr>
        <p:spPr bwMode="auto">
          <a:xfrm>
            <a:off x="1547664" y="3717032"/>
            <a:ext cx="1296144"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effectLst/>
                <a:latin typeface="Arial" pitchFamily="34" charset="0"/>
                <a:ea typeface="Times New Roman" pitchFamily="18" charset="0"/>
                <a:cs typeface="Arial" pitchFamily="34" charset="0"/>
              </a:rPr>
              <a:t>SUBJECT</a:t>
            </a:r>
            <a:endParaRPr kumimoji="0" lang="en-US" b="0" i="0" u="none" strike="noStrike" cap="none" normalizeH="0" baseline="0" dirty="0" smtClean="0">
              <a:ln>
                <a:noFill/>
              </a:ln>
              <a:effectLst/>
              <a:latin typeface="Arial" pitchFamily="34" charset="0"/>
              <a:cs typeface="Arial" pitchFamily="34" charset="0"/>
            </a:endParaRPr>
          </a:p>
        </p:txBody>
      </p:sp>
      <p:sp>
        <p:nvSpPr>
          <p:cNvPr id="41985" name="Text Box 1"/>
          <p:cNvSpPr txBox="1">
            <a:spLocks noChangeArrowheads="1"/>
          </p:cNvSpPr>
          <p:nvPr/>
        </p:nvSpPr>
        <p:spPr bwMode="auto">
          <a:xfrm>
            <a:off x="1259632" y="5085184"/>
            <a:ext cx="119345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effectLst/>
                <a:latin typeface="Arial" pitchFamily="34" charset="0"/>
                <a:ea typeface="Times New Roman" pitchFamily="18" charset="0"/>
                <a:cs typeface="Arial" pitchFamily="34" charset="0"/>
              </a:rPr>
              <a:t>RULES</a:t>
            </a:r>
            <a:endParaRPr kumimoji="0" lang="en-GB" b="0" i="0" u="none" strike="noStrike" cap="none" normalizeH="0" baseline="0" dirty="0" smtClean="0">
              <a:ln>
                <a:noFill/>
              </a:ln>
              <a:effectLst/>
              <a:latin typeface="Arial" pitchFamily="34" charset="0"/>
              <a:cs typeface="Arial" pitchFamily="34" charset="0"/>
            </a:endParaRPr>
          </a:p>
        </p:txBody>
      </p:sp>
      <p:sp>
        <p:nvSpPr>
          <p:cNvPr id="41996" name="Text Box 12"/>
          <p:cNvSpPr txBox="1">
            <a:spLocks noChangeArrowheads="1"/>
          </p:cNvSpPr>
          <p:nvPr/>
        </p:nvSpPr>
        <p:spPr bwMode="auto">
          <a:xfrm>
            <a:off x="6156176" y="5229200"/>
            <a:ext cx="2204318"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pitchFamily="34" charset="0"/>
                <a:ea typeface="Times New Roman" pitchFamily="18" charset="0"/>
                <a:cs typeface="Arial" pitchFamily="34" charset="0"/>
              </a:rPr>
              <a:t>DIVISION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effectLst/>
                <a:latin typeface="Arial" pitchFamily="34" charset="0"/>
                <a:ea typeface="Times New Roman" pitchFamily="18" charset="0"/>
                <a:cs typeface="Arial" pitchFamily="34" charset="0"/>
              </a:rPr>
              <a:t>OF EFFORT</a:t>
            </a:r>
            <a:endParaRPr kumimoji="0" lang="en-GB" sz="2000" b="0" i="0" u="none" strike="noStrike" cap="none" normalizeH="0" baseline="0" dirty="0" smtClean="0">
              <a:ln>
                <a:noFill/>
              </a:ln>
              <a:effectLst/>
              <a:latin typeface="Arial" pitchFamily="34" charset="0"/>
              <a:cs typeface="Arial" pitchFamily="34" charset="0"/>
            </a:endParaRPr>
          </a:p>
        </p:txBody>
      </p:sp>
      <p:sp>
        <p:nvSpPr>
          <p:cNvPr id="41986" name="Text Box 2"/>
          <p:cNvSpPr txBox="1">
            <a:spLocks noChangeArrowheads="1"/>
          </p:cNvSpPr>
          <p:nvPr/>
        </p:nvSpPr>
        <p:spPr bwMode="auto">
          <a:xfrm>
            <a:off x="3635896" y="5085184"/>
            <a:ext cx="1800200"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effectLst/>
                <a:latin typeface="Arial" pitchFamily="34" charset="0"/>
                <a:ea typeface="Times New Roman" pitchFamily="18" charset="0"/>
                <a:cs typeface="Arial" pitchFamily="34" charset="0"/>
              </a:rPr>
              <a:t>COMMUNITY</a:t>
            </a:r>
            <a:endParaRPr kumimoji="0" lang="en-GB" b="0" i="0" u="none" strike="noStrike" cap="none" normalizeH="0" baseline="0" dirty="0" smtClean="0">
              <a:ln>
                <a:noFill/>
              </a:ln>
              <a:effectLst/>
              <a:latin typeface="Arial" pitchFamily="34" charset="0"/>
              <a:cs typeface="Arial" pitchFamily="34" charset="0"/>
            </a:endParaRPr>
          </a:p>
        </p:txBody>
      </p:sp>
      <p:sp>
        <p:nvSpPr>
          <p:cNvPr id="41991" name="AutoShape 7"/>
          <p:cNvSpPr>
            <a:spLocks noChangeArrowheads="1"/>
          </p:cNvSpPr>
          <p:nvPr/>
        </p:nvSpPr>
        <p:spPr bwMode="auto">
          <a:xfrm rot="-45794634">
            <a:off x="5826051" y="2782119"/>
            <a:ext cx="1292420" cy="1168988"/>
          </a:xfrm>
          <a:prstGeom prst="rightArrow">
            <a:avLst>
              <a:gd name="adj1" fmla="val 50000"/>
              <a:gd name="adj2" fmla="val 60448"/>
            </a:avLst>
          </a:prstGeom>
          <a:solidFill>
            <a:srgbClr val="25F715"/>
          </a:solidFill>
          <a:ln w="38100">
            <a:solidFill>
              <a:srgbClr val="25F715"/>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90" name="Text Box 6"/>
          <p:cNvSpPr txBox="1">
            <a:spLocks noChangeArrowheads="1"/>
          </p:cNvSpPr>
          <p:nvPr/>
        </p:nvSpPr>
        <p:spPr bwMode="auto">
          <a:xfrm>
            <a:off x="6839744" y="2420888"/>
            <a:ext cx="2304256"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ea typeface="Times New Roman" pitchFamily="18" charset="0"/>
                <a:cs typeface="Arial" pitchFamily="34" charset="0"/>
              </a:rPr>
              <a:t> OUTCOMES</a:t>
            </a:r>
            <a:endParaRPr kumimoji="0" lang="en-US" sz="2400"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smtClean="0">
                <a:ln>
                  <a:noFill/>
                </a:ln>
                <a:effectLst/>
                <a:latin typeface="Arial" pitchFamily="34" charset="0"/>
                <a:ea typeface="Times New Roman" pitchFamily="18" charset="0"/>
                <a:cs typeface="Arial" pitchFamily="34" charset="0"/>
              </a:rPr>
              <a:t>    </a:t>
            </a:r>
            <a:r>
              <a:rPr lang="en-US" sz="2400" i="1" dirty="0" smtClean="0">
                <a:latin typeface="Arial" pitchFamily="34" charset="0"/>
                <a:ea typeface="Times New Roman" pitchFamily="18" charset="0"/>
                <a:cs typeface="Arial" pitchFamily="34" charset="0"/>
              </a:rPr>
              <a:t>l</a:t>
            </a:r>
            <a:r>
              <a:rPr kumimoji="0" lang="en-US" sz="2400" b="0" i="1" u="none" strike="noStrike" cap="none" normalizeH="0" baseline="0" dirty="0" smtClean="0">
                <a:ln>
                  <a:noFill/>
                </a:ln>
                <a:effectLst/>
                <a:latin typeface="Arial" pitchFamily="34" charset="0"/>
                <a:ea typeface="Times New Roman" pitchFamily="18" charset="0"/>
                <a:cs typeface="Arial" pitchFamily="34" charset="0"/>
              </a:rPr>
              <a:t>earning</a:t>
            </a:r>
            <a:endParaRPr kumimoji="0" lang="en-US" sz="2400" b="0" i="0" u="none" strike="noStrike" cap="none" normalizeH="0" baseline="0" dirty="0" smtClean="0">
              <a:ln>
                <a:noFill/>
              </a:ln>
              <a:effectLst/>
              <a:latin typeface="Arial" pitchFamily="34" charset="0"/>
              <a:cs typeface="Arial" pitchFamily="34" charset="0"/>
            </a:endParaRPr>
          </a:p>
        </p:txBody>
      </p:sp>
      <p:sp>
        <p:nvSpPr>
          <p:cNvPr id="41989" name="AutoShape 5"/>
          <p:cNvSpPr>
            <a:spLocks noChangeArrowheads="1"/>
          </p:cNvSpPr>
          <p:nvPr/>
        </p:nvSpPr>
        <p:spPr bwMode="auto">
          <a:xfrm>
            <a:off x="3275856" y="3356992"/>
            <a:ext cx="2448272" cy="1224136"/>
          </a:xfrm>
          <a:prstGeom prst="rightArrow">
            <a:avLst>
              <a:gd name="adj1" fmla="val 50000"/>
              <a:gd name="adj2" fmla="val 50534"/>
            </a:avLst>
          </a:prstGeom>
          <a:solidFill>
            <a:srgbClr val="FFFF00"/>
          </a:solidFill>
          <a:ln w="9525">
            <a:solidFill>
              <a:srgbClr val="FFFF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88" name="Text Box 4"/>
          <p:cNvSpPr txBox="1">
            <a:spLocks noChangeArrowheads="1"/>
          </p:cNvSpPr>
          <p:nvPr/>
        </p:nvSpPr>
        <p:spPr bwMode="auto">
          <a:xfrm>
            <a:off x="3491880" y="3645024"/>
            <a:ext cx="1800200"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pitchFamily="34" charset="0"/>
                <a:ea typeface="Times New Roman" pitchFamily="18" charset="0"/>
                <a:cs typeface="Arial" pitchFamily="34" charset="0"/>
              </a:rPr>
              <a:t>   ACTIVITY</a:t>
            </a:r>
          </a:p>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smtClean="0">
                <a:latin typeface="Arial Narrow" pitchFamily="34" charset="0"/>
                <a:cs typeface="Arial" pitchFamily="34" charset="0"/>
              </a:rPr>
              <a:t>t</a:t>
            </a:r>
            <a:r>
              <a:rPr lang="en-US" sz="1600" b="1" dirty="0" smtClean="0">
                <a:latin typeface="Arial Narrow" pitchFamily="34" charset="0"/>
                <a:cs typeface="Arial" pitchFamily="34" charset="0"/>
              </a:rPr>
              <a:t>hinking/discussing</a:t>
            </a:r>
            <a:endParaRPr kumimoji="0" lang="en-US" sz="1600" b="0" i="0" u="none" strike="noStrike" cap="none" normalizeH="0" baseline="0" dirty="0" smtClean="0">
              <a:ln>
                <a:noFill/>
              </a:ln>
              <a:effectLst/>
              <a:latin typeface="Arial Narrow" pitchFamily="34" charset="0"/>
              <a:cs typeface="Arial" pitchFamily="34" charset="0"/>
            </a:endParaRPr>
          </a:p>
        </p:txBody>
      </p:sp>
      <p:sp>
        <p:nvSpPr>
          <p:cNvPr id="42004" name="Rectangle 20"/>
          <p:cNvSpPr>
            <a:spLocks noChangeArrowheads="1"/>
          </p:cNvSpPr>
          <p:nvPr/>
        </p:nvSpPr>
        <p:spPr bwMode="auto">
          <a:xfrm>
            <a:off x="0" y="45720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AutoShape 5"/>
          <p:cNvSpPr>
            <a:spLocks noChangeArrowheads="1"/>
          </p:cNvSpPr>
          <p:nvPr/>
        </p:nvSpPr>
        <p:spPr bwMode="auto">
          <a:xfrm rot="8039997">
            <a:off x="2839280" y="2478486"/>
            <a:ext cx="1510530" cy="1120012"/>
          </a:xfrm>
          <a:prstGeom prst="rightArrow">
            <a:avLst>
              <a:gd name="adj1" fmla="val 50000"/>
              <a:gd name="adj2" fmla="val 50534"/>
            </a:avLst>
          </a:prstGeom>
          <a:solidFill>
            <a:srgbClr val="25F715"/>
          </a:solidFill>
          <a:ln w="9525">
            <a:solidFill>
              <a:srgbClr val="FFFF00"/>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 name="Text Box 4"/>
          <p:cNvSpPr txBox="1">
            <a:spLocks noChangeArrowheads="1"/>
          </p:cNvSpPr>
          <p:nvPr/>
        </p:nvSpPr>
        <p:spPr bwMode="auto">
          <a:xfrm rot="19013008">
            <a:off x="5767480" y="3217536"/>
            <a:ext cx="1224965"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Arial" pitchFamily="34" charset="0"/>
                <a:cs typeface="Arial" pitchFamily="34" charset="0"/>
              </a:rPr>
              <a:t> change</a:t>
            </a:r>
            <a:endParaRPr kumimoji="0" lang="en-US" sz="2000" b="0" i="0" u="none" strike="noStrike" cap="none" normalizeH="0" baseline="0" dirty="0" smtClean="0">
              <a:ln>
                <a:noFill/>
              </a:ln>
              <a:effectLst/>
              <a:latin typeface="Arial" pitchFamily="34" charset="0"/>
              <a:cs typeface="Arial" pitchFamily="34" charset="0"/>
            </a:endParaRPr>
          </a:p>
        </p:txBody>
      </p:sp>
      <p:sp>
        <p:nvSpPr>
          <p:cNvPr id="23" name="TextBox 22"/>
          <p:cNvSpPr txBox="1"/>
          <p:nvPr/>
        </p:nvSpPr>
        <p:spPr>
          <a:xfrm rot="18665606">
            <a:off x="3022834" y="2624708"/>
            <a:ext cx="1217000" cy="646331"/>
          </a:xfrm>
          <a:prstGeom prst="rect">
            <a:avLst/>
          </a:prstGeom>
          <a:noFill/>
        </p:spPr>
        <p:txBody>
          <a:bodyPr wrap="none" rtlCol="0">
            <a:spAutoFit/>
          </a:bodyPr>
          <a:lstStyle/>
          <a:p>
            <a:r>
              <a:rPr lang="en-GB" b="1" dirty="0" smtClean="0">
                <a:latin typeface="Arial Narrow" pitchFamily="34" charset="0"/>
              </a:rPr>
              <a:t>k</a:t>
            </a:r>
            <a:r>
              <a:rPr lang="en-GB" b="1" dirty="0" smtClean="0">
                <a:latin typeface="Arial Narrow" pitchFamily="34" charset="0"/>
              </a:rPr>
              <a:t>nowledge </a:t>
            </a:r>
          </a:p>
          <a:p>
            <a:r>
              <a:rPr lang="en-GB" b="1" dirty="0" smtClean="0">
                <a:latin typeface="Arial Narrow" pitchFamily="34" charset="0"/>
              </a:rPr>
              <a:t>   &amp; tools</a:t>
            </a:r>
            <a:endParaRPr lang="en-GB" b="1" dirty="0">
              <a:latin typeface="Arial Narrow"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11560" y="908720"/>
          <a:ext cx="7920880" cy="5661846"/>
        </p:xfrm>
        <a:graphic>
          <a:graphicData uri="http://schemas.openxmlformats.org/drawingml/2006/table">
            <a:tbl>
              <a:tblPr/>
              <a:tblGrid>
                <a:gridCol w="7488832"/>
                <a:gridCol w="432048"/>
              </a:tblGrid>
              <a:tr h="198244">
                <a:tc>
                  <a:txBody>
                    <a:bodyPr/>
                    <a:lstStyle/>
                    <a:p>
                      <a:pPr>
                        <a:spcAft>
                          <a:spcPts val="0"/>
                        </a:spcAft>
                      </a:pPr>
                      <a:r>
                        <a:rPr lang="en-GB" sz="1600" dirty="0">
                          <a:solidFill>
                            <a:schemeClr val="tx1"/>
                          </a:solidFill>
                          <a:latin typeface="Arial Narrow"/>
                          <a:ea typeface="Times New Roman"/>
                        </a:rPr>
                        <a:t>1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a clear vision of how the university saw its future and how SDP contributed to that vision</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3.7</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2 </a:t>
                      </a:r>
                      <a:r>
                        <a:rPr lang="en-GB" sz="1600" dirty="0" smtClean="0">
                          <a:solidFill>
                            <a:schemeClr val="tx1"/>
                          </a:solidFill>
                          <a:latin typeface="Arial Narrow"/>
                          <a:ea typeface="Times New Roman"/>
                        </a:rPr>
                        <a:t> My </a:t>
                      </a:r>
                      <a:r>
                        <a:rPr lang="en-GB" sz="1600" dirty="0">
                          <a:solidFill>
                            <a:schemeClr val="tx1"/>
                          </a:solidFill>
                          <a:latin typeface="Arial Narrow"/>
                          <a:ea typeface="Times New Roman"/>
                        </a:rPr>
                        <a:t>readiness and willingness to get involved in the SDP opportunity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4.7</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dirty="0">
                          <a:solidFill>
                            <a:schemeClr val="tx1"/>
                          </a:solidFill>
                          <a:latin typeface="Arial Narrow"/>
                          <a:ea typeface="Times New Roman"/>
                        </a:rPr>
                        <a:t>3 </a:t>
                      </a:r>
                      <a:r>
                        <a:rPr lang="en-GB" sz="1600" dirty="0" smtClean="0">
                          <a:solidFill>
                            <a:schemeClr val="tx1"/>
                          </a:solidFill>
                          <a:latin typeface="Arial Narrow"/>
                          <a:ea typeface="Times New Roman"/>
                        </a:rPr>
                        <a:t> My </a:t>
                      </a:r>
                      <a:r>
                        <a:rPr lang="en-GB" sz="1600" dirty="0">
                          <a:solidFill>
                            <a:schemeClr val="tx1"/>
                          </a:solidFill>
                          <a:latin typeface="Arial Narrow"/>
                          <a:ea typeface="Times New Roman"/>
                        </a:rPr>
                        <a:t>vision of what I wanted to achieve</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4.5</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dirty="0">
                          <a:solidFill>
                            <a:schemeClr val="tx1"/>
                          </a:solidFill>
                          <a:latin typeface="Arial Narrow"/>
                          <a:ea typeface="Times New Roman"/>
                        </a:rPr>
                        <a:t>4 </a:t>
                      </a:r>
                      <a:r>
                        <a:rPr lang="en-GB" sz="1600" dirty="0" smtClean="0">
                          <a:solidFill>
                            <a:schemeClr val="tx1"/>
                          </a:solidFill>
                          <a:latin typeface="Arial Narrow"/>
                          <a:ea typeface="Times New Roman"/>
                        </a:rPr>
                        <a:t> My </a:t>
                      </a:r>
                      <a:r>
                        <a:rPr lang="en-GB" sz="1600" dirty="0">
                          <a:solidFill>
                            <a:schemeClr val="tx1"/>
                          </a:solidFill>
                          <a:latin typeface="Arial Narrow"/>
                          <a:ea typeface="Times New Roman"/>
                        </a:rPr>
                        <a:t>will/motivation to succeed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4.7</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dirty="0">
                          <a:solidFill>
                            <a:schemeClr val="tx1"/>
                          </a:solidFill>
                          <a:latin typeface="Arial Narrow"/>
                          <a:ea typeface="Times New Roman"/>
                        </a:rPr>
                        <a:t>5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explicit goals and realistic work plans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4.4</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6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the autonomy to implement the project as I wanted to</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7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the opportunity to use my personal creativity</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4.1</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8 </a:t>
                      </a:r>
                      <a:r>
                        <a:rPr lang="en-GB" sz="1600" dirty="0" smtClean="0">
                          <a:solidFill>
                            <a:schemeClr val="tx1"/>
                          </a:solidFill>
                          <a:latin typeface="Arial Narrow"/>
                          <a:ea typeface="Times New Roman"/>
                        </a:rPr>
                        <a:t> Believing </a:t>
                      </a:r>
                      <a:r>
                        <a:rPr lang="en-GB" sz="1600" dirty="0">
                          <a:solidFill>
                            <a:schemeClr val="tx1"/>
                          </a:solidFill>
                          <a:latin typeface="Arial Narrow"/>
                          <a:ea typeface="Times New Roman"/>
                        </a:rPr>
                        <a:t>I could take risks without feeling I would be criticised if I wasn't completely successful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9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the financial resources I needed when I needed them</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chemeClr val="tx1"/>
                          </a:solidFill>
                          <a:latin typeface="Arial Narrow"/>
                          <a:ea typeface="Times New Roman"/>
                        </a:rPr>
                        <a:t>10 Having the time I needed to complete the job</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4.4</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11 Being able to find the help I needed when I needed it</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12 Having good communication with the people I needed to talk to</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4.5</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chemeClr val="tx1"/>
                          </a:solidFill>
                          <a:latin typeface="Arial Narrow"/>
                          <a:ea typeface="Times New Roman"/>
                        </a:rPr>
                        <a:t>13 The active involvement of others - teamwork</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4.7</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14 Learning through the experience (</a:t>
                      </a:r>
                      <a:r>
                        <a:rPr lang="en-GB" sz="1600" dirty="0" smtClean="0">
                          <a:solidFill>
                            <a:schemeClr val="tx1"/>
                          </a:solidFill>
                          <a:latin typeface="Arial Narrow"/>
                          <a:ea typeface="Times New Roman"/>
                        </a:rPr>
                        <a:t>learning </a:t>
                      </a:r>
                      <a:r>
                        <a:rPr lang="en-GB" sz="1600" dirty="0">
                          <a:solidFill>
                            <a:schemeClr val="tx1"/>
                          </a:solidFill>
                          <a:latin typeface="Arial Narrow"/>
                          <a:ea typeface="Times New Roman"/>
                        </a:rPr>
                        <a:t>from problems as well as </a:t>
                      </a:r>
                      <a:r>
                        <a:rPr lang="en-GB" sz="1600" dirty="0" smtClean="0">
                          <a:solidFill>
                            <a:schemeClr val="tx1"/>
                          </a:solidFill>
                          <a:latin typeface="Arial Narrow"/>
                          <a:ea typeface="Times New Roman"/>
                        </a:rPr>
                        <a:t>successes)</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15 Feeling trusted and being allowed to get on with it without interference</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4.7</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16 Feeling that I made good progress within the time available</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4.5</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17 Feeling that what I was doing  was valued by my colleagues </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4.5</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18 Feeling that what I was doing was valued by Head of School/Service/ Dean </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4.4</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97366">
                <a:tc>
                  <a:txBody>
                    <a:bodyPr/>
                    <a:lstStyle/>
                    <a:p>
                      <a:pPr>
                        <a:spcAft>
                          <a:spcPts val="0"/>
                        </a:spcAft>
                      </a:pPr>
                      <a:r>
                        <a:rPr lang="en-GB" sz="1600" dirty="0">
                          <a:solidFill>
                            <a:schemeClr val="tx1"/>
                          </a:solidFill>
                          <a:latin typeface="Arial Narrow"/>
                          <a:ea typeface="Times New Roman"/>
                        </a:rPr>
                        <a:t>19 Forming new productive relationships with colleagues in my school or </a:t>
                      </a:r>
                      <a:r>
                        <a:rPr lang="en-GB" sz="1600" dirty="0" smtClean="0">
                          <a:solidFill>
                            <a:schemeClr val="tx1"/>
                          </a:solidFill>
                          <a:latin typeface="Arial Narrow"/>
                          <a:ea typeface="Times New Roman"/>
                        </a:rPr>
                        <a:t>university</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4.2</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20 Forming new productive relationships with people outside the university</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97366">
                <a:tc>
                  <a:txBody>
                    <a:bodyPr/>
                    <a:lstStyle/>
                    <a:p>
                      <a:pPr marL="342900" indent="-342900">
                        <a:spcAft>
                          <a:spcPts val="0"/>
                        </a:spcAft>
                        <a:buNone/>
                      </a:pPr>
                      <a:r>
                        <a:rPr lang="en-GB" sz="1600" dirty="0" smtClean="0">
                          <a:solidFill>
                            <a:schemeClr val="tx1"/>
                          </a:solidFill>
                          <a:latin typeface="Arial Narrow"/>
                          <a:ea typeface="Times New Roman"/>
                        </a:rPr>
                        <a:t>21 Feeling </a:t>
                      </a:r>
                      <a:r>
                        <a:rPr lang="en-GB" sz="1600" dirty="0">
                          <a:solidFill>
                            <a:schemeClr val="tx1"/>
                          </a:solidFill>
                          <a:latin typeface="Arial Narrow"/>
                          <a:ea typeface="Times New Roman"/>
                        </a:rPr>
                        <a:t>that the environment encouraged and supported me throughout the process especially </a:t>
                      </a:r>
                      <a:endParaRPr lang="en-GB" sz="1600" dirty="0" smtClean="0">
                        <a:solidFill>
                          <a:schemeClr val="tx1"/>
                        </a:solidFill>
                        <a:latin typeface="Arial Narrow"/>
                        <a:ea typeface="Times New Roman"/>
                      </a:endParaRPr>
                    </a:p>
                    <a:p>
                      <a:pPr marL="342900" indent="-342900">
                        <a:spcAft>
                          <a:spcPts val="0"/>
                        </a:spcAft>
                        <a:buNone/>
                      </a:pPr>
                      <a:r>
                        <a:rPr lang="en-GB" sz="1600" dirty="0" smtClean="0">
                          <a:solidFill>
                            <a:schemeClr val="tx1"/>
                          </a:solidFill>
                          <a:latin typeface="Arial Narrow"/>
                          <a:ea typeface="Times New Roman"/>
                        </a:rPr>
                        <a:t>     when </a:t>
                      </a:r>
                      <a:r>
                        <a:rPr lang="en-GB" sz="1600" dirty="0">
                          <a:solidFill>
                            <a:schemeClr val="tx1"/>
                          </a:solidFill>
                          <a:latin typeface="Arial Narrow"/>
                          <a:ea typeface="Times New Roman"/>
                        </a:rPr>
                        <a:t>things did not go as planned</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chemeClr val="tx1"/>
                          </a:solidFill>
                          <a:latin typeface="Arial Narrow"/>
                          <a:ea typeface="Times New Roman"/>
                        </a:rPr>
                        <a:t>4.3</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22 Feeling my contribution has been recognised and appreciated</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dirty="0">
                          <a:solidFill>
                            <a:schemeClr val="tx1"/>
                          </a:solidFill>
                          <a:latin typeface="Arial Narrow"/>
                          <a:ea typeface="Times New Roman"/>
                        </a:rPr>
                        <a:t>4.3</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bl>
          </a:graphicData>
        </a:graphic>
      </p:graphicFrame>
      <p:sp>
        <p:nvSpPr>
          <p:cNvPr id="3" name="TextBox 2"/>
          <p:cNvSpPr txBox="1"/>
          <p:nvPr/>
        </p:nvSpPr>
        <p:spPr>
          <a:xfrm>
            <a:off x="611560" y="188640"/>
            <a:ext cx="8360494" cy="523220"/>
          </a:xfrm>
          <a:prstGeom prst="rect">
            <a:avLst/>
          </a:prstGeom>
          <a:noFill/>
        </p:spPr>
        <p:txBody>
          <a:bodyPr wrap="none" rtlCol="0">
            <a:spAutoFit/>
          </a:bodyPr>
          <a:lstStyle/>
          <a:p>
            <a:r>
              <a:rPr lang="en-GB" sz="2800" b="1" dirty="0" smtClean="0">
                <a:latin typeface="Arial Narrow" pitchFamily="34" charset="0"/>
              </a:rPr>
              <a:t>What’s important to innovators ?                     </a:t>
            </a:r>
            <a:r>
              <a:rPr lang="en-GB" sz="2000" b="1" dirty="0" smtClean="0">
                <a:latin typeface="Arial Narrow" pitchFamily="34" charset="0"/>
              </a:rPr>
              <a:t>21 ratings  Max 5.0</a:t>
            </a:r>
            <a:endParaRPr lang="en-GB" sz="20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11560" y="692696"/>
          <a:ext cx="8064896" cy="5661846"/>
        </p:xfrm>
        <a:graphic>
          <a:graphicData uri="http://schemas.openxmlformats.org/drawingml/2006/table">
            <a:tbl>
              <a:tblPr/>
              <a:tblGrid>
                <a:gridCol w="8064896"/>
              </a:tblGrid>
              <a:tr h="198244">
                <a:tc>
                  <a:txBody>
                    <a:bodyPr/>
                    <a:lstStyle/>
                    <a:p>
                      <a:pPr>
                        <a:spcAft>
                          <a:spcPts val="0"/>
                        </a:spcAft>
                      </a:pPr>
                      <a:r>
                        <a:rPr lang="en-GB" sz="1600" dirty="0">
                          <a:solidFill>
                            <a:schemeClr val="tx1"/>
                          </a:solidFill>
                          <a:latin typeface="Arial Narrow"/>
                          <a:ea typeface="Times New Roman"/>
                        </a:rPr>
                        <a:t>1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a clear vision of how the university saw its future and how SDP contributed to that vision</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2 </a:t>
                      </a:r>
                      <a:r>
                        <a:rPr lang="en-GB" sz="1600" dirty="0" smtClean="0">
                          <a:solidFill>
                            <a:schemeClr val="tx1"/>
                          </a:solidFill>
                          <a:latin typeface="Arial Narrow"/>
                          <a:ea typeface="Times New Roman"/>
                        </a:rPr>
                        <a:t> My </a:t>
                      </a:r>
                      <a:r>
                        <a:rPr lang="en-GB" sz="1600" dirty="0">
                          <a:solidFill>
                            <a:schemeClr val="tx1"/>
                          </a:solidFill>
                          <a:latin typeface="Arial Narrow"/>
                          <a:ea typeface="Times New Roman"/>
                        </a:rPr>
                        <a:t>readiness and willingness to get involved in the SDP opportunity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dirty="0">
                          <a:solidFill>
                            <a:schemeClr val="tx1"/>
                          </a:solidFill>
                          <a:latin typeface="Arial Narrow"/>
                          <a:ea typeface="Times New Roman"/>
                        </a:rPr>
                        <a:t>3 </a:t>
                      </a:r>
                      <a:r>
                        <a:rPr lang="en-GB" sz="1600" dirty="0" smtClean="0">
                          <a:solidFill>
                            <a:schemeClr val="tx1"/>
                          </a:solidFill>
                          <a:latin typeface="Arial Narrow"/>
                          <a:ea typeface="Times New Roman"/>
                        </a:rPr>
                        <a:t> My </a:t>
                      </a:r>
                      <a:r>
                        <a:rPr lang="en-GB" sz="1600" dirty="0">
                          <a:solidFill>
                            <a:schemeClr val="tx1"/>
                          </a:solidFill>
                          <a:latin typeface="Arial Narrow"/>
                          <a:ea typeface="Times New Roman"/>
                        </a:rPr>
                        <a:t>vision of what I wanted to achieve</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dirty="0">
                          <a:solidFill>
                            <a:schemeClr val="tx1"/>
                          </a:solidFill>
                          <a:latin typeface="Arial Narrow"/>
                          <a:ea typeface="Times New Roman"/>
                        </a:rPr>
                        <a:t>4 </a:t>
                      </a:r>
                      <a:r>
                        <a:rPr lang="en-GB" sz="1600" dirty="0" smtClean="0">
                          <a:solidFill>
                            <a:schemeClr val="tx1"/>
                          </a:solidFill>
                          <a:latin typeface="Arial Narrow"/>
                          <a:ea typeface="Times New Roman"/>
                        </a:rPr>
                        <a:t> My </a:t>
                      </a:r>
                      <a:r>
                        <a:rPr lang="en-GB" sz="1600" dirty="0">
                          <a:solidFill>
                            <a:schemeClr val="tx1"/>
                          </a:solidFill>
                          <a:latin typeface="Arial Narrow"/>
                          <a:ea typeface="Times New Roman"/>
                        </a:rPr>
                        <a:t>will/motivation to succeed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dirty="0">
                          <a:solidFill>
                            <a:srgbClr val="FF0000"/>
                          </a:solidFill>
                          <a:latin typeface="Arial Narrow"/>
                          <a:ea typeface="Times New Roman"/>
                        </a:rPr>
                        <a:t>5 </a:t>
                      </a:r>
                      <a:r>
                        <a:rPr lang="en-GB" sz="1600" dirty="0" smtClean="0">
                          <a:solidFill>
                            <a:srgbClr val="FF0000"/>
                          </a:solidFill>
                          <a:latin typeface="Arial Narrow"/>
                          <a:ea typeface="Times New Roman"/>
                        </a:rPr>
                        <a:t> Having </a:t>
                      </a:r>
                      <a:r>
                        <a:rPr lang="en-GB" sz="1600" dirty="0">
                          <a:solidFill>
                            <a:srgbClr val="FF0000"/>
                          </a:solidFill>
                          <a:latin typeface="Arial Narrow"/>
                          <a:ea typeface="Times New Roman"/>
                        </a:rPr>
                        <a:t>explicit goals and realistic work plans </a:t>
                      </a:r>
                      <a:endParaRPr lang="en-GB" sz="1600" dirty="0">
                        <a:solidFill>
                          <a:srgbClr val="FF0000"/>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6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the autonomy to implement the project as I wanted to</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7 </a:t>
                      </a:r>
                      <a:r>
                        <a:rPr lang="en-GB" sz="1600" dirty="0" smtClean="0">
                          <a:solidFill>
                            <a:schemeClr val="tx1"/>
                          </a:solidFill>
                          <a:latin typeface="Arial Narrow"/>
                          <a:ea typeface="Times New Roman"/>
                        </a:rPr>
                        <a:t> Having </a:t>
                      </a:r>
                      <a:r>
                        <a:rPr lang="en-GB" sz="1600" dirty="0">
                          <a:solidFill>
                            <a:schemeClr val="tx1"/>
                          </a:solidFill>
                          <a:latin typeface="Arial Narrow"/>
                          <a:ea typeface="Times New Roman"/>
                        </a:rPr>
                        <a:t>the opportunity to use my personal creativity</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8 </a:t>
                      </a:r>
                      <a:r>
                        <a:rPr lang="en-GB" sz="1600" dirty="0" smtClean="0">
                          <a:solidFill>
                            <a:schemeClr val="tx1"/>
                          </a:solidFill>
                          <a:latin typeface="Arial Narrow"/>
                          <a:ea typeface="Times New Roman"/>
                        </a:rPr>
                        <a:t> Believing </a:t>
                      </a:r>
                      <a:r>
                        <a:rPr lang="en-GB" sz="1600" dirty="0">
                          <a:solidFill>
                            <a:schemeClr val="tx1"/>
                          </a:solidFill>
                          <a:latin typeface="Arial Narrow"/>
                          <a:ea typeface="Times New Roman"/>
                        </a:rPr>
                        <a:t>I could take risks without feeling I would be criticised if I wasn't completely successful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rgbClr val="FF0000"/>
                          </a:solidFill>
                          <a:latin typeface="Arial Narrow"/>
                          <a:ea typeface="Times New Roman"/>
                        </a:rPr>
                        <a:t>9 </a:t>
                      </a:r>
                      <a:r>
                        <a:rPr lang="en-GB" sz="1600" dirty="0" smtClean="0">
                          <a:solidFill>
                            <a:srgbClr val="FF0000"/>
                          </a:solidFill>
                          <a:latin typeface="Arial Narrow"/>
                          <a:ea typeface="Times New Roman"/>
                        </a:rPr>
                        <a:t> Having </a:t>
                      </a:r>
                      <a:r>
                        <a:rPr lang="en-GB" sz="1600" dirty="0">
                          <a:solidFill>
                            <a:srgbClr val="FF0000"/>
                          </a:solidFill>
                          <a:latin typeface="Arial Narrow"/>
                          <a:ea typeface="Times New Roman"/>
                        </a:rPr>
                        <a:t>the financial resources I needed when I needed them</a:t>
                      </a:r>
                      <a:endParaRPr lang="en-GB" sz="1600" dirty="0">
                        <a:solidFill>
                          <a:srgbClr val="FF0000"/>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FF0000"/>
                          </a:solidFill>
                          <a:latin typeface="Arial Narrow"/>
                          <a:ea typeface="Times New Roman"/>
                        </a:rPr>
                        <a:t>10 Having the time I needed to complete the job</a:t>
                      </a:r>
                      <a:endParaRPr lang="en-GB" sz="1600">
                        <a:solidFill>
                          <a:srgbClr val="FF0000"/>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0000"/>
                          </a:solidFill>
                          <a:latin typeface="Arial Narrow"/>
                          <a:ea typeface="Times New Roman"/>
                        </a:rPr>
                        <a:t>11 Being able to find the help I needed when I needed it</a:t>
                      </a:r>
                      <a:endParaRPr lang="en-GB" sz="1600">
                        <a:solidFill>
                          <a:srgbClr val="FF0000"/>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0000"/>
                          </a:solidFill>
                          <a:latin typeface="Arial Narrow"/>
                          <a:ea typeface="Times New Roman"/>
                        </a:rPr>
                        <a:t>12 Having good communication with the people I needed to talk to</a:t>
                      </a:r>
                      <a:endParaRPr lang="en-GB" sz="1600">
                        <a:solidFill>
                          <a:srgbClr val="FF0000"/>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dirty="0">
                          <a:solidFill>
                            <a:srgbClr val="FF0000"/>
                          </a:solidFill>
                          <a:latin typeface="Arial Narrow"/>
                          <a:ea typeface="Times New Roman"/>
                        </a:rPr>
                        <a:t>13 The active involvement of others - teamwork</a:t>
                      </a:r>
                      <a:endParaRPr lang="en-GB" sz="1600" dirty="0">
                        <a:solidFill>
                          <a:srgbClr val="FF0000"/>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14 Learning through the experience (</a:t>
                      </a:r>
                      <a:r>
                        <a:rPr lang="en-GB" sz="1600" dirty="0" smtClean="0">
                          <a:solidFill>
                            <a:schemeClr val="tx1"/>
                          </a:solidFill>
                          <a:latin typeface="Arial Narrow"/>
                          <a:ea typeface="Times New Roman"/>
                        </a:rPr>
                        <a:t>learning </a:t>
                      </a:r>
                      <a:r>
                        <a:rPr lang="en-GB" sz="1600" dirty="0">
                          <a:solidFill>
                            <a:schemeClr val="tx1"/>
                          </a:solidFill>
                          <a:latin typeface="Arial Narrow"/>
                          <a:ea typeface="Times New Roman"/>
                        </a:rPr>
                        <a:t>from problems as well as </a:t>
                      </a:r>
                      <a:r>
                        <a:rPr lang="en-GB" sz="1600" dirty="0" smtClean="0">
                          <a:solidFill>
                            <a:schemeClr val="tx1"/>
                          </a:solidFill>
                          <a:latin typeface="Arial Narrow"/>
                          <a:ea typeface="Times New Roman"/>
                        </a:rPr>
                        <a:t>successes)</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15 Feeling trusted and being allowed to get on with it without interference</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chemeClr val="tx1"/>
                          </a:solidFill>
                          <a:latin typeface="Arial Narrow"/>
                          <a:ea typeface="Times New Roman"/>
                        </a:rPr>
                        <a:t>16 Feeling that I made good progress within the time available</a:t>
                      </a:r>
                      <a:endParaRPr lang="en-GB" sz="160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17 Feeling that what I was doing  was valued by my colleagues </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b="0" dirty="0">
                          <a:solidFill>
                            <a:srgbClr val="FF0000"/>
                          </a:solidFill>
                          <a:latin typeface="Arial Narrow"/>
                          <a:ea typeface="Times New Roman"/>
                        </a:rPr>
                        <a:t>18 Feeling that what I was doing was valued by Head of School/Service/ Dean </a:t>
                      </a:r>
                      <a:endParaRPr lang="en-GB" sz="1600" b="0" dirty="0">
                        <a:solidFill>
                          <a:srgbClr val="FF0000"/>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97366">
                <a:tc>
                  <a:txBody>
                    <a:bodyPr/>
                    <a:lstStyle/>
                    <a:p>
                      <a:pPr>
                        <a:spcAft>
                          <a:spcPts val="0"/>
                        </a:spcAft>
                      </a:pPr>
                      <a:r>
                        <a:rPr lang="en-GB" sz="1600" dirty="0">
                          <a:solidFill>
                            <a:schemeClr val="tx1"/>
                          </a:solidFill>
                          <a:latin typeface="Arial Narrow"/>
                          <a:ea typeface="Times New Roman"/>
                        </a:rPr>
                        <a:t>19 Forming new productive relationships with colleagues in my school or </a:t>
                      </a:r>
                      <a:r>
                        <a:rPr lang="en-GB" sz="1600" dirty="0" smtClean="0">
                          <a:solidFill>
                            <a:schemeClr val="tx1"/>
                          </a:solidFill>
                          <a:latin typeface="Arial Narrow"/>
                          <a:ea typeface="Times New Roman"/>
                        </a:rPr>
                        <a:t>university</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20 Forming new productive relationships with people outside the university</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97366">
                <a:tc>
                  <a:txBody>
                    <a:bodyPr/>
                    <a:lstStyle/>
                    <a:p>
                      <a:pPr marL="342900" indent="-342900">
                        <a:spcAft>
                          <a:spcPts val="0"/>
                        </a:spcAft>
                        <a:buNone/>
                      </a:pPr>
                      <a:r>
                        <a:rPr lang="en-GB" sz="1600" dirty="0" smtClean="0">
                          <a:solidFill>
                            <a:srgbClr val="FF0000"/>
                          </a:solidFill>
                          <a:latin typeface="Arial Narrow"/>
                          <a:ea typeface="Times New Roman"/>
                        </a:rPr>
                        <a:t>21 Feeling </a:t>
                      </a:r>
                      <a:r>
                        <a:rPr lang="en-GB" sz="1600" dirty="0">
                          <a:solidFill>
                            <a:srgbClr val="FF0000"/>
                          </a:solidFill>
                          <a:latin typeface="Arial Narrow"/>
                          <a:ea typeface="Times New Roman"/>
                        </a:rPr>
                        <a:t>that the environment encouraged and supported me throughout the process especially when </a:t>
                      </a:r>
                      <a:endParaRPr lang="en-GB" sz="1600" dirty="0" smtClean="0">
                        <a:solidFill>
                          <a:srgbClr val="FF0000"/>
                        </a:solidFill>
                        <a:latin typeface="Arial Narrow"/>
                        <a:ea typeface="Times New Roman"/>
                      </a:endParaRPr>
                    </a:p>
                    <a:p>
                      <a:pPr marL="342900" indent="-342900">
                        <a:spcAft>
                          <a:spcPts val="0"/>
                        </a:spcAft>
                        <a:buNone/>
                      </a:pPr>
                      <a:r>
                        <a:rPr lang="en-GB" sz="1600" dirty="0" smtClean="0">
                          <a:solidFill>
                            <a:srgbClr val="FF0000"/>
                          </a:solidFill>
                          <a:latin typeface="Arial Narrow"/>
                          <a:ea typeface="Times New Roman"/>
                        </a:rPr>
                        <a:t>     things </a:t>
                      </a:r>
                      <a:r>
                        <a:rPr lang="en-GB" sz="1600" dirty="0">
                          <a:solidFill>
                            <a:srgbClr val="FF0000"/>
                          </a:solidFill>
                          <a:latin typeface="Arial Narrow"/>
                          <a:ea typeface="Times New Roman"/>
                        </a:rPr>
                        <a:t>did not go as planned</a:t>
                      </a:r>
                      <a:endParaRPr lang="en-GB" sz="1600" dirty="0">
                        <a:solidFill>
                          <a:srgbClr val="FF0000"/>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chemeClr val="tx1"/>
                          </a:solidFill>
                          <a:latin typeface="Arial Narrow"/>
                          <a:ea typeface="Times New Roman"/>
                        </a:rPr>
                        <a:t>22 Feeling my contribution has been recognised and appreciated</a:t>
                      </a:r>
                      <a:endParaRPr lang="en-GB" sz="1600" dirty="0">
                        <a:solidFill>
                          <a:schemeClr val="tx1"/>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bl>
          </a:graphicData>
        </a:graphic>
      </p:graphicFrame>
      <p:sp>
        <p:nvSpPr>
          <p:cNvPr id="3" name="TextBox 2"/>
          <p:cNvSpPr txBox="1"/>
          <p:nvPr/>
        </p:nvSpPr>
        <p:spPr>
          <a:xfrm>
            <a:off x="611560" y="116632"/>
            <a:ext cx="8295861" cy="400110"/>
          </a:xfrm>
          <a:prstGeom prst="rect">
            <a:avLst/>
          </a:prstGeom>
          <a:noFill/>
        </p:spPr>
        <p:txBody>
          <a:bodyPr wrap="none" rtlCol="0">
            <a:spAutoFit/>
          </a:bodyPr>
          <a:lstStyle/>
          <a:p>
            <a:r>
              <a:rPr lang="en-GB" sz="2000" b="1" dirty="0" smtClean="0">
                <a:latin typeface="Arial Narrow" pitchFamily="34" charset="0"/>
              </a:rPr>
              <a:t>Eight factors had significantly lower average scores for realisation within SDP</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9064" y="620688"/>
            <a:ext cx="8424936" cy="954107"/>
          </a:xfrm>
          <a:prstGeom prst="rect">
            <a:avLst/>
          </a:prstGeom>
          <a:noFill/>
        </p:spPr>
        <p:txBody>
          <a:bodyPr wrap="square" rtlCol="0">
            <a:spAutoFit/>
          </a:bodyPr>
          <a:lstStyle/>
          <a:p>
            <a:r>
              <a:rPr lang="en-GB" sz="2800" b="1" dirty="0" smtClean="0">
                <a:latin typeface="Arial Narrow" pitchFamily="34" charset="0"/>
              </a:rPr>
              <a:t>What organisational factors &amp; conditions encourage </a:t>
            </a:r>
          </a:p>
          <a:p>
            <a:r>
              <a:rPr lang="en-GB" sz="2800" b="1" dirty="0" smtClean="0">
                <a:latin typeface="Arial Narrow" pitchFamily="34" charset="0"/>
              </a:rPr>
              <a:t>strategic change and innovators to innovate?</a:t>
            </a:r>
          </a:p>
        </p:txBody>
      </p:sp>
      <p:pic>
        <p:nvPicPr>
          <p:cNvPr id="4" name="Picture 2" descr="C:\Users\norman\Pictures\FBSE EXCHANGE INNOVATORS.gif"/>
          <p:cNvPicPr>
            <a:picLocks noChangeAspect="1" noChangeArrowheads="1"/>
          </p:cNvPicPr>
          <p:nvPr/>
        </p:nvPicPr>
        <p:blipFill>
          <a:blip r:embed="rId3" cstate="print"/>
          <a:srcRect/>
          <a:stretch>
            <a:fillRect/>
          </a:stretch>
        </p:blipFill>
        <p:spPr bwMode="auto">
          <a:xfrm>
            <a:off x="971600" y="1844824"/>
            <a:ext cx="7200800" cy="3024336"/>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norman\Pictures\CARTOONS\DISTRIBUTED LEADERSHIP.png"/>
          <p:cNvPicPr/>
          <p:nvPr/>
        </p:nvPicPr>
        <p:blipFill>
          <a:blip r:embed="rId3" cstate="print"/>
          <a:srcRect/>
          <a:stretch>
            <a:fillRect/>
          </a:stretch>
        </p:blipFill>
        <p:spPr bwMode="auto">
          <a:xfrm>
            <a:off x="251520" y="476672"/>
            <a:ext cx="8892480" cy="6264696"/>
          </a:xfrm>
          <a:prstGeom prst="rect">
            <a:avLst/>
          </a:prstGeom>
          <a:noFill/>
          <a:ln w="9525">
            <a:noFill/>
            <a:miter lim="800000"/>
            <a:headEnd/>
            <a:tailEnd/>
          </a:ln>
        </p:spPr>
      </p:pic>
      <p:sp>
        <p:nvSpPr>
          <p:cNvPr id="3" name="TextBox 2"/>
          <p:cNvSpPr txBox="1"/>
          <p:nvPr/>
        </p:nvSpPr>
        <p:spPr>
          <a:xfrm>
            <a:off x="251520" y="188641"/>
            <a:ext cx="8568952" cy="830997"/>
          </a:xfrm>
          <a:prstGeom prst="rect">
            <a:avLst/>
          </a:prstGeom>
          <a:noFill/>
        </p:spPr>
        <p:txBody>
          <a:bodyPr wrap="square" rtlCol="0">
            <a:spAutoFit/>
          </a:bodyPr>
          <a:lstStyle/>
          <a:p>
            <a:r>
              <a:rPr lang="en-GB" sz="2400" b="1" dirty="0" smtClean="0">
                <a:latin typeface="Arial Narrow" pitchFamily="34" charset="0"/>
              </a:rPr>
              <a:t>1  Leadership is shared and distributed throughout the organisation</a:t>
            </a:r>
            <a:endParaRPr lang="en-GB" sz="2400" dirty="0" smtClean="0">
              <a:latin typeface="Arial Narrow" pitchFamily="34" charset="0"/>
            </a:endParaRPr>
          </a:p>
          <a:p>
            <a:endParaRPr lang="en-GB" sz="24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79512" y="836712"/>
            <a:ext cx="8566014" cy="5722756"/>
          </a:xfrm>
          <a:prstGeom prst="rect">
            <a:avLst/>
          </a:prstGeom>
          <a:noFill/>
          <a:ln w="9525">
            <a:noFill/>
            <a:miter lim="800000"/>
            <a:headEnd/>
            <a:tailEnd/>
          </a:ln>
          <a:effectLst/>
        </p:spPr>
      </p:pic>
      <p:sp>
        <p:nvSpPr>
          <p:cNvPr id="3" name="TextBox 2"/>
          <p:cNvSpPr txBox="1"/>
          <p:nvPr/>
        </p:nvSpPr>
        <p:spPr>
          <a:xfrm>
            <a:off x="251520" y="188640"/>
            <a:ext cx="7149008" cy="1200329"/>
          </a:xfrm>
          <a:prstGeom prst="rect">
            <a:avLst/>
          </a:prstGeom>
          <a:noFill/>
        </p:spPr>
        <p:txBody>
          <a:bodyPr wrap="none" rtlCol="0">
            <a:spAutoFit/>
          </a:bodyPr>
          <a:lstStyle/>
          <a:p>
            <a:r>
              <a:rPr lang="en-GB" sz="2400" b="1" dirty="0" smtClean="0">
                <a:latin typeface="Arial Narrow" pitchFamily="34" charset="0"/>
              </a:rPr>
              <a:t>2 A vision that inspires people to create their own visions </a:t>
            </a:r>
            <a:endParaRPr lang="en-GB" sz="2400" dirty="0" smtClean="0">
              <a:latin typeface="Arial Narrow" pitchFamily="34" charset="0"/>
            </a:endParaRPr>
          </a:p>
          <a:p>
            <a:endParaRPr lang="en-GB" sz="4800" b="1"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88641"/>
            <a:ext cx="6426055" cy="1200329"/>
          </a:xfrm>
          <a:prstGeom prst="rect">
            <a:avLst/>
          </a:prstGeom>
          <a:noFill/>
        </p:spPr>
        <p:txBody>
          <a:bodyPr wrap="square" rtlCol="0">
            <a:spAutoFit/>
          </a:bodyPr>
          <a:lstStyle/>
          <a:p>
            <a:r>
              <a:rPr lang="en-GB" sz="2400" b="1" dirty="0" smtClean="0">
                <a:latin typeface="Arial Narrow" pitchFamily="34" charset="0"/>
              </a:rPr>
              <a:t>3  A strategy for both planned and emergent change </a:t>
            </a:r>
            <a:endParaRPr lang="en-GB" sz="2400" dirty="0" smtClean="0">
              <a:latin typeface="Arial Narrow" pitchFamily="34" charset="0"/>
            </a:endParaRPr>
          </a:p>
          <a:p>
            <a:endParaRPr lang="en-GB" sz="4800" b="1" dirty="0"/>
          </a:p>
        </p:txBody>
      </p:sp>
      <p:pic>
        <p:nvPicPr>
          <p:cNvPr id="4" name="Picture 3" descr="C:\Users\norman\Pictures\CARTOONS\PLANNING FOR EMERGENCE.png"/>
          <p:cNvPicPr/>
          <p:nvPr/>
        </p:nvPicPr>
        <p:blipFill>
          <a:blip r:embed="rId3" cstate="print"/>
          <a:srcRect/>
          <a:stretch>
            <a:fillRect/>
          </a:stretch>
        </p:blipFill>
        <p:spPr bwMode="auto">
          <a:xfrm>
            <a:off x="251520" y="764704"/>
            <a:ext cx="8640960" cy="576064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orman\Pictures\CARTOONS\INVOLVING EVERYONE IN CHANGE.png"/>
          <p:cNvPicPr/>
          <p:nvPr/>
        </p:nvPicPr>
        <p:blipFill>
          <a:blip r:embed="rId3" cstate="print"/>
          <a:srcRect/>
          <a:stretch>
            <a:fillRect/>
          </a:stretch>
        </p:blipFill>
        <p:spPr bwMode="auto">
          <a:xfrm>
            <a:off x="251520" y="260648"/>
            <a:ext cx="8712968" cy="6597352"/>
          </a:xfrm>
          <a:prstGeom prst="rect">
            <a:avLst/>
          </a:prstGeom>
          <a:noFill/>
          <a:ln w="9525">
            <a:noFill/>
            <a:miter lim="800000"/>
            <a:headEnd/>
            <a:tailEnd/>
          </a:ln>
        </p:spPr>
      </p:pic>
      <p:sp>
        <p:nvSpPr>
          <p:cNvPr id="14337" name="Rectangle 1"/>
          <p:cNvSpPr>
            <a:spLocks noChangeArrowheads="1"/>
          </p:cNvSpPr>
          <p:nvPr/>
        </p:nvSpPr>
        <p:spPr bwMode="auto">
          <a:xfrm>
            <a:off x="611560" y="260648"/>
            <a:ext cx="6050952"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4 A strategy that involves the whole </a:t>
            </a:r>
            <a:r>
              <a:rPr lang="en-GB" sz="2400" b="1" dirty="0" smtClean="0">
                <a:solidFill>
                  <a:srgbClr val="000000"/>
                </a:solidFill>
                <a:latin typeface="Arial Narrow" pitchFamily="34" charset="0"/>
                <a:ea typeface="Times New Roman" pitchFamily="18" charset="0"/>
                <a:cs typeface="Arial" pitchFamily="34" charset="0"/>
              </a:rPr>
              <a:t>organisation</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79512" y="908720"/>
            <a:ext cx="9144000" cy="5760639"/>
          </a:xfrm>
          <a:prstGeom prst="rect">
            <a:avLst/>
          </a:prstGeom>
          <a:noFill/>
          <a:ln w="9525">
            <a:noFill/>
            <a:miter lim="800000"/>
            <a:headEnd/>
            <a:tailEnd/>
          </a:ln>
          <a:effectLst/>
        </p:spPr>
      </p:pic>
      <p:sp>
        <p:nvSpPr>
          <p:cNvPr id="20481" name="Rectangle 1"/>
          <p:cNvSpPr>
            <a:spLocks noChangeArrowheads="1"/>
          </p:cNvSpPr>
          <p:nvPr/>
        </p:nvSpPr>
        <p:spPr bwMode="auto">
          <a:xfrm>
            <a:off x="323528" y="260648"/>
            <a:ext cx="733245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rgbClr val="000000"/>
                </a:solidFill>
                <a:latin typeface="Arial Narrow" pitchFamily="34" charset="0"/>
                <a:ea typeface="Times New Roman" pitchFamily="18" charset="0"/>
                <a:cs typeface="Arial" pitchFamily="34" charset="0"/>
              </a:rPr>
              <a:t>5</a:t>
            </a: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Involvement</a:t>
            </a:r>
            <a:r>
              <a:rPr kumimoji="0" lang="en-GB" sz="2400" b="1" i="0" u="none" strike="noStrike" cap="none" normalizeH="0" dirty="0" smtClean="0">
                <a:ln>
                  <a:noFill/>
                </a:ln>
                <a:solidFill>
                  <a:srgbClr val="000000"/>
                </a:solidFill>
                <a:effectLst/>
                <a:latin typeface="Arial Narrow" pitchFamily="34" charset="0"/>
                <a:ea typeface="Times New Roman" pitchFamily="18" charset="0"/>
                <a:cs typeface="Arial" pitchFamily="34" charset="0"/>
              </a:rPr>
              <a:t> of</a:t>
            </a: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brokers to facilitate organisational change</a:t>
            </a:r>
            <a:endParaRPr kumimoji="0" lang="en-GB" sz="2400" b="0"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67544" y="1052736"/>
            <a:ext cx="8352928" cy="5445223"/>
          </a:xfrm>
          <a:prstGeom prst="rect">
            <a:avLst/>
          </a:prstGeom>
          <a:noFill/>
          <a:ln w="9525">
            <a:noFill/>
            <a:miter lim="800000"/>
            <a:headEnd/>
            <a:tailEnd/>
          </a:ln>
          <a:effectLst/>
        </p:spPr>
      </p:pic>
      <p:sp>
        <p:nvSpPr>
          <p:cNvPr id="3" name="TextBox 2"/>
          <p:cNvSpPr txBox="1"/>
          <p:nvPr/>
        </p:nvSpPr>
        <p:spPr>
          <a:xfrm>
            <a:off x="179512" y="188640"/>
            <a:ext cx="7858690" cy="830997"/>
          </a:xfrm>
          <a:prstGeom prst="rect">
            <a:avLst/>
          </a:prstGeom>
          <a:noFill/>
        </p:spPr>
        <p:txBody>
          <a:bodyPr wrap="none" rtlCol="0">
            <a:spAutoFit/>
          </a:bodyPr>
          <a:lstStyle/>
          <a:p>
            <a:r>
              <a:rPr lang="en-GB" sz="2400" b="1" dirty="0" smtClean="0">
                <a:latin typeface="Arial Narrow" pitchFamily="34" charset="0"/>
              </a:rPr>
              <a:t>6 </a:t>
            </a:r>
            <a:r>
              <a:rPr lang="en-GB" altLang="ja-JP" sz="2400" b="1" dirty="0" smtClean="0">
                <a:latin typeface="Arial Narrow" pitchFamily="34" charset="0"/>
                <a:ea typeface="MS Mincho" pitchFamily="49" charset="-128"/>
                <a:cs typeface="Arial" pitchFamily="34" charset="0"/>
              </a:rPr>
              <a:t>Adequate  resources and an effective but flexible approach to </a:t>
            </a:r>
          </a:p>
          <a:p>
            <a:r>
              <a:rPr lang="en-GB" altLang="ja-JP" sz="2400" b="1" dirty="0" smtClean="0">
                <a:latin typeface="Arial Narrow" pitchFamily="34" charset="0"/>
                <a:ea typeface="MS Mincho" pitchFamily="49" charset="-128"/>
                <a:cs typeface="Arial" pitchFamily="34" charset="0"/>
              </a:rPr>
              <a:t>   managing and accounting for their use</a:t>
            </a:r>
            <a:endParaRPr lang="en-GB" sz="2400" b="1" dirty="0">
              <a:latin typeface="Arial Narrow" pitchFamily="34" charset="0"/>
            </a:endParaRPr>
          </a:p>
        </p:txBody>
      </p:sp>
      <p:sp>
        <p:nvSpPr>
          <p:cNvPr id="4" name="Rectangle 3"/>
          <p:cNvSpPr/>
          <p:nvPr/>
        </p:nvSpPr>
        <p:spPr>
          <a:xfrm>
            <a:off x="1619672" y="3068960"/>
            <a:ext cx="144016" cy="144016"/>
          </a:xfrm>
          <a:prstGeom prst="rect">
            <a:avLst/>
          </a:prstGeom>
          <a:solidFill>
            <a:schemeClr val="bg1"/>
          </a:solidFill>
        </p:spPr>
        <p:txBody>
          <a:bodyPr rtlCol="0" anchor="ctr">
            <a:spAutoFit/>
          </a:bodyPr>
          <a:lstStyle/>
          <a:p>
            <a:pPr algn="ctr"/>
            <a:endParaRPr lang="en-GB" dirty="0" smtClean="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0" y="764704"/>
            <a:ext cx="9144000" cy="5904656"/>
          </a:xfrm>
          <a:prstGeom prst="rect">
            <a:avLst/>
          </a:prstGeom>
          <a:noFill/>
          <a:ln w="9525">
            <a:noFill/>
            <a:miter lim="800000"/>
            <a:headEnd/>
            <a:tailEnd/>
          </a:ln>
          <a:effectLst/>
        </p:spPr>
      </p:pic>
      <p:sp>
        <p:nvSpPr>
          <p:cNvPr id="3" name="TextBox 2"/>
          <p:cNvSpPr txBox="1"/>
          <p:nvPr/>
        </p:nvSpPr>
        <p:spPr>
          <a:xfrm>
            <a:off x="251520" y="260648"/>
            <a:ext cx="7920880" cy="461665"/>
          </a:xfrm>
          <a:prstGeom prst="rect">
            <a:avLst/>
          </a:prstGeom>
          <a:noFill/>
        </p:spPr>
        <p:txBody>
          <a:bodyPr wrap="square" rtlCol="0">
            <a:spAutoFit/>
          </a:bodyPr>
          <a:lstStyle/>
          <a:p>
            <a:r>
              <a:rPr lang="en-GB" sz="2400" b="1" dirty="0" smtClean="0">
                <a:latin typeface="Arial Narrow" pitchFamily="34" charset="0"/>
              </a:rPr>
              <a:t>Having </a:t>
            </a:r>
            <a:r>
              <a:rPr lang="en-GB" sz="2400" b="1" dirty="0" smtClean="0">
                <a:latin typeface="Arial Narrow" pitchFamily="34" charset="0"/>
              </a:rPr>
              <a:t>resources when you need them </a:t>
            </a:r>
            <a:endParaRPr lang="en-GB" sz="24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2636912"/>
            <a:ext cx="6681637" cy="1107996"/>
          </a:xfrm>
          <a:prstGeom prst="rect">
            <a:avLst/>
          </a:prstGeom>
          <a:noFill/>
        </p:spPr>
        <p:txBody>
          <a:bodyPr wrap="none" rtlCol="0">
            <a:spAutoFit/>
          </a:bodyPr>
          <a:lstStyle/>
          <a:p>
            <a:r>
              <a:rPr lang="en-GB" sz="6600" dirty="0" smtClean="0">
                <a:latin typeface="Arial" pitchFamily="34" charset="0"/>
                <a:cs typeface="Arial" pitchFamily="34" charset="0"/>
              </a:rPr>
              <a:t>What is Change?</a:t>
            </a:r>
            <a:endParaRPr lang="en-GB" sz="66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norman\Pictures\CARTOONS\meaningful communication.jpg"/>
          <p:cNvPicPr>
            <a:picLocks noChangeAspect="1" noChangeArrowheads="1"/>
          </p:cNvPicPr>
          <p:nvPr/>
        </p:nvPicPr>
        <p:blipFill>
          <a:blip r:embed="rId3" cstate="print"/>
          <a:srcRect/>
          <a:stretch>
            <a:fillRect/>
          </a:stretch>
        </p:blipFill>
        <p:spPr bwMode="auto">
          <a:xfrm>
            <a:off x="0" y="404664"/>
            <a:ext cx="9144000" cy="6453336"/>
          </a:xfrm>
          <a:prstGeom prst="rect">
            <a:avLst/>
          </a:prstGeom>
          <a:noFill/>
        </p:spPr>
      </p:pic>
      <p:sp>
        <p:nvSpPr>
          <p:cNvPr id="6" name="TextBox 5"/>
          <p:cNvSpPr txBox="1"/>
          <p:nvPr/>
        </p:nvSpPr>
        <p:spPr>
          <a:xfrm>
            <a:off x="0" y="188640"/>
            <a:ext cx="9232912" cy="830997"/>
          </a:xfrm>
          <a:prstGeom prst="rect">
            <a:avLst/>
          </a:prstGeom>
          <a:noFill/>
        </p:spPr>
        <p:txBody>
          <a:bodyPr wrap="none" rtlCol="0">
            <a:spAutoFit/>
          </a:bodyPr>
          <a:lstStyle/>
          <a:p>
            <a:r>
              <a:rPr lang="en-GB" sz="2400" b="1" dirty="0" smtClean="0">
                <a:latin typeface="Arial Narrow" pitchFamily="34" charset="0"/>
              </a:rPr>
              <a:t>7  A culture that promotes effective, honest and meaningful communication</a:t>
            </a:r>
            <a:endParaRPr lang="en-GB" sz="2400" dirty="0" smtClean="0">
              <a:latin typeface="Arial Narrow" pitchFamily="34" charset="0"/>
            </a:endParaRPr>
          </a:p>
          <a:p>
            <a:r>
              <a:rPr lang="en-GB" sz="2400" b="1" dirty="0" smtClean="0">
                <a:latin typeface="Arial Narrow" pitchFamily="34" charset="0"/>
              </a:rPr>
              <a:t> </a:t>
            </a:r>
            <a:endParaRPr lang="en-GB" sz="24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norman\Pictures\CARTOONS\Local contentios practice 2.jpg"/>
          <p:cNvPicPr>
            <a:picLocks noChangeAspect="1" noChangeArrowheads="1"/>
          </p:cNvPicPr>
          <p:nvPr/>
        </p:nvPicPr>
        <p:blipFill>
          <a:blip r:embed="rId3" cstate="print"/>
          <a:srcRect/>
          <a:stretch>
            <a:fillRect/>
          </a:stretch>
        </p:blipFill>
        <p:spPr bwMode="auto">
          <a:xfrm>
            <a:off x="1331640" y="908720"/>
            <a:ext cx="6674123" cy="5906417"/>
          </a:xfrm>
          <a:prstGeom prst="rect">
            <a:avLst/>
          </a:prstGeom>
          <a:noFill/>
        </p:spPr>
      </p:pic>
      <p:sp>
        <p:nvSpPr>
          <p:cNvPr id="56323" name="Rectangle 3"/>
          <p:cNvSpPr>
            <a:spLocks noChangeArrowheads="1"/>
          </p:cNvSpPr>
          <p:nvPr/>
        </p:nvSpPr>
        <p:spPr bwMode="auto">
          <a:xfrm>
            <a:off x="2123728" y="188640"/>
            <a:ext cx="5150064" cy="830997"/>
          </a:xfrm>
          <a:prstGeom prst="rect">
            <a:avLst/>
          </a:prstGeom>
          <a:solidFill>
            <a:srgbClr val="FFFFFF"/>
          </a:solidFill>
          <a:ln w="9525">
            <a:solidFill>
              <a:schemeClr val="bg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ja-JP" sz="2400" b="1" dirty="0" smtClean="0">
                <a:solidFill>
                  <a:srgbClr val="000000"/>
                </a:solidFill>
                <a:latin typeface="Arial Narrow" pitchFamily="34" charset="0"/>
                <a:ea typeface="MS Mincho" pitchFamily="49" charset="-128"/>
                <a:cs typeface="Arial" pitchFamily="34" charset="0"/>
              </a:rPr>
              <a:t>8 A culture that recognises and supports</a:t>
            </a:r>
            <a:r>
              <a:rPr kumimoji="0" lang="en-GB" altLang="ja-JP" sz="2400" b="1" i="0" u="none" strike="noStrike" cap="none" normalizeH="0" baseline="0" dirty="0" smtClean="0">
                <a:ln>
                  <a:noFill/>
                </a:ln>
                <a:solidFill>
                  <a:srgbClr val="000000"/>
                </a:solidFill>
                <a:effectLst/>
                <a:latin typeface="Arial Narrow" pitchFamily="34" charset="0"/>
                <a:ea typeface="MS Mincho" pitchFamily="49" charset="-128"/>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2400" b="1" i="0" u="none" strike="noStrike" cap="none" normalizeH="0" baseline="0" dirty="0" smtClean="0">
                <a:ln>
                  <a:noFill/>
                </a:ln>
                <a:solidFill>
                  <a:srgbClr val="000000"/>
                </a:solidFill>
                <a:effectLst/>
                <a:latin typeface="Arial Narrow" pitchFamily="34" charset="0"/>
                <a:ea typeface="MS Mincho" pitchFamily="49" charset="-128"/>
                <a:cs typeface="Arial" pitchFamily="34" charset="0"/>
              </a:rPr>
              <a:t>resolution</a:t>
            </a:r>
            <a:r>
              <a:rPr kumimoji="0" lang="en-GB" altLang="ja-JP" sz="2400" b="1" i="0" u="none" strike="noStrike" cap="none" normalizeH="0" dirty="0" smtClean="0">
                <a:ln>
                  <a:noFill/>
                </a:ln>
                <a:solidFill>
                  <a:srgbClr val="000000"/>
                </a:solidFill>
                <a:effectLst/>
                <a:latin typeface="Arial Narrow" pitchFamily="34" charset="0"/>
                <a:ea typeface="MS Mincho" pitchFamily="49" charset="-128"/>
                <a:cs typeface="Arial" pitchFamily="34" charset="0"/>
              </a:rPr>
              <a:t> of</a:t>
            </a:r>
            <a:r>
              <a:rPr kumimoji="0" lang="en-GB" altLang="ja-JP" sz="2400" b="1" i="0" u="none" strike="noStrike" cap="none" normalizeH="0" baseline="0" dirty="0" smtClean="0">
                <a:ln>
                  <a:noFill/>
                </a:ln>
                <a:solidFill>
                  <a:srgbClr val="000000"/>
                </a:solidFill>
                <a:effectLst/>
                <a:latin typeface="Arial Narrow" pitchFamily="34" charset="0"/>
                <a:ea typeface="MS Mincho" pitchFamily="49" charset="-128"/>
                <a:cs typeface="Arial" pitchFamily="34" charset="0"/>
              </a:rPr>
              <a:t> local contentious practice  </a:t>
            </a:r>
            <a:endParaRPr kumimoji="0" lang="en-GB" altLang="ja-JP" sz="2400" b="0"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179512" y="404664"/>
            <a:ext cx="8712968" cy="6453336"/>
          </a:xfrm>
          <a:prstGeom prst="rect">
            <a:avLst/>
          </a:prstGeom>
          <a:noFill/>
          <a:ln w="9525">
            <a:noFill/>
            <a:miter lim="800000"/>
            <a:headEnd/>
            <a:tailEnd/>
          </a:ln>
          <a:effectLst/>
        </p:spPr>
      </p:pic>
      <p:sp>
        <p:nvSpPr>
          <p:cNvPr id="14337" name="Rectangle 1"/>
          <p:cNvSpPr>
            <a:spLocks noChangeArrowheads="1"/>
          </p:cNvSpPr>
          <p:nvPr/>
        </p:nvSpPr>
        <p:spPr bwMode="auto">
          <a:xfrm>
            <a:off x="323528" y="116632"/>
            <a:ext cx="8157298" cy="461665"/>
          </a:xfrm>
          <a:prstGeom prst="rect">
            <a:avLst/>
          </a:prstGeom>
          <a:solidFill>
            <a:schemeClr val="bg1"/>
          </a:solidFill>
          <a:ln w="9525">
            <a:solidFill>
              <a:schemeClr val="bg1"/>
            </a:solid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9  </a:t>
            </a:r>
            <a:r>
              <a:rPr lang="en-GB" sz="2400" b="1" dirty="0" smtClean="0">
                <a:latin typeface="Arial Narrow" pitchFamily="34" charset="0"/>
              </a:rPr>
              <a:t>A culture that  encourages new relationships and collaborations</a:t>
            </a:r>
            <a:endParaRPr lang="en-GB" sz="2400" dirty="0" smtClean="0">
              <a:latin typeface="Arial Narrow" pitchFamily="34"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norman\Pictures\CARTOONS\supportive environment.png"/>
          <p:cNvPicPr>
            <a:picLocks noChangeAspect="1" noChangeArrowheads="1"/>
          </p:cNvPicPr>
          <p:nvPr/>
        </p:nvPicPr>
        <p:blipFill>
          <a:blip r:embed="rId3" cstate="print"/>
          <a:srcRect/>
          <a:stretch>
            <a:fillRect/>
          </a:stretch>
        </p:blipFill>
        <p:spPr bwMode="auto">
          <a:xfrm>
            <a:off x="0" y="836712"/>
            <a:ext cx="8894763" cy="5583560"/>
          </a:xfrm>
          <a:prstGeom prst="rect">
            <a:avLst/>
          </a:prstGeom>
          <a:noFill/>
        </p:spPr>
      </p:pic>
      <p:sp>
        <p:nvSpPr>
          <p:cNvPr id="4" name="Rectangle 1"/>
          <p:cNvSpPr>
            <a:spLocks noChangeArrowheads="1"/>
          </p:cNvSpPr>
          <p:nvPr/>
        </p:nvSpPr>
        <p:spPr bwMode="auto">
          <a:xfrm>
            <a:off x="1619672" y="188640"/>
            <a:ext cx="554119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10</a:t>
            </a: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A culture</a:t>
            </a:r>
            <a:r>
              <a:rPr kumimoji="0" lang="en-GB" sz="2400" b="1" i="0" u="none" strike="noStrike" cap="none" normalizeH="0" dirty="0" smtClean="0">
                <a:ln>
                  <a:noFill/>
                </a:ln>
                <a:solidFill>
                  <a:srgbClr val="000000"/>
                </a:solidFill>
                <a:effectLst/>
                <a:latin typeface="Arial Narrow" pitchFamily="34" charset="0"/>
                <a:ea typeface="Times New Roman" pitchFamily="18" charset="0"/>
                <a:cs typeface="Arial" pitchFamily="34" charset="0"/>
              </a:rPr>
              <a:t> that provides emotional support</a:t>
            </a:r>
            <a:endParaRPr kumimoji="0" lang="en-GB" sz="2400" b="0" i="0" u="none" strike="noStrike" cap="none" normalizeH="0" baseline="0" dirty="0" smtClean="0">
              <a:ln>
                <a:noFill/>
              </a:ln>
              <a:solidFill>
                <a:schemeClr val="tx1"/>
              </a:solidFill>
              <a:effectLst/>
              <a:latin typeface="Arial Narrow" pitchFamily="34" charset="0"/>
              <a:cs typeface="Arial" pitchFamily="34" charset="0"/>
            </a:endParaRPr>
          </a:p>
        </p:txBody>
      </p:sp>
      <p:sp>
        <p:nvSpPr>
          <p:cNvPr id="57348" name="Rectangle 4"/>
          <p:cNvSpPr>
            <a:spLocks noChangeArrowheads="1"/>
          </p:cNvSpPr>
          <p:nvPr/>
        </p:nvSpPr>
        <p:spPr bwMode="auto">
          <a:xfrm>
            <a:off x="251520" y="630560"/>
            <a:ext cx="381642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err="1" smtClean="0">
                <a:ln>
                  <a:noFill/>
                </a:ln>
                <a:solidFill>
                  <a:srgbClr val="000000"/>
                </a:solidFill>
                <a:effectLst/>
                <a:latin typeface="Arial Narrow" pitchFamily="34" charset="0"/>
                <a:ea typeface="Times New Roman" pitchFamily="18" charset="0"/>
                <a:cs typeface="Arial" pitchFamily="34" charset="0"/>
              </a:rPr>
              <a:t>Nourishers</a:t>
            </a: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in the work environment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a:t>
            </a:r>
            <a:r>
              <a:rPr kumimoji="0" lang="en-GB" sz="2000" b="1" i="0" u="none" strike="noStrike" cap="none" normalizeH="0" baseline="0" dirty="0" err="1" smtClean="0">
                <a:ln>
                  <a:noFill/>
                </a:ln>
                <a:solidFill>
                  <a:srgbClr val="000000"/>
                </a:solidFill>
                <a:effectLst/>
                <a:latin typeface="Arial Narrow" pitchFamily="34" charset="0"/>
                <a:ea typeface="Times New Roman" pitchFamily="18" charset="0"/>
                <a:cs typeface="Arial" pitchFamily="34" charset="0"/>
              </a:rPr>
              <a:t>Amabile</a:t>
            </a: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and Kramer 2011)</a:t>
            </a:r>
            <a:endParaRPr kumimoji="0" lang="en-GB" sz="2000" b="1"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1 Respect, 2 Encouragement,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3 Emotional Support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and 4 Affiliation</a:t>
            </a:r>
            <a:endParaRPr kumimoji="0" lang="en-GB" sz="2000" b="1"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a:stretch>
            <a:fillRect/>
          </a:stretch>
        </p:blipFill>
        <p:spPr bwMode="auto">
          <a:xfrm>
            <a:off x="0" y="980728"/>
            <a:ext cx="9144000" cy="5877272"/>
          </a:xfrm>
          <a:prstGeom prst="rect">
            <a:avLst/>
          </a:prstGeom>
          <a:noFill/>
          <a:ln w="9525">
            <a:noFill/>
            <a:miter lim="800000"/>
            <a:headEnd/>
            <a:tailEnd/>
          </a:ln>
          <a:effectLst/>
        </p:spPr>
      </p:pic>
      <p:sp>
        <p:nvSpPr>
          <p:cNvPr id="6145" name="Rectangle 1"/>
          <p:cNvSpPr>
            <a:spLocks noChangeArrowheads="1"/>
          </p:cNvSpPr>
          <p:nvPr/>
        </p:nvSpPr>
        <p:spPr bwMode="auto">
          <a:xfrm>
            <a:off x="179512" y="188640"/>
            <a:ext cx="8513549"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11 a culture that values learning and encourages and enables people to share what </a:t>
            </a:r>
          </a:p>
          <a:p>
            <a:pPr marL="0" marR="0" lvl="0" indent="0" algn="l" defTabSz="914400" rtl="0" eaLnBrk="1" fontAlgn="base" latinLnBrk="0" hangingPunct="1">
              <a:lnSpc>
                <a:spcPct val="100000"/>
              </a:lnSpc>
              <a:spcBef>
                <a:spcPct val="0"/>
              </a:spcBef>
              <a:spcAft>
                <a:spcPct val="0"/>
              </a:spcAft>
              <a:buClrTx/>
              <a:buSzTx/>
              <a:buFontTx/>
              <a:buNone/>
              <a:tabLst/>
            </a:pPr>
            <a:r>
              <a:rPr lang="en-GB" sz="2000" b="1" dirty="0" smtClean="0">
                <a:solidFill>
                  <a:srgbClr val="000000"/>
                </a:solidFill>
                <a:latin typeface="Arial Narrow" pitchFamily="34" charset="0"/>
                <a:ea typeface="Times New Roman" pitchFamily="18" charset="0"/>
                <a:cs typeface="Arial" pitchFamily="34" charset="0"/>
              </a:rPr>
              <a:t>     </a:t>
            </a: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has been learnt so that it can be used and adapted to other contexts </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1556792"/>
            <a:ext cx="9144000" cy="4680520"/>
          </a:xfrm>
          <a:prstGeom prst="rect">
            <a:avLst/>
          </a:prstGeom>
          <a:noFill/>
          <a:ln w="9525">
            <a:noFill/>
            <a:miter lim="800000"/>
            <a:headEnd/>
            <a:tailEnd/>
          </a:ln>
          <a:effectLst/>
        </p:spPr>
      </p:pic>
      <p:sp>
        <p:nvSpPr>
          <p:cNvPr id="6145" name="Rectangle 1"/>
          <p:cNvSpPr>
            <a:spLocks noChangeArrowheads="1"/>
          </p:cNvSpPr>
          <p:nvPr/>
        </p:nvSpPr>
        <p:spPr bwMode="auto">
          <a:xfrm>
            <a:off x="0" y="311750"/>
            <a:ext cx="8868133"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2000" dirty="0" smtClean="0">
                <a:latin typeface="Arial Narrow" pitchFamily="34" charset="0"/>
              </a:rPr>
              <a:t> </a:t>
            </a:r>
            <a:r>
              <a:rPr lang="en-GB" sz="2000" b="1" dirty="0" smtClean="0">
                <a:latin typeface="Arial Narrow" pitchFamily="34" charset="0"/>
              </a:rPr>
              <a:t>12  a culture that encourages people to take risks to put themselves into unfamiliar </a:t>
            </a:r>
          </a:p>
          <a:p>
            <a:r>
              <a:rPr lang="en-GB" sz="2000" b="1" dirty="0" smtClean="0">
                <a:latin typeface="Arial Narrow" pitchFamily="34" charset="0"/>
              </a:rPr>
              <a:t>       situations where they need to harness their creativity to realise their ideas and</a:t>
            </a:r>
          </a:p>
          <a:p>
            <a:r>
              <a:rPr lang="en-GB" sz="2000" b="1" dirty="0" smtClean="0">
                <a:latin typeface="Arial Narrow" pitchFamily="34" charset="0"/>
              </a:rPr>
              <a:t>       achieve their ambitions </a:t>
            </a:r>
          </a:p>
          <a:p>
            <a:endParaRPr kumimoji="0" lang="en-GB" sz="2000" b="0"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2267744" y="6088559"/>
            <a:ext cx="4752528" cy="769441"/>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tabLst/>
            </a:pPr>
            <a:r>
              <a:rPr kumimoji="0" lang="en-GB" sz="2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 self-actualising university:</a:t>
            </a:r>
          </a:p>
          <a:p>
            <a:pPr marL="457200" marR="0" lvl="0" indent="-457200" algn="l" defTabSz="914400" rtl="0" eaLnBrk="1" fontAlgn="base" latinLnBrk="0" hangingPunct="1">
              <a:lnSpc>
                <a:spcPct val="100000"/>
              </a:lnSpc>
              <a:spcBef>
                <a:spcPct val="0"/>
              </a:spcBef>
              <a:spcAft>
                <a:spcPct val="0"/>
              </a:spcAft>
              <a:buClrTx/>
              <a:buSzTx/>
              <a:tabLst/>
            </a:pP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5123" name="Picture 3" descr="C:\Users\norman\Pictures\CARTOONS\self actualising university.png"/>
          <p:cNvPicPr>
            <a:picLocks noChangeAspect="1" noChangeArrowheads="1"/>
          </p:cNvPicPr>
          <p:nvPr/>
        </p:nvPicPr>
        <p:blipFill>
          <a:blip r:embed="rId4" cstate="print"/>
          <a:srcRect/>
          <a:stretch>
            <a:fillRect/>
          </a:stretch>
        </p:blipFill>
        <p:spPr bwMode="auto">
          <a:xfrm>
            <a:off x="2195736" y="2996952"/>
            <a:ext cx="4752528" cy="3861048"/>
          </a:xfrm>
          <a:prstGeom prst="rect">
            <a:avLst/>
          </a:prstGeom>
          <a:noFill/>
        </p:spPr>
      </p:pic>
      <p:sp>
        <p:nvSpPr>
          <p:cNvPr id="7" name="Rectangle 1"/>
          <p:cNvSpPr>
            <a:spLocks noChangeArrowheads="1"/>
          </p:cNvSpPr>
          <p:nvPr/>
        </p:nvSpPr>
        <p:spPr bwMode="auto">
          <a:xfrm>
            <a:off x="2483768" y="2492896"/>
            <a:ext cx="4392488" cy="52322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tabLst/>
            </a:pPr>
            <a:r>
              <a:rPr kumimoji="0" lang="en-GB" sz="28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a:t>
            </a:r>
            <a:r>
              <a:rPr kumimoji="0" lang="en-GB" sz="2800" b="1" i="0" u="none" strike="noStrike" cap="none" normalizeH="0" dirty="0" smtClean="0">
                <a:ln>
                  <a:noFill/>
                </a:ln>
                <a:solidFill>
                  <a:srgbClr val="000000"/>
                </a:solidFill>
                <a:effectLst/>
                <a:latin typeface="Calibri" pitchFamily="34" charset="0"/>
                <a:ea typeface="Times New Roman" pitchFamily="18" charset="0"/>
                <a:cs typeface="Calibri" pitchFamily="34" charset="0"/>
              </a:rPr>
              <a:t> </a:t>
            </a:r>
            <a:r>
              <a:rPr kumimoji="0" lang="en-GB" sz="28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self-actualising</a:t>
            </a:r>
            <a:r>
              <a:rPr kumimoji="0" lang="en-GB" sz="2800" b="1" i="0" u="none" strike="noStrike" cap="none" normalizeH="0" dirty="0" smtClean="0">
                <a:ln>
                  <a:noFill/>
                </a:ln>
                <a:solidFill>
                  <a:srgbClr val="000000"/>
                </a:solidFill>
                <a:effectLst/>
                <a:latin typeface="Calibri" pitchFamily="34" charset="0"/>
                <a:ea typeface="Times New Roman" pitchFamily="18" charset="0"/>
                <a:cs typeface="Calibri" pitchFamily="34" charset="0"/>
              </a:rPr>
              <a:t> </a:t>
            </a:r>
            <a:r>
              <a:rPr kumimoji="0" lang="en-GB" sz="28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university!</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827584" y="1732166"/>
            <a:ext cx="7776864"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PART 2  </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Case Study 1 - strategic change and innovation at Southampton </a:t>
            </a:r>
            <a:r>
              <a:rPr kumimoji="0" lang="en-US" sz="2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Solent</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University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Factors and conditions that support and encourage bottom-up innovation within strategic change</a:t>
            </a:r>
          </a:p>
          <a:p>
            <a:pPr marL="0" marR="0" lvl="0" indent="0" algn="l" defTabSz="914400" rtl="0" eaLnBrk="0" fontAlgn="base" latinLnBrk="0" hangingPunct="0">
              <a:lnSpc>
                <a:spcPct val="100000"/>
              </a:lnSpc>
              <a:spcBef>
                <a:spcPct val="0"/>
              </a:spcBef>
              <a:spcAft>
                <a:spcPct val="0"/>
              </a:spcAft>
              <a:buClrTx/>
              <a:buSzTx/>
              <a:tabLst/>
            </a:pP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2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Questions &amp; discussion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descr="University of Surrey and Guildford Cathedral by slideshow bob."/>
          <p:cNvPicPr>
            <a:picLocks noChangeAspect="1" noChangeArrowheads="1"/>
          </p:cNvPicPr>
          <p:nvPr/>
        </p:nvPicPr>
        <p:blipFill>
          <a:blip r:embed="rId3" cstate="print"/>
          <a:srcRect/>
          <a:stretch>
            <a:fillRect/>
          </a:stretch>
        </p:blipFill>
        <p:spPr bwMode="auto">
          <a:xfrm>
            <a:off x="250825" y="836613"/>
            <a:ext cx="8424863" cy="3384550"/>
          </a:xfrm>
          <a:prstGeom prst="rect">
            <a:avLst/>
          </a:prstGeom>
          <a:noFill/>
          <a:ln w="9525">
            <a:noFill/>
            <a:miter lim="800000"/>
            <a:headEnd/>
            <a:tailEnd/>
          </a:ln>
        </p:spPr>
      </p:pic>
      <p:sp>
        <p:nvSpPr>
          <p:cNvPr id="30723" name="Text Box 14"/>
          <p:cNvSpPr txBox="1">
            <a:spLocks noChangeArrowheads="1"/>
          </p:cNvSpPr>
          <p:nvPr/>
        </p:nvSpPr>
        <p:spPr bwMode="auto">
          <a:xfrm>
            <a:off x="250825" y="4437063"/>
            <a:ext cx="8569325" cy="1570037"/>
          </a:xfrm>
          <a:prstGeom prst="rect">
            <a:avLst/>
          </a:prstGeom>
          <a:noFill/>
          <a:ln w="9525">
            <a:noFill/>
            <a:miter lim="800000"/>
            <a:headEnd/>
            <a:tailEnd/>
          </a:ln>
        </p:spPr>
        <p:txBody>
          <a:bodyPr>
            <a:spAutoFit/>
          </a:bodyPr>
          <a:lstStyle/>
          <a:p>
            <a:pPr algn="l"/>
            <a:r>
              <a:rPr lang="en-GB" sz="2400" i="1" dirty="0">
                <a:cs typeface="Arial" pitchFamily="34" charset="0"/>
              </a:rPr>
              <a:t>Undergraduate programmes</a:t>
            </a:r>
          </a:p>
          <a:p>
            <a:pPr algn="l"/>
            <a:r>
              <a:rPr lang="en-GB" sz="2400" dirty="0">
                <a:cs typeface="Arial" pitchFamily="34" charset="0"/>
              </a:rPr>
              <a:t>3Y academic  (30%)</a:t>
            </a:r>
          </a:p>
          <a:p>
            <a:pPr algn="l"/>
            <a:r>
              <a:rPr lang="en-GB" sz="2400" dirty="0">
                <a:cs typeface="Arial" pitchFamily="34" charset="0"/>
              </a:rPr>
              <a:t>3Y integrated theory/ practice (Health Care) (20%</a:t>
            </a:r>
          </a:p>
          <a:p>
            <a:pPr algn="l"/>
            <a:r>
              <a:rPr lang="en-GB" sz="2400" dirty="0">
                <a:cs typeface="Arial" pitchFamily="34" charset="0"/>
              </a:rPr>
              <a:t>3Y academic + 1Y professional training (50%)</a:t>
            </a:r>
          </a:p>
        </p:txBody>
      </p:sp>
      <p:pic>
        <p:nvPicPr>
          <p:cNvPr id="29700" name="Picture 2" descr="C:\Users\norman\Pictures\surrey logo.gif"/>
          <p:cNvPicPr>
            <a:picLocks noChangeAspect="1" noChangeArrowheads="1"/>
          </p:cNvPicPr>
          <p:nvPr/>
        </p:nvPicPr>
        <p:blipFill>
          <a:blip r:embed="rId4" cstate="print"/>
          <a:srcRect/>
          <a:stretch>
            <a:fillRect/>
          </a:stretch>
        </p:blipFill>
        <p:spPr bwMode="auto">
          <a:xfrm>
            <a:off x="395288" y="908050"/>
            <a:ext cx="1800225" cy="830263"/>
          </a:xfrm>
          <a:prstGeom prst="rect">
            <a:avLst/>
          </a:prstGeom>
          <a:noFill/>
          <a:ln w="9525">
            <a:noFill/>
            <a:miter lim="800000"/>
            <a:headEnd/>
            <a:tailEnd/>
          </a:ln>
        </p:spPr>
      </p:pic>
      <p:sp>
        <p:nvSpPr>
          <p:cNvPr id="29701" name="Rectangle 4"/>
          <p:cNvSpPr>
            <a:spLocks noChangeArrowheads="1"/>
          </p:cNvSpPr>
          <p:nvPr/>
        </p:nvSpPr>
        <p:spPr bwMode="auto">
          <a:xfrm>
            <a:off x="2411413" y="981075"/>
            <a:ext cx="8064500" cy="1200150"/>
          </a:xfrm>
          <a:prstGeom prst="rect">
            <a:avLst/>
          </a:prstGeom>
          <a:noFill/>
          <a:ln w="9525">
            <a:noFill/>
            <a:miter lim="800000"/>
            <a:headEnd/>
            <a:tailEnd/>
          </a:ln>
        </p:spPr>
        <p:txBody>
          <a:bodyPr>
            <a:spAutoFit/>
          </a:bodyPr>
          <a:lstStyle/>
          <a:p>
            <a:pPr algn="l"/>
            <a:r>
              <a:rPr lang="en-GB">
                <a:cs typeface="Arial" pitchFamily="34" charset="0"/>
              </a:rPr>
              <a:t>A research intensive university with a commitment to</a:t>
            </a:r>
          </a:p>
          <a:p>
            <a:pPr algn="l"/>
            <a:r>
              <a:rPr lang="en-GB">
                <a:cs typeface="Arial" pitchFamily="34" charset="0"/>
              </a:rPr>
              <a:t>professional as well as academic education.</a:t>
            </a:r>
          </a:p>
          <a:p>
            <a:pPr algn="l"/>
            <a:r>
              <a:rPr lang="en-GB">
                <a:cs typeface="Arial" pitchFamily="34" charset="0"/>
              </a:rPr>
              <a:t>13,500 students - 9000 ugrad, 4500 pgrad</a:t>
            </a:r>
          </a:p>
          <a:p>
            <a:pPr algn="l"/>
            <a:r>
              <a:rPr lang="en-GB">
                <a:cs typeface="Arial" pitchFamily="34" charset="0"/>
              </a:rPr>
              <a:t>27% international – multicultural campus</a:t>
            </a:r>
          </a:p>
        </p:txBody>
      </p:sp>
      <p:sp>
        <p:nvSpPr>
          <p:cNvPr id="29702"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9703" name="TextBox 9"/>
          <p:cNvSpPr txBox="1">
            <a:spLocks noChangeArrowheads="1"/>
          </p:cNvSpPr>
          <p:nvPr/>
        </p:nvSpPr>
        <p:spPr bwMode="auto">
          <a:xfrm>
            <a:off x="251520" y="188640"/>
            <a:ext cx="7703263" cy="523220"/>
          </a:xfrm>
          <a:prstGeom prst="rect">
            <a:avLst/>
          </a:prstGeom>
          <a:noFill/>
          <a:ln w="9525">
            <a:noFill/>
            <a:miter lim="800000"/>
            <a:headEnd/>
            <a:tailEnd/>
          </a:ln>
        </p:spPr>
        <p:txBody>
          <a:bodyPr wrap="none">
            <a:spAutoFit/>
          </a:bodyPr>
          <a:lstStyle/>
          <a:p>
            <a:r>
              <a:rPr lang="en-GB" sz="2800" dirty="0" smtClean="0">
                <a:latin typeface="Arial Narrow" pitchFamily="34" charset="0"/>
              </a:rPr>
              <a:t>Case Study 2: </a:t>
            </a:r>
            <a:r>
              <a:rPr lang="en-GB" sz="2800" dirty="0" err="1" smtClean="0">
                <a:latin typeface="Arial Narrow" pitchFamily="34" charset="0"/>
              </a:rPr>
              <a:t>SCEPTrE</a:t>
            </a:r>
            <a:r>
              <a:rPr lang="en-GB" sz="2800" dirty="0" smtClean="0">
                <a:latin typeface="Arial Narrow" pitchFamily="34" charset="0"/>
              </a:rPr>
              <a:t>  innovation and strategic change</a:t>
            </a:r>
            <a:endParaRPr lang="en-GB" sz="2800" dirty="0">
              <a:latin typeface="Arial Narrow" pitchFamily="34"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611560" y="1052736"/>
            <a:ext cx="8136904" cy="5040560"/>
          </a:xfrm>
          <a:prstGeom prst="rect">
            <a:avLst/>
          </a:prstGeom>
          <a:solidFill>
            <a:srgbClr val="FFFFFF"/>
          </a:solidFill>
          <a:ln w="158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smtClean="0">
                <a:latin typeface="Arial Narrow" pitchFamily="34" charset="0"/>
                <a:ea typeface="Times New Roman" pitchFamily="18" charset="0"/>
                <a:cs typeface="Calibri" pitchFamily="34" charset="0"/>
              </a:rPr>
              <a:t>S</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ponsorship &amp; support for innovation for</a:t>
            </a:r>
            <a:r>
              <a:rPr kumimoji="0" lang="en-US" sz="1600" b="1" i="0" u="none" strike="noStrike" cap="none" normalizeH="0" dirty="0" smtClean="0">
                <a:ln>
                  <a:noFill/>
                </a:ln>
                <a:solidFill>
                  <a:schemeClr val="tx1"/>
                </a:solidFill>
                <a:effectLst/>
                <a:latin typeface="Arial Narrow" pitchFamily="34" charset="0"/>
                <a:ea typeface="Times New Roman" pitchFamily="18" charset="0"/>
                <a:cs typeface="Calibri" pitchFamily="34" charset="0"/>
              </a:rPr>
              <a:t> faculty in other universities</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:1) </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13</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a:t>
            </a:r>
            <a:r>
              <a:rPr kumimoji="0" lang="en-US" sz="1600"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SCEPTrE</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Fellowships  2) </a:t>
            </a:r>
            <a:r>
              <a:rPr lang="en-US" sz="1600" b="1" dirty="0" smtClean="0">
                <a:latin typeface="Arial Narrow" pitchFamily="34" charset="0"/>
                <a:ea typeface="Times New Roman" pitchFamily="18" charset="0"/>
                <a:cs typeface="Calibri" pitchFamily="34" charset="0"/>
              </a:rPr>
              <a:t>12</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Professional Development Academies and </a:t>
            </a:r>
            <a:r>
              <a:rPr lang="en-US" sz="1600" b="1" dirty="0" smtClean="0">
                <a:latin typeface="Arial Narrow" pitchFamily="34" charset="0"/>
                <a:ea typeface="Times New Roman" pitchFamily="18" charset="0"/>
                <a:cs typeface="Calibri" pitchFamily="34" charset="0"/>
              </a:rPr>
              <a:t>7</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conferences 3) over </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60</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seminars shared through streamed / filmed events that were later archived</a:t>
            </a:r>
            <a:r>
              <a:rPr kumimoji="0" lang="en-US" sz="1600" b="0" i="0" u="none" strike="noStrike" cap="none" normalizeH="0" dirty="0" smtClean="0">
                <a:ln>
                  <a:noFill/>
                </a:ln>
                <a:solidFill>
                  <a:schemeClr val="tx1"/>
                </a:solidFill>
                <a:effectLst/>
                <a:latin typeface="Arial Narrow" pitchFamily="34" charset="0"/>
                <a:ea typeface="Times New Roman" pitchFamily="18" charset="0"/>
                <a:cs typeface="Calibri" pitchFamily="34" charset="0"/>
              </a:rPr>
              <a:t> 4) consultancy to institutions 5) Learning to be Professional e-book</a:t>
            </a:r>
            <a:endParaRPr kumimoji="0" lang="en-US" sz="1600" b="0" i="0" u="none" strike="noStrike" cap="none" normalizeH="0" baseline="0" dirty="0" smtClean="0">
              <a:ln>
                <a:noFill/>
              </a:ln>
              <a:solidFill>
                <a:schemeClr val="tx1"/>
              </a:solidFill>
              <a:effectLst/>
              <a:latin typeface="Arial Narrow" pitchFamily="34" charset="0"/>
              <a:cs typeface="Arial" pitchFamily="34" charset="0"/>
            </a:endParaRPr>
          </a:p>
        </p:txBody>
      </p:sp>
      <p:sp>
        <p:nvSpPr>
          <p:cNvPr id="77826" name="Text Box 2" descr="Shingle"/>
          <p:cNvSpPr txBox="1">
            <a:spLocks noChangeArrowheads="1"/>
          </p:cNvSpPr>
          <p:nvPr/>
        </p:nvSpPr>
        <p:spPr bwMode="auto">
          <a:xfrm>
            <a:off x="1403648" y="2132856"/>
            <a:ext cx="6552728" cy="3816424"/>
          </a:xfrm>
          <a:prstGeom prst="rect">
            <a:avLst/>
          </a:prstGeom>
          <a:pattFill prst="shingle">
            <a:fgClr>
              <a:srgbClr val="BFBFBF"/>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smtClean="0">
                <a:latin typeface="Arial Narrow" pitchFamily="34" charset="0"/>
                <a:ea typeface="Times New Roman" pitchFamily="18" charset="0"/>
                <a:cs typeface="Calibri" pitchFamily="34" charset="0"/>
              </a:rPr>
              <a:t>S</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ponsorship &amp; support for innovation for</a:t>
            </a:r>
            <a:r>
              <a:rPr kumimoji="0" lang="en-US" sz="1600" b="1" i="0" u="none" strike="noStrike" cap="none" normalizeH="0" dirty="0" smtClean="0">
                <a:ln>
                  <a:noFill/>
                </a:ln>
                <a:solidFill>
                  <a:schemeClr val="tx1"/>
                </a:solidFill>
                <a:effectLst/>
                <a:latin typeface="Arial Narrow" pitchFamily="34" charset="0"/>
                <a:ea typeface="Times New Roman" pitchFamily="18" charset="0"/>
                <a:cs typeface="Calibri" pitchFamily="34" charset="0"/>
              </a:rPr>
              <a:t> </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University of Surrey faculty</a:t>
            </a:r>
            <a:r>
              <a:rPr kumimoji="0" lang="en-US" sz="1600" b="1" i="0" u="none" strike="noStrike" cap="none" normalizeH="0" dirty="0" smtClean="0">
                <a:ln>
                  <a:noFill/>
                </a:ln>
                <a:solidFill>
                  <a:schemeClr val="tx1"/>
                </a:solidFill>
                <a:effectLst/>
                <a:latin typeface="Arial Narrow" pitchFamily="34" charset="0"/>
                <a:ea typeface="Times New Roman" pitchFamily="18" charset="0"/>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1)</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31 </a:t>
            </a:r>
            <a:r>
              <a:rPr kumimoji="0" lang="en-US" sz="1600"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SCEPTrE</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Fellowships  2) Curriculum Development Awards 3) Teaching with New </a:t>
            </a:r>
            <a:r>
              <a:rPr lang="en-US" sz="1600" dirty="0" smtClean="0">
                <a:latin typeface="Arial Narrow" pitchFamily="34" charset="0"/>
                <a:ea typeface="Times New Roman" pitchFamily="18" charset="0"/>
                <a:cs typeface="Calibri" pitchFamily="34" charset="0"/>
              </a:rPr>
              <a:t>T</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echnologies awards 5) 60 seminars and 7 conferences 6) Learning to be Professional e-book.</a:t>
            </a:r>
            <a:endParaRPr kumimoji="0" lang="en-US"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825" name="Text Box 1" descr="Horizontal brick"/>
          <p:cNvSpPr txBox="1">
            <a:spLocks noChangeArrowheads="1"/>
          </p:cNvSpPr>
          <p:nvPr/>
        </p:nvSpPr>
        <p:spPr bwMode="auto">
          <a:xfrm>
            <a:off x="2339752" y="3429000"/>
            <a:ext cx="4824536" cy="2448272"/>
          </a:xfrm>
          <a:prstGeom prst="rect">
            <a:avLst/>
          </a:prstGeom>
          <a:pattFill prst="horzBrick">
            <a:fgClr>
              <a:srgbClr val="BFBFBF"/>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SCEPTrE's</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own innovations</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a:t>
            </a:r>
            <a:endParaRPr kumimoji="0" lang="en-US"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Lifewide</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Learning Award</a:t>
            </a:r>
            <a:endParaRPr kumimoji="0" lang="en-US"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Narrow" pitchFamily="34" charset="0"/>
                <a:ea typeface="Times New Roman" pitchFamily="18" charset="0"/>
                <a:cs typeface="Calibri" pitchFamily="34" charset="0"/>
              </a:rPr>
              <a:t>CoLab</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 - student team of technologists</a:t>
            </a:r>
            <a:endParaRPr kumimoji="0" lang="en-US"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Design Thinking Academies</a:t>
            </a:r>
            <a:endParaRPr kumimoji="0" lang="en-US"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Immersive Experience Symposium</a:t>
            </a:r>
            <a:endParaRPr kumimoji="0" lang="en-US"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Extensive use of technology - to film, stream, document and record activity</a:t>
            </a:r>
            <a:endParaRPr kumimoji="0" lang="en-US" sz="1600" b="0"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Calibri" pitchFamily="34" charset="0"/>
              </a:rPr>
              <a:t>Awards for students and staff</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Narrow" pitchFamily="34" charset="0"/>
                <a:cs typeface="Arial" pitchFamily="34" charset="0"/>
              </a:rPr>
              <a:t>Support for a community of innovators</a:t>
            </a:r>
            <a:endParaRPr kumimoji="0" lang="en-US" sz="1600" b="0" i="0" u="none" strike="noStrike" cap="none" normalizeH="0" baseline="0" dirty="0" smtClean="0">
              <a:ln>
                <a:noFill/>
              </a:ln>
              <a:solidFill>
                <a:schemeClr val="tx1"/>
              </a:solidFill>
              <a:effectLst/>
              <a:latin typeface="Arial Narrow" pitchFamily="34" charset="0"/>
              <a:cs typeface="Arial" pitchFamily="34" charset="0"/>
            </a:endParaRPr>
          </a:p>
        </p:txBody>
      </p:sp>
      <p:sp>
        <p:nvSpPr>
          <p:cNvPr id="77828" name="Rectangle 4"/>
          <p:cNvSpPr>
            <a:spLocks noChangeArrowheads="1"/>
          </p:cNvSpPr>
          <p:nvPr/>
        </p:nvSpPr>
        <p:spPr bwMode="auto">
          <a:xfrm>
            <a:off x="611560" y="548680"/>
            <a:ext cx="6611490"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AU" b="1" dirty="0" smtClean="0">
                <a:solidFill>
                  <a:srgbClr val="000000"/>
                </a:solidFill>
                <a:latin typeface="Arial Narrow" pitchFamily="34" charset="0"/>
                <a:ea typeface="Times New Roman" pitchFamily="18" charset="0"/>
                <a:cs typeface="Arial" pitchFamily="34" charset="0"/>
              </a:rPr>
              <a:t>W</a:t>
            </a:r>
            <a:r>
              <a:rPr kumimoji="0" lang="en-AU"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ays in which </a:t>
            </a:r>
            <a:r>
              <a:rPr lang="en-AU" b="1" dirty="0" err="1" smtClean="0">
                <a:solidFill>
                  <a:srgbClr val="000000"/>
                </a:solidFill>
                <a:latin typeface="Arial Narrow" pitchFamily="34" charset="0"/>
                <a:ea typeface="Times New Roman" pitchFamily="18" charset="0"/>
                <a:cs typeface="Arial" pitchFamily="34" charset="0"/>
              </a:rPr>
              <a:t>SCEPTrE</a:t>
            </a:r>
            <a:r>
              <a:rPr lang="en-AU" b="1" dirty="0" smtClean="0">
                <a:solidFill>
                  <a:srgbClr val="000000"/>
                </a:solidFill>
                <a:latin typeface="Arial Narrow" pitchFamily="34" charset="0"/>
                <a:ea typeface="Times New Roman" pitchFamily="18" charset="0"/>
                <a:cs typeface="Arial" pitchFamily="34" charset="0"/>
              </a:rPr>
              <a:t> supported </a:t>
            </a:r>
            <a:r>
              <a:rPr kumimoji="0" lang="en-AU"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educational change and innovation </a:t>
            </a:r>
            <a:endParaRPr kumimoji="0" lang="en-GB" b="1"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b="1"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611560" y="116632"/>
            <a:ext cx="7848872" cy="23852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GB" sz="2000" b="1" dirty="0" smtClean="0">
              <a:latin typeface="Arial Narrow" pitchFamily="34" charset="0"/>
              <a:ea typeface="Times New Roman" pitchFamily="18" charset="0"/>
              <a:cs typeface="Arial" pitchFamily="34" charset="0"/>
            </a:endParaRPr>
          </a:p>
          <a:p>
            <a:pPr algn="ctr"/>
            <a:r>
              <a:rPr lang="en-GB" sz="2800" b="1" dirty="0" smtClean="0">
                <a:latin typeface="Arial Narrow" pitchFamily="34" charset="0"/>
              </a:rPr>
              <a:t>CHANGE = DIFFERENCE</a:t>
            </a:r>
          </a:p>
          <a:p>
            <a:pPr algn="ctr"/>
            <a:endParaRPr lang="en-GB" sz="2800" b="1" dirty="0" smtClean="0">
              <a:latin typeface="Arial Narrow" pitchFamily="34" charset="0"/>
            </a:endParaRPr>
          </a:p>
          <a:p>
            <a:pPr algn="ctr"/>
            <a:endParaRPr lang="en-GB" sz="2800" dirty="0" smtClean="0">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smtClean="0">
              <a:ln>
                <a:noFill/>
              </a:ln>
              <a:effectLst/>
              <a:latin typeface="Arial Narrow"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700" b="0" i="0" u="none" strike="noStrike" cap="none" normalizeH="0" baseline="0" dirty="0" smtClean="0">
              <a:ln>
                <a:noFill/>
              </a:ln>
              <a:effectLst/>
              <a:latin typeface="Arial Narrow"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sz="700" dirty="0">
              <a:latin typeface="Arial Narrow"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700" b="1" i="0" u="none" strike="noStrike" cap="none" normalizeH="0" baseline="0" dirty="0" smtClean="0">
              <a:ln>
                <a:noFill/>
              </a:ln>
              <a:effectLst/>
              <a:latin typeface="Arial Narrow" pitchFamily="34" charset="0"/>
              <a:ea typeface="Times New Roman" pitchFamily="18" charset="0"/>
              <a:cs typeface="Arial" pitchFamily="34" charset="0"/>
            </a:endParaRPr>
          </a:p>
        </p:txBody>
      </p:sp>
      <p:sp>
        <p:nvSpPr>
          <p:cNvPr id="60417" name="Rectangle 1"/>
          <p:cNvSpPr>
            <a:spLocks noChangeArrowheads="1"/>
          </p:cNvSpPr>
          <p:nvPr/>
        </p:nvSpPr>
        <p:spPr bwMode="auto">
          <a:xfrm>
            <a:off x="755576" y="1114872"/>
            <a:ext cx="7776864"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2865438" algn="ctr"/>
                <a:tab pos="5730875" algn="r"/>
              </a:tabLst>
            </a:pPr>
            <a:r>
              <a:rPr lang="en-GB" sz="2000" b="1" dirty="0" smtClean="0">
                <a:latin typeface="Arial Narrow" pitchFamily="34" charset="0"/>
                <a:ea typeface="Times New Roman" pitchFamily="18" charset="0"/>
                <a:cs typeface="Calibri" pitchFamily="34" charset="0"/>
              </a:rPr>
              <a:t>NEWNESS - INVENTION</a:t>
            </a:r>
            <a:endParaRPr kumimoji="0" lang="en-GB" sz="2000" b="1" i="0" u="none" strike="noStrike" cap="none" normalizeH="0" baseline="0" dirty="0" smtClean="0">
              <a:ln>
                <a:noFill/>
              </a:ln>
              <a:effectLst/>
              <a:latin typeface="Arial Narrow"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tab pos="2865438" algn="ctr"/>
                <a:tab pos="5730875" algn="r"/>
              </a:tabLst>
            </a:pP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New structures, tools, frameworks, processes, procedures, products</a:t>
            </a:r>
            <a:endParaRPr kumimoji="0" lang="en-GB" sz="2000" b="0" i="0" u="none" strike="noStrike" cap="none" normalizeH="0" baseline="0" dirty="0" smtClean="0">
              <a:ln>
                <a:noFill/>
              </a:ln>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65438" algn="ctr"/>
                <a:tab pos="5730875" algn="r"/>
              </a:tabLst>
            </a:pP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New behaviour and practices</a:t>
            </a:r>
            <a:endParaRPr kumimoji="0" lang="en-GB" sz="2000" b="0" i="0" u="none" strike="noStrike" cap="none" normalizeH="0" baseline="0" dirty="0" smtClean="0">
              <a:ln>
                <a:noFill/>
              </a:ln>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65438" algn="ctr"/>
                <a:tab pos="5730875" algn="r"/>
              </a:tabLst>
            </a:pP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New knowledge, understanding, ways of thinking, beliefs </a:t>
            </a:r>
            <a:r>
              <a:rPr lang="en-GB" sz="2000" dirty="0" smtClean="0">
                <a:latin typeface="Arial Narrow" pitchFamily="34" charset="0"/>
                <a:ea typeface="Times New Roman" pitchFamily="18" charset="0"/>
                <a:cs typeface="Calibri" pitchFamily="34" charset="0"/>
              </a:rPr>
              <a:t>and </a:t>
            </a: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feeling.</a:t>
            </a:r>
            <a:endParaRPr kumimoji="0" lang="en-GB" sz="2000" b="0" i="0" u="none" strike="noStrike" cap="none" normalizeH="0" baseline="0" dirty="0" smtClean="0">
              <a:ln>
                <a:noFill/>
              </a:ln>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sz="2000" b="0" i="0" u="none" strike="noStrike" cap="none" normalizeH="0" baseline="0" dirty="0" smtClean="0">
              <a:ln>
                <a:noFill/>
              </a:ln>
              <a:effectLst/>
              <a:latin typeface="Arial Narrow"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lang="en-GB" sz="2000" b="1" dirty="0" smtClean="0">
                <a:latin typeface="Arial Narrow" pitchFamily="34" charset="0"/>
                <a:ea typeface="Times New Roman" pitchFamily="18" charset="0"/>
                <a:cs typeface="Calibri" pitchFamily="34" charset="0"/>
              </a:rPr>
              <a:t>MAKING SOMETHING DIFFERENT </a:t>
            </a:r>
            <a:endParaRPr kumimoji="0" lang="en-GB" sz="2000" b="1" i="0" u="none" strike="noStrike" cap="none" normalizeH="0" baseline="0" dirty="0" smtClean="0">
              <a:ln>
                <a:noFill/>
              </a:ln>
              <a:effectLst/>
              <a:latin typeface="Arial Narrow"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865438" algn="ctr"/>
                <a:tab pos="5730875" algn="r"/>
              </a:tabLst>
            </a:pPr>
            <a:r>
              <a:rPr lang="en-GB" sz="2000" dirty="0" smtClean="0">
                <a:latin typeface="Arial Narrow" pitchFamily="34" charset="0"/>
                <a:ea typeface="Times New Roman" pitchFamily="18" charset="0"/>
                <a:cs typeface="Calibri" pitchFamily="34" charset="0"/>
              </a:rPr>
              <a:t> Modifying, adapting, </a:t>
            </a: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converting something that already exists.</a:t>
            </a:r>
            <a:endParaRPr kumimoji="0" lang="en-GB" sz="2000" b="0" i="0" u="none" strike="noStrike" cap="none" normalizeH="0" baseline="0" dirty="0" smtClean="0">
              <a:ln>
                <a:noFill/>
              </a:ln>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2865438" algn="ctr"/>
                <a:tab pos="5730875" algn="r"/>
              </a:tabLst>
            </a:pPr>
            <a:endParaRPr kumimoji="0" lang="en-GB" sz="2000" b="0" i="0" u="none" strike="noStrike" cap="none" normalizeH="0" baseline="0" dirty="0" smtClean="0">
              <a:ln>
                <a:noFill/>
              </a:ln>
              <a:effectLst/>
              <a:latin typeface="Arial Narrow"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tabLst>
                <a:tab pos="2865438" algn="ctr"/>
                <a:tab pos="5730875" algn="r"/>
              </a:tabLst>
            </a:pPr>
            <a:r>
              <a:rPr lang="en-GB" sz="2000" b="1" dirty="0" smtClean="0">
                <a:latin typeface="Arial Narrow" pitchFamily="34" charset="0"/>
                <a:ea typeface="Times New Roman" pitchFamily="18" charset="0"/>
                <a:cs typeface="Calibri" pitchFamily="34" charset="0"/>
              </a:rPr>
              <a:t>STOPPING</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865438" algn="ctr"/>
                <a:tab pos="5730875" algn="r"/>
              </a:tabLst>
            </a:pPr>
            <a:r>
              <a:rPr lang="en-GB" sz="2000" dirty="0" smtClean="0">
                <a:latin typeface="Arial Narrow" pitchFamily="34" charset="0"/>
                <a:ea typeface="Times New Roman" pitchFamily="18" charset="0"/>
                <a:cs typeface="Calibri" pitchFamily="34" charset="0"/>
              </a:rPr>
              <a:t>Stopping doing something</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865438" algn="ctr"/>
                <a:tab pos="5730875" algn="r"/>
              </a:tabLst>
            </a:pPr>
            <a:endParaRPr lang="en-GB" sz="2000" dirty="0" smtClean="0">
              <a:latin typeface="Arial Narrow" pitchFamily="34" charset="0"/>
              <a:ea typeface="Times New Roman" pitchFamily="18" charset="0"/>
              <a:cs typeface="Calibri" pitchFamily="34" charset="0"/>
            </a:endParaRPr>
          </a:p>
          <a:p>
            <a:pPr lvl="0" eaLnBrk="0" fontAlgn="base" hangingPunct="0">
              <a:spcBef>
                <a:spcPct val="0"/>
              </a:spcBef>
              <a:spcAft>
                <a:spcPct val="0"/>
              </a:spcAft>
              <a:tabLst>
                <a:tab pos="2865438" algn="ctr"/>
                <a:tab pos="5730875" algn="r"/>
              </a:tabLst>
            </a:pPr>
            <a:r>
              <a:rPr lang="en-GB" sz="2000" b="1" dirty="0" smtClean="0">
                <a:latin typeface="Arial Narrow" pitchFamily="34" charset="0"/>
                <a:ea typeface="Times New Roman" pitchFamily="18" charset="0"/>
                <a:cs typeface="Calibri" pitchFamily="34" charset="0"/>
              </a:rPr>
              <a:t>REPLACING</a:t>
            </a:r>
            <a:endParaRPr kumimoji="0" lang="en-GB" sz="2000" b="0" i="0" u="none" strike="noStrike" cap="none" normalizeH="0" baseline="0" dirty="0" smtClean="0">
              <a:ln>
                <a:noFill/>
              </a:ln>
              <a:effectLst/>
              <a:latin typeface="Arial Narrow"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865438" algn="ctr"/>
                <a:tab pos="5730875" algn="r"/>
              </a:tabLst>
            </a:pPr>
            <a:r>
              <a:rPr lang="en-GB" sz="2000" dirty="0" smtClean="0">
                <a:latin typeface="Arial Narrow" pitchFamily="34" charset="0"/>
                <a:ea typeface="Times New Roman" pitchFamily="18" charset="0"/>
                <a:cs typeface="Calibri" pitchFamily="34" charset="0"/>
              </a:rPr>
              <a:t> Substituting or </a:t>
            </a: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exchanging something </a:t>
            </a:r>
          </a:p>
          <a:p>
            <a:pPr marL="0" marR="0" lvl="0" indent="0" algn="l" defTabSz="914400" rtl="0" eaLnBrk="0" fontAlgn="base" latinLnBrk="0" hangingPunct="0">
              <a:lnSpc>
                <a:spcPct val="100000"/>
              </a:lnSpc>
              <a:spcBef>
                <a:spcPct val="0"/>
              </a:spcBef>
              <a:spcAft>
                <a:spcPct val="0"/>
              </a:spcAft>
              <a:buClrTx/>
              <a:buSzTx/>
              <a:tabLst>
                <a:tab pos="2865438" algn="ctr"/>
                <a:tab pos="5730875" algn="r"/>
              </a:tabLst>
            </a:pPr>
            <a:endParaRPr kumimoji="0" lang="en-GB" sz="2000" b="0" i="0" u="none" strike="noStrike" cap="none" normalizeH="0" baseline="0" dirty="0" smtClean="0">
              <a:ln>
                <a:noFill/>
              </a:ln>
              <a:effectLst/>
              <a:latin typeface="Arial Narrow"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tabLst>
                <a:tab pos="2865438" algn="ctr"/>
                <a:tab pos="5730875" algn="r"/>
              </a:tabLst>
            </a:pPr>
            <a:r>
              <a:rPr lang="en-GB" sz="2000" b="1" dirty="0" smtClean="0">
                <a:latin typeface="Arial Narrow" pitchFamily="34" charset="0"/>
                <a:cs typeface="Calibri" pitchFamily="34" charset="0"/>
              </a:rPr>
              <a:t>BECOMING</a:t>
            </a:r>
            <a:endParaRPr kumimoji="0" lang="en-GB" sz="2000" b="1" i="0" u="none" strike="noStrike" cap="none" normalizeH="0" baseline="0" dirty="0" smtClean="0">
              <a:ln>
                <a:noFill/>
              </a:ln>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65438" algn="ctr"/>
                <a:tab pos="5730875" algn="r"/>
              </a:tabLst>
            </a:pPr>
            <a:r>
              <a:rPr kumimoji="0" lang="en-GB" sz="2000" b="0" i="0" u="none" strike="noStrike" cap="none" normalizeH="0" baseline="0" dirty="0" smtClean="0">
                <a:ln>
                  <a:noFill/>
                </a:ln>
                <a:effectLst/>
                <a:latin typeface="Arial Narrow" pitchFamily="34" charset="0"/>
                <a:ea typeface="Times New Roman" pitchFamily="18" charset="0"/>
                <a:cs typeface="Calibri" pitchFamily="34" charset="0"/>
              </a:rPr>
              <a:t>Becoming different</a:t>
            </a:r>
            <a:r>
              <a:rPr kumimoji="0" lang="en-GB" sz="2000" b="0" i="0" u="none" strike="noStrike" cap="none" normalizeH="0" dirty="0" smtClean="0">
                <a:ln>
                  <a:noFill/>
                </a:ln>
                <a:effectLst/>
                <a:latin typeface="Arial Narrow" pitchFamily="34" charset="0"/>
                <a:ea typeface="Times New Roman" pitchFamily="18" charset="0"/>
                <a:cs typeface="Calibri" pitchFamily="34" charset="0"/>
              </a:rPr>
              <a:t> – transitioning from one thing to another</a:t>
            </a:r>
            <a:endParaRPr kumimoji="0" lang="en-GB" sz="2000" b="0" i="0" u="none" strike="noStrike" cap="none" normalizeH="0" baseline="0" dirty="0" smtClean="0">
              <a:ln>
                <a:noFill/>
              </a:ln>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sz="2000" b="0" i="0" u="none" strike="noStrike" cap="none" normalizeH="0" baseline="0" dirty="0" smtClean="0">
              <a:ln>
                <a:noFill/>
              </a:ln>
              <a:effectLst/>
              <a:latin typeface="Arial Narrow" pitchFamily="34" charset="0"/>
              <a:ea typeface="Times New Roman" pitchFamily="18" charset="0"/>
              <a:cs typeface="Calibri"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surrey award"/>
          <p:cNvPicPr>
            <a:picLocks noChangeAspect="1" noChangeArrowheads="1"/>
          </p:cNvPicPr>
          <p:nvPr/>
        </p:nvPicPr>
        <p:blipFill>
          <a:blip r:embed="rId4" cstate="print"/>
          <a:srcRect/>
          <a:stretch>
            <a:fillRect/>
          </a:stretch>
        </p:blipFill>
        <p:spPr bwMode="auto">
          <a:xfrm>
            <a:off x="250825" y="171450"/>
            <a:ext cx="8893175" cy="6065838"/>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396552" y="97550"/>
            <a:ext cx="9289032" cy="666290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188640"/>
            <a:ext cx="8424936" cy="707886"/>
          </a:xfrm>
          <a:prstGeom prst="rect">
            <a:avLst/>
          </a:prstGeom>
          <a:noFill/>
        </p:spPr>
        <p:txBody>
          <a:bodyPr wrap="square" rtlCol="0">
            <a:spAutoFit/>
          </a:bodyPr>
          <a:lstStyle/>
          <a:p>
            <a:r>
              <a:rPr lang="en-GB" sz="2000" b="1" dirty="0" smtClean="0">
                <a:latin typeface="Arial Narrow" pitchFamily="34" charset="0"/>
              </a:rPr>
              <a:t>Factors &amp; Conditions that Encourage Strategic Change and Bottom-up Innovation</a:t>
            </a:r>
          </a:p>
          <a:p>
            <a:r>
              <a:rPr lang="en-GB" sz="2000" dirty="0" smtClean="0">
                <a:solidFill>
                  <a:srgbClr val="FF0000"/>
                </a:solidFill>
                <a:latin typeface="Arial Narrow" pitchFamily="34" charset="0"/>
              </a:rPr>
              <a:t>Factors not resolved through </a:t>
            </a:r>
            <a:r>
              <a:rPr lang="en-GB" sz="2000" dirty="0" err="1" smtClean="0">
                <a:solidFill>
                  <a:srgbClr val="FF0000"/>
                </a:solidFill>
                <a:latin typeface="Arial Narrow" pitchFamily="34" charset="0"/>
              </a:rPr>
              <a:t>SCEPTrE’s</a:t>
            </a:r>
            <a:r>
              <a:rPr lang="en-GB" sz="2000" dirty="0" smtClean="0">
                <a:solidFill>
                  <a:srgbClr val="FF0000"/>
                </a:solidFill>
                <a:latin typeface="Arial Narrow" pitchFamily="34" charset="0"/>
              </a:rPr>
              <a:t> attempt to innovate</a:t>
            </a:r>
            <a:endParaRPr lang="en-GB" sz="2000" dirty="0">
              <a:solidFill>
                <a:srgbClr val="FF0000"/>
              </a:solidFill>
              <a:latin typeface="Arial Narrow" pitchFamily="34" charset="0"/>
            </a:endParaRPr>
          </a:p>
        </p:txBody>
      </p:sp>
      <p:sp>
        <p:nvSpPr>
          <p:cNvPr id="72705" name="Rectangle 1"/>
          <p:cNvSpPr>
            <a:spLocks noChangeArrowheads="1"/>
          </p:cNvSpPr>
          <p:nvPr/>
        </p:nvSpPr>
        <p:spPr bwMode="auto">
          <a:xfrm>
            <a:off x="323528" y="1225689"/>
            <a:ext cx="8820472"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1600" b="1" i="1" u="none" strike="noStrike" cap="none" normalizeH="0" baseline="0" dirty="0" smtClean="0">
                <a:ln>
                  <a:noFill/>
                </a:ln>
                <a:effectLst/>
                <a:latin typeface="Arial Narrow" pitchFamily="34" charset="0"/>
                <a:ea typeface="MS Mincho" pitchFamily="49" charset="-128"/>
                <a:cs typeface="Arial" pitchFamily="34" charset="0"/>
              </a:rPr>
              <a:t>Leadership, management &amp; facilitation of strategic change &amp; bottom up innovation</a:t>
            </a:r>
            <a:endPar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a:tabLst/>
            </a:pP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Leadership is shared and distributed throughout the organisation</a:t>
            </a:r>
            <a:endParaRPr lang="en-GB" altLang="ja-JP" sz="1600" dirty="0" smtClean="0">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a:tabLst/>
            </a:pPr>
            <a:r>
              <a:rPr kumimoji="0" lang="en-GB" altLang="ja-JP" sz="1600" b="1" i="0" u="none" strike="noStrike" cap="none" normalizeH="0" baseline="0" dirty="0" smtClean="0">
                <a:ln>
                  <a:noFill/>
                </a:ln>
                <a:solidFill>
                  <a:srgbClr val="FF0000"/>
                </a:solidFill>
                <a:effectLst/>
                <a:latin typeface="Arial Narrow" pitchFamily="34" charset="0"/>
                <a:ea typeface="MS Mincho" pitchFamily="49" charset="-128"/>
                <a:cs typeface="Arial" pitchFamily="34" charset="0"/>
              </a:rPr>
              <a:t>A strategic vision </a:t>
            </a: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that inspires people to create their own visions for change that they will embody</a:t>
            </a:r>
            <a:endParaRPr kumimoji="0" lang="en-GB" altLang="ja-JP" sz="1600"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3"/>
              <a:tabLst/>
            </a:pP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A strategy for both planned and emergent change  </a:t>
            </a:r>
            <a:endParaRPr lang="en-GB" altLang="ja-JP" sz="1600" dirty="0" smtClean="0">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3"/>
              <a:tabLst/>
            </a:pP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A strategy that involves the whole </a:t>
            </a: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environment</a:t>
            </a:r>
            <a:endParaRPr lang="en-GB" altLang="ja-JP" sz="1600" dirty="0" smtClean="0">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5 	Involvement of brokers to facilitate change across and between organisational   </a:t>
            </a:r>
          </a:p>
          <a:p>
            <a:pPr marL="342900" marR="0" lvl="0" indent="-342900" algn="l" defTabSz="914400" rtl="0" eaLnBrk="0" fontAlgn="base" latinLnBrk="0" hangingPunct="0">
              <a:lnSpc>
                <a:spcPct val="100000"/>
              </a:lnSpc>
              <a:spcBef>
                <a:spcPct val="0"/>
              </a:spcBef>
              <a:spcAft>
                <a:spcPct val="0"/>
              </a:spcAft>
              <a:buClrTx/>
              <a:buSzTx/>
              <a:tabLst/>
            </a:pPr>
            <a:r>
              <a:rPr lang="en-GB" altLang="ja-JP" sz="1600" b="1" dirty="0" smtClean="0">
                <a:latin typeface="Arial Narrow" pitchFamily="34" charset="0"/>
                <a:ea typeface="MS Mincho" pitchFamily="49" charset="-128"/>
                <a:cs typeface="Arial" pitchFamily="34" charset="0"/>
              </a:rPr>
              <a:t>        </a:t>
            </a: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structures, hierarchies and boundaries</a:t>
            </a:r>
            <a:endParaRPr lang="en-GB" altLang="ja-JP" sz="1600" dirty="0" smtClean="0">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6	Adequate</a:t>
            </a:r>
            <a:r>
              <a:rPr kumimoji="0" lang="en-GB" altLang="ja-JP" sz="1600" b="1" i="0" u="none" strike="noStrike" cap="none" normalizeH="0" dirty="0" smtClean="0">
                <a:ln>
                  <a:noFill/>
                </a:ln>
                <a:effectLst/>
                <a:latin typeface="Arial Narrow" pitchFamily="34" charset="0"/>
                <a:ea typeface="MS Mincho" pitchFamily="49" charset="-128"/>
                <a:cs typeface="Arial" pitchFamily="34" charset="0"/>
              </a:rPr>
              <a:t> </a:t>
            </a: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 </a:t>
            </a:r>
            <a:r>
              <a:rPr kumimoji="0" lang="en-GB" altLang="ja-JP" sz="1600" b="1" i="0" u="none" strike="noStrike" cap="none" normalizeH="0" baseline="0" dirty="0" smtClean="0">
                <a:ln>
                  <a:noFill/>
                </a:ln>
                <a:solidFill>
                  <a:srgbClr val="FF0000"/>
                </a:solidFill>
                <a:effectLst/>
                <a:latin typeface="Arial Narrow" pitchFamily="34" charset="0"/>
                <a:ea typeface="MS Mincho" pitchFamily="49" charset="-128"/>
                <a:cs typeface="Arial" pitchFamily="34" charset="0"/>
              </a:rPr>
              <a:t>resources</a:t>
            </a: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 and an effective but flexible approach to managing and accounting for </a:t>
            </a:r>
            <a:r>
              <a:rPr lang="en-GB" altLang="ja-JP" sz="1600" b="1" dirty="0" smtClean="0">
                <a:latin typeface="Arial Narrow" pitchFamily="34" charset="0"/>
                <a:ea typeface="MS Mincho" pitchFamily="49" charset="-128"/>
                <a:cs typeface="Arial" pitchFamily="34" charset="0"/>
              </a:rPr>
              <a:t>their use</a:t>
            </a:r>
            <a:endParaRPr kumimoji="0" lang="en-GB" altLang="ja-JP" sz="1600" b="0" i="0" u="none" strike="noStrike" cap="none" normalizeH="0" baseline="0" dirty="0" smtClean="0">
              <a:ln>
                <a:noFill/>
              </a:ln>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ja-JP" sz="1600" b="1" i="1" u="none" strike="noStrike" cap="none" normalizeH="0" baseline="0" dirty="0" smtClean="0">
              <a:ln>
                <a:noFill/>
              </a:ln>
              <a:effectLst/>
              <a:latin typeface="Arial Narrow" pitchFamily="34" charset="0"/>
              <a:ea typeface="MS Mincho" pitchFamily="49"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1" u="none" strike="noStrike" cap="none" normalizeH="0" baseline="0" dirty="0" smtClean="0">
                <a:ln>
                  <a:noFill/>
                </a:ln>
                <a:effectLst/>
                <a:latin typeface="Arial Narrow" pitchFamily="34" charset="0"/>
                <a:ea typeface="MS Mincho" pitchFamily="49" charset="-128"/>
                <a:cs typeface="Arial" pitchFamily="34" charset="0"/>
              </a:rPr>
              <a:t>Environmental /cultural factors that support, encourage and enable strategic change and  bottom-up innovation</a:t>
            </a:r>
            <a:endParaRPr kumimoji="0" lang="en-GB" altLang="ja-JP" sz="1600"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       An environment/culture that :</a:t>
            </a:r>
          </a:p>
          <a:p>
            <a:pPr marL="342900" marR="0" lvl="0" indent="-342900" algn="l" defTabSz="914400" rtl="0" eaLnBrk="0" fontAlgn="base" latinLnBrk="0" hangingPunct="0">
              <a:lnSpc>
                <a:spcPct val="100000"/>
              </a:lnSpc>
              <a:spcBef>
                <a:spcPct val="0"/>
              </a:spcBef>
              <a:spcAft>
                <a:spcPct val="0"/>
              </a:spcAft>
              <a:buClrTx/>
              <a:buSzTx/>
              <a:buFontTx/>
              <a:buAutoNum type="arabicPlain" startAt="7"/>
              <a:tabLst/>
            </a:pP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promotes effective, honest and meaningful communication</a:t>
            </a:r>
            <a:endParaRPr kumimoji="0" lang="en-GB" altLang="ja-JP" sz="1600"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8"/>
              <a:tabLst/>
            </a:pP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recognises and supports resolution of </a:t>
            </a:r>
            <a:r>
              <a:rPr kumimoji="0" lang="en-GB" altLang="ja-JP" sz="1600" b="1" i="0" u="none" strike="noStrike" cap="none" normalizeH="0" baseline="0" dirty="0" smtClean="0">
                <a:ln>
                  <a:noFill/>
                </a:ln>
                <a:solidFill>
                  <a:srgbClr val="FF0000"/>
                </a:solidFill>
                <a:effectLst/>
                <a:latin typeface="Arial Narrow" pitchFamily="34" charset="0"/>
                <a:ea typeface="MS Mincho" pitchFamily="49" charset="-128"/>
                <a:cs typeface="Arial" pitchFamily="34" charset="0"/>
              </a:rPr>
              <a:t>local contentious practice </a:t>
            </a: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and facilitates rather than inhibits progress </a:t>
            </a:r>
            <a:endParaRPr kumimoji="0" lang="en-GB" altLang="ja-JP" sz="1600"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9"/>
              <a:tabLst/>
            </a:pPr>
            <a:r>
              <a:rPr kumimoji="0" lang="en-GB" altLang="ja-JP" sz="1600" b="1" i="0" u="none" strike="noStrike" cap="none" normalizeH="0" baseline="0" dirty="0" smtClean="0">
                <a:ln>
                  <a:noFill/>
                </a:ln>
                <a:solidFill>
                  <a:srgbClr val="FF0000"/>
                </a:solidFill>
                <a:effectLst/>
                <a:latin typeface="Arial Narrow" pitchFamily="34" charset="0"/>
                <a:ea typeface="MS Mincho" pitchFamily="49" charset="-128"/>
                <a:cs typeface="Arial" pitchFamily="34" charset="0"/>
              </a:rPr>
              <a:t>encourages/facilitates new relationships and collaborations to foster change</a:t>
            </a:r>
            <a:endParaRPr kumimoji="0" lang="en-GB" altLang="ja-JP" sz="1600" b="0" i="0" u="none" strike="noStrike" cap="none" normalizeH="0" baseline="0" dirty="0" smtClean="0">
              <a:ln>
                <a:noFill/>
              </a:ln>
              <a:solidFill>
                <a:srgbClr val="FF0000"/>
              </a:solidFill>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10"/>
              <a:tabLst/>
            </a:pP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provides emotional support and celebrates what has been achieved</a:t>
            </a:r>
            <a:endParaRPr kumimoji="0" lang="en-GB" altLang="ja-JP" sz="1600" b="0" i="0" u="none" strike="noStrike" cap="none" normalizeH="0" baseline="0" dirty="0" smtClean="0">
              <a:ln>
                <a:noFill/>
              </a:ln>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11"/>
              <a:tabLst/>
            </a:pPr>
            <a:r>
              <a:rPr lang="en-GB" altLang="ja-JP" sz="1600" b="1" dirty="0" smtClean="0">
                <a:solidFill>
                  <a:srgbClr val="FF0000"/>
                </a:solidFill>
                <a:latin typeface="Arial Narrow" pitchFamily="34" charset="0"/>
                <a:ea typeface="MS Mincho" pitchFamily="49" charset="-128"/>
                <a:cs typeface="Arial" pitchFamily="34" charset="0"/>
              </a:rPr>
              <a:t>values</a:t>
            </a:r>
            <a:r>
              <a:rPr kumimoji="0" lang="en-GB" altLang="ja-JP" sz="1600" b="1" i="0" u="none" strike="noStrike" cap="none" normalizeH="0" baseline="0" dirty="0" smtClean="0">
                <a:ln>
                  <a:noFill/>
                </a:ln>
                <a:solidFill>
                  <a:srgbClr val="FF0000"/>
                </a:solidFill>
                <a:effectLst/>
                <a:latin typeface="Arial Narrow" pitchFamily="34" charset="0"/>
                <a:ea typeface="MS Mincho" pitchFamily="49" charset="-128"/>
                <a:cs typeface="Arial" pitchFamily="34" charset="0"/>
              </a:rPr>
              <a:t> learning </a:t>
            </a:r>
            <a:r>
              <a:rPr kumimoji="0" lang="en-GB" altLang="ja-JP" sz="1600" b="1" i="0" u="none" strike="noStrike" cap="none" normalizeH="0" baseline="0" dirty="0" smtClean="0">
                <a:ln>
                  <a:noFill/>
                </a:ln>
                <a:effectLst/>
                <a:latin typeface="Arial Narrow" pitchFamily="34" charset="0"/>
                <a:ea typeface="MS Mincho" pitchFamily="49" charset="-128"/>
                <a:cs typeface="Arial" pitchFamily="34" charset="0"/>
              </a:rPr>
              <a:t>and encourages and </a:t>
            </a:r>
            <a:r>
              <a:rPr kumimoji="0" lang="en-GB" altLang="ja-JP" sz="1600" b="1" i="0" u="none" strike="noStrike" cap="none" normalizeH="0" baseline="0" dirty="0" smtClean="0">
                <a:ln>
                  <a:noFill/>
                </a:ln>
                <a:solidFill>
                  <a:srgbClr val="FF0000"/>
                </a:solidFill>
                <a:effectLst/>
                <a:latin typeface="Arial Narrow" pitchFamily="34" charset="0"/>
                <a:ea typeface="MS Mincho" pitchFamily="49" charset="-128"/>
                <a:cs typeface="Arial" pitchFamily="34" charset="0"/>
              </a:rPr>
              <a:t>enables people to share what has been learnt</a:t>
            </a:r>
            <a:r>
              <a:rPr kumimoji="0" lang="en-GB" altLang="ja-JP" sz="1600" b="1" i="0" u="none" strike="noStrike" cap="none" normalizeH="0" dirty="0" smtClean="0">
                <a:ln>
                  <a:noFill/>
                </a:ln>
                <a:solidFill>
                  <a:srgbClr val="FF0000"/>
                </a:solidFill>
                <a:effectLst/>
                <a:latin typeface="Arial Narrow" pitchFamily="34" charset="0"/>
                <a:ea typeface="MS Mincho" pitchFamily="49" charset="-128"/>
                <a:cs typeface="Arial" pitchFamily="34" charset="0"/>
              </a:rPr>
              <a:t> </a:t>
            </a:r>
            <a:r>
              <a:rPr kumimoji="0" lang="en-GB" altLang="ja-JP" sz="1600" b="1" i="0" u="none" strike="noStrike" cap="none" normalizeH="0" baseline="0" dirty="0" smtClean="0">
                <a:ln>
                  <a:noFill/>
                </a:ln>
                <a:solidFill>
                  <a:srgbClr val="FF0000"/>
                </a:solidFill>
                <a:effectLst/>
                <a:latin typeface="Arial Narrow" pitchFamily="34" charset="0"/>
                <a:ea typeface="MS Mincho" pitchFamily="49" charset="-128"/>
                <a:cs typeface="Arial" pitchFamily="34" charset="0"/>
              </a:rPr>
              <a:t>so that it can be used and adapted</a:t>
            </a:r>
            <a:r>
              <a:rPr kumimoji="0" lang="en-GB" altLang="ja-JP" sz="1600" b="1" i="0" u="none" strike="noStrike" cap="none" normalizeH="0" dirty="0" smtClean="0">
                <a:ln>
                  <a:noFill/>
                </a:ln>
                <a:solidFill>
                  <a:srgbClr val="FF0000"/>
                </a:solidFill>
                <a:effectLst/>
                <a:latin typeface="Arial Narrow" pitchFamily="34" charset="0"/>
                <a:ea typeface="MS Mincho" pitchFamily="49" charset="-128"/>
                <a:cs typeface="Arial" pitchFamily="34" charset="0"/>
              </a:rPr>
              <a:t> to other contexts</a:t>
            </a:r>
          </a:p>
          <a:p>
            <a:pPr marL="342900" indent="-342900">
              <a:buAutoNum type="arabicPlain" startAt="12"/>
            </a:pPr>
            <a:r>
              <a:rPr lang="en-GB" sz="1600" b="1" dirty="0" smtClean="0">
                <a:latin typeface="Arial Narrow" pitchFamily="34" charset="0"/>
                <a:cs typeface="Arial" pitchFamily="34" charset="0"/>
              </a:rPr>
              <a:t>encourages people to take risks to put themselves into unfamiliar situations where they need to</a:t>
            </a:r>
          </a:p>
          <a:p>
            <a:pPr marL="342900" indent="-342900"/>
            <a:r>
              <a:rPr lang="en-GB" sz="1600" b="1" dirty="0" smtClean="0">
                <a:latin typeface="Arial Narrow" pitchFamily="34" charset="0"/>
                <a:cs typeface="Arial" pitchFamily="34" charset="0"/>
              </a:rPr>
              <a:t>        harness their creativity to realise their ideas and actualise themselves </a:t>
            </a:r>
          </a:p>
          <a:p>
            <a:endParaRPr kumimoji="0" lang="en-GB" altLang="ja-JP" sz="1600"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7544" y="5805264"/>
            <a:ext cx="8136904" cy="369332"/>
          </a:xfrm>
          <a:prstGeom prst="rect">
            <a:avLst/>
          </a:prstGeom>
          <a:solidFill>
            <a:schemeClr val="tx1"/>
          </a:solidFill>
        </p:spPr>
        <p:txBody>
          <a:bodyPr wrap="square" rtlCol="0" anchor="ctr">
            <a:spAutoFit/>
          </a:bodyPr>
          <a:lstStyle/>
          <a:p>
            <a:pPr algn="ctr"/>
            <a:endParaRPr lang="en-GB" dirty="0" smtClean="0"/>
          </a:p>
        </p:txBody>
      </p:sp>
      <p:cxnSp>
        <p:nvCxnSpPr>
          <p:cNvPr id="9" name="Straight Arrow Connector 8"/>
          <p:cNvCxnSpPr/>
          <p:nvPr/>
        </p:nvCxnSpPr>
        <p:spPr>
          <a:xfrm flipH="1">
            <a:off x="1331640" y="1556792"/>
            <a:ext cx="72008"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59632" y="1268760"/>
            <a:ext cx="1005403" cy="369332"/>
          </a:xfrm>
          <a:prstGeom prst="rect">
            <a:avLst/>
          </a:prstGeom>
          <a:noFill/>
        </p:spPr>
        <p:txBody>
          <a:bodyPr wrap="none" rtlCol="0">
            <a:spAutoFit/>
          </a:bodyPr>
          <a:lstStyle/>
          <a:p>
            <a:r>
              <a:rPr lang="en-GB" dirty="0" smtClean="0"/>
              <a:t>me 1978</a:t>
            </a:r>
            <a:endParaRPr lang="en-GB" dirty="0"/>
          </a:p>
        </p:txBody>
      </p:sp>
      <p:pic>
        <p:nvPicPr>
          <p:cNvPr id="62466" name="Picture 2" descr="C:\Users\norman\Pictures\COMPLEX WORLD.JPG"/>
          <p:cNvPicPr>
            <a:picLocks noChangeAspect="1" noChangeArrowheads="1"/>
          </p:cNvPicPr>
          <p:nvPr/>
        </p:nvPicPr>
        <p:blipFill>
          <a:blip r:embed="rId3" cstate="print"/>
          <a:srcRect/>
          <a:stretch>
            <a:fillRect/>
          </a:stretch>
        </p:blipFill>
        <p:spPr bwMode="auto">
          <a:xfrm>
            <a:off x="251520" y="620688"/>
            <a:ext cx="8712968" cy="5939963"/>
          </a:xfrm>
          <a:prstGeom prst="rect">
            <a:avLst/>
          </a:prstGeom>
          <a:noFill/>
        </p:spPr>
      </p:pic>
      <p:sp>
        <p:nvSpPr>
          <p:cNvPr id="8" name="TextBox 7"/>
          <p:cNvSpPr txBox="1"/>
          <p:nvPr/>
        </p:nvSpPr>
        <p:spPr>
          <a:xfrm>
            <a:off x="251520" y="0"/>
            <a:ext cx="8754320" cy="523220"/>
          </a:xfrm>
          <a:prstGeom prst="rect">
            <a:avLst/>
          </a:prstGeom>
          <a:noFill/>
        </p:spPr>
        <p:txBody>
          <a:bodyPr wrap="none" rtlCol="0">
            <a:spAutoFit/>
          </a:bodyPr>
          <a:lstStyle/>
          <a:p>
            <a:r>
              <a:rPr lang="en-GB" sz="2800" dirty="0" smtClean="0">
                <a:latin typeface="Arial Narrow" pitchFamily="34" charset="0"/>
              </a:rPr>
              <a:t>The wicked challenge of preparing people for an uncertain future</a:t>
            </a:r>
            <a:endParaRPr lang="en-GB" sz="2800" dirty="0">
              <a:latin typeface="Arial Narrow" pitchFamily="34" charset="0"/>
            </a:endParaRPr>
          </a:p>
        </p:txBody>
      </p:sp>
    </p:spTree>
  </p:cSld>
  <p:clrMapOvr>
    <a:masterClrMapping/>
  </p:clrMapOvr>
  <p:transition advTm="75998"/>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467544" y="4725144"/>
            <a:ext cx="7859972" cy="400110"/>
          </a:xfrm>
          <a:prstGeom prst="rect">
            <a:avLst/>
          </a:prstGeom>
          <a:noFill/>
          <a:ln w="9525">
            <a:noFill/>
            <a:miter lim="800000"/>
            <a:headEnd/>
            <a:tailEnd/>
          </a:ln>
        </p:spPr>
        <p:txBody>
          <a:bodyPr wrap="none">
            <a:spAutoFit/>
          </a:bodyPr>
          <a:lstStyle/>
          <a:p>
            <a:r>
              <a:rPr lang="en-GB" sz="2000" b="1" dirty="0">
                <a:latin typeface="Arial" pitchFamily="34" charset="0"/>
                <a:cs typeface="Arial" pitchFamily="34" charset="0"/>
              </a:rPr>
              <a:t>slides &amp; speech - http://www.normanjackson.co.uk/beijing.html</a:t>
            </a:r>
          </a:p>
        </p:txBody>
      </p:sp>
      <p:sp>
        <p:nvSpPr>
          <p:cNvPr id="5" name="TextBox 6"/>
          <p:cNvSpPr txBox="1">
            <a:spLocks noChangeArrowheads="1"/>
          </p:cNvSpPr>
          <p:nvPr/>
        </p:nvSpPr>
        <p:spPr bwMode="auto">
          <a:xfrm>
            <a:off x="395536" y="3284984"/>
            <a:ext cx="5186035" cy="646331"/>
          </a:xfrm>
          <a:prstGeom prst="rect">
            <a:avLst/>
          </a:prstGeom>
          <a:noFill/>
          <a:ln w="9525">
            <a:noFill/>
            <a:miter lim="800000"/>
            <a:headEnd/>
            <a:tailEnd/>
          </a:ln>
        </p:spPr>
        <p:txBody>
          <a:bodyPr wrap="none">
            <a:spAutoFit/>
          </a:bodyPr>
          <a:lstStyle/>
          <a:p>
            <a:r>
              <a:rPr lang="en-GB" sz="3600" dirty="0">
                <a:latin typeface="Arial" pitchFamily="34" charset="0"/>
                <a:cs typeface="Arial" pitchFamily="34" charset="0"/>
              </a:rPr>
              <a:t>Thank you all very much</a:t>
            </a:r>
          </a:p>
        </p:txBody>
      </p:sp>
      <p:sp>
        <p:nvSpPr>
          <p:cNvPr id="6" name="Rectangle 5"/>
          <p:cNvSpPr>
            <a:spLocks noChangeArrowheads="1"/>
          </p:cNvSpPr>
          <p:nvPr/>
        </p:nvSpPr>
        <p:spPr bwMode="auto">
          <a:xfrm>
            <a:off x="467544" y="1988840"/>
            <a:ext cx="4346062" cy="707886"/>
          </a:xfrm>
          <a:prstGeom prst="rect">
            <a:avLst/>
          </a:prstGeom>
          <a:noFill/>
          <a:ln w="9525">
            <a:noFill/>
            <a:miter lim="800000"/>
            <a:headEnd/>
            <a:tailEnd/>
          </a:ln>
        </p:spPr>
        <p:txBody>
          <a:bodyPr wrap="none">
            <a:spAutoFit/>
          </a:bodyPr>
          <a:lstStyle/>
          <a:p>
            <a:r>
              <a:rPr lang="zh-CN" altLang="en-US" sz="4000" b="1" dirty="0">
                <a:latin typeface="Arial" pitchFamily="34" charset="0"/>
                <a:cs typeface="Arial" pitchFamily="34" charset="0"/>
              </a:rPr>
              <a:t> 我 非常 感谢 大家</a:t>
            </a:r>
            <a:endParaRPr lang="en-GB" sz="40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1700808"/>
            <a:ext cx="3148619" cy="1938992"/>
          </a:xfrm>
          <a:prstGeom prst="rect">
            <a:avLst/>
          </a:prstGeom>
          <a:noFill/>
        </p:spPr>
        <p:txBody>
          <a:bodyPr wrap="none" rtlCol="0">
            <a:spAutoFit/>
          </a:bodyPr>
          <a:lstStyle/>
          <a:p>
            <a:r>
              <a:rPr lang="en-GB" sz="2400" dirty="0" smtClean="0">
                <a:latin typeface="Arial" pitchFamily="34" charset="0"/>
                <a:cs typeface="Arial" pitchFamily="34" charset="0"/>
              </a:rPr>
              <a:t>Doing the right </a:t>
            </a:r>
            <a:r>
              <a:rPr lang="en-GB" sz="2400" dirty="0" smtClean="0">
                <a:latin typeface="Arial" pitchFamily="34" charset="0"/>
                <a:cs typeface="Arial" pitchFamily="34" charset="0"/>
              </a:rPr>
              <a:t>things</a:t>
            </a:r>
            <a:endParaRPr lang="en-GB" sz="2400" dirty="0" smtClean="0">
              <a:latin typeface="Arial" pitchFamily="34" charset="0"/>
              <a:cs typeface="Arial" pitchFamily="34" charset="0"/>
            </a:endParaRPr>
          </a:p>
          <a:p>
            <a:r>
              <a:rPr lang="en-GB" sz="2400" dirty="0" smtClean="0">
                <a:latin typeface="Arial" pitchFamily="34" charset="0"/>
                <a:cs typeface="Arial" pitchFamily="34" charset="0"/>
              </a:rPr>
              <a:t>Doing things right</a:t>
            </a:r>
          </a:p>
          <a:p>
            <a:r>
              <a:rPr lang="en-GB" sz="2400" dirty="0" smtClean="0">
                <a:latin typeface="Arial" pitchFamily="34" charset="0"/>
                <a:cs typeface="Arial" pitchFamily="34" charset="0"/>
              </a:rPr>
              <a:t>Doing things </a:t>
            </a:r>
            <a:r>
              <a:rPr lang="en-GB" sz="2400" dirty="0" smtClean="0">
                <a:latin typeface="Arial" pitchFamily="34" charset="0"/>
                <a:cs typeface="Arial" pitchFamily="34" charset="0"/>
              </a:rPr>
              <a:t>better</a:t>
            </a:r>
          </a:p>
          <a:p>
            <a:endParaRPr lang="en-GB" sz="2400" dirty="0" smtClean="0">
              <a:latin typeface="Arial" pitchFamily="34" charset="0"/>
              <a:cs typeface="Arial" pitchFamily="34" charset="0"/>
            </a:endParaRPr>
          </a:p>
          <a:p>
            <a:r>
              <a:rPr lang="en-GB" sz="2400" dirty="0" smtClean="0">
                <a:latin typeface="Arial" pitchFamily="34" charset="0"/>
                <a:cs typeface="Arial" pitchFamily="34" charset="0"/>
              </a:rPr>
              <a:t>Stopping doing things</a:t>
            </a:r>
            <a:endParaRPr lang="en-GB" sz="2400" dirty="0" smtClean="0">
              <a:latin typeface="Arial" pitchFamily="34" charset="0"/>
              <a:cs typeface="Arial" pitchFamily="34" charset="0"/>
            </a:endParaRPr>
          </a:p>
        </p:txBody>
      </p:sp>
      <p:sp>
        <p:nvSpPr>
          <p:cNvPr id="3" name="TextBox 2"/>
          <p:cNvSpPr txBox="1"/>
          <p:nvPr/>
        </p:nvSpPr>
        <p:spPr>
          <a:xfrm>
            <a:off x="2627784" y="3933056"/>
            <a:ext cx="5905784" cy="1938992"/>
          </a:xfrm>
          <a:prstGeom prst="rect">
            <a:avLst/>
          </a:prstGeom>
          <a:noFill/>
        </p:spPr>
        <p:txBody>
          <a:bodyPr wrap="none" rtlCol="0">
            <a:spAutoFit/>
          </a:bodyPr>
          <a:lstStyle/>
          <a:p>
            <a:r>
              <a:rPr lang="en-GB" sz="2400" dirty="0" smtClean="0">
                <a:latin typeface="Arial" pitchFamily="34" charset="0"/>
                <a:cs typeface="Arial" pitchFamily="34" charset="0"/>
              </a:rPr>
              <a:t>Doing new things that already exist</a:t>
            </a:r>
          </a:p>
          <a:p>
            <a:r>
              <a:rPr lang="en-GB" sz="2400" dirty="0" smtClean="0">
                <a:latin typeface="Arial" pitchFamily="34" charset="0"/>
                <a:cs typeface="Arial" pitchFamily="34" charset="0"/>
              </a:rPr>
              <a:t>Appropriating what someone else is doing</a:t>
            </a:r>
          </a:p>
          <a:p>
            <a:r>
              <a:rPr lang="en-GB" sz="2400" dirty="0" smtClean="0">
                <a:latin typeface="Arial" pitchFamily="34" charset="0"/>
                <a:cs typeface="Arial" pitchFamily="34" charset="0"/>
              </a:rPr>
              <a:t>Doing things no one else is doing</a:t>
            </a:r>
          </a:p>
          <a:p>
            <a:r>
              <a:rPr lang="en-GB" sz="2400" dirty="0" smtClean="0">
                <a:latin typeface="Arial" pitchFamily="34" charset="0"/>
                <a:cs typeface="Arial" pitchFamily="34" charset="0"/>
              </a:rPr>
              <a:t>Trying to do things that can’t be done</a:t>
            </a:r>
          </a:p>
          <a:p>
            <a:endParaRPr lang="en-GB" sz="2400" dirty="0" smtClean="0">
              <a:latin typeface="Arial" pitchFamily="34" charset="0"/>
              <a:cs typeface="Arial" pitchFamily="34" charset="0"/>
            </a:endParaRPr>
          </a:p>
        </p:txBody>
      </p:sp>
      <p:sp>
        <p:nvSpPr>
          <p:cNvPr id="4" name="TextBox 3"/>
          <p:cNvSpPr txBox="1"/>
          <p:nvPr/>
        </p:nvSpPr>
        <p:spPr>
          <a:xfrm>
            <a:off x="755576" y="548680"/>
            <a:ext cx="7638630" cy="1384995"/>
          </a:xfrm>
          <a:prstGeom prst="rect">
            <a:avLst/>
          </a:prstGeom>
          <a:noFill/>
        </p:spPr>
        <p:txBody>
          <a:bodyPr wrap="none" rtlCol="0">
            <a:spAutoFit/>
          </a:bodyPr>
          <a:lstStyle/>
          <a:p>
            <a:r>
              <a:rPr lang="en-GB" sz="2800" b="1" dirty="0" smtClean="0">
                <a:latin typeface="Arial" pitchFamily="34" charset="0"/>
                <a:cs typeface="Arial" pitchFamily="34" charset="0"/>
              </a:rPr>
              <a:t>Aspects of change seeking improvement</a:t>
            </a:r>
          </a:p>
          <a:p>
            <a:r>
              <a:rPr lang="en-GB" sz="2800" b="1" dirty="0" smtClean="0">
                <a:latin typeface="Arial" pitchFamily="34" charset="0"/>
                <a:cs typeface="Arial" pitchFamily="34" charset="0"/>
              </a:rPr>
              <a:t>r</a:t>
            </a:r>
            <a:r>
              <a:rPr lang="en-GB" sz="2800" b="1" dirty="0" smtClean="0">
                <a:latin typeface="Arial" pitchFamily="34" charset="0"/>
                <a:cs typeface="Arial" pitchFamily="34" charset="0"/>
              </a:rPr>
              <a:t>isks increase going up the scale of change</a:t>
            </a:r>
          </a:p>
          <a:p>
            <a:endParaRPr lang="en-GB" sz="2800" b="1" dirty="0">
              <a:latin typeface="Arial" pitchFamily="34" charset="0"/>
              <a:cs typeface="Arial" pitchFamily="34" charset="0"/>
            </a:endParaRPr>
          </a:p>
        </p:txBody>
      </p:sp>
      <p:sp>
        <p:nvSpPr>
          <p:cNvPr id="5" name="TextBox 4"/>
          <p:cNvSpPr txBox="1"/>
          <p:nvPr/>
        </p:nvSpPr>
        <p:spPr>
          <a:xfrm>
            <a:off x="395536" y="2276872"/>
            <a:ext cx="1737976" cy="1015663"/>
          </a:xfrm>
          <a:prstGeom prst="rect">
            <a:avLst/>
          </a:prstGeom>
          <a:noFill/>
        </p:spPr>
        <p:txBody>
          <a:bodyPr wrap="none" rtlCol="0">
            <a:spAutoFit/>
          </a:bodyPr>
          <a:lstStyle/>
          <a:p>
            <a:r>
              <a:rPr lang="en-GB" sz="2000" i="1" dirty="0" smtClean="0">
                <a:latin typeface="Arial" pitchFamily="34" charset="0"/>
                <a:cs typeface="Arial" pitchFamily="34" charset="0"/>
              </a:rPr>
              <a:t>i</a:t>
            </a:r>
            <a:r>
              <a:rPr lang="en-GB" sz="2000" i="1" dirty="0" smtClean="0">
                <a:latin typeface="Arial" pitchFamily="34" charset="0"/>
                <a:cs typeface="Arial" pitchFamily="34" charset="0"/>
              </a:rPr>
              <a:t>ncremental</a:t>
            </a:r>
          </a:p>
          <a:p>
            <a:r>
              <a:rPr lang="en-GB" sz="2000" i="1" dirty="0" smtClean="0">
                <a:latin typeface="Arial" pitchFamily="34" charset="0"/>
                <a:cs typeface="Arial" pitchFamily="34" charset="0"/>
              </a:rPr>
              <a:t>c</a:t>
            </a:r>
            <a:r>
              <a:rPr lang="en-GB" sz="2000" i="1" dirty="0" smtClean="0">
                <a:latin typeface="Arial" pitchFamily="34" charset="0"/>
                <a:cs typeface="Arial" pitchFamily="34" charset="0"/>
              </a:rPr>
              <a:t>hange or </a:t>
            </a:r>
          </a:p>
          <a:p>
            <a:r>
              <a:rPr lang="en-GB" sz="2000" i="1" dirty="0" smtClean="0">
                <a:latin typeface="Arial" pitchFamily="34" charset="0"/>
                <a:cs typeface="Arial" pitchFamily="34" charset="0"/>
              </a:rPr>
              <a:t>enhancement</a:t>
            </a:r>
            <a:endParaRPr lang="en-GB" sz="2000" i="1" dirty="0">
              <a:latin typeface="Arial" pitchFamily="34" charset="0"/>
              <a:cs typeface="Arial" pitchFamily="34" charset="0"/>
            </a:endParaRPr>
          </a:p>
        </p:txBody>
      </p:sp>
      <p:sp>
        <p:nvSpPr>
          <p:cNvPr id="6" name="TextBox 5"/>
          <p:cNvSpPr txBox="1"/>
          <p:nvPr/>
        </p:nvSpPr>
        <p:spPr>
          <a:xfrm>
            <a:off x="467544" y="4077072"/>
            <a:ext cx="1595309" cy="1015663"/>
          </a:xfrm>
          <a:prstGeom prst="rect">
            <a:avLst/>
          </a:prstGeom>
          <a:noFill/>
        </p:spPr>
        <p:txBody>
          <a:bodyPr wrap="none" rtlCol="0">
            <a:spAutoFit/>
          </a:bodyPr>
          <a:lstStyle/>
          <a:p>
            <a:r>
              <a:rPr lang="en-GB" sz="2000" i="1" dirty="0" smtClean="0">
                <a:latin typeface="Arial" pitchFamily="34" charset="0"/>
                <a:cs typeface="Arial" pitchFamily="34" charset="0"/>
              </a:rPr>
              <a:t>m</a:t>
            </a:r>
            <a:r>
              <a:rPr lang="en-GB" sz="2000" i="1" dirty="0" smtClean="0">
                <a:latin typeface="Arial" pitchFamily="34" charset="0"/>
                <a:cs typeface="Arial" pitchFamily="34" charset="0"/>
              </a:rPr>
              <a:t>ore radical</a:t>
            </a:r>
          </a:p>
          <a:p>
            <a:r>
              <a:rPr lang="en-GB" sz="2000" i="1" dirty="0" smtClean="0">
                <a:latin typeface="Arial" pitchFamily="34" charset="0"/>
                <a:cs typeface="Arial" pitchFamily="34" charset="0"/>
              </a:rPr>
              <a:t>c</a:t>
            </a:r>
            <a:r>
              <a:rPr lang="en-GB" sz="2000" i="1" dirty="0" smtClean="0">
                <a:latin typeface="Arial" pitchFamily="34" charset="0"/>
                <a:cs typeface="Arial" pitchFamily="34" charset="0"/>
              </a:rPr>
              <a:t>hange or </a:t>
            </a:r>
          </a:p>
          <a:p>
            <a:r>
              <a:rPr lang="en-GB" sz="2000" i="1" dirty="0" smtClean="0">
                <a:latin typeface="Arial" pitchFamily="34" charset="0"/>
                <a:cs typeface="Arial" pitchFamily="34" charset="0"/>
              </a:rPr>
              <a:t>innovation</a:t>
            </a:r>
            <a:endParaRPr lang="en-GB" sz="2000" i="1" dirty="0">
              <a:latin typeface="Arial" pitchFamily="34" charset="0"/>
              <a:cs typeface="Arial" pitchFamily="34" charset="0"/>
            </a:endParaRPr>
          </a:p>
        </p:txBody>
      </p:sp>
      <p:sp>
        <p:nvSpPr>
          <p:cNvPr id="7" name="Right Arrow 6"/>
          <p:cNvSpPr/>
          <p:nvPr/>
        </p:nvSpPr>
        <p:spPr>
          <a:xfrm rot="5400000">
            <a:off x="618351" y="3278193"/>
            <a:ext cx="3456385" cy="733663"/>
          </a:xfrm>
          <a:prstGeom prst="rightArrow">
            <a:avLst/>
          </a:prstGeom>
          <a:solidFill>
            <a:schemeClr val="bg1">
              <a:lumMod val="75000"/>
            </a:schemeClr>
          </a:solidFill>
        </p:spPr>
        <p:txBody>
          <a:bodyPr wrap="square" rtlCol="0" anchor="ctr">
            <a:spAutoFit/>
          </a:bodyPr>
          <a:lstStyle/>
          <a:p>
            <a:pPr algn="ctr"/>
            <a:endParaRPr lang="en-GB" dirty="0" smtClean="0"/>
          </a:p>
        </p:txBody>
      </p:sp>
      <p:sp>
        <p:nvSpPr>
          <p:cNvPr id="8" name="TextBox 7"/>
          <p:cNvSpPr txBox="1"/>
          <p:nvPr/>
        </p:nvSpPr>
        <p:spPr>
          <a:xfrm rot="16200000">
            <a:off x="792467" y="3392108"/>
            <a:ext cx="3175869" cy="369332"/>
          </a:xfrm>
          <a:prstGeom prst="rect">
            <a:avLst/>
          </a:prstGeom>
          <a:noFill/>
        </p:spPr>
        <p:txBody>
          <a:bodyPr wrap="none" rtlCol="0">
            <a:spAutoFit/>
          </a:bodyPr>
          <a:lstStyle/>
          <a:p>
            <a:r>
              <a:rPr lang="en-GB" b="1" dirty="0" smtClean="0">
                <a:latin typeface="Arial Narrow" pitchFamily="34" charset="0"/>
              </a:rPr>
              <a:t>Increasing   risk of not improving</a:t>
            </a:r>
            <a:endParaRPr lang="en-GB" b="1" dirty="0">
              <a:latin typeface="Arial Narrow"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ee types of change">
            <a:hlinkClick r:id="rId3"/>
          </p:cNvPr>
          <p:cNvPicPr/>
          <p:nvPr/>
        </p:nvPicPr>
        <p:blipFill>
          <a:blip r:embed="rId4" cstate="print"/>
          <a:srcRect/>
          <a:stretch>
            <a:fillRect/>
          </a:stretch>
        </p:blipFill>
        <p:spPr bwMode="auto">
          <a:xfrm>
            <a:off x="899592" y="1196752"/>
            <a:ext cx="7056784" cy="3384376"/>
          </a:xfrm>
          <a:prstGeom prst="rect">
            <a:avLst/>
          </a:prstGeom>
          <a:noFill/>
          <a:ln w="9525">
            <a:noFill/>
            <a:miter lim="800000"/>
            <a:headEnd/>
            <a:tailEnd/>
          </a:ln>
        </p:spPr>
      </p:pic>
      <p:sp>
        <p:nvSpPr>
          <p:cNvPr id="129025" name="Rectangle 1"/>
          <p:cNvSpPr>
            <a:spLocks noChangeArrowheads="1"/>
          </p:cNvSpPr>
          <p:nvPr/>
        </p:nvSpPr>
        <p:spPr bwMode="auto">
          <a:xfrm>
            <a:off x="251520" y="4869160"/>
            <a:ext cx="8652946" cy="156966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Problem size, complexity, and uncertainty will push a problem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to the right side of the scale. Reliable information and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communication can pull a problem to the left side. </a:t>
            </a:r>
          </a:p>
          <a:p>
            <a:pPr marL="0" marR="0" lvl="0" indent="0" algn="l" defTabSz="914400" rtl="0" eaLnBrk="1" fontAlgn="base" latinLnBrk="0" hangingPunct="1">
              <a:lnSpc>
                <a:spcPct val="100000"/>
              </a:lnSpc>
              <a:spcBef>
                <a:spcPct val="0"/>
              </a:spcBef>
              <a:spcAft>
                <a:spcPct val="0"/>
              </a:spcAft>
              <a:buClrTx/>
              <a:buSzTx/>
              <a:buFontTx/>
              <a:buNone/>
              <a:tabLst/>
            </a:pPr>
            <a:r>
              <a:rPr lang="en-GB" sz="2400" dirty="0" smtClean="0">
                <a:solidFill>
                  <a:srgbClr val="222222"/>
                </a:solidFill>
                <a:latin typeface="Arial" pitchFamily="34" charset="0"/>
                <a:ea typeface="Times New Roman" pitchFamily="18" charset="0"/>
                <a:cs typeface="Arial" pitchFamily="34" charset="0"/>
              </a:rPr>
              <a:t>T</a:t>
            </a:r>
            <a:r>
              <a:rPr kumimoji="0" lang="en-GB" sz="2400" b="0" i="0" u="none" strike="noStrike" cap="none" normalizeH="0" baseline="0" dirty="0" smtClean="0">
                <a:ln>
                  <a:noFill/>
                </a:ln>
                <a:solidFill>
                  <a:srgbClr val="222222"/>
                </a:solidFill>
                <a:effectLst/>
                <a:latin typeface="Arial" pitchFamily="34" charset="0"/>
                <a:ea typeface="Times New Roman" pitchFamily="18" charset="0"/>
                <a:cs typeface="Arial" pitchFamily="34" charset="0"/>
              </a:rPr>
              <a:t>he location on the scale will determine the approach.</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971600" y="548680"/>
            <a:ext cx="6837000" cy="461665"/>
          </a:xfrm>
          <a:prstGeom prst="rect">
            <a:avLst/>
          </a:prstGeom>
          <a:noFill/>
        </p:spPr>
        <p:txBody>
          <a:bodyPr wrap="none" rtlCol="0">
            <a:spAutoFit/>
          </a:bodyPr>
          <a:lstStyle/>
          <a:p>
            <a:r>
              <a:rPr lang="en-GB" sz="2400" dirty="0" smtClean="0">
                <a:latin typeface="Arial" pitchFamily="34" charset="0"/>
                <a:cs typeface="Arial" pitchFamily="34" charset="0"/>
              </a:rPr>
              <a:t>Three Types of Change Processes </a:t>
            </a:r>
            <a:r>
              <a:rPr lang="en-GB" sz="2400" i="1" dirty="0" smtClean="0">
                <a:latin typeface="Arial" pitchFamily="34" charset="0"/>
                <a:cs typeface="Arial" pitchFamily="34" charset="0"/>
              </a:rPr>
              <a:t>Ralph Stacey</a:t>
            </a:r>
            <a:endParaRPr lang="en-GB" sz="2400" i="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dirty="0" smtClean="0"/>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45922</TotalTime>
  <Words>11471</Words>
  <Application>Microsoft Office PowerPoint</Application>
  <PresentationFormat>On-screen Show (4:3)</PresentationFormat>
  <Paragraphs>1111</Paragraphs>
  <Slides>64</Slides>
  <Notes>60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norman</dc:creator>
  <cp:lastModifiedBy>norman</cp:lastModifiedBy>
  <cp:revision>177</cp:revision>
  <dcterms:created xsi:type="dcterms:W3CDTF">2012-02-08T16:34:34Z</dcterms:created>
  <dcterms:modified xsi:type="dcterms:W3CDTF">2013-04-03T03:30:08Z</dcterms:modified>
</cp:coreProperties>
</file>