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67" r:id="rId3"/>
    <p:sldId id="268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41" autoAdjust="0"/>
  </p:normalViewPr>
  <p:slideViewPr>
    <p:cSldViewPr>
      <p:cViewPr>
        <p:scale>
          <a:sx n="100" d="100"/>
          <a:sy n="100" d="100"/>
        </p:scale>
        <p:origin x="-110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C5EF-1A67-4131-B54F-463FEDBC6537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C8983-E429-44DE-8C74-119E7DC5D8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8D934-7B3A-4C9D-94F9-2BAD9540CB37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B7F6E-71F0-497D-A1D2-0E0A87113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 drawn from Jackson N J (2015 in prep)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Exploring Learning Ecologies </a:t>
            </a:r>
            <a:endParaRPr lang="en-GB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ecologies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create for learning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itself an act of creation which can be defined using Rogers (1961) concept of creativity where the products we bring into existence are our ecology for learning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learning, personal development and achievements we accomplish through our learning ecology.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learning ecology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our self-determined and self-expressed process for achieving tangible proximal goals, within which we create our novel relational products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[including our own development]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grown out of our individual uniqueness which has been shaped by our past histories and imaginings of a different and better future, and the materials, events, people and circumstances of our life.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B7F6E-71F0-497D-A1D2-0E0A87113AE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Summary of the components of a learning </a:t>
            </a:r>
            <a:r>
              <a:rPr lang="en-GB" dirty="0" smtClean="0"/>
              <a:t>ecology chapter</a:t>
            </a:r>
            <a:r>
              <a:rPr lang="en-GB" baseline="0" dirty="0" smtClean="0"/>
              <a:t> 3 Exploring Learning Ecologies</a:t>
            </a:r>
            <a:endParaRPr lang="en-GB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D1E4C-A032-4BF0-A40D-E9F5548E2A85}" type="slidenum">
              <a:rPr lang="en-GB" smtClean="0">
                <a:latin typeface="Arial" charset="0"/>
              </a:rPr>
              <a:pPr/>
              <a:t>2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GB" dirty="0" smtClean="0"/>
              <a:t>LEARNING ECOLOGY FOR </a:t>
            </a:r>
            <a:r>
              <a:rPr lang="en-GB" dirty="0" err="1" smtClean="0"/>
              <a:t>UoC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Serminar</a:t>
            </a:r>
            <a:r>
              <a:rPr lang="en-GB" baseline="0" dirty="0" smtClean="0"/>
              <a:t> Barcelona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Outside formal education we continually build learning ecologies to accomplish tasks in everyday life that require us to learn.  For example, here is a representation of the ecologies for learning I have created in order to prepare for your seminar. The time span is about 10 weeks.</a:t>
            </a:r>
          </a:p>
          <a:p>
            <a:pPr>
              <a:defRPr/>
            </a:pPr>
            <a:endParaRPr lang="en-GB" dirty="0" smtClean="0"/>
          </a:p>
          <a:p>
            <a:pPr marL="228600" indent="-228600">
              <a:buFontTx/>
              <a:buAutoNum type="arabicParenR"/>
              <a:defRPr/>
            </a:pPr>
            <a:r>
              <a:rPr lang="en-GB" dirty="0" smtClean="0"/>
              <a:t>I drew on past learning ecologies and the resources I had developed through them including the ecologies I had created in order to develop my ideas on learning ecologies</a:t>
            </a:r>
          </a:p>
          <a:p>
            <a:pPr marL="228600" indent="-228600">
              <a:defRPr/>
            </a:pPr>
            <a:r>
              <a:rPr lang="en-GB" dirty="0" smtClean="0"/>
              <a:t>2) I decided that I would use the seminar as MY REASON for consolidating and developing further my ideas in a book. The idea of the book became my purpose for creating a new learning ecology to help me prepare for your seminar and to achieve something new in the process.</a:t>
            </a:r>
          </a:p>
          <a:p>
            <a:pPr marL="228600" indent="-228600">
              <a:defRPr/>
            </a:pPr>
            <a:r>
              <a:rPr lang="en-GB" dirty="0" smtClean="0"/>
              <a:t>3) During this period there were two other events that have been incorporated into my ecology 1) a workshop I facilitated at Manchester Metropolitan University and 2) a 6 week mini-</a:t>
            </a:r>
            <a:r>
              <a:rPr lang="en-GB" dirty="0" err="1" smtClean="0"/>
              <a:t>mooc</a:t>
            </a:r>
            <a:r>
              <a:rPr lang="en-GB" dirty="0" smtClean="0"/>
              <a:t> I participated in</a:t>
            </a:r>
          </a:p>
          <a:p>
            <a:pPr marL="228600" indent="-228600">
              <a:defRPr/>
            </a:pPr>
            <a:r>
              <a:rPr lang="en-GB" dirty="0" smtClean="0"/>
              <a:t>4) The ecology for my book comprised</a:t>
            </a:r>
          </a:p>
          <a:p>
            <a:pPr marL="228600" indent="-228600">
              <a:buFont typeface="Arial" charset="0"/>
              <a:buChar char="•"/>
              <a:defRPr/>
            </a:pPr>
            <a:r>
              <a:rPr lang="en-GB" dirty="0" smtClean="0"/>
              <a:t>Drawing together the writings I had done previously (my starting point)</a:t>
            </a:r>
          </a:p>
          <a:p>
            <a:pPr marL="228600" indent="-228600">
              <a:buFont typeface="Arial" charset="0"/>
              <a:buChar char="•"/>
              <a:defRPr/>
            </a:pPr>
            <a:r>
              <a:rPr lang="en-GB" dirty="0" smtClean="0"/>
              <a:t>Identifying gaps and writing to fill these gaps</a:t>
            </a:r>
          </a:p>
          <a:p>
            <a:pPr marL="228600" indent="-228600">
              <a:buFont typeface="Arial" charset="0"/>
              <a:buChar char="•"/>
              <a:defRPr/>
            </a:pPr>
            <a:r>
              <a:rPr lang="en-GB" dirty="0" smtClean="0"/>
              <a:t>Extensive searches for relevant knowledge resources</a:t>
            </a:r>
          </a:p>
          <a:p>
            <a:pPr marL="228600" indent="-228600">
              <a:buFont typeface="Arial" charset="0"/>
              <a:buChar char="•"/>
              <a:defRPr/>
            </a:pPr>
            <a:r>
              <a:rPr lang="en-GB" dirty="0" smtClean="0"/>
              <a:t>Reflections on my own life/learning processes</a:t>
            </a:r>
          </a:p>
          <a:p>
            <a:pPr marL="228600" indent="-228600">
              <a:buFont typeface="Arial" charset="0"/>
              <a:buChar char="•"/>
              <a:defRPr/>
            </a:pPr>
            <a:r>
              <a:rPr lang="en-GB" dirty="0" smtClean="0"/>
              <a:t>Publishing chapters in draft form and inviting peers to review and give me feedback</a:t>
            </a:r>
          </a:p>
          <a:p>
            <a:pPr marL="228600" indent="-228600">
              <a:buFont typeface="Arial" charset="0"/>
              <a:buChar char="•"/>
              <a:defRPr/>
            </a:pPr>
            <a:r>
              <a:rPr lang="en-GB" dirty="0" smtClean="0"/>
              <a:t>Using social media (Twitter, Academia.edu and </a:t>
            </a:r>
            <a:r>
              <a:rPr lang="en-GB" dirty="0" err="1" smtClean="0"/>
              <a:t>Linkedin</a:t>
            </a:r>
            <a:r>
              <a:rPr lang="en-GB" dirty="0" smtClean="0"/>
              <a:t>) to invite anyone who was interested in my thinking to provide feedback on the drafts</a:t>
            </a:r>
          </a:p>
          <a:p>
            <a:pPr marL="228600" indent="-228600">
              <a:buFont typeface="Arial" charset="0"/>
              <a:buChar char="•"/>
              <a:defRPr/>
            </a:pPr>
            <a:r>
              <a:rPr lang="en-GB" dirty="0" smtClean="0"/>
              <a:t>Using the feedback I gained to develop my thinking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5) What I learned through these processes I was involved in has informed my thinking and my talk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    Its influenced the presentation, handouts and book chapter resources (my mediating artefacts) that I am bringing to this event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    And I am hoping that relationships I will form through this event will enable me to involve you in my future learning enterprises</a:t>
            </a:r>
          </a:p>
          <a:p>
            <a:pPr>
              <a:buFont typeface="Arial" charset="0"/>
              <a:buNone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39489-DA8F-4705-9A16-1293E5032586}" type="slidenum">
              <a:rPr lang="en-GB" smtClean="0">
                <a:latin typeface="Arial" charset="0"/>
              </a:rPr>
              <a:pPr/>
              <a:t>3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B7F6E-71F0-497D-A1D2-0E0A87113AE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E783-C379-4487-BCCD-23AAAA9962FE}" type="datetimeFigureOut">
              <a:rPr lang="en-GB" smtClean="0"/>
              <a:pPr/>
              <a:t>05/11/2015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A796-AD64-4C2A-889B-F06CECA04C8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ormanjackson.co.uk/ouc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1196752"/>
            <a:ext cx="449999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 individual's self-created learning ecology grows from and within the circumstances (contexts) of their life.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established for a purpose that is directed to accomplishing proximal goals connected to more distal goals. </a:t>
            </a:r>
          </a:p>
          <a:p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Their learning ecology comprises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themselves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their environment, their interactions with their environment and the learning, development and achievement that emerges from these interactions.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8640"/>
            <a:ext cx="763061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An ecology for learning, developing and achieving </a:t>
            </a:r>
          </a:p>
          <a:p>
            <a:r>
              <a:rPr lang="en-GB" sz="1400" i="1" dirty="0" smtClean="0">
                <a:latin typeface="Arial" pitchFamily="34" charset="0"/>
                <a:cs typeface="Arial" pitchFamily="34" charset="0"/>
              </a:rPr>
              <a:t>    Exploring Learning Ecologies   http://www.normanjackson.co.uk/learning-ecology.html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norman\Documents\AAAAA\Documents (4)\BARCELONA\TALK\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464496" cy="45365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5996226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hlinkClick r:id="rId4"/>
              </a:rPr>
              <a:t>Resources :  http://www.normanjackson.co.uk/ouc.html</a:t>
            </a:r>
            <a:endParaRPr lang="en-GB" sz="1400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251520" y="2060848"/>
            <a:ext cx="223224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160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RELATIONSHIPS</a:t>
            </a:r>
            <a:endParaRPr lang="en-US" sz="16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W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ith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people - both existing and newly developed, and with things, objects and </a:t>
            </a:r>
            <a:endParaRPr lang="en-US" sz="1200" b="0" dirty="0" smtClean="0">
              <a:latin typeface="Microsoft Sans Serif" pitchFamily="34" charset="0"/>
              <a:ea typeface="Times New Roman" pitchFamily="18" charset="0"/>
              <a:cs typeface="Microsoft Sans Serif" pitchFamily="34" charset="0"/>
            </a:endParaRPr>
          </a:p>
          <a:p>
            <a:pPr eaLnBrk="0" hangingPunct="0"/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tools that provide affordances in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my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physical, social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or virtual environment</a:t>
            </a:r>
            <a:endParaRPr lang="en-US" sz="1200" b="0" dirty="0">
              <a:cs typeface="Arial" charset="0"/>
            </a:endParaRP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2843808" y="188640"/>
            <a:ext cx="2736304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160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CONTEXTS </a:t>
            </a:r>
            <a:endParaRPr lang="en-US" sz="1600" dirty="0" smtClean="0">
              <a:latin typeface="Microsoft Sans Serif" pitchFamily="34" charset="0"/>
              <a:ea typeface="Times New Roman" pitchFamily="18" charset="0"/>
              <a:cs typeface="Microsoft Sans Serif" pitchFamily="34" charset="0"/>
            </a:endParaRPr>
          </a:p>
          <a:p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The spaces, places , situations we inhabit with their distinctive social-cultural and settings physical characteristics and affordances</a:t>
            </a:r>
            <a:endParaRPr lang="en-US" sz="1200" b="0" dirty="0">
              <a:ea typeface="Times New Roman" pitchFamily="18" charset="0"/>
              <a:cs typeface="Arial" charset="0"/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6084168" y="1700808"/>
            <a:ext cx="252028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160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RESOURCES</a:t>
            </a:r>
            <a:endParaRPr lang="en-US" sz="16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120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T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hat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we find or create and are able to use to help us learn and achieve our goals, including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information, knowledge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, expertise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,</a:t>
            </a:r>
          </a:p>
          <a:p>
            <a:pPr eaLnBrk="0" hangingPunct="0"/>
            <a:r>
              <a:rPr lang="en-US" sz="1200" b="0" i="1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mediating </a:t>
            </a:r>
            <a:r>
              <a:rPr lang="en-US" sz="1200" b="0" i="1" dirty="0" err="1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artefacts</a:t>
            </a:r>
            <a:r>
              <a:rPr lang="en-US" sz="1200" b="0" i="1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–signs, 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tools  and technologies </a:t>
            </a:r>
            <a:endParaRPr lang="en-US" sz="1200" b="0" dirty="0">
              <a:cs typeface="Arial" charset="0"/>
            </a:endParaRPr>
          </a:p>
        </p:txBody>
      </p:sp>
      <p:sp>
        <p:nvSpPr>
          <p:cNvPr id="35845" name="Text Box 1"/>
          <p:cNvSpPr txBox="1">
            <a:spLocks noChangeArrowheads="1"/>
          </p:cNvSpPr>
          <p:nvPr/>
        </p:nvSpPr>
        <p:spPr bwMode="auto">
          <a:xfrm>
            <a:off x="251520" y="3789040"/>
            <a:ext cx="25922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16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PROCESSES </a:t>
            </a:r>
            <a:endParaRPr lang="en-US" sz="1600" dirty="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Enable me to explore the possibilities for action in my environment in order to learn and achieve. They may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be learning or task oriented and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include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the dimensions of time, space and purposeful action.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My processes enable me to discover and create the affordances I need to learn, develop and achieve. They enable me to gain the feedback I need to develop my understanding and capability.</a:t>
            </a:r>
            <a:endParaRPr lang="en-US" sz="1200" b="0" dirty="0">
              <a:cs typeface="Arial" charset="0"/>
            </a:endParaRPr>
          </a:p>
          <a:p>
            <a:pPr eaLnBrk="0" hangingPunct="0"/>
            <a:endParaRPr lang="en-US" sz="1600" b="0" dirty="0">
              <a:cs typeface="Arial" charset="0"/>
            </a:endParaRPr>
          </a:p>
        </p:txBody>
      </p:sp>
      <p:sp>
        <p:nvSpPr>
          <p:cNvPr id="35846" name="Text Box 2"/>
          <p:cNvSpPr txBox="1">
            <a:spLocks noChangeArrowheads="1"/>
          </p:cNvSpPr>
          <p:nvPr/>
        </p:nvSpPr>
        <p:spPr bwMode="auto">
          <a:xfrm>
            <a:off x="2771800" y="4005064"/>
            <a:ext cx="3384376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16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PERSON</a:t>
            </a:r>
          </a:p>
          <a:p>
            <a:pPr eaLnBrk="0" hangingPunct="0"/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My learning ecology is self-motivated, self-directed and self-regulated. My will, agency and creativity enable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me to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pursue my goals  </a:t>
            </a:r>
            <a:r>
              <a:rPr lang="en-US" sz="1200" b="0" dirty="0" err="1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recognising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the affordances in my life. My agency involves everything I can bring to a situation to deal with it and my self-belief enables me to try to work with whatever emerges.  My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self-awareness enables me to monitor the effects I am having and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change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my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performance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to achieve better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results. Ultimately reflection helps me make better sense of my experience. </a:t>
            </a:r>
            <a:endParaRPr lang="en-US" sz="1200" b="0" dirty="0">
              <a:latin typeface="Microsoft Sans Serif" pitchFamily="34" charset="0"/>
              <a:ea typeface="Times New Roman" pitchFamily="18" charset="0"/>
              <a:cs typeface="Microsoft Sans Serif" pitchFamily="34" charset="0"/>
            </a:endParaRPr>
          </a:p>
          <a:p>
            <a:pPr eaLnBrk="0" hangingPunct="0"/>
            <a:endParaRPr lang="en-US" sz="1600" b="0" dirty="0">
              <a:latin typeface="Microsoft Sans Serif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b="0">
              <a:cs typeface="Arial" charset="0"/>
            </a:endParaRPr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b="0">
              <a:cs typeface="Arial" charset="0"/>
            </a:endParaRPr>
          </a:p>
        </p:txBody>
      </p:sp>
      <p:sp>
        <p:nvSpPr>
          <p:cNvPr id="35849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GB" sz="700" b="0">
                <a:cs typeface="Arial" charset="0"/>
              </a:rPr>
              <a:t/>
            </a:r>
            <a:br>
              <a:rPr lang="en-GB" sz="700" b="0">
                <a:cs typeface="Arial" charset="0"/>
              </a:rPr>
            </a:br>
            <a:endParaRPr lang="en-GB" b="0">
              <a:cs typeface="Arial" charset="0"/>
            </a:endParaRPr>
          </a:p>
          <a:p>
            <a:pPr algn="l" eaLnBrk="0" hangingPunct="0"/>
            <a:endParaRPr lang="en-GB" b="0">
              <a:cs typeface="Arial" charset="0"/>
            </a:endParaRPr>
          </a:p>
        </p:txBody>
      </p:sp>
      <p:sp>
        <p:nvSpPr>
          <p:cNvPr id="3585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b="0">
              <a:cs typeface="Arial" charset="0"/>
            </a:endParaRPr>
          </a:p>
        </p:txBody>
      </p:sp>
      <p:sp>
        <p:nvSpPr>
          <p:cNvPr id="35851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b="0">
              <a:cs typeface="Arial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555776" y="1340768"/>
            <a:ext cx="3456384" cy="2664296"/>
          </a:xfrm>
          <a:custGeom>
            <a:avLst/>
            <a:gdLst>
              <a:gd name="connsiteX0" fmla="*/ 2379784 w 3880338"/>
              <a:gd name="connsiteY0" fmla="*/ 430405 h 2610897"/>
              <a:gd name="connsiteX1" fmla="*/ 1766835 w 3880338"/>
              <a:gd name="connsiteY1" fmla="*/ 98809 h 2610897"/>
              <a:gd name="connsiteX2" fmla="*/ 1374949 w 3880338"/>
              <a:gd name="connsiteY2" fmla="*/ 68664 h 2610897"/>
              <a:gd name="connsiteX3" fmla="*/ 1093595 w 3880338"/>
              <a:gd name="connsiteY3" fmla="*/ 510792 h 2610897"/>
              <a:gd name="connsiteX4" fmla="*/ 219389 w 3880338"/>
              <a:gd name="connsiteY4" fmla="*/ 872533 h 2610897"/>
              <a:gd name="connsiteX5" fmla="*/ 8373 w 3880338"/>
              <a:gd name="connsiteY5" fmla="*/ 1103645 h 2610897"/>
              <a:gd name="connsiteX6" fmla="*/ 269630 w 3880338"/>
              <a:gd name="connsiteY6" fmla="*/ 1495530 h 2610897"/>
              <a:gd name="connsiteX7" fmla="*/ 530888 w 3880338"/>
              <a:gd name="connsiteY7" fmla="*/ 1807029 h 2610897"/>
              <a:gd name="connsiteX8" fmla="*/ 319872 w 3880338"/>
              <a:gd name="connsiteY8" fmla="*/ 2178818 h 2610897"/>
              <a:gd name="connsiteX9" fmla="*/ 209340 w 3880338"/>
              <a:gd name="connsiteY9" fmla="*/ 2440075 h 2610897"/>
              <a:gd name="connsiteX10" fmla="*/ 631371 w 3880338"/>
              <a:gd name="connsiteY10" fmla="*/ 2570704 h 2610897"/>
              <a:gd name="connsiteX11" fmla="*/ 1877367 w 3880338"/>
              <a:gd name="connsiteY11" fmla="*/ 2198915 h 2610897"/>
              <a:gd name="connsiteX12" fmla="*/ 2641041 w 3880338"/>
              <a:gd name="connsiteY12" fmla="*/ 2349640 h 2610897"/>
              <a:gd name="connsiteX13" fmla="*/ 3193701 w 3880338"/>
              <a:gd name="connsiteY13" fmla="*/ 2550607 h 2610897"/>
              <a:gd name="connsiteX14" fmla="*/ 3746360 w 3880338"/>
              <a:gd name="connsiteY14" fmla="*/ 2389834 h 2610897"/>
              <a:gd name="connsiteX15" fmla="*/ 3766457 w 3880338"/>
              <a:gd name="connsiteY15" fmla="*/ 1917561 h 2610897"/>
              <a:gd name="connsiteX16" fmla="*/ 3063072 w 3880338"/>
              <a:gd name="connsiteY16" fmla="*/ 1515627 h 2610897"/>
              <a:gd name="connsiteX17" fmla="*/ 3012830 w 3880338"/>
              <a:gd name="connsiteY17" fmla="*/ 1264418 h 2610897"/>
              <a:gd name="connsiteX18" fmla="*/ 3444910 w 3880338"/>
              <a:gd name="connsiteY18" fmla="*/ 1033306 h 2610897"/>
              <a:gd name="connsiteX19" fmla="*/ 3123362 w 3880338"/>
              <a:gd name="connsiteY19" fmla="*/ 410308 h 2610897"/>
              <a:gd name="connsiteX20" fmla="*/ 2379784 w 3880338"/>
              <a:gd name="connsiteY20" fmla="*/ 430405 h 261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0338" h="2610897">
                <a:moveTo>
                  <a:pt x="2379784" y="430405"/>
                </a:moveTo>
                <a:cubicBezTo>
                  <a:pt x="2153696" y="378489"/>
                  <a:pt x="1934307" y="159099"/>
                  <a:pt x="1766835" y="98809"/>
                </a:cubicBezTo>
                <a:cubicBezTo>
                  <a:pt x="1599363" y="38519"/>
                  <a:pt x="1487156" y="0"/>
                  <a:pt x="1374949" y="68664"/>
                </a:cubicBezTo>
                <a:cubicBezTo>
                  <a:pt x="1262742" y="137328"/>
                  <a:pt x="1286188" y="376814"/>
                  <a:pt x="1093595" y="510792"/>
                </a:cubicBezTo>
                <a:cubicBezTo>
                  <a:pt x="901002" y="644770"/>
                  <a:pt x="400259" y="773724"/>
                  <a:pt x="219389" y="872533"/>
                </a:cubicBezTo>
                <a:cubicBezTo>
                  <a:pt x="38519" y="971342"/>
                  <a:pt x="0" y="999812"/>
                  <a:pt x="8373" y="1103645"/>
                </a:cubicBezTo>
                <a:cubicBezTo>
                  <a:pt x="16747" y="1207478"/>
                  <a:pt x="182544" y="1378299"/>
                  <a:pt x="269630" y="1495530"/>
                </a:cubicBezTo>
                <a:cubicBezTo>
                  <a:pt x="356716" y="1612761"/>
                  <a:pt x="522514" y="1693148"/>
                  <a:pt x="530888" y="1807029"/>
                </a:cubicBezTo>
                <a:cubicBezTo>
                  <a:pt x="539262" y="1920910"/>
                  <a:pt x="373463" y="2073310"/>
                  <a:pt x="319872" y="2178818"/>
                </a:cubicBezTo>
                <a:cubicBezTo>
                  <a:pt x="266281" y="2284326"/>
                  <a:pt x="157424" y="2374761"/>
                  <a:pt x="209340" y="2440075"/>
                </a:cubicBezTo>
                <a:cubicBezTo>
                  <a:pt x="261257" y="2505389"/>
                  <a:pt x="353367" y="2610897"/>
                  <a:pt x="631371" y="2570704"/>
                </a:cubicBezTo>
                <a:cubicBezTo>
                  <a:pt x="909375" y="2530511"/>
                  <a:pt x="1542422" y="2235759"/>
                  <a:pt x="1877367" y="2198915"/>
                </a:cubicBezTo>
                <a:cubicBezTo>
                  <a:pt x="2212312" y="2162071"/>
                  <a:pt x="2421652" y="2291025"/>
                  <a:pt x="2641041" y="2349640"/>
                </a:cubicBezTo>
                <a:cubicBezTo>
                  <a:pt x="2860430" y="2408255"/>
                  <a:pt x="3009481" y="2543908"/>
                  <a:pt x="3193701" y="2550607"/>
                </a:cubicBezTo>
                <a:cubicBezTo>
                  <a:pt x="3377921" y="2557306"/>
                  <a:pt x="3650901" y="2495342"/>
                  <a:pt x="3746360" y="2389834"/>
                </a:cubicBezTo>
                <a:cubicBezTo>
                  <a:pt x="3841819" y="2284326"/>
                  <a:pt x="3880338" y="2063262"/>
                  <a:pt x="3766457" y="1917561"/>
                </a:cubicBezTo>
                <a:cubicBezTo>
                  <a:pt x="3652576" y="1771860"/>
                  <a:pt x="3188677" y="1624484"/>
                  <a:pt x="3063072" y="1515627"/>
                </a:cubicBezTo>
                <a:cubicBezTo>
                  <a:pt x="2937467" y="1406770"/>
                  <a:pt x="2949190" y="1344805"/>
                  <a:pt x="3012830" y="1264418"/>
                </a:cubicBezTo>
                <a:cubicBezTo>
                  <a:pt x="3076470" y="1184031"/>
                  <a:pt x="3426488" y="1175658"/>
                  <a:pt x="3444910" y="1033306"/>
                </a:cubicBezTo>
                <a:cubicBezTo>
                  <a:pt x="3463332" y="890954"/>
                  <a:pt x="3297533" y="510791"/>
                  <a:pt x="3123362" y="410308"/>
                </a:cubicBezTo>
                <a:cubicBezTo>
                  <a:pt x="2949191" y="309825"/>
                  <a:pt x="2605872" y="482322"/>
                  <a:pt x="2379784" y="430405"/>
                </a:cubicBezTo>
                <a:close/>
              </a:path>
            </a:pathLst>
          </a:custGeom>
          <a:solidFill>
            <a:schemeClr val="bg1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35856" name="Text Box 15"/>
          <p:cNvSpPr txBox="1">
            <a:spLocks noChangeArrowheads="1"/>
          </p:cNvSpPr>
          <p:nvPr/>
        </p:nvSpPr>
        <p:spPr bwMode="auto">
          <a:xfrm>
            <a:off x="251520" y="260648"/>
            <a:ext cx="237626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Microsoft Sans Serif" pitchFamily="34" charset="0"/>
              </a:rPr>
              <a:t>PAST</a:t>
            </a:r>
            <a:endParaRPr lang="en-GB" sz="1600" dirty="0">
              <a:latin typeface="Microsoft Sans Serif" pitchFamily="34" charset="0"/>
            </a:endParaRPr>
          </a:p>
          <a:p>
            <a:r>
              <a:rPr lang="en-GB" sz="1200" b="0" dirty="0" smtClean="0">
                <a:latin typeface="Microsoft Sans Serif" pitchFamily="34" charset="0"/>
              </a:rPr>
              <a:t>My past </a:t>
            </a:r>
            <a:r>
              <a:rPr lang="en-GB" sz="1200" b="0" dirty="0">
                <a:latin typeface="Microsoft Sans Serif" pitchFamily="34" charset="0"/>
              </a:rPr>
              <a:t>learning </a:t>
            </a:r>
            <a:r>
              <a:rPr lang="en-GB" sz="1200" b="0" dirty="0" smtClean="0">
                <a:latin typeface="Microsoft Sans Serif" pitchFamily="34" charset="0"/>
              </a:rPr>
              <a:t>ecologies provided me with </a:t>
            </a:r>
            <a:r>
              <a:rPr lang="en-GB" sz="1200" b="0" dirty="0">
                <a:latin typeface="Microsoft Sans Serif" pitchFamily="34" charset="0"/>
              </a:rPr>
              <a:t>experiences through which </a:t>
            </a:r>
            <a:r>
              <a:rPr lang="en-GB" sz="1200" dirty="0" smtClean="0">
                <a:latin typeface="Microsoft Sans Serif" pitchFamily="34" charset="0"/>
              </a:rPr>
              <a:t>I</a:t>
            </a:r>
            <a:r>
              <a:rPr lang="en-GB" sz="1200" b="0" dirty="0" smtClean="0">
                <a:latin typeface="Microsoft Sans Serif" pitchFamily="34" charset="0"/>
              </a:rPr>
              <a:t> </a:t>
            </a:r>
            <a:r>
              <a:rPr lang="en-GB" sz="1200" b="0" dirty="0">
                <a:latin typeface="Microsoft Sans Serif" pitchFamily="34" charset="0"/>
              </a:rPr>
              <a:t>have </a:t>
            </a:r>
            <a:r>
              <a:rPr lang="en-GB" sz="1200" b="0" dirty="0" smtClean="0">
                <a:latin typeface="Microsoft Sans Serif" pitchFamily="34" charset="0"/>
              </a:rPr>
              <a:t>learnt, developed  and become aware of the affordances of my life world. I can draw upon this in my new ecology for learning.</a:t>
            </a:r>
          </a:p>
          <a:p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27784" y="1340768"/>
            <a:ext cx="720080" cy="7920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92080" y="3861048"/>
            <a:ext cx="1296144" cy="13681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59" name="Text Box 5"/>
          <p:cNvSpPr txBox="1">
            <a:spLocks noChangeArrowheads="1"/>
          </p:cNvSpPr>
          <p:nvPr/>
        </p:nvSpPr>
        <p:spPr bwMode="auto">
          <a:xfrm>
            <a:off x="6300192" y="5157192"/>
            <a:ext cx="2232248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160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FUTURE</a:t>
            </a:r>
          </a:p>
          <a:p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My learning and development will be drawn upon in future ecologies which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may also be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inspired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and influenced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by my distal </a:t>
            </a:r>
            <a:r>
              <a:rPr lang="en-US" sz="1200" b="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goals</a:t>
            </a:r>
          </a:p>
          <a:p>
            <a:endParaRPr lang="en-US" sz="1600" dirty="0">
              <a:ea typeface="Times New Roman" pitchFamily="18" charset="0"/>
              <a:cs typeface="Arial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699792" y="2204864"/>
            <a:ext cx="28813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/>
            <a:r>
              <a:rPr lang="en-US" sz="1600" b="1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LEARNING ECOLOGY</a:t>
            </a:r>
          </a:p>
          <a:p>
            <a:pPr algn="ctr" eaLnBrk="0" hangingPunct="0"/>
            <a:r>
              <a:rPr lang="en-US" sz="160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created for </a:t>
            </a:r>
            <a:r>
              <a:rPr lang="en-US" sz="16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a PURPOSE</a:t>
            </a:r>
            <a:endParaRPr lang="en-US" sz="1600" dirty="0">
              <a:latin typeface="Microsoft Sans Serif" pitchFamily="34" charset="0"/>
              <a:ea typeface="Times New Roman" pitchFamily="18" charset="0"/>
              <a:cs typeface="Microsoft Sans Serif" pitchFamily="34" charset="0"/>
            </a:endParaRPr>
          </a:p>
          <a:p>
            <a:pPr algn="ctr" eaLnBrk="0" hangingPunct="0"/>
            <a:r>
              <a:rPr lang="en-US" sz="16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shaped by my proximal </a:t>
            </a:r>
          </a:p>
          <a:p>
            <a:pPr algn="ctr" eaLnBrk="0" hangingPunct="0"/>
            <a:r>
              <a:rPr lang="en-US" sz="16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goal and informed </a:t>
            </a:r>
            <a:r>
              <a:rPr lang="en-US" sz="1600" dirty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by </a:t>
            </a:r>
            <a:endParaRPr lang="en-US" sz="1600" dirty="0" smtClean="0">
              <a:latin typeface="Microsoft Sans Serif" pitchFamily="34" charset="0"/>
              <a:ea typeface="Times New Roman" pitchFamily="18" charset="0"/>
              <a:cs typeface="Microsoft Sans Serif" pitchFamily="34" charset="0"/>
            </a:endParaRPr>
          </a:p>
          <a:p>
            <a:pPr algn="ctr" eaLnBrk="0" hangingPunct="0"/>
            <a:r>
              <a:rPr lang="en-US" sz="16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more distal goals</a:t>
            </a:r>
            <a:endParaRPr lang="en-US" sz="1600" dirty="0">
              <a:ea typeface="Times New Roman" pitchFamily="18" charset="0"/>
              <a:cs typeface="Arial" charset="0"/>
            </a:endParaRPr>
          </a:p>
          <a:p>
            <a:pPr algn="ctr" eaLnBrk="0" hangingPunct="0"/>
            <a:endParaRPr lang="en-US" sz="1600" b="0" dirty="0">
              <a:ea typeface="Times New Roman" pitchFamily="18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752782">
            <a:off x="2731493" y="145097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 rot="2670315">
            <a:off x="3728488" y="1697882"/>
            <a:ext cx="75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SPACE</a:t>
            </a:r>
            <a:endParaRPr lang="en-GB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56176" y="3212976"/>
            <a:ext cx="259228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16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AFFORDANCE</a:t>
            </a:r>
          </a:p>
          <a:p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Any situation provides me with an environment containing ‘objects’ – things, people, circumstances which provide affordances – </a:t>
            </a:r>
            <a:r>
              <a:rPr lang="en-US" sz="1200" b="0" dirty="0" smtClean="0">
                <a:latin typeface="Microsoft Sans Serif" pitchFamily="34" charset="0"/>
                <a:cs typeface="Microsoft Sans Serif" pitchFamily="34" charset="0"/>
              </a:rPr>
              <a:t>possibilities for action formed by my interactive relationship with the object in my environment </a:t>
            </a:r>
            <a:endParaRPr lang="en-US" sz="1200" b="0" dirty="0">
              <a:latin typeface="Microsoft Sans Serif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508104" y="188640"/>
            <a:ext cx="352839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r>
              <a:rPr lang="en-US" sz="160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SPACE</a:t>
            </a:r>
          </a:p>
          <a:p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A space to explore uncertainty for inquiry &amp; learning.   A </a:t>
            </a:r>
            <a:r>
              <a:rPr lang="en-US" sz="1200" b="0" dirty="0" err="1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liminal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 space – betwixt &amp; between states of understanding. A smooth rather than striated space. A </a:t>
            </a:r>
            <a:r>
              <a:rPr lang="en-US" sz="1200" b="0" dirty="0" smtClean="0">
                <a:latin typeface="Microsoft Sans Serif" pitchFamily="34" charset="0"/>
                <a:cs typeface="Microsoft Sans Serif" pitchFamily="34" charset="0"/>
              </a:rPr>
              <a:t>dialogic spaces for conversation and discussion. </a:t>
            </a:r>
            <a:r>
              <a:rPr lang="en-US" sz="1200" b="0" dirty="0" smtClean="0"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An ecological space grown within the circumstances of the person’s life.</a:t>
            </a:r>
            <a:endParaRPr lang="en-US" sz="1200" b="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Box 8"/>
          <p:cNvSpPr txBox="1">
            <a:spLocks noChangeArrowheads="1"/>
          </p:cNvSpPr>
          <p:nvPr/>
        </p:nvSpPr>
        <p:spPr bwMode="auto">
          <a:xfrm>
            <a:off x="6948265" y="5157192"/>
            <a:ext cx="129614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GB" sz="1600" dirty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GB" sz="1200" dirty="0">
                <a:latin typeface="Aharoni" pitchFamily="2" charset="-79"/>
                <a:cs typeface="Aharoni" pitchFamily="2" charset="-79"/>
              </a:rPr>
              <a:t>CURATE &amp; </a:t>
            </a:r>
          </a:p>
          <a:p>
            <a:pPr algn="ctr"/>
            <a:r>
              <a:rPr lang="en-GB" sz="1200" dirty="0">
                <a:latin typeface="Aharoni" pitchFamily="2" charset="-79"/>
                <a:cs typeface="Aharoni" pitchFamily="2" charset="-79"/>
              </a:rPr>
              <a:t>SHARE</a:t>
            </a:r>
          </a:p>
          <a:p>
            <a:pPr algn="ctr"/>
            <a:r>
              <a:rPr lang="en-GB" sz="1200" dirty="0">
                <a:latin typeface="Aharoni" pitchFamily="2" charset="-79"/>
                <a:cs typeface="Aharoni" pitchFamily="2" charset="-79"/>
              </a:rPr>
              <a:t> KNOWLEDGE </a:t>
            </a:r>
          </a:p>
          <a:p>
            <a:pPr algn="ctr"/>
            <a:r>
              <a:rPr lang="en-GB" sz="1200" dirty="0">
                <a:latin typeface="Aharoni" pitchFamily="2" charset="-79"/>
                <a:cs typeface="Aharoni" pitchFamily="2" charset="-79"/>
              </a:rPr>
              <a:t>VIA LIFEWIDE </a:t>
            </a:r>
          </a:p>
          <a:p>
            <a:pPr algn="ctr"/>
            <a:r>
              <a:rPr lang="en-GB" sz="1200" dirty="0">
                <a:latin typeface="Aharoni" pitchFamily="2" charset="-79"/>
                <a:cs typeface="Aharoni" pitchFamily="2" charset="-79"/>
              </a:rPr>
              <a:t>MAGAZINE </a:t>
            </a:r>
          </a:p>
          <a:p>
            <a:pPr algn="ctr"/>
            <a:r>
              <a:rPr lang="en-GB" sz="1200" dirty="0">
                <a:latin typeface="Aharoni" pitchFamily="2" charset="-79"/>
                <a:cs typeface="Aharoni" pitchFamily="2" charset="-79"/>
              </a:rPr>
              <a:t>&amp; BOOK</a:t>
            </a:r>
            <a:endParaRPr lang="en-GB" sz="1200" i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883" name="Picture 2" descr="G:\LIMERICK\final\learning ec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2376487" cy="172878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884" name="TextBox 36"/>
          <p:cNvSpPr txBox="1">
            <a:spLocks noChangeArrowheads="1"/>
          </p:cNvSpPr>
          <p:nvPr/>
        </p:nvSpPr>
        <p:spPr bwMode="auto">
          <a:xfrm>
            <a:off x="0" y="260350"/>
            <a:ext cx="288766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1400">
                <a:latin typeface="Aharoni" pitchFamily="2" charset="-79"/>
                <a:cs typeface="Aharoni" pitchFamily="2" charset="-79"/>
              </a:rPr>
              <a:t>PAST LEARNING ECOLOGIES</a:t>
            </a:r>
          </a:p>
          <a:p>
            <a:pPr algn="l"/>
            <a:r>
              <a:rPr lang="en-GB" sz="1400">
                <a:latin typeface="Aharoni" pitchFamily="2" charset="-79"/>
                <a:cs typeface="Aharoni" pitchFamily="2" charset="-79"/>
              </a:rPr>
              <a:t>through which ideas developed</a:t>
            </a:r>
            <a:endParaRPr lang="en-GB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2885" name="TextBox 19"/>
          <p:cNvSpPr txBox="1">
            <a:spLocks noChangeArrowheads="1"/>
          </p:cNvSpPr>
          <p:nvPr/>
        </p:nvSpPr>
        <p:spPr bwMode="auto">
          <a:xfrm>
            <a:off x="2484438" y="1341438"/>
            <a:ext cx="11731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Aharoni" pitchFamily="2" charset="-79"/>
                <a:cs typeface="Aharoni" pitchFamily="2" charset="-79"/>
              </a:rPr>
              <a:t>ADAPTING</a:t>
            </a:r>
          </a:p>
          <a:p>
            <a:r>
              <a:rPr lang="en-GB" sz="1400">
                <a:latin typeface="Aharoni" pitchFamily="2" charset="-79"/>
                <a:cs typeface="Aharoni" pitchFamily="2" charset="-79"/>
              </a:rPr>
              <a:t>EXISTING</a:t>
            </a:r>
          </a:p>
          <a:p>
            <a:r>
              <a:rPr lang="en-GB" sz="1400">
                <a:latin typeface="Aharoni" pitchFamily="2" charset="-79"/>
                <a:cs typeface="Aharoni" pitchFamily="2" charset="-79"/>
              </a:rPr>
              <a:t>RESOURCES</a:t>
            </a:r>
          </a:p>
        </p:txBody>
      </p:sp>
      <p:sp>
        <p:nvSpPr>
          <p:cNvPr id="122886" name="AutoShape 2" descr="Image result for SMALL CONFER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887" name="Picture 2" descr="C:\Users\norman\Pictures\NORMAN\norman working in stu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628775"/>
            <a:ext cx="194468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8" name="TextBox 41"/>
          <p:cNvSpPr txBox="1">
            <a:spLocks noChangeArrowheads="1"/>
          </p:cNvSpPr>
          <p:nvPr/>
        </p:nvSpPr>
        <p:spPr bwMode="auto">
          <a:xfrm>
            <a:off x="7308304" y="260648"/>
            <a:ext cx="26638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Aharoni" pitchFamily="2" charset="-79"/>
                <a:cs typeface="Aharoni" pitchFamily="2" charset="-79"/>
              </a:rPr>
              <a:t>SOCIAL MEDIA</a:t>
            </a:r>
            <a:endParaRPr lang="en-GB" sz="1200" dirty="0">
              <a:latin typeface="Aharoni" pitchFamily="2" charset="-79"/>
              <a:cs typeface="Aharoni" pitchFamily="2" charset="-79"/>
            </a:endParaRPr>
          </a:p>
          <a:p>
            <a:r>
              <a:rPr lang="en-GB" sz="1200" dirty="0">
                <a:latin typeface="Aharoni" pitchFamily="2" charset="-79"/>
                <a:cs typeface="Aharoni" pitchFamily="2" charset="-79"/>
              </a:rPr>
              <a:t>OPEN PLN Twitter </a:t>
            </a:r>
          </a:p>
          <a:p>
            <a:r>
              <a:rPr lang="en-GB" sz="1200" dirty="0">
                <a:latin typeface="Aharoni" pitchFamily="2" charset="-79"/>
                <a:cs typeface="Aharoni" pitchFamily="2" charset="-79"/>
              </a:rPr>
              <a:t>&amp; Academia.edu</a:t>
            </a:r>
          </a:p>
          <a:p>
            <a:r>
              <a:rPr lang="en-GB" sz="1200" dirty="0" err="1">
                <a:latin typeface="Aharoni" pitchFamily="2" charset="-79"/>
                <a:cs typeface="Aharoni" pitchFamily="2" charset="-79"/>
              </a:rPr>
              <a:t>Linkedin</a:t>
            </a:r>
            <a:endParaRPr lang="en-GB" sz="1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4" name="Right Arrow 43"/>
          <p:cNvSpPr/>
          <p:nvPr/>
        </p:nvSpPr>
        <p:spPr>
          <a:xfrm rot="5400000" flipV="1">
            <a:off x="4103688" y="1160463"/>
            <a:ext cx="576262" cy="360362"/>
          </a:xfrm>
          <a:prstGeom prst="rightArrow">
            <a:avLst>
              <a:gd name="adj1" fmla="val 50000"/>
              <a:gd name="adj2" fmla="val 4401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122890" name="Picture 4" descr="C:\Users\norman\Pictures\NORMAN\facilit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365625"/>
            <a:ext cx="10017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1" name="TextBox 20"/>
          <p:cNvSpPr txBox="1">
            <a:spLocks noChangeArrowheads="1"/>
          </p:cNvSpPr>
          <p:nvPr/>
        </p:nvSpPr>
        <p:spPr bwMode="auto">
          <a:xfrm>
            <a:off x="179388" y="2781300"/>
            <a:ext cx="2470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Aharoni" pitchFamily="2" charset="-79"/>
                <a:cs typeface="Aharoni" pitchFamily="2" charset="-79"/>
              </a:rPr>
              <a:t>FINDING &amp; UTILISING NEW</a:t>
            </a:r>
          </a:p>
          <a:p>
            <a:r>
              <a:rPr lang="en-GB" sz="1400">
                <a:latin typeface="Aharoni" pitchFamily="2" charset="-79"/>
                <a:cs typeface="Aharoni" pitchFamily="2" charset="-79"/>
              </a:rPr>
              <a:t>KNOWLEDGE RESOURCES</a:t>
            </a:r>
          </a:p>
        </p:txBody>
      </p:sp>
      <p:sp>
        <p:nvSpPr>
          <p:cNvPr id="52" name="Freeform 51"/>
          <p:cNvSpPr/>
          <p:nvPr/>
        </p:nvSpPr>
        <p:spPr>
          <a:xfrm flipV="1">
            <a:off x="4860032" y="1196752"/>
            <a:ext cx="2808312" cy="1584176"/>
          </a:xfrm>
          <a:custGeom>
            <a:avLst/>
            <a:gdLst>
              <a:gd name="connsiteX0" fmla="*/ 0 w 4267200"/>
              <a:gd name="connsiteY0" fmla="*/ 1587 h 963612"/>
              <a:gd name="connsiteX1" fmla="*/ 1562100 w 4267200"/>
              <a:gd name="connsiteY1" fmla="*/ 49212 h 963612"/>
              <a:gd name="connsiteX2" fmla="*/ 2790825 w 4267200"/>
              <a:gd name="connsiteY2" fmla="*/ 296862 h 963612"/>
              <a:gd name="connsiteX3" fmla="*/ 4267200 w 4267200"/>
              <a:gd name="connsiteY3" fmla="*/ 963612 h 963612"/>
              <a:gd name="connsiteX4" fmla="*/ 4267200 w 4267200"/>
              <a:gd name="connsiteY4" fmla="*/ 963612 h 9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963612">
                <a:moveTo>
                  <a:pt x="0" y="1587"/>
                </a:moveTo>
                <a:cubicBezTo>
                  <a:pt x="548481" y="793"/>
                  <a:pt x="1096963" y="0"/>
                  <a:pt x="1562100" y="49212"/>
                </a:cubicBezTo>
                <a:cubicBezTo>
                  <a:pt x="2027237" y="98424"/>
                  <a:pt x="2339975" y="144462"/>
                  <a:pt x="2790825" y="296862"/>
                </a:cubicBezTo>
                <a:cubicBezTo>
                  <a:pt x="3241675" y="449262"/>
                  <a:pt x="4267200" y="963612"/>
                  <a:pt x="4267200" y="963612"/>
                </a:cubicBezTo>
                <a:lnTo>
                  <a:pt x="4267200" y="963612"/>
                </a:lnTo>
              </a:path>
            </a:pathLst>
          </a:custGeom>
          <a:ln w="139700">
            <a:gradFill>
              <a:gsLst>
                <a:gs pos="0">
                  <a:srgbClr val="00B0F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22895" name="TextBox 31"/>
          <p:cNvSpPr txBox="1">
            <a:spLocks noChangeArrowheads="1"/>
          </p:cNvSpPr>
          <p:nvPr/>
        </p:nvSpPr>
        <p:spPr bwMode="auto">
          <a:xfrm>
            <a:off x="3203848" y="260648"/>
            <a:ext cx="2448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haroni" pitchFamily="2" charset="-79"/>
                <a:cs typeface="Aharoni" pitchFamily="2" charset="-79"/>
              </a:rPr>
              <a:t>My LE for the UOC </a:t>
            </a:r>
            <a:r>
              <a:rPr lang="en-GB" sz="2800" dirty="0">
                <a:latin typeface="Aharoni" pitchFamily="2" charset="-79"/>
                <a:cs typeface="Aharoni" pitchFamily="2" charset="-79"/>
              </a:rPr>
              <a:t>seminar</a:t>
            </a:r>
          </a:p>
        </p:txBody>
      </p:sp>
      <p:sp>
        <p:nvSpPr>
          <p:cNvPr id="122896" name="TextBox 19"/>
          <p:cNvSpPr txBox="1">
            <a:spLocks noChangeArrowheads="1"/>
          </p:cNvSpPr>
          <p:nvPr/>
        </p:nvSpPr>
        <p:spPr bwMode="auto">
          <a:xfrm>
            <a:off x="5651500" y="549275"/>
            <a:ext cx="17859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Aharoni" pitchFamily="2" charset="-79"/>
                <a:cs typeface="Aharoni" pitchFamily="2" charset="-79"/>
              </a:rPr>
              <a:t>BOOK PROJECT </a:t>
            </a:r>
            <a:r>
              <a:rPr lang="en-GB" sz="1200">
                <a:latin typeface="Aharoni" pitchFamily="2" charset="-79"/>
                <a:cs typeface="Aharoni" pitchFamily="2" charset="-79"/>
              </a:rPr>
              <a:t>ENGAGING PEERS :</a:t>
            </a:r>
          </a:p>
          <a:p>
            <a:r>
              <a:rPr lang="en-GB" sz="1200">
                <a:latin typeface="Aharoni" pitchFamily="2" charset="-79"/>
                <a:cs typeface="Aharoni" pitchFamily="2" charset="-79"/>
              </a:rPr>
              <a:t>TO COMMENT </a:t>
            </a:r>
          </a:p>
          <a:p>
            <a:r>
              <a:rPr lang="en-GB" sz="1200">
                <a:latin typeface="Aharoni" pitchFamily="2" charset="-79"/>
                <a:cs typeface="Aharoni" pitchFamily="2" charset="-79"/>
              </a:rPr>
              <a:t>ON DRAFT CHAPTERS</a:t>
            </a:r>
          </a:p>
        </p:txBody>
      </p:sp>
      <p:pic>
        <p:nvPicPr>
          <p:cNvPr id="122897" name="Picture 2" descr="C:\Users\norman\Pictures\MMU\goog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357563"/>
            <a:ext cx="2376487" cy="11033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898" name="Rectangle 58"/>
          <p:cNvSpPr>
            <a:spLocks noChangeArrowheads="1"/>
          </p:cNvSpPr>
          <p:nvPr/>
        </p:nvSpPr>
        <p:spPr bwMode="auto">
          <a:xfrm>
            <a:off x="107950" y="4868863"/>
            <a:ext cx="17637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>
                <a:latin typeface="Aharoni" pitchFamily="2" charset="-79"/>
                <a:cs typeface="Aharoni" pitchFamily="2" charset="-79"/>
              </a:rPr>
              <a:t>WORKSHOPS AT TWO UNIVERSITIES</a:t>
            </a:r>
          </a:p>
          <a:p>
            <a:pPr algn="ctr"/>
            <a:r>
              <a:rPr lang="en-GB" sz="1200" dirty="0">
                <a:latin typeface="Aharoni" pitchFamily="2" charset="-79"/>
                <a:cs typeface="Aharoni" pitchFamily="2" charset="-79"/>
              </a:rPr>
              <a:t>ON LEARNING ECOLOGIES</a:t>
            </a:r>
          </a:p>
        </p:txBody>
      </p:sp>
      <p:pic>
        <p:nvPicPr>
          <p:cNvPr id="60" name="Picture 2" descr="C:\Users\norman\Documents\CHALKMOUNTAIN KEY INFORMATION\CARTOONS\KIBOKO\ECOLOGIES\LEARNING ECOLOGIES FRONT PAGE F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5373688"/>
            <a:ext cx="946150" cy="13239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37" name="Freeform 36"/>
          <p:cNvSpPr/>
          <p:nvPr/>
        </p:nvSpPr>
        <p:spPr>
          <a:xfrm rot="18523623">
            <a:off x="2165508" y="3203955"/>
            <a:ext cx="1788648" cy="780883"/>
          </a:xfrm>
          <a:custGeom>
            <a:avLst/>
            <a:gdLst>
              <a:gd name="connsiteX0" fmla="*/ 0 w 4267200"/>
              <a:gd name="connsiteY0" fmla="*/ 1587 h 963612"/>
              <a:gd name="connsiteX1" fmla="*/ 1562100 w 4267200"/>
              <a:gd name="connsiteY1" fmla="*/ 49212 h 963612"/>
              <a:gd name="connsiteX2" fmla="*/ 2790825 w 4267200"/>
              <a:gd name="connsiteY2" fmla="*/ 296862 h 963612"/>
              <a:gd name="connsiteX3" fmla="*/ 4267200 w 4267200"/>
              <a:gd name="connsiteY3" fmla="*/ 963612 h 963612"/>
              <a:gd name="connsiteX4" fmla="*/ 4267200 w 4267200"/>
              <a:gd name="connsiteY4" fmla="*/ 963612 h 96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963612">
                <a:moveTo>
                  <a:pt x="0" y="1587"/>
                </a:moveTo>
                <a:cubicBezTo>
                  <a:pt x="548481" y="793"/>
                  <a:pt x="1096963" y="0"/>
                  <a:pt x="1562100" y="49212"/>
                </a:cubicBezTo>
                <a:cubicBezTo>
                  <a:pt x="2027237" y="98424"/>
                  <a:pt x="2339975" y="144462"/>
                  <a:pt x="2790825" y="296862"/>
                </a:cubicBezTo>
                <a:cubicBezTo>
                  <a:pt x="3241675" y="449262"/>
                  <a:pt x="4267200" y="963612"/>
                  <a:pt x="4267200" y="963612"/>
                </a:cubicBezTo>
                <a:lnTo>
                  <a:pt x="4267200" y="963612"/>
                </a:lnTo>
              </a:path>
            </a:pathLst>
          </a:custGeom>
          <a:ln w="139700">
            <a:gradFill>
              <a:gsLst>
                <a:gs pos="0">
                  <a:srgbClr val="00B0F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12290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1484313"/>
            <a:ext cx="12969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5" name="Picture 3" descr="C:\Users\norman\Documents\AAAAA\Documents (4)\BOOK LEARNING ECOLOGIES\ILLUSTRATIONS\COVER\COV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1013" y="5300663"/>
            <a:ext cx="936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6" name="Picture 5" descr="Pictu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1725" y="3284538"/>
            <a:ext cx="15128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7" name="Picture 2" descr="C:\Users\norman\Documents\CHALKMOUNTAIN KEY INFORMATION\CARTOONS\COPY CARTOONS\KIBOKO additions\PLN\harold jarch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4300" y="2924175"/>
            <a:ext cx="10144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reeform 46"/>
          <p:cNvSpPr/>
          <p:nvPr/>
        </p:nvSpPr>
        <p:spPr>
          <a:xfrm>
            <a:off x="4676775" y="3328988"/>
            <a:ext cx="2774950" cy="1049337"/>
          </a:xfrm>
          <a:custGeom>
            <a:avLst/>
            <a:gdLst>
              <a:gd name="connsiteX0" fmla="*/ 114300 w 2774950"/>
              <a:gd name="connsiteY0" fmla="*/ 823912 h 1049337"/>
              <a:gd name="connsiteX1" fmla="*/ 676275 w 2774950"/>
              <a:gd name="connsiteY1" fmla="*/ 909637 h 1049337"/>
              <a:gd name="connsiteX2" fmla="*/ 1562100 w 2774950"/>
              <a:gd name="connsiteY2" fmla="*/ 1004887 h 1049337"/>
              <a:gd name="connsiteX3" fmla="*/ 2447925 w 2774950"/>
              <a:gd name="connsiteY3" fmla="*/ 995362 h 1049337"/>
              <a:gd name="connsiteX4" fmla="*/ 2657475 w 2774950"/>
              <a:gd name="connsiteY4" fmla="*/ 681037 h 1049337"/>
              <a:gd name="connsiteX5" fmla="*/ 2524125 w 2774950"/>
              <a:gd name="connsiteY5" fmla="*/ 214312 h 1049337"/>
              <a:gd name="connsiteX6" fmla="*/ 1152525 w 2774950"/>
              <a:gd name="connsiteY6" fmla="*/ 80962 h 1049337"/>
              <a:gd name="connsiteX7" fmla="*/ 323850 w 2774950"/>
              <a:gd name="connsiteY7" fmla="*/ 14287 h 1049337"/>
              <a:gd name="connsiteX8" fmla="*/ 0 w 2774950"/>
              <a:gd name="connsiteY8" fmla="*/ 166687 h 1049337"/>
              <a:gd name="connsiteX9" fmla="*/ 0 w 2774950"/>
              <a:gd name="connsiteY9" fmla="*/ 166687 h 104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4950" h="1049337">
                <a:moveTo>
                  <a:pt x="114300" y="823912"/>
                </a:moveTo>
                <a:cubicBezTo>
                  <a:pt x="274637" y="851693"/>
                  <a:pt x="434975" y="879475"/>
                  <a:pt x="676275" y="909637"/>
                </a:cubicBezTo>
                <a:cubicBezTo>
                  <a:pt x="917575" y="939799"/>
                  <a:pt x="1266825" y="990600"/>
                  <a:pt x="1562100" y="1004887"/>
                </a:cubicBezTo>
                <a:cubicBezTo>
                  <a:pt x="1857375" y="1019174"/>
                  <a:pt x="2265362" y="1049337"/>
                  <a:pt x="2447925" y="995362"/>
                </a:cubicBezTo>
                <a:cubicBezTo>
                  <a:pt x="2630488" y="941387"/>
                  <a:pt x="2644775" y="811212"/>
                  <a:pt x="2657475" y="681037"/>
                </a:cubicBezTo>
                <a:cubicBezTo>
                  <a:pt x="2670175" y="550862"/>
                  <a:pt x="2774950" y="314324"/>
                  <a:pt x="2524125" y="214312"/>
                </a:cubicBezTo>
                <a:cubicBezTo>
                  <a:pt x="2273300" y="114300"/>
                  <a:pt x="1519237" y="114299"/>
                  <a:pt x="1152525" y="80962"/>
                </a:cubicBezTo>
                <a:cubicBezTo>
                  <a:pt x="785813" y="47625"/>
                  <a:pt x="515937" y="0"/>
                  <a:pt x="323850" y="14287"/>
                </a:cubicBezTo>
                <a:cubicBezTo>
                  <a:pt x="131763" y="28574"/>
                  <a:pt x="0" y="166687"/>
                  <a:pt x="0" y="166687"/>
                </a:cubicBezTo>
                <a:lnTo>
                  <a:pt x="0" y="166687"/>
                </a:lnTo>
              </a:path>
            </a:pathLst>
          </a:custGeom>
          <a:ln w="635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22909" name="TextBox 19"/>
          <p:cNvSpPr txBox="1">
            <a:spLocks noChangeArrowheads="1"/>
          </p:cNvSpPr>
          <p:nvPr/>
        </p:nvSpPr>
        <p:spPr bwMode="auto">
          <a:xfrm>
            <a:off x="5745163" y="3716338"/>
            <a:ext cx="1463675" cy="954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Aharoni" pitchFamily="2" charset="-79"/>
                <a:cs typeface="Aharoni" pitchFamily="2" charset="-79"/>
              </a:rPr>
              <a:t>PRESENT/ </a:t>
            </a:r>
          </a:p>
          <a:p>
            <a:r>
              <a:rPr lang="en-GB" sz="1400">
                <a:latin typeface="Aharoni" pitchFamily="2" charset="-79"/>
                <a:cs typeface="Aharoni" pitchFamily="2" charset="-79"/>
              </a:rPr>
              <a:t>DISCUSS GAIN</a:t>
            </a:r>
          </a:p>
          <a:p>
            <a:r>
              <a:rPr lang="en-GB" sz="1400">
                <a:latin typeface="Aharoni" pitchFamily="2" charset="-79"/>
                <a:cs typeface="Aharoni" pitchFamily="2" charset="-79"/>
              </a:rPr>
              <a:t>FEEDBACK </a:t>
            </a:r>
          </a:p>
          <a:p>
            <a:r>
              <a:rPr lang="en-GB" sz="1400">
                <a:latin typeface="Aharoni" pitchFamily="2" charset="-79"/>
                <a:cs typeface="Aharoni" pitchFamily="2" charset="-79"/>
              </a:rPr>
              <a:t>UOC  SEMINAR</a:t>
            </a:r>
          </a:p>
        </p:txBody>
      </p:sp>
      <p:sp>
        <p:nvSpPr>
          <p:cNvPr id="54" name="Right Arrow 53"/>
          <p:cNvSpPr/>
          <p:nvPr/>
        </p:nvSpPr>
        <p:spPr>
          <a:xfrm rot="672777" flipV="1">
            <a:off x="2435225" y="2420938"/>
            <a:ext cx="1520825" cy="395287"/>
          </a:xfrm>
          <a:prstGeom prst="rightArrow">
            <a:avLst>
              <a:gd name="adj1" fmla="val 50000"/>
              <a:gd name="adj2" fmla="val 4401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pic>
        <p:nvPicPr>
          <p:cNvPr id="122912" name="Picture 6" descr="C:\Users\norman\Pictures\CREATIVITY COURSE\GOOGLE +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36838" y="5453063"/>
            <a:ext cx="28797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Freeform 61"/>
          <p:cNvSpPr/>
          <p:nvPr/>
        </p:nvSpPr>
        <p:spPr>
          <a:xfrm>
            <a:off x="3635375" y="3357563"/>
            <a:ext cx="688975" cy="2405062"/>
          </a:xfrm>
          <a:custGeom>
            <a:avLst/>
            <a:gdLst>
              <a:gd name="connsiteX0" fmla="*/ 660400 w 688975"/>
              <a:gd name="connsiteY0" fmla="*/ 1330325 h 2405062"/>
              <a:gd name="connsiteX1" fmla="*/ 393700 w 688975"/>
              <a:gd name="connsiteY1" fmla="*/ 1882775 h 2405062"/>
              <a:gd name="connsiteX2" fmla="*/ 60325 w 688975"/>
              <a:gd name="connsiteY2" fmla="*/ 2387600 h 2405062"/>
              <a:gd name="connsiteX3" fmla="*/ 31750 w 688975"/>
              <a:gd name="connsiteY3" fmla="*/ 1987550 h 2405062"/>
              <a:gd name="connsiteX4" fmla="*/ 60325 w 688975"/>
              <a:gd name="connsiteY4" fmla="*/ 777875 h 2405062"/>
              <a:gd name="connsiteX5" fmla="*/ 88900 w 688975"/>
              <a:gd name="connsiteY5" fmla="*/ 282575 h 2405062"/>
              <a:gd name="connsiteX6" fmla="*/ 250825 w 688975"/>
              <a:gd name="connsiteY6" fmla="*/ 92075 h 2405062"/>
              <a:gd name="connsiteX7" fmla="*/ 574675 w 688975"/>
              <a:gd name="connsiteY7" fmla="*/ 25400 h 2405062"/>
              <a:gd name="connsiteX8" fmla="*/ 688975 w 688975"/>
              <a:gd name="connsiteY8" fmla="*/ 244475 h 2405062"/>
              <a:gd name="connsiteX9" fmla="*/ 688975 w 688975"/>
              <a:gd name="connsiteY9" fmla="*/ 244475 h 240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8975" h="2405062">
                <a:moveTo>
                  <a:pt x="660400" y="1330325"/>
                </a:moveTo>
                <a:cubicBezTo>
                  <a:pt x="577056" y="1518444"/>
                  <a:pt x="493712" y="1706563"/>
                  <a:pt x="393700" y="1882775"/>
                </a:cubicBezTo>
                <a:cubicBezTo>
                  <a:pt x="293688" y="2058987"/>
                  <a:pt x="120650" y="2370138"/>
                  <a:pt x="60325" y="2387600"/>
                </a:cubicBezTo>
                <a:cubicBezTo>
                  <a:pt x="0" y="2405062"/>
                  <a:pt x="31750" y="2255837"/>
                  <a:pt x="31750" y="1987550"/>
                </a:cubicBezTo>
                <a:cubicBezTo>
                  <a:pt x="31750" y="1719263"/>
                  <a:pt x="50800" y="1062038"/>
                  <a:pt x="60325" y="777875"/>
                </a:cubicBezTo>
                <a:cubicBezTo>
                  <a:pt x="69850" y="493713"/>
                  <a:pt x="57150" y="396875"/>
                  <a:pt x="88900" y="282575"/>
                </a:cubicBezTo>
                <a:cubicBezTo>
                  <a:pt x="120650" y="168275"/>
                  <a:pt x="169863" y="134937"/>
                  <a:pt x="250825" y="92075"/>
                </a:cubicBezTo>
                <a:cubicBezTo>
                  <a:pt x="331787" y="49213"/>
                  <a:pt x="501650" y="0"/>
                  <a:pt x="574675" y="25400"/>
                </a:cubicBezTo>
                <a:cubicBezTo>
                  <a:pt x="647700" y="50800"/>
                  <a:pt x="688975" y="244475"/>
                  <a:pt x="688975" y="244475"/>
                </a:cubicBezTo>
                <a:lnTo>
                  <a:pt x="688975" y="244475"/>
                </a:lnTo>
              </a:path>
            </a:pathLst>
          </a:cu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4787900" y="4365625"/>
            <a:ext cx="2936875" cy="977900"/>
          </a:xfrm>
          <a:custGeom>
            <a:avLst/>
            <a:gdLst>
              <a:gd name="connsiteX0" fmla="*/ 0 w 2914650"/>
              <a:gd name="connsiteY0" fmla="*/ 0 h 1047750"/>
              <a:gd name="connsiteX1" fmla="*/ 971550 w 2914650"/>
              <a:gd name="connsiteY1" fmla="*/ 447675 h 1047750"/>
              <a:gd name="connsiteX2" fmla="*/ 2190750 w 2914650"/>
              <a:gd name="connsiteY2" fmla="*/ 847725 h 1047750"/>
              <a:gd name="connsiteX3" fmla="*/ 2914650 w 2914650"/>
              <a:gd name="connsiteY3" fmla="*/ 1047750 h 1047750"/>
              <a:gd name="connsiteX4" fmla="*/ 2914650 w 2914650"/>
              <a:gd name="connsiteY4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650" h="1047750">
                <a:moveTo>
                  <a:pt x="0" y="0"/>
                </a:moveTo>
                <a:cubicBezTo>
                  <a:pt x="303212" y="153194"/>
                  <a:pt x="606425" y="306388"/>
                  <a:pt x="971550" y="447675"/>
                </a:cubicBezTo>
                <a:cubicBezTo>
                  <a:pt x="1336675" y="588963"/>
                  <a:pt x="1866900" y="747713"/>
                  <a:pt x="2190750" y="847725"/>
                </a:cubicBezTo>
                <a:cubicBezTo>
                  <a:pt x="2514600" y="947737"/>
                  <a:pt x="2914650" y="1047750"/>
                  <a:pt x="2914650" y="1047750"/>
                </a:cubicBezTo>
                <a:lnTo>
                  <a:pt x="2914650" y="1047750"/>
                </a:lnTo>
              </a:path>
            </a:pathLst>
          </a:cu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22915" name="TextBox 41"/>
          <p:cNvSpPr txBox="1">
            <a:spLocks noChangeArrowheads="1"/>
          </p:cNvSpPr>
          <p:nvPr/>
        </p:nvSpPr>
        <p:spPr bwMode="auto">
          <a:xfrm>
            <a:off x="7668344" y="1340768"/>
            <a:ext cx="2663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Aharoni" pitchFamily="2" charset="-79"/>
                <a:cs typeface="Aharoni" pitchFamily="2" charset="-79"/>
              </a:rPr>
              <a:t>CORE PLN</a:t>
            </a:r>
          </a:p>
          <a:p>
            <a:r>
              <a:rPr lang="en-GB" sz="1400" dirty="0">
                <a:latin typeface="Aharoni" pitchFamily="2" charset="-79"/>
                <a:cs typeface="Aharoni" pitchFamily="2" charset="-79"/>
              </a:rPr>
              <a:t>personal </a:t>
            </a:r>
          </a:p>
          <a:p>
            <a:r>
              <a:rPr lang="en-GB" sz="1400" dirty="0">
                <a:latin typeface="Aharoni" pitchFamily="2" charset="-79"/>
                <a:cs typeface="Aharoni" pitchFamily="2" charset="-79"/>
              </a:rPr>
              <a:t>relationships</a:t>
            </a:r>
            <a:endParaRPr lang="en-GB" sz="1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16" name="Picture 3" descr="C:\Users\norman\Pictures\John Cowa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288" y="2133600"/>
            <a:ext cx="360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7" name="Picture 2" descr="C:\Users\norman\Pictures\creative academic\contributors\ANDREW MIDDLETO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088" y="2133600"/>
            <a:ext cx="3159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8" name="Picture 70" descr="Kamakshi Rajagopa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50" y="2133600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9" name="Picture 3" descr="C:\Users\norman\Pictures\MMU\IMG_176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850" y="5661025"/>
            <a:ext cx="13589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0" name="Picture 10" descr="https://lh3.googleusercontent.com/-eAe2Atl5IGY/AAAAAAAAAAI/AAAAAAAAAQ4/ojn0kKquKRk/s120-c/photo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80288" y="25654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1" name="Picture 6" descr="https://lh3.googleusercontent.com/-ZQSPXklH6NM/AAAAAAAAAAI/AAAAAAAAAqQ/KRV53zckyRA/s120-c/photo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85113" y="25654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41"/>
          <p:cNvSpPr txBox="1">
            <a:spLocks noChangeArrowheads="1"/>
          </p:cNvSpPr>
          <p:nvPr/>
        </p:nvSpPr>
        <p:spPr bwMode="auto">
          <a:xfrm>
            <a:off x="4283968" y="5085184"/>
            <a:ext cx="1800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>
                <a:latin typeface="Aharoni" pitchFamily="2" charset="-79"/>
                <a:cs typeface="Aharoni" pitchFamily="2" charset="-79"/>
              </a:rPr>
              <a:t>CREATIVITY FOR LEARNING IN </a:t>
            </a:r>
          </a:p>
          <a:p>
            <a:r>
              <a:rPr lang="en-GB" sz="1400" dirty="0">
                <a:latin typeface="Aharoni" pitchFamily="2" charset="-79"/>
                <a:cs typeface="Aharoni" pitchFamily="2" charset="-79"/>
              </a:rPr>
              <a:t>HE mini MOOC</a:t>
            </a:r>
          </a:p>
          <a:p>
            <a:endParaRPr lang="en-GB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1835696" y="3140968"/>
            <a:ext cx="2693987" cy="2897187"/>
          </a:xfrm>
          <a:custGeom>
            <a:avLst/>
            <a:gdLst>
              <a:gd name="connsiteX0" fmla="*/ 2332037 w 2693987"/>
              <a:gd name="connsiteY0" fmla="*/ 1350962 h 2897187"/>
              <a:gd name="connsiteX1" fmla="*/ 627062 w 2693987"/>
              <a:gd name="connsiteY1" fmla="*/ 2674937 h 2897187"/>
              <a:gd name="connsiteX2" fmla="*/ 55562 w 2693987"/>
              <a:gd name="connsiteY2" fmla="*/ 2684462 h 2897187"/>
              <a:gd name="connsiteX3" fmla="*/ 293687 w 2693987"/>
              <a:gd name="connsiteY3" fmla="*/ 2103437 h 2897187"/>
              <a:gd name="connsiteX4" fmla="*/ 1398587 w 2693987"/>
              <a:gd name="connsiteY4" fmla="*/ 836612 h 2897187"/>
              <a:gd name="connsiteX5" fmla="*/ 1836737 w 2693987"/>
              <a:gd name="connsiteY5" fmla="*/ 427037 h 2897187"/>
              <a:gd name="connsiteX6" fmla="*/ 2217737 w 2693987"/>
              <a:gd name="connsiteY6" fmla="*/ 65087 h 2897187"/>
              <a:gd name="connsiteX7" fmla="*/ 2522537 w 2693987"/>
              <a:gd name="connsiteY7" fmla="*/ 36512 h 2897187"/>
              <a:gd name="connsiteX8" fmla="*/ 2646362 w 2693987"/>
              <a:gd name="connsiteY8" fmla="*/ 93662 h 2897187"/>
              <a:gd name="connsiteX9" fmla="*/ 2693987 w 2693987"/>
              <a:gd name="connsiteY9" fmla="*/ 255587 h 2897187"/>
              <a:gd name="connsiteX10" fmla="*/ 2693987 w 2693987"/>
              <a:gd name="connsiteY10" fmla="*/ 255587 h 289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3987" h="2897187">
                <a:moveTo>
                  <a:pt x="2332037" y="1350962"/>
                </a:moveTo>
                <a:cubicBezTo>
                  <a:pt x="1669256" y="1901824"/>
                  <a:pt x="1006475" y="2452687"/>
                  <a:pt x="627062" y="2674937"/>
                </a:cubicBezTo>
                <a:cubicBezTo>
                  <a:pt x="247650" y="2897187"/>
                  <a:pt x="111125" y="2779712"/>
                  <a:pt x="55562" y="2684462"/>
                </a:cubicBezTo>
                <a:cubicBezTo>
                  <a:pt x="0" y="2589212"/>
                  <a:pt x="69850" y="2411412"/>
                  <a:pt x="293687" y="2103437"/>
                </a:cubicBezTo>
                <a:cubicBezTo>
                  <a:pt x="517524" y="1795462"/>
                  <a:pt x="1141412" y="1116012"/>
                  <a:pt x="1398587" y="836612"/>
                </a:cubicBezTo>
                <a:cubicBezTo>
                  <a:pt x="1655762" y="557212"/>
                  <a:pt x="1836737" y="427037"/>
                  <a:pt x="1836737" y="427037"/>
                </a:cubicBezTo>
                <a:cubicBezTo>
                  <a:pt x="1973262" y="298450"/>
                  <a:pt x="2103437" y="130174"/>
                  <a:pt x="2217737" y="65087"/>
                </a:cubicBezTo>
                <a:cubicBezTo>
                  <a:pt x="2332037" y="0"/>
                  <a:pt x="2451100" y="31750"/>
                  <a:pt x="2522537" y="36512"/>
                </a:cubicBezTo>
                <a:cubicBezTo>
                  <a:pt x="2593975" y="41275"/>
                  <a:pt x="2617787" y="57150"/>
                  <a:pt x="2646362" y="93662"/>
                </a:cubicBezTo>
                <a:cubicBezTo>
                  <a:pt x="2674937" y="130174"/>
                  <a:pt x="2693987" y="255587"/>
                  <a:pt x="2693987" y="255587"/>
                </a:cubicBezTo>
                <a:lnTo>
                  <a:pt x="2693987" y="255587"/>
                </a:lnTo>
              </a:path>
            </a:pathLst>
          </a:cu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norman\Documents\AAAAA\Documents (4)\LEARNING ECOSYSTEM\ILLUSTRATIONS\NETWORKS\NETWORKS\Slid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732270" cy="231192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12160" y="5949280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People working together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to achieve same goals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91680" y="53732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71600" y="558924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99592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267744" y="39330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411760" y="45811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403648" y="422108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355976" y="522920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499992" y="47251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7308304" y="4725144"/>
            <a:ext cx="360040" cy="3516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 rot="3409875">
            <a:off x="3875420" y="4374805"/>
            <a:ext cx="1160413" cy="511944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rgbClr val="7030A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3779912" y="4941168"/>
            <a:ext cx="1017067" cy="800224"/>
          </a:xfrm>
          <a:custGeom>
            <a:avLst/>
            <a:gdLst>
              <a:gd name="connsiteX0" fmla="*/ 1050925 w 3719513"/>
              <a:gd name="connsiteY0" fmla="*/ 44450 h 3141663"/>
              <a:gd name="connsiteX1" fmla="*/ 174625 w 3719513"/>
              <a:gd name="connsiteY1" fmla="*/ 320675 h 3141663"/>
              <a:gd name="connsiteX2" fmla="*/ 88900 w 3719513"/>
              <a:gd name="connsiteY2" fmla="*/ 1558925 h 3141663"/>
              <a:gd name="connsiteX3" fmla="*/ 708025 w 3719513"/>
              <a:gd name="connsiteY3" fmla="*/ 2482850 h 3141663"/>
              <a:gd name="connsiteX4" fmla="*/ 1974850 w 3719513"/>
              <a:gd name="connsiteY4" fmla="*/ 2911475 h 3141663"/>
              <a:gd name="connsiteX5" fmla="*/ 2955925 w 3719513"/>
              <a:gd name="connsiteY5" fmla="*/ 3140075 h 3141663"/>
              <a:gd name="connsiteX6" fmla="*/ 3365500 w 3719513"/>
              <a:gd name="connsiteY6" fmla="*/ 2921000 h 3141663"/>
              <a:gd name="connsiteX7" fmla="*/ 3613150 w 3719513"/>
              <a:gd name="connsiteY7" fmla="*/ 1844675 h 3141663"/>
              <a:gd name="connsiteX8" fmla="*/ 3660775 w 3719513"/>
              <a:gd name="connsiteY8" fmla="*/ 930275 h 3141663"/>
              <a:gd name="connsiteX9" fmla="*/ 3260725 w 3719513"/>
              <a:gd name="connsiteY9" fmla="*/ 311150 h 3141663"/>
              <a:gd name="connsiteX10" fmla="*/ 2384425 w 3719513"/>
              <a:gd name="connsiteY10" fmla="*/ 53975 h 3141663"/>
              <a:gd name="connsiteX11" fmla="*/ 1050925 w 3719513"/>
              <a:gd name="connsiteY11" fmla="*/ 44450 h 314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9513" h="3141663">
                <a:moveTo>
                  <a:pt x="1050925" y="44450"/>
                </a:moveTo>
                <a:cubicBezTo>
                  <a:pt x="682625" y="88900"/>
                  <a:pt x="334963" y="68263"/>
                  <a:pt x="174625" y="320675"/>
                </a:cubicBezTo>
                <a:cubicBezTo>
                  <a:pt x="14288" y="573088"/>
                  <a:pt x="0" y="1198563"/>
                  <a:pt x="88900" y="1558925"/>
                </a:cubicBezTo>
                <a:cubicBezTo>
                  <a:pt x="177800" y="1919288"/>
                  <a:pt x="393700" y="2257425"/>
                  <a:pt x="708025" y="2482850"/>
                </a:cubicBezTo>
                <a:cubicBezTo>
                  <a:pt x="1022350" y="2708275"/>
                  <a:pt x="1600200" y="2801938"/>
                  <a:pt x="1974850" y="2911475"/>
                </a:cubicBezTo>
                <a:cubicBezTo>
                  <a:pt x="2349500" y="3021012"/>
                  <a:pt x="2724150" y="3138488"/>
                  <a:pt x="2955925" y="3140075"/>
                </a:cubicBezTo>
                <a:cubicBezTo>
                  <a:pt x="3187700" y="3141663"/>
                  <a:pt x="3255963" y="3136900"/>
                  <a:pt x="3365500" y="2921000"/>
                </a:cubicBezTo>
                <a:cubicBezTo>
                  <a:pt x="3475037" y="2705100"/>
                  <a:pt x="3563938" y="2176463"/>
                  <a:pt x="3613150" y="1844675"/>
                </a:cubicBezTo>
                <a:cubicBezTo>
                  <a:pt x="3662363" y="1512888"/>
                  <a:pt x="3719513" y="1185863"/>
                  <a:pt x="3660775" y="930275"/>
                </a:cubicBezTo>
                <a:cubicBezTo>
                  <a:pt x="3602038" y="674688"/>
                  <a:pt x="3473450" y="457200"/>
                  <a:pt x="3260725" y="311150"/>
                </a:cubicBezTo>
                <a:cubicBezTo>
                  <a:pt x="3048000" y="165100"/>
                  <a:pt x="2752725" y="100013"/>
                  <a:pt x="2384425" y="53975"/>
                </a:cubicBezTo>
                <a:cubicBezTo>
                  <a:pt x="2016125" y="7938"/>
                  <a:pt x="1419225" y="0"/>
                  <a:pt x="1050925" y="44450"/>
                </a:cubicBezTo>
                <a:close/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33" name="Freeform 32"/>
          <p:cNvSpPr/>
          <p:nvPr/>
        </p:nvSpPr>
        <p:spPr>
          <a:xfrm rot="16921969">
            <a:off x="4486131" y="4108016"/>
            <a:ext cx="1296045" cy="431552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rgbClr val="FF00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34" name="Freeform 33"/>
          <p:cNvSpPr/>
          <p:nvPr/>
        </p:nvSpPr>
        <p:spPr>
          <a:xfrm>
            <a:off x="4644008" y="5013176"/>
            <a:ext cx="1152128" cy="649039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427984" y="53012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788024" y="515719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932040" y="465313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 rot="2275766">
            <a:off x="4632017" y="5729859"/>
            <a:ext cx="1126205" cy="582283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rgbClr val="00B0F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40" name="Freeform 39"/>
          <p:cNvSpPr/>
          <p:nvPr/>
        </p:nvSpPr>
        <p:spPr>
          <a:xfrm rot="19222498">
            <a:off x="4843281" y="4314159"/>
            <a:ext cx="1185630" cy="600430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chemeClr val="accent6">
              <a:lumMod val="75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860032" y="57332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148064" y="479715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C:\Users\norman\Documents\AAAAA\Documents (4)\LEARNING ECOSYSTEM\ILLUSTRATIONS\NETWORKS\NETWORKS\Slid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3448972" cy="208823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7544" y="0"/>
            <a:ext cx="8483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Connecting Learning Ecologies – lifelong &amp; collaborative</a:t>
            </a:r>
            <a:endParaRPr lang="en-GB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1520" y="5903893"/>
            <a:ext cx="1693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People doing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different things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7824" y="5877272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People doing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similar things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3284984"/>
            <a:ext cx="8505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Connections &amp; convergence between the learning ecologies of different people</a:t>
            </a:r>
            <a:endParaRPr lang="en-GB" sz="2000" dirty="0"/>
          </a:p>
        </p:txBody>
      </p:sp>
      <p:sp>
        <p:nvSpPr>
          <p:cNvPr id="44" name="Freeform 43"/>
          <p:cNvSpPr/>
          <p:nvPr/>
        </p:nvSpPr>
        <p:spPr>
          <a:xfrm>
            <a:off x="251520" y="1412776"/>
            <a:ext cx="1017067" cy="800224"/>
          </a:xfrm>
          <a:custGeom>
            <a:avLst/>
            <a:gdLst>
              <a:gd name="connsiteX0" fmla="*/ 1050925 w 3719513"/>
              <a:gd name="connsiteY0" fmla="*/ 44450 h 3141663"/>
              <a:gd name="connsiteX1" fmla="*/ 174625 w 3719513"/>
              <a:gd name="connsiteY1" fmla="*/ 320675 h 3141663"/>
              <a:gd name="connsiteX2" fmla="*/ 88900 w 3719513"/>
              <a:gd name="connsiteY2" fmla="*/ 1558925 h 3141663"/>
              <a:gd name="connsiteX3" fmla="*/ 708025 w 3719513"/>
              <a:gd name="connsiteY3" fmla="*/ 2482850 h 3141663"/>
              <a:gd name="connsiteX4" fmla="*/ 1974850 w 3719513"/>
              <a:gd name="connsiteY4" fmla="*/ 2911475 h 3141663"/>
              <a:gd name="connsiteX5" fmla="*/ 2955925 w 3719513"/>
              <a:gd name="connsiteY5" fmla="*/ 3140075 h 3141663"/>
              <a:gd name="connsiteX6" fmla="*/ 3365500 w 3719513"/>
              <a:gd name="connsiteY6" fmla="*/ 2921000 h 3141663"/>
              <a:gd name="connsiteX7" fmla="*/ 3613150 w 3719513"/>
              <a:gd name="connsiteY7" fmla="*/ 1844675 h 3141663"/>
              <a:gd name="connsiteX8" fmla="*/ 3660775 w 3719513"/>
              <a:gd name="connsiteY8" fmla="*/ 930275 h 3141663"/>
              <a:gd name="connsiteX9" fmla="*/ 3260725 w 3719513"/>
              <a:gd name="connsiteY9" fmla="*/ 311150 h 3141663"/>
              <a:gd name="connsiteX10" fmla="*/ 2384425 w 3719513"/>
              <a:gd name="connsiteY10" fmla="*/ 53975 h 3141663"/>
              <a:gd name="connsiteX11" fmla="*/ 1050925 w 3719513"/>
              <a:gd name="connsiteY11" fmla="*/ 44450 h 314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9513" h="3141663">
                <a:moveTo>
                  <a:pt x="1050925" y="44450"/>
                </a:moveTo>
                <a:cubicBezTo>
                  <a:pt x="682625" y="88900"/>
                  <a:pt x="334963" y="68263"/>
                  <a:pt x="174625" y="320675"/>
                </a:cubicBezTo>
                <a:cubicBezTo>
                  <a:pt x="14288" y="573088"/>
                  <a:pt x="0" y="1198563"/>
                  <a:pt x="88900" y="1558925"/>
                </a:cubicBezTo>
                <a:cubicBezTo>
                  <a:pt x="177800" y="1919288"/>
                  <a:pt x="393700" y="2257425"/>
                  <a:pt x="708025" y="2482850"/>
                </a:cubicBezTo>
                <a:cubicBezTo>
                  <a:pt x="1022350" y="2708275"/>
                  <a:pt x="1600200" y="2801938"/>
                  <a:pt x="1974850" y="2911475"/>
                </a:cubicBezTo>
                <a:cubicBezTo>
                  <a:pt x="2349500" y="3021012"/>
                  <a:pt x="2724150" y="3138488"/>
                  <a:pt x="2955925" y="3140075"/>
                </a:cubicBezTo>
                <a:cubicBezTo>
                  <a:pt x="3187700" y="3141663"/>
                  <a:pt x="3255963" y="3136900"/>
                  <a:pt x="3365500" y="2921000"/>
                </a:cubicBezTo>
                <a:cubicBezTo>
                  <a:pt x="3475037" y="2705100"/>
                  <a:pt x="3563938" y="2176463"/>
                  <a:pt x="3613150" y="1844675"/>
                </a:cubicBezTo>
                <a:cubicBezTo>
                  <a:pt x="3662363" y="1512888"/>
                  <a:pt x="3719513" y="1185863"/>
                  <a:pt x="3660775" y="930275"/>
                </a:cubicBezTo>
                <a:cubicBezTo>
                  <a:pt x="3602038" y="674688"/>
                  <a:pt x="3473450" y="457200"/>
                  <a:pt x="3260725" y="311150"/>
                </a:cubicBezTo>
                <a:cubicBezTo>
                  <a:pt x="3048000" y="165100"/>
                  <a:pt x="2752725" y="100013"/>
                  <a:pt x="2384425" y="53975"/>
                </a:cubicBezTo>
                <a:cubicBezTo>
                  <a:pt x="2016125" y="7938"/>
                  <a:pt x="1419225" y="0"/>
                  <a:pt x="1050925" y="44450"/>
                </a:cubicBezTo>
                <a:close/>
              </a:path>
            </a:pathLst>
          </a:custGeom>
          <a:solidFill>
            <a:srgbClr val="66FF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539552" y="1844824"/>
            <a:ext cx="792088" cy="649039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rgbClr val="FFFF00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47" name="Freeform 46"/>
          <p:cNvSpPr/>
          <p:nvPr/>
        </p:nvSpPr>
        <p:spPr>
          <a:xfrm rot="11160289">
            <a:off x="1074395" y="1327243"/>
            <a:ext cx="1152128" cy="649039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48" name="Freeform 47"/>
          <p:cNvSpPr/>
          <p:nvPr/>
        </p:nvSpPr>
        <p:spPr>
          <a:xfrm rot="20825555">
            <a:off x="1311715" y="1969659"/>
            <a:ext cx="1185630" cy="600430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chemeClr val="accent6">
              <a:lumMod val="75000"/>
              <a:alpha val="7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49" name="Freeform 48"/>
          <p:cNvSpPr/>
          <p:nvPr/>
        </p:nvSpPr>
        <p:spPr>
          <a:xfrm rot="859270">
            <a:off x="2394269" y="1759040"/>
            <a:ext cx="1126205" cy="582283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rgbClr val="00B0F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0" name="Freeform 49"/>
          <p:cNvSpPr/>
          <p:nvPr/>
        </p:nvSpPr>
        <p:spPr>
          <a:xfrm rot="20840480">
            <a:off x="2597767" y="1605709"/>
            <a:ext cx="1160413" cy="511944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rgbClr val="FF000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1" name="Freeform 50"/>
          <p:cNvSpPr/>
          <p:nvPr/>
        </p:nvSpPr>
        <p:spPr>
          <a:xfrm rot="11994136">
            <a:off x="3792875" y="2067862"/>
            <a:ext cx="1005871" cy="675695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rgbClr val="7030A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2" name="Freeform 51"/>
          <p:cNvSpPr/>
          <p:nvPr/>
        </p:nvSpPr>
        <p:spPr>
          <a:xfrm>
            <a:off x="4572000" y="1988840"/>
            <a:ext cx="1017067" cy="800224"/>
          </a:xfrm>
          <a:custGeom>
            <a:avLst/>
            <a:gdLst>
              <a:gd name="connsiteX0" fmla="*/ 1050925 w 3719513"/>
              <a:gd name="connsiteY0" fmla="*/ 44450 h 3141663"/>
              <a:gd name="connsiteX1" fmla="*/ 174625 w 3719513"/>
              <a:gd name="connsiteY1" fmla="*/ 320675 h 3141663"/>
              <a:gd name="connsiteX2" fmla="*/ 88900 w 3719513"/>
              <a:gd name="connsiteY2" fmla="*/ 1558925 h 3141663"/>
              <a:gd name="connsiteX3" fmla="*/ 708025 w 3719513"/>
              <a:gd name="connsiteY3" fmla="*/ 2482850 h 3141663"/>
              <a:gd name="connsiteX4" fmla="*/ 1974850 w 3719513"/>
              <a:gd name="connsiteY4" fmla="*/ 2911475 h 3141663"/>
              <a:gd name="connsiteX5" fmla="*/ 2955925 w 3719513"/>
              <a:gd name="connsiteY5" fmla="*/ 3140075 h 3141663"/>
              <a:gd name="connsiteX6" fmla="*/ 3365500 w 3719513"/>
              <a:gd name="connsiteY6" fmla="*/ 2921000 h 3141663"/>
              <a:gd name="connsiteX7" fmla="*/ 3613150 w 3719513"/>
              <a:gd name="connsiteY7" fmla="*/ 1844675 h 3141663"/>
              <a:gd name="connsiteX8" fmla="*/ 3660775 w 3719513"/>
              <a:gd name="connsiteY8" fmla="*/ 930275 h 3141663"/>
              <a:gd name="connsiteX9" fmla="*/ 3260725 w 3719513"/>
              <a:gd name="connsiteY9" fmla="*/ 311150 h 3141663"/>
              <a:gd name="connsiteX10" fmla="*/ 2384425 w 3719513"/>
              <a:gd name="connsiteY10" fmla="*/ 53975 h 3141663"/>
              <a:gd name="connsiteX11" fmla="*/ 1050925 w 3719513"/>
              <a:gd name="connsiteY11" fmla="*/ 44450 h 314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9513" h="3141663">
                <a:moveTo>
                  <a:pt x="1050925" y="44450"/>
                </a:moveTo>
                <a:cubicBezTo>
                  <a:pt x="682625" y="88900"/>
                  <a:pt x="334963" y="68263"/>
                  <a:pt x="174625" y="320675"/>
                </a:cubicBezTo>
                <a:cubicBezTo>
                  <a:pt x="14288" y="573088"/>
                  <a:pt x="0" y="1198563"/>
                  <a:pt x="88900" y="1558925"/>
                </a:cubicBezTo>
                <a:cubicBezTo>
                  <a:pt x="177800" y="1919288"/>
                  <a:pt x="393700" y="2257425"/>
                  <a:pt x="708025" y="2482850"/>
                </a:cubicBezTo>
                <a:cubicBezTo>
                  <a:pt x="1022350" y="2708275"/>
                  <a:pt x="1600200" y="2801938"/>
                  <a:pt x="1974850" y="2911475"/>
                </a:cubicBezTo>
                <a:cubicBezTo>
                  <a:pt x="2349500" y="3021012"/>
                  <a:pt x="2724150" y="3138488"/>
                  <a:pt x="2955925" y="3140075"/>
                </a:cubicBezTo>
                <a:cubicBezTo>
                  <a:pt x="3187700" y="3141663"/>
                  <a:pt x="3255963" y="3136900"/>
                  <a:pt x="3365500" y="2921000"/>
                </a:cubicBezTo>
                <a:cubicBezTo>
                  <a:pt x="3475037" y="2705100"/>
                  <a:pt x="3563938" y="2176463"/>
                  <a:pt x="3613150" y="1844675"/>
                </a:cubicBezTo>
                <a:cubicBezTo>
                  <a:pt x="3662363" y="1512888"/>
                  <a:pt x="3719513" y="1185863"/>
                  <a:pt x="3660775" y="930275"/>
                </a:cubicBezTo>
                <a:cubicBezTo>
                  <a:pt x="3602038" y="674688"/>
                  <a:pt x="3473450" y="457200"/>
                  <a:pt x="3260725" y="311150"/>
                </a:cubicBezTo>
                <a:cubicBezTo>
                  <a:pt x="3048000" y="165100"/>
                  <a:pt x="2752725" y="100013"/>
                  <a:pt x="2384425" y="53975"/>
                </a:cubicBezTo>
                <a:cubicBezTo>
                  <a:pt x="2016125" y="7938"/>
                  <a:pt x="1419225" y="0"/>
                  <a:pt x="1050925" y="44450"/>
                </a:cubicBezTo>
                <a:close/>
              </a:path>
            </a:pathLst>
          </a:custGeom>
          <a:solidFill>
            <a:srgbClr val="66FF33">
              <a:alpha val="7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 rot="19222498">
            <a:off x="4123201" y="1505846"/>
            <a:ext cx="1185630" cy="600430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chemeClr val="accent6">
              <a:lumMod val="75000"/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4" name="Freeform 53"/>
          <p:cNvSpPr/>
          <p:nvPr/>
        </p:nvSpPr>
        <p:spPr>
          <a:xfrm rot="21057029">
            <a:off x="4988525" y="1496321"/>
            <a:ext cx="1126205" cy="807366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rgbClr val="00B0F0">
              <a:alpha val="5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467544" y="2780928"/>
            <a:ext cx="253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  job – organisation 1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179512" y="692696"/>
            <a:ext cx="865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Lifelong Learning Ecologies: an individual’s learning ecologies in their working life</a:t>
            </a:r>
            <a:endParaRPr lang="en-GB" sz="2000" dirty="0"/>
          </a:p>
        </p:txBody>
      </p:sp>
      <p:sp>
        <p:nvSpPr>
          <p:cNvPr id="57" name="Freeform 56"/>
          <p:cNvSpPr/>
          <p:nvPr/>
        </p:nvSpPr>
        <p:spPr>
          <a:xfrm>
            <a:off x="2267744" y="1340768"/>
            <a:ext cx="792088" cy="649039"/>
          </a:xfrm>
          <a:custGeom>
            <a:avLst/>
            <a:gdLst>
              <a:gd name="connsiteX0" fmla="*/ 1514475 w 2535238"/>
              <a:gd name="connsiteY0" fmla="*/ 149225 h 1685925"/>
              <a:gd name="connsiteX1" fmla="*/ 885825 w 2535238"/>
              <a:gd name="connsiteY1" fmla="*/ 15875 h 1685925"/>
              <a:gd name="connsiteX2" fmla="*/ 190500 w 2535238"/>
              <a:gd name="connsiteY2" fmla="*/ 244475 h 1685925"/>
              <a:gd name="connsiteX3" fmla="*/ 152400 w 2535238"/>
              <a:gd name="connsiteY3" fmla="*/ 1025525 h 1685925"/>
              <a:gd name="connsiteX4" fmla="*/ 1104900 w 2535238"/>
              <a:gd name="connsiteY4" fmla="*/ 1606550 h 1685925"/>
              <a:gd name="connsiteX5" fmla="*/ 1885950 w 2535238"/>
              <a:gd name="connsiteY5" fmla="*/ 1501775 h 1685925"/>
              <a:gd name="connsiteX6" fmla="*/ 2362200 w 2535238"/>
              <a:gd name="connsiteY6" fmla="*/ 930275 h 1685925"/>
              <a:gd name="connsiteX7" fmla="*/ 2390775 w 2535238"/>
              <a:gd name="connsiteY7" fmla="*/ 406400 h 1685925"/>
              <a:gd name="connsiteX8" fmla="*/ 1514475 w 2535238"/>
              <a:gd name="connsiteY8" fmla="*/ 149225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5238" h="1685925">
                <a:moveTo>
                  <a:pt x="1514475" y="149225"/>
                </a:moveTo>
                <a:cubicBezTo>
                  <a:pt x="1263650" y="84138"/>
                  <a:pt x="1106487" y="0"/>
                  <a:pt x="885825" y="15875"/>
                </a:cubicBezTo>
                <a:cubicBezTo>
                  <a:pt x="665163" y="31750"/>
                  <a:pt x="312738" y="76200"/>
                  <a:pt x="190500" y="244475"/>
                </a:cubicBezTo>
                <a:cubicBezTo>
                  <a:pt x="68262" y="412750"/>
                  <a:pt x="0" y="798513"/>
                  <a:pt x="152400" y="1025525"/>
                </a:cubicBezTo>
                <a:cubicBezTo>
                  <a:pt x="304800" y="1252537"/>
                  <a:pt x="815975" y="1527175"/>
                  <a:pt x="1104900" y="1606550"/>
                </a:cubicBezTo>
                <a:cubicBezTo>
                  <a:pt x="1393825" y="1685925"/>
                  <a:pt x="1676400" y="1614487"/>
                  <a:pt x="1885950" y="1501775"/>
                </a:cubicBezTo>
                <a:cubicBezTo>
                  <a:pt x="2095500" y="1389063"/>
                  <a:pt x="2278063" y="1112837"/>
                  <a:pt x="2362200" y="930275"/>
                </a:cubicBezTo>
                <a:cubicBezTo>
                  <a:pt x="2446337" y="747713"/>
                  <a:pt x="2535238" y="536575"/>
                  <a:pt x="2390775" y="406400"/>
                </a:cubicBezTo>
                <a:cubicBezTo>
                  <a:pt x="2246313" y="276225"/>
                  <a:pt x="1765300" y="214312"/>
                  <a:pt x="1514475" y="149225"/>
                </a:cubicBezTo>
                <a:close/>
              </a:path>
            </a:pathLst>
          </a:custGeom>
          <a:solidFill>
            <a:srgbClr val="002060">
              <a:alpha val="3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60" name="Freeform 59"/>
          <p:cNvSpPr/>
          <p:nvPr/>
        </p:nvSpPr>
        <p:spPr>
          <a:xfrm rot="863617">
            <a:off x="1638419" y="1879294"/>
            <a:ext cx="2656137" cy="486233"/>
          </a:xfrm>
          <a:custGeom>
            <a:avLst/>
            <a:gdLst>
              <a:gd name="connsiteX0" fmla="*/ 0 w 3624550"/>
              <a:gd name="connsiteY0" fmla="*/ 0 h 1068636"/>
              <a:gd name="connsiteX1" fmla="*/ 605928 w 3624550"/>
              <a:gd name="connsiteY1" fmla="*/ 925417 h 1068636"/>
              <a:gd name="connsiteX2" fmla="*/ 1630497 w 3624550"/>
              <a:gd name="connsiteY2" fmla="*/ 859316 h 1068636"/>
              <a:gd name="connsiteX3" fmla="*/ 2820318 w 3624550"/>
              <a:gd name="connsiteY3" fmla="*/ 319489 h 1068636"/>
              <a:gd name="connsiteX4" fmla="*/ 3624550 w 3624550"/>
              <a:gd name="connsiteY4" fmla="*/ 297456 h 1068636"/>
              <a:gd name="connsiteX5" fmla="*/ 3624550 w 3624550"/>
              <a:gd name="connsiteY5" fmla="*/ 297456 h 106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4550" h="1068636">
                <a:moveTo>
                  <a:pt x="0" y="0"/>
                </a:moveTo>
                <a:cubicBezTo>
                  <a:pt x="167089" y="391099"/>
                  <a:pt x="334179" y="782198"/>
                  <a:pt x="605928" y="925417"/>
                </a:cubicBezTo>
                <a:cubicBezTo>
                  <a:pt x="877678" y="1068636"/>
                  <a:pt x="1261432" y="960304"/>
                  <a:pt x="1630497" y="859316"/>
                </a:cubicBezTo>
                <a:cubicBezTo>
                  <a:pt x="1999562" y="758328"/>
                  <a:pt x="2487976" y="413132"/>
                  <a:pt x="2820318" y="319489"/>
                </a:cubicBezTo>
                <a:cubicBezTo>
                  <a:pt x="3152660" y="225846"/>
                  <a:pt x="3624550" y="297456"/>
                  <a:pt x="3624550" y="297456"/>
                </a:cubicBezTo>
                <a:lnTo>
                  <a:pt x="3624550" y="297456"/>
                </a:ln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563888" y="1772816"/>
            <a:ext cx="50405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95536" y="1124744"/>
            <a:ext cx="561662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23928" y="1052736"/>
            <a:ext cx="6495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3851920" y="2780928"/>
            <a:ext cx="282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Second  job – organisation 2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7974</TotalTime>
  <Words>1103</Words>
  <Application>Microsoft Office PowerPoint</Application>
  <PresentationFormat>On-screen Show (4:3)</PresentationFormat>
  <Paragraphs>117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norman</dc:creator>
  <cp:lastModifiedBy>norman</cp:lastModifiedBy>
  <cp:revision>35</cp:revision>
  <dcterms:created xsi:type="dcterms:W3CDTF">2015-08-31T06:29:08Z</dcterms:created>
  <dcterms:modified xsi:type="dcterms:W3CDTF">2015-11-05T13:56:11Z</dcterms:modified>
</cp:coreProperties>
</file>