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0" r:id="rId6"/>
  </p:sldMasterIdLst>
  <p:notesMasterIdLst>
    <p:notesMasterId r:id="rId36"/>
  </p:notesMasterIdLst>
  <p:handoutMasterIdLst>
    <p:handoutMasterId r:id="rId37"/>
  </p:handoutMasterIdLst>
  <p:sldIdLst>
    <p:sldId id="286" r:id="rId7"/>
    <p:sldId id="264" r:id="rId8"/>
    <p:sldId id="268" r:id="rId9"/>
    <p:sldId id="270" r:id="rId10"/>
    <p:sldId id="272" r:id="rId11"/>
    <p:sldId id="271" r:id="rId12"/>
    <p:sldId id="278" r:id="rId13"/>
    <p:sldId id="281" r:id="rId14"/>
    <p:sldId id="283" r:id="rId15"/>
    <p:sldId id="266" r:id="rId16"/>
    <p:sldId id="267" r:id="rId17"/>
    <p:sldId id="265" r:id="rId18"/>
    <p:sldId id="269" r:id="rId19"/>
    <p:sldId id="276" r:id="rId20"/>
    <p:sldId id="273" r:id="rId21"/>
    <p:sldId id="262" r:id="rId22"/>
    <p:sldId id="261" r:id="rId23"/>
    <p:sldId id="258" r:id="rId24"/>
    <p:sldId id="275" r:id="rId25"/>
    <p:sldId id="260" r:id="rId26"/>
    <p:sldId id="259" r:id="rId27"/>
    <p:sldId id="284" r:id="rId28"/>
    <p:sldId id="285" r:id="rId29"/>
    <p:sldId id="291" r:id="rId30"/>
    <p:sldId id="288" r:id="rId31"/>
    <p:sldId id="289" r:id="rId32"/>
    <p:sldId id="292" r:id="rId33"/>
    <p:sldId id="290" r:id="rId34"/>
    <p:sldId id="28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0ED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5" autoAdjust="0"/>
    <p:restoredTop sz="86420" autoAdjust="0"/>
  </p:normalViewPr>
  <p:slideViewPr>
    <p:cSldViewPr>
      <p:cViewPr varScale="1">
        <p:scale>
          <a:sx n="83" d="100"/>
          <a:sy n="83" d="100"/>
        </p:scale>
        <p:origin x="-12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1254"/>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D43314-6733-4951-9792-BB8F5096A84A}" type="datetimeFigureOut">
              <a:rPr lang="en-GB" smtClean="0"/>
              <a:pPr/>
              <a:t>08/05/2017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2C0DFF-6BD5-489F-9C6F-F47ECC6E5A2D}"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A0A854-96D6-495B-8649-B3EECF9233DD}" type="datetimeFigureOut">
              <a:rPr lang="en-GB" smtClean="0"/>
              <a:pPr/>
              <a:t>08/05/2017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AF947-7A2E-4282-B4C6-39663672F05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ksucreatives.com/creativity-guides.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rRzKmebah-I"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go.com/en-gb/seriousplay/the-method"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youtube.com/watch?v=k4VZ8xnJn2I" TargetMode="External"/><Relationship Id="rId4" Type="http://schemas.openxmlformats.org/officeDocument/2006/relationships/hyperlink" Target="http://seriousplaypro.com/docs/LSP_Open_Source_Brochure.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ksucreatives.com/teaching-for-creativity.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youtube.com/watch?v=AM1w_YWPzJ0" TargetMode="External"/><Relationship Id="rId3" Type="http://schemas.openxmlformats.org/officeDocument/2006/relationships/hyperlink" Target="http://www.codecademy.com/" TargetMode="External"/><Relationship Id="rId7" Type="http://schemas.openxmlformats.org/officeDocument/2006/relationships/hyperlink" Target="https://www.youtube.com/watch?v=oV7h8mu4-lw"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youtube.com/watch?v=yW22H1VZnyw" TargetMode="External"/><Relationship Id="rId5" Type="http://schemas.openxmlformats.org/officeDocument/2006/relationships/hyperlink" Target="http://venturebeat.com/2014/06/13/this-french-tech-school-has-no-teachers-no-books-no-tuition-and-it-could-change-everything/" TargetMode="External"/><Relationship Id="rId4" Type="http://schemas.openxmlformats.org/officeDocument/2006/relationships/hyperlink" Target="http://venturebeat.com/author/dtwene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GB" altLang="en-US" i="1" dirty="0" smtClean="0">
                <a:latin typeface="Microsoft Sans Serif" pitchFamily="34" charset="0"/>
                <a:cs typeface="Microsoft Sans Serif" pitchFamily="34" charset="0"/>
              </a:rPr>
              <a:t>My talk is underpinned by the belief that</a:t>
            </a:r>
          </a:p>
          <a:p>
            <a:endParaRPr lang="en-GB" altLang="en-US" i="1" dirty="0" smtClean="0">
              <a:latin typeface="Microsoft Sans Serif" pitchFamily="34" charset="0"/>
              <a:cs typeface="Microsoft Sans Serif" pitchFamily="34" charset="0"/>
            </a:endParaRPr>
          </a:p>
          <a:p>
            <a:r>
              <a:rPr lang="en-GB" altLang="en-US" i="1" dirty="0" smtClean="0">
                <a:latin typeface="Microsoft Sans Serif" pitchFamily="34" charset="0"/>
                <a:cs typeface="Microsoft Sans Serif" pitchFamily="34" charset="0"/>
              </a:rPr>
              <a:t>Our life  </a:t>
            </a:r>
            <a:r>
              <a:rPr lang="en-GB" altLang="en-US" dirty="0" smtClean="0">
                <a:latin typeface="Microsoft Sans Serif" pitchFamily="34" charset="0"/>
                <a:cs typeface="Microsoft Sans Serif" pitchFamily="34" charset="0"/>
              </a:rPr>
              <a:t>involves </a:t>
            </a:r>
            <a:r>
              <a:rPr lang="en-GB" altLang="en-US" i="1" dirty="0" smtClean="0">
                <a:latin typeface="Microsoft Sans Serif" pitchFamily="34" charset="0"/>
                <a:cs typeface="Microsoft Sans Serif" pitchFamily="34" charset="0"/>
              </a:rPr>
              <a:t>the whole of us </a:t>
            </a:r>
            <a:r>
              <a:rPr lang="en-GB" altLang="en-US" dirty="0" smtClean="0">
                <a:latin typeface="Microsoft Sans Serif" pitchFamily="34" charset="0"/>
                <a:cs typeface="Microsoft Sans Serif" pitchFamily="34" charset="0"/>
              </a:rPr>
              <a:t>in a complex, ever unfolding interactive relationship with the diverse physical, social, virtual, intellectual and psychological spaces, contexts and cultures in which we learn, develop and achieve. This perpetual interactive relationship between </a:t>
            </a:r>
            <a:r>
              <a:rPr lang="en-GB" altLang="en-US" i="1" dirty="0" smtClean="0">
                <a:latin typeface="Microsoft Sans Serif" pitchFamily="34" charset="0"/>
                <a:cs typeface="Microsoft Sans Serif" pitchFamily="34" charset="0"/>
              </a:rPr>
              <a:t>the whole of us</a:t>
            </a:r>
            <a:r>
              <a:rPr lang="en-GB" altLang="en-US" dirty="0" smtClean="0">
                <a:latin typeface="Microsoft Sans Serif" pitchFamily="34" charset="0"/>
                <a:cs typeface="Microsoft Sans Serif" pitchFamily="34" charset="0"/>
              </a:rPr>
              <a:t>,  </a:t>
            </a:r>
            <a:r>
              <a:rPr lang="en-GB" altLang="en-US" i="1" dirty="0" smtClean="0">
                <a:latin typeface="Microsoft Sans Serif" pitchFamily="34" charset="0"/>
                <a:cs typeface="Microsoft Sans Serif" pitchFamily="34" charset="0"/>
              </a:rPr>
              <a:t>our whole life </a:t>
            </a:r>
            <a:r>
              <a:rPr lang="en-GB" altLang="en-US" dirty="0" smtClean="0">
                <a:latin typeface="Microsoft Sans Serif" pitchFamily="34" charset="0"/>
                <a:cs typeface="Microsoft Sans Serif" pitchFamily="34" charset="0"/>
              </a:rPr>
              <a:t>and </a:t>
            </a:r>
            <a:r>
              <a:rPr lang="en-GB" altLang="en-US" i="1" dirty="0" smtClean="0">
                <a:latin typeface="Microsoft Sans Serif" pitchFamily="34" charset="0"/>
                <a:cs typeface="Microsoft Sans Serif" pitchFamily="34" charset="0"/>
              </a:rPr>
              <a:t>all the environments, contexts and situations we inhabit </a:t>
            </a:r>
            <a:r>
              <a:rPr lang="en-GB" altLang="en-US" dirty="0" smtClean="0">
                <a:latin typeface="Microsoft Sans Serif" pitchFamily="34" charset="0"/>
                <a:cs typeface="Microsoft Sans Serif" pitchFamily="34" charset="0"/>
              </a:rPr>
              <a:t> is an ecological relationship.</a:t>
            </a:r>
            <a:endParaRPr lang="en-GB" altLang="en-US" dirty="0" smtClean="0"/>
          </a:p>
          <a:p>
            <a:endParaRPr lang="en-GB" altLang="en-US" dirty="0" smtClean="0"/>
          </a:p>
        </p:txBody>
      </p:sp>
      <p:sp>
        <p:nvSpPr>
          <p:cNvPr id="131076" name="Slide Number Placeholder 3"/>
          <p:cNvSpPr>
            <a:spLocks noGrp="1"/>
          </p:cNvSpPr>
          <p:nvPr>
            <p:ph type="sldNum" sz="quarter" idx="5"/>
          </p:nvPr>
        </p:nvSpPr>
        <p:spPr>
          <a:noFill/>
        </p:spPr>
        <p:txBody>
          <a:bodyPr/>
          <a:lstStyle/>
          <a:p>
            <a:fld id="{93656706-29A6-475B-AE19-5A252C8CC069}" type="slidenum">
              <a:rPr lang="en-GB" altLang="en-US">
                <a:solidFill>
                  <a:prstClr val="black"/>
                </a:solidFill>
              </a:rPr>
              <a:pPr/>
              <a:t>1</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0" kern="1200" dirty="0" err="1" smtClean="0">
                <a:solidFill>
                  <a:schemeClr val="tx1"/>
                </a:solidFill>
                <a:latin typeface="+mn-lt"/>
                <a:ea typeface="+mn-ea"/>
                <a:cs typeface="+mn-cs"/>
              </a:rPr>
              <a:t>Cogswell</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Polytechnical</a:t>
            </a:r>
            <a:r>
              <a:rPr lang="en-GB" sz="1200" i="0" kern="1200" dirty="0" smtClean="0">
                <a:solidFill>
                  <a:schemeClr val="tx1"/>
                </a:solidFill>
                <a:latin typeface="+mn-lt"/>
                <a:ea typeface="+mn-ea"/>
                <a:cs typeface="+mn-cs"/>
              </a:rPr>
              <a:t> College</a:t>
            </a:r>
            <a:r>
              <a:rPr lang="en-GB" sz="1200" i="0" kern="1200" baseline="0" dirty="0" smtClean="0">
                <a:solidFill>
                  <a:schemeClr val="tx1"/>
                </a:solidFill>
                <a:latin typeface="+mn-lt"/>
                <a:ea typeface="+mn-ea"/>
                <a:cs typeface="+mn-cs"/>
              </a:rPr>
              <a:t> is l</a:t>
            </a:r>
            <a:r>
              <a:rPr lang="en-GB" sz="1200" i="0" kern="1200" dirty="0" smtClean="0">
                <a:solidFill>
                  <a:schemeClr val="tx1"/>
                </a:solidFill>
                <a:latin typeface="+mn-lt"/>
                <a:ea typeface="+mn-ea"/>
                <a:cs typeface="+mn-cs"/>
              </a:rPr>
              <a:t>ocated in the heart of the legendary Silicon Valley in San Jose, California. </a:t>
            </a:r>
            <a:r>
              <a:rPr lang="en-GB" sz="1200" i="0" kern="1200" baseline="0" dirty="0" smtClean="0">
                <a:solidFill>
                  <a:schemeClr val="tx1"/>
                </a:solidFill>
                <a:latin typeface="+mn-lt"/>
                <a:ea typeface="+mn-ea"/>
                <a:cs typeface="+mn-cs"/>
              </a:rPr>
              <a:t> Its educational </a:t>
            </a:r>
            <a:r>
              <a:rPr lang="en-GB" sz="1200" i="0" kern="1200" dirty="0" smtClean="0">
                <a:solidFill>
                  <a:schemeClr val="tx1"/>
                </a:solidFill>
                <a:latin typeface="+mn-lt"/>
                <a:ea typeface="+mn-ea"/>
                <a:cs typeface="+mn-cs"/>
              </a:rPr>
              <a:t>mission is to be a leader in providing practical education in the combined disciplines of technology and entrepreneurship with an emphasis on leadership, and a strong focus on new technologies and business models to prepare graduates for careers in the global economy</a:t>
            </a:r>
            <a:r>
              <a:rPr lang="en-GB" sz="1200" i="0" kern="1200" baseline="30000" dirty="0" smtClean="0">
                <a:solidFill>
                  <a:schemeClr val="tx1"/>
                </a:solidFill>
                <a:latin typeface="+mn-lt"/>
                <a:ea typeface="+mn-ea"/>
                <a:cs typeface="+mn-cs"/>
              </a:rPr>
              <a:t>1</a:t>
            </a:r>
            <a:r>
              <a:rPr lang="en-GB" sz="1200" i="0" kern="1200" dirty="0" smtClean="0">
                <a:solidFill>
                  <a:schemeClr val="tx1"/>
                </a:solidFill>
                <a:latin typeface="+mn-lt"/>
                <a:ea typeface="+mn-ea"/>
                <a:cs typeface="+mn-cs"/>
              </a:rPr>
              <a:t>. It offers a</a:t>
            </a:r>
            <a:r>
              <a:rPr lang="en-GB" sz="1200" i="0" kern="1200" baseline="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specialized curriculum that fuses digital arts, audio technology, game design, engineering and entrepreneurship.</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college has adopted project-based learning involving students working with industry.</a:t>
            </a:r>
          </a:p>
          <a:p>
            <a:r>
              <a:rPr lang="en-GB" dirty="0" smtClean="0"/>
              <a:t>These original audiovisual pieces are created by </a:t>
            </a:r>
            <a:r>
              <a:rPr lang="en-GB" dirty="0" err="1" smtClean="0"/>
              <a:t>Cogswell</a:t>
            </a:r>
            <a:r>
              <a:rPr lang="en-GB" dirty="0" smtClean="0"/>
              <a:t> students under the guidance of the Audio and Visual Directors.</a:t>
            </a:r>
          </a:p>
          <a:p>
            <a:endParaRPr lang="en-GB" dirty="0" smtClean="0"/>
          </a:p>
          <a:p>
            <a:r>
              <a:rPr lang="en-GB" dirty="0" smtClean="0"/>
              <a:t>The results are industry-quality "media works." The produced pieces include sound design, original music, animation and live action footage. The projects involve real-life client meetings, creative brief and concept generation, participation in the approval process, project and time management, deadlines and full-scale production by students working individually, in teams and cross-team. The production follows the current industry pipeline and delivery standards.</a:t>
            </a:r>
          </a:p>
          <a:p>
            <a:endParaRPr lang="en-GB" sz="1200" i="0" kern="1200" dirty="0" smtClean="0">
              <a:solidFill>
                <a:schemeClr val="tx1"/>
              </a:solidFill>
              <a:latin typeface="+mn-lt"/>
              <a:ea typeface="+mn-ea"/>
              <a:cs typeface="+mn-cs"/>
            </a:endParaRPr>
          </a:p>
          <a:p>
            <a:endParaRPr lang="en-GB" sz="1200" i="0" kern="1200" dirty="0" smtClean="0">
              <a:solidFill>
                <a:schemeClr val="tx1"/>
              </a:solidFill>
              <a:latin typeface="+mn-lt"/>
              <a:ea typeface="+mn-ea"/>
              <a:cs typeface="+mn-cs"/>
            </a:endParaRPr>
          </a:p>
          <a:p>
            <a:endParaRPr lang="en-GB" sz="1200" i="0" kern="1200" dirty="0" smtClean="0">
              <a:solidFill>
                <a:schemeClr val="tx1"/>
              </a:solidFill>
              <a:latin typeface="+mn-lt"/>
              <a:ea typeface="+mn-ea"/>
              <a:cs typeface="+mn-cs"/>
            </a:endParaRPr>
          </a:p>
          <a:p>
            <a:endParaRPr lang="en-GB" sz="1200" i="0" kern="1200" dirty="0" smtClean="0">
              <a:solidFill>
                <a:schemeClr val="tx1"/>
              </a:solidFill>
              <a:latin typeface="+mn-lt"/>
              <a:ea typeface="+mn-ea"/>
              <a:cs typeface="+mn-cs"/>
            </a:endParaRPr>
          </a:p>
          <a:p>
            <a:endParaRPr lang="en-GB" i="0" dirty="0"/>
          </a:p>
        </p:txBody>
      </p:sp>
      <p:sp>
        <p:nvSpPr>
          <p:cNvPr id="4" name="Slide Number Placeholder 3"/>
          <p:cNvSpPr>
            <a:spLocks noGrp="1"/>
          </p:cNvSpPr>
          <p:nvPr>
            <p:ph type="sldNum" sz="quarter" idx="10"/>
          </p:nvPr>
        </p:nvSpPr>
        <p:spPr/>
        <p:txBody>
          <a:bodyPr/>
          <a:lstStyle/>
          <a:p>
            <a:fld id="{FCCAF947-7A2E-4282-B4C6-39663672F056}" type="slidenum">
              <a:rPr lang="en-GB" smtClean="0"/>
              <a:pPr/>
              <a:t>19</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latin typeface="+mn-lt"/>
                <a:ea typeface="+mn-ea"/>
                <a:cs typeface="+mn-cs"/>
              </a:rPr>
              <a:t>Design Thinking and IBL</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We need to learn to look at problems from many different perspectives. Designers have developed routines and techniques that can really help us to do this.</a:t>
            </a:r>
            <a:r>
              <a:rPr lang="en-US" sz="1200" kern="1200" dirty="0" smtClean="0">
                <a:solidFill>
                  <a:schemeClr val="tx1"/>
                </a:solidFill>
                <a:latin typeface="+mn-lt"/>
                <a:ea typeface="+mn-ea"/>
                <a:cs typeface="+mn-cs"/>
              </a:rPr>
              <a:t>When confronted with the problem of innovation, designers have developed ways of thinking about the problem that enhance their ability to imagine lots of possibilities from which they can chose the best solutions. Because of the way they think about problems they are particularly good at creating novel solutions to their problems. Jackson and Buining (2010) describe the use of 'design thinking' skills in group work with students.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Design thinking involves a series of divergent and convergent steps (Brown 2008a and 2008b) and Figure 12. During divergence we are </a:t>
            </a:r>
            <a:r>
              <a:rPr lang="en-GB" sz="1200" b="1" kern="1200" dirty="0" smtClean="0">
                <a:solidFill>
                  <a:schemeClr val="tx1"/>
                </a:solidFill>
                <a:latin typeface="+mn-lt"/>
                <a:ea typeface="+mn-ea"/>
                <a:cs typeface="+mn-cs"/>
              </a:rPr>
              <a:t>creating</a:t>
            </a:r>
            <a:r>
              <a:rPr lang="en-GB" sz="1200" kern="1200" dirty="0" smtClean="0">
                <a:solidFill>
                  <a:schemeClr val="tx1"/>
                </a:solidFill>
                <a:latin typeface="+mn-lt"/>
                <a:ea typeface="+mn-ea"/>
                <a:cs typeface="+mn-cs"/>
              </a:rPr>
              <a:t> choices and during convergence we are </a:t>
            </a:r>
            <a:r>
              <a:rPr lang="en-GB" sz="1200" b="1" kern="1200" dirty="0" smtClean="0">
                <a:solidFill>
                  <a:schemeClr val="tx1"/>
                </a:solidFill>
                <a:latin typeface="+mn-lt"/>
                <a:ea typeface="+mn-ea"/>
                <a:cs typeface="+mn-cs"/>
              </a:rPr>
              <a:t>making</a:t>
            </a:r>
            <a:r>
              <a:rPr lang="en-GB" sz="1200" kern="1200" dirty="0" smtClean="0">
                <a:solidFill>
                  <a:schemeClr val="tx1"/>
                </a:solidFill>
                <a:latin typeface="+mn-lt"/>
                <a:ea typeface="+mn-ea"/>
                <a:cs typeface="+mn-cs"/>
              </a:rPr>
              <a:t> choices. Divergent thinking can feel frustrating. It demands a high level of tolerance for ambiguity, uncertainty. Divergence needs to feel optimistic, exploratory and experimental but it often feels confusing to people who are more comfortable with a scientific approach to solving a problem. Design thinking relies on an interplay between analysis (</a:t>
            </a:r>
            <a:r>
              <a:rPr lang="en-GB" sz="1200" b="1" kern="1200" dirty="0" smtClean="0">
                <a:solidFill>
                  <a:schemeClr val="tx1"/>
                </a:solidFill>
                <a:latin typeface="+mn-lt"/>
                <a:ea typeface="+mn-ea"/>
                <a:cs typeface="+mn-cs"/>
              </a:rPr>
              <a:t>breaking problems apart)</a:t>
            </a:r>
            <a:r>
              <a:rPr lang="en-GB" sz="1200" kern="1200" dirty="0" smtClean="0">
                <a:solidFill>
                  <a:schemeClr val="tx1"/>
                </a:solidFill>
                <a:latin typeface="+mn-lt"/>
                <a:ea typeface="+mn-ea"/>
                <a:cs typeface="+mn-cs"/>
              </a:rPr>
              <a:t> and synthesis (</a:t>
            </a:r>
            <a:r>
              <a:rPr lang="en-GB" sz="1200" b="1" kern="1200" dirty="0" smtClean="0">
                <a:solidFill>
                  <a:schemeClr val="tx1"/>
                </a:solidFill>
                <a:latin typeface="+mn-lt"/>
                <a:ea typeface="+mn-ea"/>
                <a:cs typeface="+mn-cs"/>
              </a:rPr>
              <a:t>putting ideas together)</a:t>
            </a:r>
            <a:r>
              <a:rPr lang="en-GB" sz="1200" kern="1200" dirty="0" smtClean="0">
                <a:solidFill>
                  <a:schemeClr val="tx1"/>
                </a:solidFill>
                <a:latin typeface="+mn-lt"/>
                <a:ea typeface="+mn-ea"/>
                <a:cs typeface="+mn-cs"/>
              </a:rPr>
              <a:t>. The uncertainty of divergence and the integrative, head-hurting complexity of synthesis are the unique characteristics of design thinking. They are the very experiences that make this type of creative thinking both challenging and liberating at the same time. </a:t>
            </a: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idea generation and evaluation process takes about 90 </a:t>
            </a:r>
            <a:r>
              <a:rPr lang="en-US" sz="1200" kern="1200" dirty="0" err="1" smtClean="0">
                <a:solidFill>
                  <a:schemeClr val="tx1"/>
                </a:solidFill>
                <a:latin typeface="+mn-lt"/>
                <a:ea typeface="+mn-ea"/>
                <a:cs typeface="+mn-cs"/>
              </a:rPr>
              <a:t>mins</a:t>
            </a:r>
            <a:r>
              <a:rPr lang="en-US" sz="1200" kern="1200" dirty="0" smtClean="0">
                <a:solidFill>
                  <a:schemeClr val="tx1"/>
                </a:solidFill>
                <a:latin typeface="+mn-lt"/>
                <a:ea typeface="+mn-ea"/>
                <a:cs typeface="+mn-cs"/>
              </a:rPr>
              <a:t> to complete. You will need a large wall or expanse of windows for this process and the wall or windows need to be systematically covered with sheets of flip chart paper. Alternatively, white wall paper can be used. Participants sit in a semi-circle facing the papered wall. The optimum size for a group is 10-12 but this process can be undertaken with smaller or larger groups. If the group is larger than 15 it should be split into two groups each with its own facilitator. Participants will need half a pad of posit-its and a felt tip pen or biro to write on the post-its.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Figure 12a</a:t>
            </a:r>
            <a:r>
              <a:rPr lang="en-US" sz="1200" kern="1200" dirty="0" smtClean="0">
                <a:solidFill>
                  <a:schemeClr val="tx1"/>
                </a:solidFill>
                <a:latin typeface="+mn-lt"/>
                <a:ea typeface="+mn-ea"/>
                <a:cs typeface="+mn-cs"/>
              </a:rPr>
              <a:t> A process map showing the techniques used to stimulate Design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Thinking for creative enquiry and problem solving (Jackson and Buining 2012)</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GB" dirty="0" smtClean="0"/>
              <a:t> </a:t>
            </a:r>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dirty="0" smtClean="0"/>
              <a:t/>
            </a:r>
            <a:br>
              <a:rPr lang="en-GB" dirty="0" smtClean="0"/>
            </a:br>
            <a:r>
              <a:rPr lang="en-US" sz="1200" b="1" kern="1200" dirty="0" smtClean="0">
                <a:solidFill>
                  <a:schemeClr val="tx1"/>
                </a:solidFill>
                <a:latin typeface="+mn-lt"/>
                <a:ea typeface="+mn-ea"/>
                <a:cs typeface="+mn-cs"/>
              </a:rPr>
              <a:t>Framework for evaluating ideas and possible solutions to the problem</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GREEN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Ideas for the future</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They are not feasible or would be impossible to implement in this university</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Would need a radical change in </a:t>
            </a:r>
            <a:r>
              <a:rPr lang="en-US" sz="1200" b="1" kern="1200" dirty="0" err="1" smtClean="0">
                <a:solidFill>
                  <a:schemeClr val="tx1"/>
                </a:solidFill>
                <a:latin typeface="+mn-lt"/>
                <a:ea typeface="+mn-ea"/>
                <a:cs typeface="+mn-cs"/>
              </a:rPr>
              <a:t>organisational</a:t>
            </a:r>
            <a:r>
              <a:rPr lang="en-US" sz="1200" b="1" kern="1200" dirty="0" smtClean="0">
                <a:solidFill>
                  <a:schemeClr val="tx1"/>
                </a:solidFill>
                <a:latin typeface="+mn-lt"/>
                <a:ea typeface="+mn-ea"/>
                <a:cs typeface="+mn-cs"/>
              </a:rPr>
              <a:t> thinking and </a:t>
            </a:r>
            <a:r>
              <a:rPr lang="en-US" sz="1200" b="1" kern="1200" dirty="0" err="1" smtClean="0">
                <a:solidFill>
                  <a:schemeClr val="tx1"/>
                </a:solidFill>
                <a:latin typeface="+mn-lt"/>
                <a:ea typeface="+mn-ea"/>
                <a:cs typeface="+mn-cs"/>
              </a:rPr>
              <a:t>behaviour</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RED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Innovative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Breakthrough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Exciting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Risky ideas that will need selling</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Could be implemented in this    university</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BLUE IDEAS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Few risks</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High acceptability</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Examples already exist that can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be   copied</a:t>
            </a:r>
            <a:endParaRPr lang="en-GB"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Would be easy to implement in</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this university</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dirty="0" smtClean="0"/>
              <a:t/>
            </a:r>
            <a:br>
              <a:rPr lang="en-GB" dirty="0" smtClean="0"/>
            </a:b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process involves seven stages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Collaborative (90mins)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Framing the Challenge: creating a problem statement</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Generating possible solutions (</a:t>
            </a:r>
            <a:r>
              <a:rPr lang="en-US" sz="1200" kern="1200" dirty="0" err="1" smtClean="0">
                <a:solidFill>
                  <a:schemeClr val="tx1"/>
                </a:solidFill>
                <a:latin typeface="+mn-lt"/>
                <a:ea typeface="+mn-ea"/>
                <a:cs typeface="+mn-cs"/>
              </a:rPr>
              <a:t>braindumping</a:t>
            </a:r>
            <a:r>
              <a:rPr lang="en-US" sz="1200"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Generating more solutions using associative techniques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 Evaluating ideas using the framework in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Individual or pairs (30-45mins)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5) Creating designs/solutions drawing on one or more ideas that have emerged</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Collaborative (60mins - depends on number of participants)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6) Individuals present their designs/solutions to the group who</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7) Provide feedback and additional ideas to enrich the individual's designs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Comprehensive Guide to the process can be found at:</a:t>
            </a:r>
            <a:endParaRPr lang="en-GB"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3"/>
              </a:rPr>
              <a:t>http://www.ksucreatives.com/creativity-guides.html</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short video clip illustrating the process</a:t>
            </a:r>
            <a:endParaRPr lang="en-GB"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4"/>
              </a:rPr>
              <a:t>https://www.youtube.com/watch?v=rRzKmebah-I</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20</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Lego Serious Play provides relatively low cost, reusable materials that can be incorporated into learning strategies that </a:t>
            </a:r>
            <a:r>
              <a:rPr lang="en-US" sz="1200" kern="1200" dirty="0" err="1" smtClean="0">
                <a:solidFill>
                  <a:schemeClr val="tx1"/>
                </a:solidFill>
                <a:latin typeface="+mn-lt"/>
                <a:ea typeface="+mn-ea"/>
                <a:cs typeface="+mn-cs"/>
              </a:rPr>
              <a:t>utilise</a:t>
            </a:r>
            <a:r>
              <a:rPr lang="en-US" sz="1200" kern="1200" dirty="0" smtClean="0">
                <a:solidFill>
                  <a:schemeClr val="tx1"/>
                </a:solidFill>
                <a:latin typeface="+mn-lt"/>
                <a:ea typeface="+mn-ea"/>
                <a:cs typeface="+mn-cs"/>
              </a:rPr>
              <a:t> the idea of making something physical in order to create</a:t>
            </a:r>
            <a:r>
              <a:rPr lang="en-US" sz="1200" kern="1200" baseline="0" dirty="0" smtClean="0">
                <a:solidFill>
                  <a:schemeClr val="tx1"/>
                </a:solidFill>
                <a:latin typeface="+mn-lt"/>
                <a:ea typeface="+mn-ea"/>
                <a:cs typeface="+mn-cs"/>
              </a:rPr>
              <a:t> meaning..</a:t>
            </a:r>
            <a:endParaRPr lang="en-US"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Nerantzi and </a:t>
            </a:r>
            <a:r>
              <a:rPr lang="en-US" sz="1200" kern="1200" dirty="0" err="1" smtClean="0">
                <a:solidFill>
                  <a:schemeClr val="tx1"/>
                </a:solidFill>
                <a:latin typeface="+mn-lt"/>
                <a:ea typeface="+mn-ea"/>
                <a:cs typeface="+mn-cs"/>
              </a:rPr>
              <a:t>McCusker</a:t>
            </a:r>
            <a:r>
              <a:rPr lang="en-US" sz="1200" kern="1200" dirty="0" smtClean="0">
                <a:solidFill>
                  <a:schemeClr val="tx1"/>
                </a:solidFill>
                <a:latin typeface="+mn-lt"/>
                <a:ea typeface="+mn-ea"/>
                <a:cs typeface="+mn-cs"/>
              </a:rPr>
              <a:t> (2014) provide a useful introduction to this relatively new approach to imagining, reflecting and the making and sharing of meaning which combines, play with making a symbolic artifact.</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LSP was developed by the LEGO company for the corporate world to provide a novel and engaging way engaging in professional</a:t>
            </a:r>
            <a:r>
              <a:rPr lang="en-US" sz="1200" kern="1200" baseline="0" dirty="0" smtClean="0">
                <a:solidFill>
                  <a:schemeClr val="tx1"/>
                </a:solidFill>
                <a:latin typeface="+mn-lt"/>
                <a:ea typeface="+mn-ea"/>
                <a:cs typeface="+mn-cs"/>
              </a:rPr>
              <a:t> conversations</a:t>
            </a:r>
            <a:r>
              <a:rPr lang="en-US" sz="1200" kern="1200" dirty="0" smtClean="0">
                <a:solidFill>
                  <a:schemeClr val="tx1"/>
                </a:solidFill>
                <a:latin typeface="+mn-lt"/>
                <a:ea typeface="+mn-ea"/>
                <a:cs typeface="+mn-cs"/>
              </a:rPr>
              <a:t>. Specialist LSP kits are sold by LEGO but experienced facilitators often put their own kits</a:t>
            </a:r>
            <a:r>
              <a:rPr lang="en-US" sz="1200" kern="1200" baseline="0" dirty="0" smtClean="0">
                <a:solidFill>
                  <a:schemeClr val="tx1"/>
                </a:solidFill>
                <a:latin typeface="+mn-lt"/>
                <a:ea typeface="+mn-ea"/>
                <a:cs typeface="+mn-cs"/>
              </a:rPr>
              <a:t> together</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 characteristic of LSP is learning through play and the construction of mental models for a role, situation, context, experience, purpose, ambition, challenge or anything else that needs to be thought about coupled to the creation of physical artifacts to symbolically represent these mental models (James, 2013). The process of making a model then sharing its meaning helps individuals to use their creativity to represent and explain quite complex things. The process is consistent with the “learning through making” or “</a:t>
            </a:r>
            <a:r>
              <a:rPr lang="en-US" sz="1200" kern="1200" dirty="0" err="1" smtClean="0">
                <a:solidFill>
                  <a:schemeClr val="tx1"/>
                </a:solidFill>
                <a:latin typeface="+mn-lt"/>
                <a:ea typeface="+mn-ea"/>
                <a:cs typeface="+mn-cs"/>
              </a:rPr>
              <a:t>constructionism</a:t>
            </a:r>
            <a:r>
              <a:rPr lang="en-US" sz="1200" kern="1200" dirty="0" smtClean="0">
                <a:solidFill>
                  <a:schemeClr val="tx1"/>
                </a:solidFill>
                <a:latin typeface="+mn-lt"/>
                <a:ea typeface="+mn-ea"/>
                <a:cs typeface="+mn-cs"/>
              </a:rPr>
              <a:t>” theory of learning that views knowledge as being constructed through mental or physical models (</a:t>
            </a:r>
            <a:r>
              <a:rPr lang="en-US" sz="1200" kern="1200" dirty="0" err="1" smtClean="0">
                <a:solidFill>
                  <a:schemeClr val="tx1"/>
                </a:solidFill>
                <a:latin typeface="+mn-lt"/>
                <a:ea typeface="+mn-ea"/>
                <a:cs typeface="+mn-cs"/>
              </a:rPr>
              <a:t>Papert</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Harel</a:t>
            </a:r>
            <a:r>
              <a:rPr lang="en-US" sz="1200" kern="1200" dirty="0" smtClean="0">
                <a:solidFill>
                  <a:schemeClr val="tx1"/>
                </a:solidFill>
                <a:latin typeface="+mn-lt"/>
                <a:ea typeface="+mn-ea"/>
                <a:cs typeface="+mn-cs"/>
              </a:rPr>
              <a:t>, 1991) while Frick et al. (2013, 8) note that </a:t>
            </a:r>
            <a:r>
              <a:rPr lang="en-US" sz="1200" kern="1200" dirty="0" err="1" smtClean="0">
                <a:solidFill>
                  <a:schemeClr val="tx1"/>
                </a:solidFill>
                <a:latin typeface="+mn-lt"/>
                <a:ea typeface="+mn-ea"/>
                <a:cs typeface="+mn-cs"/>
              </a:rPr>
              <a:t>constructionism</a:t>
            </a:r>
            <a:r>
              <a:rPr lang="en-US" sz="1200" kern="1200" dirty="0" smtClean="0">
                <a:solidFill>
                  <a:schemeClr val="tx1"/>
                </a:solidFill>
                <a:latin typeface="+mn-lt"/>
                <a:ea typeface="+mn-ea"/>
                <a:cs typeface="+mn-cs"/>
              </a:rPr>
              <a:t> is “about making formal and abstract ideas more concrete and tangible, therefore easier to understand.”</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3D models enable participants to reflect through the use of metaphors that are personally meaningful. Metaphors play a vital role in constructing meaning in a more creative way (</a:t>
            </a:r>
            <a:r>
              <a:rPr lang="en-US" sz="1200" kern="1200" dirty="0" err="1" smtClean="0">
                <a:solidFill>
                  <a:schemeClr val="tx1"/>
                </a:solidFill>
                <a:latin typeface="+mn-lt"/>
                <a:ea typeface="+mn-ea"/>
                <a:cs typeface="+mn-cs"/>
              </a:rPr>
              <a:t>Schön</a:t>
            </a:r>
            <a:r>
              <a:rPr lang="en-US" sz="1200" kern="1200" dirty="0" smtClean="0">
                <a:solidFill>
                  <a:schemeClr val="tx1"/>
                </a:solidFill>
                <a:latin typeface="+mn-lt"/>
                <a:ea typeface="+mn-ea"/>
                <a:cs typeface="+mn-cs"/>
              </a:rPr>
              <a:t>, 1983). They also enable us to gain a deeper insight into our own thinking and as such they are a valuable tool for reflection. This happens in an LSP workshop too, individuals quickly move from describing their models in a mechanistic way and turn to storytelling as this is the way we communicate and engage with our audience. Moon (2010) notes that stories are powerful for the storyteller and the listeners and are important vehicles for reflection, sharing of messages, creating opportunities for conversation and learning as well as  enabling us to connect emotionally with the stories and their creators.</a:t>
            </a:r>
            <a:endParaRPr lang="en-GB"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LSP method is premised on the idea that the solution is in the system, it encourages everybody to participate actively and become part of that solution. Everybody has a voice and the opportunity to shares their thoughts, reflections, ideas and feelings, to move the collective forward and become the solution to a specific problem or intervention through building LEGO® models. The models and their metaphorical meanings are owned by their creators and the creativity in expression has nothing to do with the representation of an idea from an artistic standpoint. There is no right or wrong way of building a model. Each participant is unique and expresses themselves in unique ways.</a:t>
            </a:r>
            <a:endParaRPr lang="en-GB" sz="120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LEGO</a:t>
            </a:r>
            <a:r>
              <a:rPr lang="en-US" sz="1200" b="1" kern="1200" baseline="300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SERIOUS PLAY</a:t>
            </a:r>
            <a:r>
              <a:rPr lang="en-US" sz="1200" b="1" kern="1200" baseline="300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 Method is a technique which improves group problem solving. By utilizing visual, auditory and kinesthetic skills, the Method requires participants to learn and listen, and it provides all participants with a voice. The Method serves as a shared language regardless of culture or position</a:t>
            </a:r>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u="sng" kern="1200" dirty="0" smtClean="0">
                <a:solidFill>
                  <a:schemeClr val="tx1"/>
                </a:solidFill>
                <a:latin typeface="+mn-lt"/>
                <a:ea typeface="+mn-ea"/>
                <a:cs typeface="+mn-cs"/>
                <a:hlinkClick r:id="rId3"/>
              </a:rPr>
              <a:t>http://www.lego.com/en-gb/seriousplay/the-method</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LSP facilitator plays an important role by creating a safe environment for participants to share their thoughts and feelings, guiding them through the process and helping them </a:t>
            </a:r>
            <a:r>
              <a:rPr lang="en-US" sz="1200" kern="1200" dirty="0" err="1" smtClean="0">
                <a:solidFill>
                  <a:schemeClr val="tx1"/>
                </a:solidFill>
                <a:latin typeface="+mn-lt"/>
                <a:ea typeface="+mn-ea"/>
                <a:cs typeface="+mn-cs"/>
              </a:rPr>
              <a:t>makse</a:t>
            </a:r>
            <a:r>
              <a:rPr lang="en-US" sz="1200" kern="1200" dirty="0" smtClean="0">
                <a:solidFill>
                  <a:schemeClr val="tx1"/>
                </a:solidFill>
                <a:latin typeface="+mn-lt"/>
                <a:ea typeface="+mn-ea"/>
                <a:cs typeface="+mn-cs"/>
              </a:rPr>
              <a:t> sense of the experience. They do not participate in the building process; their role is to monitor what happens during the workshop, sense challenges or tensions and respond quickly to </a:t>
            </a:r>
            <a:r>
              <a:rPr lang="en-US" sz="1200" kern="1200" dirty="0" err="1" smtClean="0">
                <a:solidFill>
                  <a:schemeClr val="tx1"/>
                </a:solidFill>
                <a:latin typeface="+mn-lt"/>
                <a:ea typeface="+mn-ea"/>
                <a:cs typeface="+mn-cs"/>
              </a:rPr>
              <a:t>maximise</a:t>
            </a:r>
            <a:r>
              <a:rPr lang="en-US" sz="1200" kern="1200" dirty="0" smtClean="0">
                <a:solidFill>
                  <a:schemeClr val="tx1"/>
                </a:solidFill>
                <a:latin typeface="+mn-lt"/>
                <a:ea typeface="+mn-ea"/>
                <a:cs typeface="+mn-cs"/>
              </a:rPr>
              <a:t> engagement and learning. The workshop process is based on a series of challenges set as questions, a visual response to these through the building of a symbolic model and the sharing of the meaning of the model through conversations and stories.</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1 Introduction</a:t>
            </a:r>
            <a:r>
              <a:rPr lang="en-US" sz="1200" kern="1200" dirty="0" smtClean="0">
                <a:solidFill>
                  <a:schemeClr val="tx1"/>
                </a:solidFill>
                <a:latin typeface="+mn-lt"/>
                <a:ea typeface="+mn-ea"/>
                <a:cs typeface="+mn-cs"/>
              </a:rPr>
              <a:t>: the facilitator establishes the ground rules and working practices, outlines the process and anticipated outcomes so that everybody is clear. There is usually a warm up exercise designed to show participants how easy it is to create a metaphorical model and to share their thinking.</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main LSP building process involves:</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2. Posing the question</a:t>
            </a:r>
            <a:r>
              <a:rPr lang="en-US" sz="1200" kern="1200" dirty="0" smtClean="0">
                <a:solidFill>
                  <a:schemeClr val="tx1"/>
                </a:solidFill>
                <a:latin typeface="+mn-lt"/>
                <a:ea typeface="+mn-ea"/>
                <a:cs typeface="+mn-cs"/>
              </a:rPr>
              <a:t>: the facilitator asks a question which is addressed to the whole group. This acts as a trigger and helps participants to focus in on a thought, an idea or a situation. The question needs to be clear and open-ended so that participants understand what they are asked to do.</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2. Building the model:</a:t>
            </a:r>
            <a:r>
              <a:rPr lang="en-US" sz="1200" kern="1200" dirty="0" smtClean="0">
                <a:solidFill>
                  <a:schemeClr val="tx1"/>
                </a:solidFill>
                <a:latin typeface="+mn-lt"/>
                <a:ea typeface="+mn-ea"/>
                <a:cs typeface="+mn-cs"/>
              </a:rPr>
              <a:t> Each participant makes a model individually as a response to the facilitator’s question. Building starts while everything is still messy in their minds. The models will emerge and become a </a:t>
            </a:r>
            <a:r>
              <a:rPr lang="en-US" sz="1200" kern="1200" dirty="0" err="1" smtClean="0">
                <a:solidFill>
                  <a:schemeClr val="tx1"/>
                </a:solidFill>
                <a:latin typeface="+mn-lt"/>
                <a:ea typeface="+mn-ea"/>
                <a:cs typeface="+mn-cs"/>
              </a:rPr>
              <a:t>visualisation</a:t>
            </a:r>
            <a:r>
              <a:rPr lang="en-US" sz="1200" kern="1200" dirty="0" smtClean="0">
                <a:solidFill>
                  <a:schemeClr val="tx1"/>
                </a:solidFill>
                <a:latin typeface="+mn-lt"/>
                <a:ea typeface="+mn-ea"/>
                <a:cs typeface="+mn-cs"/>
              </a:rPr>
              <a:t> of thoughts that have a specific metaphorical meaning for the makers. The model and their meanings belong to the makers.</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3. Sharing the model</a:t>
            </a:r>
            <a:r>
              <a:rPr lang="en-US" sz="1200" kern="1200" dirty="0" smtClean="0">
                <a:solidFill>
                  <a:schemeClr val="tx1"/>
                </a:solidFill>
                <a:latin typeface="+mn-lt"/>
                <a:ea typeface="+mn-ea"/>
                <a:cs typeface="+mn-cs"/>
              </a:rPr>
              <a:t>: This is a very important part of the LSP process. The model acts as a 'mediating artifact'  to enable individuals to share their stories with others and connect with the stories shared by others. This can be done in pairs, small groups or whole group. It is important to give enough time to listen to all stories and to allow them to be heard.</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4. Reflecting:</a:t>
            </a:r>
            <a:r>
              <a:rPr lang="en-US" sz="1200" kern="1200" dirty="0" smtClean="0">
                <a:solidFill>
                  <a:schemeClr val="tx1"/>
                </a:solidFill>
                <a:latin typeface="+mn-lt"/>
                <a:ea typeface="+mn-ea"/>
                <a:cs typeface="+mn-cs"/>
              </a:rPr>
              <a:t> the process of reflection kicks in as soon as building begins, continues through the building process and when the stories are shared. The facilitator and participants might ask open-ended questions to seek clarification linked to specific models or features to aid deeper reflection.</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The end:</a:t>
            </a:r>
            <a:r>
              <a:rPr lang="en-US" sz="1200" kern="1200" dirty="0" smtClean="0">
                <a:solidFill>
                  <a:schemeClr val="tx1"/>
                </a:solidFill>
                <a:latin typeface="+mn-lt"/>
                <a:ea typeface="+mn-ea"/>
                <a:cs typeface="+mn-cs"/>
              </a:rPr>
              <a:t> The facilitator </a:t>
            </a:r>
            <a:r>
              <a:rPr lang="en-US" sz="1200" kern="1200" dirty="0" err="1" smtClean="0">
                <a:solidFill>
                  <a:schemeClr val="tx1"/>
                </a:solidFill>
                <a:latin typeface="+mn-lt"/>
                <a:ea typeface="+mn-ea"/>
                <a:cs typeface="+mn-cs"/>
              </a:rPr>
              <a:t>summarises</a:t>
            </a:r>
            <a:r>
              <a:rPr lang="en-US" sz="1200" kern="1200" dirty="0" smtClean="0">
                <a:solidFill>
                  <a:schemeClr val="tx1"/>
                </a:solidFill>
                <a:latin typeface="+mn-lt"/>
                <a:ea typeface="+mn-ea"/>
                <a:cs typeface="+mn-cs"/>
              </a:rPr>
              <a:t> what has been captured during the LSP workshop and invites participants to reflect individually and capture these on the model itself but also in a notebook or learning journal.</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Resources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LEGO Group (2010). Open-source/&lt;Introduction to LEGO(R) Serious Play(R), available at </a:t>
            </a:r>
            <a:r>
              <a:rPr lang="en-US" sz="1200" u="heavy" kern="1200" dirty="0" smtClean="0">
                <a:solidFill>
                  <a:schemeClr val="tx1"/>
                </a:solidFill>
                <a:latin typeface="+mn-lt"/>
                <a:ea typeface="+mn-ea"/>
                <a:cs typeface="+mn-cs"/>
                <a:hlinkClick r:id="rId4"/>
              </a:rPr>
              <a:t>http://seriousplaypro.com/docs/LSP_Open_Source_Brochure.pdf</a:t>
            </a:r>
            <a:r>
              <a:rPr lang="en-US" sz="1200" u="none" strike="noStrike" kern="1200" dirty="0" smtClean="0">
                <a:solidFill>
                  <a:schemeClr val="tx1"/>
                </a:solidFill>
                <a:latin typeface="+mn-lt"/>
                <a:ea typeface="+mn-ea"/>
                <a:cs typeface="+mn-cs"/>
                <a:hlinkClick r:id="rId4"/>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Videos explaining the process</a:t>
            </a:r>
            <a:endParaRPr lang="en-GB"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5"/>
              </a:rPr>
              <a:t>https://www.youtube.com/watch?v=k4VZ8xnJn2I</a:t>
            </a:r>
            <a:endParaRPr lang="en-GB" sz="1200" kern="1200" dirty="0" smtClean="0">
              <a:solidFill>
                <a:schemeClr val="tx1"/>
              </a:solidFill>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21</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en-GB" altLang="en-US" smtClean="0"/>
              <a:t>PROPOSITION: We must locate the idea of a teacher</a:t>
            </a:r>
            <a:r>
              <a:rPr lang="ja-JP" altLang="en-GB" smtClean="0"/>
              <a:t>’</a:t>
            </a:r>
            <a:r>
              <a:rPr lang="en-GB" altLang="ja-JP" smtClean="0"/>
              <a:t>s pedagogical thinking and practice within a university eco</a:t>
            </a:r>
            <a:r>
              <a:rPr lang="en-GB" altLang="en-US" smtClean="0"/>
              <a:t>system for teaching and learning.</a:t>
            </a:r>
          </a:p>
          <a:p>
            <a:endParaRPr lang="en-GB" altLang="en-US" smtClean="0"/>
          </a:p>
          <a:p>
            <a:r>
              <a:rPr lang="en-GB" altLang="en-US" smtClean="0"/>
              <a:t>All higher education teachers develop unique pedagogical thinking based on their personal history of experience &amp; learning and pedagogical practices based on their interactions with their ecosystem.</a:t>
            </a:r>
          </a:p>
          <a:p>
            <a:endParaRPr lang="en-GB" altLang="en-US" smtClean="0"/>
          </a:p>
          <a:p>
            <a:r>
              <a:rPr lang="en-GB" altLang="en-US" smtClean="0"/>
              <a:t>Their personal pedagogy involves their self- awareness, disciplinary &amp; pedagogical knowledge and skill,  interests, beliefs, values, emotions and history – in fact everything they can bring to the situation to fulfil their role as a teacher and help their learners learn</a:t>
            </a:r>
          </a:p>
          <a:p>
            <a:endParaRPr lang="en-GB" altLang="en-US" smtClean="0"/>
          </a:p>
        </p:txBody>
      </p:sp>
      <p:sp>
        <p:nvSpPr>
          <p:cNvPr id="168964" name="Slide Number Placeholder 3"/>
          <p:cNvSpPr>
            <a:spLocks noGrp="1"/>
          </p:cNvSpPr>
          <p:nvPr>
            <p:ph type="sldNum" sz="quarter" idx="5"/>
          </p:nvPr>
        </p:nvSpPr>
        <p:spPr>
          <a:noFill/>
        </p:spPr>
        <p:txBody>
          <a:bodyPr/>
          <a:lstStyle/>
          <a:p>
            <a:fld id="{44C1B3F7-E9ED-46F7-A121-0083C483E38C}" type="slidenum">
              <a:rPr lang="en-GB" altLang="en-US">
                <a:solidFill>
                  <a:prstClr val="black"/>
                </a:solidFill>
              </a:rPr>
              <a:pPr/>
              <a:t>24</a:t>
            </a:fld>
            <a:endParaRPr lang="en-GB"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1" kern="1200" dirty="0" smtClean="0">
                <a:solidFill>
                  <a:schemeClr val="tx1"/>
                </a:solidFill>
                <a:latin typeface="+mn-lt"/>
                <a:ea typeface="+mn-ea"/>
                <a:cs typeface="+mn-cs"/>
              </a:rPr>
              <a:t>40</a:t>
            </a:r>
            <a:r>
              <a:rPr lang="en-GB" sz="1200" b="0" kern="1200" dirty="0" smtClean="0">
                <a:solidFill>
                  <a:schemeClr val="tx1"/>
                </a:solidFill>
                <a:latin typeface="+mn-lt"/>
                <a:ea typeface="+mn-ea"/>
                <a:cs typeface="+mn-cs"/>
              </a:rPr>
              <a:t> The study of strategic change demonstrated the value and importance of bottom-up innovation within a comprehensive and sustained strategic change project. While top down initiatives, like the introduction of new business systems</a:t>
            </a:r>
            <a:r>
              <a:rPr lang="en-GB" sz="1200" b="0" kern="1200" baseline="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and processes are essential to enabling a university to be more effective, responsive and adaptive in its educational work, it is the innovators who provide the key resource to enact and embody the significant educational changes a university is trying to make. The study reveals that innovators thrive in an organisational culture where leaders and managers are encouraging, supporting and enabling. Where they have the resources - especially time to make change happen. Where the institution's systems and procedures  enable rather than hinder progress. Where they have the respect, emotional support and encouragement of managers and colleagues and where they can find help when they need it</a:t>
            </a:r>
            <a:r>
              <a:rPr lang="en-GB" sz="1200" b="0" kern="1200" baseline="0" dirty="0" smtClean="0">
                <a:solidFill>
                  <a:schemeClr val="tx1"/>
                </a:solidFill>
                <a:latin typeface="+mn-lt"/>
                <a:ea typeface="+mn-ea"/>
                <a:cs typeface="+mn-cs"/>
              </a:rPr>
              <a:t> and</a:t>
            </a:r>
            <a:r>
              <a:rPr lang="en-GB" sz="1200" b="0" kern="1200" dirty="0" smtClean="0">
                <a:solidFill>
                  <a:schemeClr val="tx1"/>
                </a:solidFill>
                <a:latin typeface="+mn-lt"/>
                <a:ea typeface="+mn-ea"/>
                <a:cs typeface="+mn-cs"/>
              </a:rPr>
              <a:t> where they feel their efforts have been valued and have made a positive difference.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It stands to reason that for organisational change to be successful the conditions and situations embodied in the factors that innovators consider to be important in accomplishing significant change have to be supported and realised. Twelve factors </a:t>
            </a:r>
            <a:r>
              <a:rPr lang="en-GB" sz="1200" b="0" kern="1200" baseline="0" dirty="0" smtClean="0">
                <a:solidFill>
                  <a:schemeClr val="tx1"/>
                </a:solidFill>
                <a:latin typeface="+mn-lt"/>
                <a:ea typeface="+mn-ea"/>
                <a:cs typeface="+mn-cs"/>
              </a:rPr>
              <a:t>grouped under 1) leadership, management &amp; facilitation or 2) environment/culture </a:t>
            </a:r>
            <a:r>
              <a:rPr lang="en-GB" sz="1200" b="0" kern="1200" dirty="0" smtClean="0">
                <a:solidFill>
                  <a:schemeClr val="tx1"/>
                </a:solidFill>
                <a:latin typeface="+mn-lt"/>
                <a:ea typeface="+mn-ea"/>
                <a:cs typeface="+mn-cs"/>
              </a:rPr>
              <a:t>provide an overarching framework within which bottom-up innovation is more likely to be encouraged, supported and facilitated within a process of strategic change.</a:t>
            </a:r>
          </a:p>
          <a:p>
            <a:r>
              <a:rPr lang="en-GB" sz="1200" b="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7276ED11-2604-4095-AF03-0690F2612382}" type="slidenum">
              <a:rPr lang="en-GB" smtClean="0"/>
              <a:pPr/>
              <a:t>25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b="1" kern="1200" dirty="0" smtClean="0">
                <a:solidFill>
                  <a:schemeClr val="tx1"/>
                </a:solidFill>
                <a:latin typeface="+mn-lt"/>
                <a:ea typeface="+mn-ea"/>
                <a:cs typeface="+mn-cs"/>
              </a:rPr>
              <a:t>38</a:t>
            </a:r>
            <a:r>
              <a:rPr lang="en-GB" sz="1200" b="0" kern="1200" dirty="0" smtClean="0">
                <a:solidFill>
                  <a:schemeClr val="tx1"/>
                </a:solidFill>
                <a:latin typeface="+mn-lt"/>
                <a:ea typeface="+mn-ea"/>
                <a:cs typeface="+mn-cs"/>
              </a:rPr>
              <a:t> A questionnaire was developed from a pilot study within the larger SDP study which identified factors that seemed to be important in enabling change to happen. Innovators were invited to rate the importance of each factor when trying to accomplish significant change on a five point</a:t>
            </a:r>
            <a:r>
              <a:rPr lang="en-GB" sz="1200" b="0" kern="1200" baseline="0" dirty="0" smtClean="0">
                <a:solidFill>
                  <a:schemeClr val="tx1"/>
                </a:solidFill>
                <a:latin typeface="+mn-lt"/>
                <a:ea typeface="+mn-ea"/>
                <a:cs typeface="+mn-cs"/>
              </a:rPr>
              <a:t> scale.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The most striking conclusion is that all these factors are important to people when they are undertaking significant change. 21 of the 22 factors scored an average of 4 or more, and 19 factors scored 4.3 or more (max 5.0). The only factor to score less than 4 was (1)  'Having a clear vision of how the university saw its future and how SDP contributed to that vision.' However, most innovators had a clear vision of what they wanted to accomplish. Their vision is clearly more important to them than the strategic vision of the institution.</a:t>
            </a:r>
          </a:p>
          <a:p>
            <a:endParaRPr lang="en-GB"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Personal characteristics (my will, my vision, my readiness) feature prominently in what is important, together with the way people wanted to be trusted and feel that their contributions would be valued. High value is also placed on communication, the social dimension of work and the need to make progress. The large number of factors innovators believe are involved in enabling innovation to be accomplished is striking and accounts for much of the complexity involved in innovating.</a:t>
            </a:r>
          </a:p>
          <a:p>
            <a:endParaRPr lang="en-GB" sz="1200" b="0"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ヒラギノ角ゴ Pro W3" charset="0"/>
                <a:cs typeface="Arial" pitchFamily="34" charset="0"/>
              </a:rPr>
              <a:t>Factors highlighted in </a:t>
            </a:r>
            <a:r>
              <a:rPr kumimoji="0" lang="en-US" sz="1600" b="1" i="0" u="none" strike="noStrike" cap="none" normalizeH="0" baseline="0" dirty="0" smtClean="0">
                <a:ln>
                  <a:noFill/>
                </a:ln>
                <a:solidFill>
                  <a:schemeClr val="tx1"/>
                </a:solidFill>
                <a:effectLst/>
                <a:latin typeface="Arial" pitchFamily="34" charset="0"/>
                <a:ea typeface="ヒラギノ角ゴ Pro W3" charset="0"/>
                <a:cs typeface="Arial" pitchFamily="34" charset="0"/>
              </a:rPr>
              <a:t>institutional surveys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Personal</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Ability to think and act creatively</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Having the capability to undertake the work or the belief that the necessary knowledge and capability can be developed</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Having particular attitudes or orientations – like being open to new ideas, willing to take risks and to persevere when faced with obstacles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Having the ability to persuade others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Being motivated from within</a:t>
            </a:r>
            <a:r>
              <a:rPr kumimoji="0" lang="en-US" b="0" i="1"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intrinsic motivations</a:t>
            </a:r>
            <a:r>
              <a:rPr kumimoji="0" lang="en-US" b="0" i="1"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a:t>
            </a:r>
            <a:r>
              <a:rPr kumimoji="0" lang="en-US" b="0" i="1"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might be triggered by:</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a problem or issue needing resolution</a:t>
            </a: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dirty="0" smtClean="0">
                <a:latin typeface="Microsoft Sans Serif" pitchFamily="34" charset="0"/>
                <a:ea typeface="ヒラギノ角ゴ Pro W3"/>
                <a:cs typeface="Microsoft Sans Serif" pitchFamily="34" charset="0"/>
              </a:rPr>
              <a:t> exposure to an exiting idea or practice</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dirty="0" smtClean="0">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feelings of boredom and staleness</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Process factors</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relate</a:t>
            </a: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to</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dirty="0" smtClean="0">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the dynamics of engagement and interaction – belief that good things will emerge from good work processes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the opportunities</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for </a:t>
            </a: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communication in order to persuade or involve people </a:t>
            </a:r>
            <a:endParaRPr lang="en-US" dirty="0" smtClean="0">
              <a:latin typeface="Microsoft Sans Serif" pitchFamily="34" charset="0"/>
              <a:ea typeface="ヒラギノ角ゴ Pro W3"/>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meaningful and productive working relationships</a:t>
            </a:r>
            <a:r>
              <a:rPr lang="en-US" dirty="0" smtClean="0">
                <a:latin typeface="Microsoft Sans Serif" pitchFamily="34" charset="0"/>
                <a:ea typeface="ヒラギノ角ゴ Pro W3"/>
                <a:cs typeface="Microsoft Sans Serif" pitchFamily="34" charset="0"/>
              </a:rPr>
              <a:t> with colleagues/clients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h</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aving the freedom, time and space to develop something in a particular way</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err="1" smtClean="0">
                <a:ln>
                  <a:noFill/>
                </a:ln>
                <a:solidFill>
                  <a:schemeClr val="tx1"/>
                </a:solidFill>
                <a:effectLst/>
                <a:latin typeface="Microsoft Sans Serif" pitchFamily="34" charset="0"/>
                <a:ea typeface="ヒラギノ角ゴ Pro W3"/>
                <a:cs typeface="Microsoft Sans Serif" pitchFamily="34" charset="0"/>
              </a:rPr>
              <a:t>Organisational</a:t>
            </a:r>
            <a:r>
              <a:rPr kumimoji="0" lang="en-US" b="1"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 cultural / environmental factors</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 that encourage include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dirty="0" smtClean="0">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managerial regimes that trusts and empowers developers and appreciates and values their efforts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dirty="0" smtClean="0">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being part of a supportive and productive team </a:t>
            </a:r>
            <a:endParaRPr lang="en-US" dirty="0" smtClean="0">
              <a:latin typeface="Microsoft Sans Serif" pitchFamily="34" charset="0"/>
              <a:ea typeface="ヒラギノ角ゴ Pro W3"/>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b="0" i="0" u="none" strike="noStrike" cap="none" normalizeH="0" dirty="0" smtClean="0">
                <a:ln>
                  <a:noFill/>
                </a:ln>
                <a:solidFill>
                  <a:schemeClr val="tx1"/>
                </a:solidFill>
                <a:effectLst/>
                <a:latin typeface="Microsoft Sans Serif" pitchFamily="34" charset="0"/>
                <a:ea typeface="ヒラギノ角ゴ Pro W3"/>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a culture/community which values and cares about people</a:t>
            </a:r>
            <a:endParaRPr lang="en-GB"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GB" dirty="0" smtClean="0">
                <a:latin typeface="Arial" pitchFamily="34" charset="0"/>
                <a:ea typeface="ヒラギノ角ゴ Pro W3"/>
                <a:cs typeface="Arial" pitchFamily="34" charset="0"/>
              </a:rPr>
              <a:t> </a:t>
            </a:r>
            <a:r>
              <a:rPr lang="en-US" dirty="0" smtClean="0">
                <a:latin typeface="Microsoft Sans Serif" pitchFamily="34" charset="0"/>
                <a:ea typeface="ヒラギノ角ゴ Pro W3"/>
                <a:cs typeface="Microsoft Sans Serif" pitchFamily="34" charset="0"/>
              </a:rPr>
              <a:t>h</a:t>
            </a:r>
            <a:r>
              <a:rPr kumimoji="0" lang="en-US" b="0" i="0"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aving sufficient resources. </a:t>
            </a:r>
            <a:r>
              <a:rPr kumimoji="0" lang="en-US" b="0" i="1" u="none" strike="noStrike" cap="none" normalizeH="0" baseline="0" dirty="0" smtClean="0">
                <a:ln>
                  <a:noFill/>
                </a:ln>
                <a:solidFill>
                  <a:schemeClr val="tx1"/>
                </a:solidFill>
                <a:effectLst/>
                <a:latin typeface="Microsoft Sans Serif" pitchFamily="34" charset="0"/>
                <a:ea typeface="ヒラギノ角ゴ Pro W3"/>
                <a:cs typeface="Microsoft Sans Serif" pitchFamily="34" charset="0"/>
              </a:rPr>
              <a:t>Limited resources do not necessarily stifle creativity as it is can be an incentive for resourcefulness.</a:t>
            </a:r>
            <a:endParaRPr kumimoji="0" lang="en-GB"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1100" b="1" dirty="0" smtClean="0">
              <a:latin typeface="Microsoft Sans Serif" pitchFamily="34" charset="0"/>
              <a:ea typeface="Times New Roman" pitchFamily="18"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icrosoft Sans Serif" pitchFamily="34" charset="0"/>
                <a:ea typeface="Times New Roman" pitchFamily="18" charset="0"/>
                <a:cs typeface="Microsoft Sans Serif" pitchFamily="34" charset="0"/>
              </a:rPr>
              <a:t>Employment conditions</a:t>
            </a:r>
            <a:r>
              <a:rPr kumimoji="0" lang="en-GB" b="0" i="0" u="none" strike="noStrike" cap="none" normalizeH="0" baseline="0" dirty="0" smtClean="0">
                <a:ln>
                  <a:noFill/>
                </a:ln>
                <a:solidFill>
                  <a:schemeClr val="tx1"/>
                </a:solidFill>
                <a:effectLst/>
                <a:latin typeface="Microsoft Sans Serif" pitchFamily="34" charset="0"/>
                <a:ea typeface="Times New Roman" pitchFamily="18" charset="0"/>
                <a:cs typeface="Microsoft Sans Serif" pitchFamily="34" charset="0"/>
              </a:rPr>
              <a:t> or situations that provide the developer with the freedom/ autonomy/ flexibility/independence they need to fulfil their role.</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Synthesis</a:t>
            </a:r>
            <a:r>
              <a:rPr lang="en-GB" baseline="0" dirty="0" smtClean="0"/>
              <a:t> of factors and conditions from Solent study</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Drawing Inspiration From the Discipline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Creativity is a social and cultural phenomenon and we need to understand how it is understood in the different cultural domains (disciplines) and the field (teachers and others who practice in the discipline). creativity results from the interaction of a system composed of three elements: a culture that contains symbolic rules, a person who brings novelty into the symbolic domain, and a field of experts who recognise and validate innovation. All three are necessary for a creative idea, product or discovery to take place</a:t>
            </a:r>
            <a:r>
              <a:rPr lang="en-GB" sz="1200" kern="1200" baseline="30000" dirty="0" smtClean="0">
                <a:solidFill>
                  <a:schemeClr val="tx1"/>
                </a:solidFill>
                <a:latin typeface="+mn-lt"/>
                <a:ea typeface="+mn-ea"/>
                <a:cs typeface="+mn-cs"/>
              </a:rPr>
              <a:t>p6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One way in which universities could encourage students to develop their understandings of what being creative means is to help them appreciate what creativity means in disciplinary practices and in the achievements of disciplinary practitioners. What does it mean to be a creative engineer, doctor, historian, teacher or any other practitioner in a discipline? Surveys show that faculty share similar perceptions of what being creative means in their discipline and sites for creative thinking that relate to these characteristics appear to be available in most aspects of disciplinary practice. Growing understanding and making explicit what creativity means in the academy is the first step in engaging the academy with this challenge. </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Csikszentmihalyi</a:t>
            </a:r>
            <a:r>
              <a:rPr lang="en-US" sz="1200" kern="1200" dirty="0" smtClean="0">
                <a:solidFill>
                  <a:schemeClr val="tx1"/>
                </a:solidFill>
                <a:latin typeface="+mn-lt"/>
                <a:ea typeface="+mn-ea"/>
                <a:cs typeface="+mn-cs"/>
              </a:rPr>
              <a:t> M (1997) Creativity: Flow and the Psychology of Discovery and Invention. New York Harper Adams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b="1" kern="1200" dirty="0" smtClean="0">
                <a:solidFill>
                  <a:schemeClr val="tx1"/>
                </a:solidFill>
                <a:latin typeface="+mn-lt"/>
                <a:ea typeface="+mn-ea"/>
                <a:cs typeface="+mn-cs"/>
              </a:rPr>
              <a:t>Where Does Creativity Reside in the Discipline?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Surveys of academic teachers in different disciplines</a:t>
            </a:r>
            <a:r>
              <a:rPr lang="en-GB" sz="1200" kern="1200" baseline="30000" dirty="0" smtClean="0">
                <a:solidFill>
                  <a:schemeClr val="tx1"/>
                </a:solidFill>
                <a:latin typeface="+mn-lt"/>
                <a:ea typeface="+mn-ea"/>
                <a:cs typeface="+mn-cs"/>
              </a:rPr>
              <a:t>24 </a:t>
            </a:r>
            <a:r>
              <a:rPr lang="en-GB" sz="1200" kern="1200" dirty="0" smtClean="0">
                <a:solidFill>
                  <a:schemeClr val="tx1"/>
                </a:solidFill>
                <a:latin typeface="+mn-lt"/>
                <a:ea typeface="+mn-ea"/>
                <a:cs typeface="+mn-cs"/>
              </a:rPr>
              <a:t>reveal that sites for creative thinking and action appear to be available in most aspects of disciplinary practice. Sites for creativity can be connected through the idea of disciplinary enquiry and problem solving.</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Being original – </a:t>
            </a:r>
            <a:r>
              <a:rPr lang="en-GB" sz="1200" kern="1200" dirty="0" smtClean="0">
                <a:solidFill>
                  <a:schemeClr val="tx1"/>
                </a:solidFill>
                <a:latin typeface="+mn-lt"/>
                <a:ea typeface="+mn-ea"/>
                <a:cs typeface="+mn-cs"/>
              </a:rPr>
              <a:t>is understood as creating something new and useful to the discipline. For most academics this is embodied in the processes and products of research many of whom are active contributors. The idea is also connected to invention and innovation. For example in history this could mean: new approaches to solving historical problems; new techniques to gather and analyse data; new approaches to validate evidence;  new interpretations of evidence; new forms of history and new forms of communicating historical information.</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Making use of imagination </a:t>
            </a:r>
            <a:r>
              <a:rPr lang="en-GB" sz="1200" kern="1200" dirty="0" smtClean="0">
                <a:solidFill>
                  <a:schemeClr val="tx1"/>
                </a:solidFill>
                <a:latin typeface="+mn-lt"/>
                <a:ea typeface="+mn-ea"/>
                <a:cs typeface="+mn-cs"/>
              </a:rPr>
              <a:t>– is focused on the use of mental models in disciplinary thinking. It is a source of inspiration, stimulates curiosity and sustains motivation. It generates ideas for creative solutions and facilitates interpretation in situations which cannot be understood by facts or observations alone. Disciplinary problems and concerns provide an essential context for the use of imagination. </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Finding and thinking about complex problems –  </a:t>
            </a:r>
            <a:r>
              <a:rPr lang="en-GB" sz="1200" kern="1200" dirty="0" smtClean="0">
                <a:solidFill>
                  <a:schemeClr val="tx1"/>
                </a:solidFill>
                <a:latin typeface="+mn-lt"/>
                <a:ea typeface="+mn-ea"/>
                <a:cs typeface="+mn-cs"/>
              </a:rPr>
              <a:t>the engine of academic creativity is intellectual curiosity – the desire to find out, understand, explain, prove or disprove something. Curiosity leads academics to find questions that are worth answering and problems that are worth solving. </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Making sense of complexity, synthesising, connecting and seeing relationships </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Because working with complex problems often involves working with multiple and incomplete data sets, the capacity to synthesise, make connections and see new patterns and relationships is important in sense-making (interpreting and creating new mental models) and working towards better understandings and possible solutions to difficult problems.</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Communication</a:t>
            </a:r>
            <a:r>
              <a:rPr lang="en-GB" sz="1200" kern="1200" dirty="0" smtClean="0">
                <a:solidFill>
                  <a:schemeClr val="tx1"/>
                </a:solidFill>
                <a:latin typeface="+mn-lt"/>
                <a:ea typeface="+mn-ea"/>
                <a:cs typeface="+mn-cs"/>
              </a:rPr>
              <a:t> -  the communication of ideas, knowledge and deeper understandings are important dimensions of creativity in the discipline. The symbolic language and tools and vehicles for communicating are all part of the disciplinary heritage. Story telling is an important dimension of communication. Disciplinary cultures are largely based on writing using the conceptual and symbolic language and images that have been developed to communicate complex information. Story-telling and story-writing are important sites for academics’ creativity.</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Resourcefulness</a:t>
            </a:r>
            <a:r>
              <a:rPr lang="en-GB" sz="1200" kern="1200" dirty="0" smtClean="0">
                <a:solidFill>
                  <a:schemeClr val="tx1"/>
                </a:solidFill>
                <a:latin typeface="+mn-lt"/>
                <a:ea typeface="+mn-ea"/>
                <a:cs typeface="+mn-cs"/>
              </a:rPr>
              <a:t> – in the professional disciplines many roles involve solving difficult problems requiring ingenuity and resourcefulness. For example, a social worker or medic might need all their resourcefulness to access and acquire the resources to solve a client or patient’s problem.</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Amabile</a:t>
            </a:r>
            <a:r>
              <a:rPr lang="en-GB" sz="1200" kern="1200" baseline="30000" dirty="0" smtClean="0">
                <a:solidFill>
                  <a:schemeClr val="tx1"/>
                </a:solidFill>
                <a:latin typeface="+mn-lt"/>
                <a:ea typeface="+mn-ea"/>
                <a:cs typeface="+mn-cs"/>
              </a:rPr>
              <a:t>6</a:t>
            </a:r>
            <a:r>
              <a:rPr lang="en-GB" sz="1200" kern="1200" dirty="0" smtClean="0">
                <a:solidFill>
                  <a:schemeClr val="tx1"/>
                </a:solidFill>
                <a:latin typeface="+mn-lt"/>
                <a:ea typeface="+mn-ea"/>
                <a:cs typeface="+mn-cs"/>
              </a:rPr>
              <a:t> reveals how these characteristics of disciplinary creativity might be integrated into her model of creativity (Figure 3) through the example of a bio-engineer utilising his expertise, creative thinking and motivations to find and solve problems (contexts) that motivate him. In this scenario we are dealing with the Pro-c versions of creativity recognised by Kaufman and Beghetto</a:t>
            </a:r>
            <a:r>
              <a:rPr lang="en-GB" sz="1200" kern="1200" baseline="30000" dirty="0" smtClean="0">
                <a:solidFill>
                  <a:schemeClr val="tx1"/>
                </a:solidFill>
                <a:latin typeface="+mn-lt"/>
                <a:ea typeface="+mn-ea"/>
                <a:cs typeface="+mn-cs"/>
              </a:rPr>
              <a:t>16</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 bio-engineer's  expertise  includes his innate talent for imagining and thinking about complex scientific problems as well as sensing out the important  problems in that domain, his factual knowledge of biochemistry  and the techniques of genetic  engineering,   his  familiarity  with  past  and  current   work  in  the  area,  and  the  technical laboratory skill he has acquired. This component can be viewed as the set of cognitive pathways that may be followed for solving a given problem or doing a given task </a:t>
            </a:r>
            <a:r>
              <a:rPr lang="en-GB" sz="1200" kern="1200" baseline="30000" dirty="0" smtClean="0">
                <a:solidFill>
                  <a:schemeClr val="tx1"/>
                </a:solidFill>
                <a:latin typeface="+mn-lt"/>
                <a:ea typeface="+mn-ea"/>
                <a:cs typeface="+mn-cs"/>
              </a:rPr>
              <a:t>6 p5</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Our bio-engineer's arsenal of creativity skills might include his ability to break out of a preconceived   perception  or  expectation  when  observing  experimental   results,  his  tolerance  for ambiguity in the process of deciding on the appropriate interpretation for puzzling  data, his ability to suspend   judgment  as  he  considers  different  approaches,  and  his  ability  to  break  out  of strict algorithms  for attacking  a problem</a:t>
            </a:r>
            <a:r>
              <a:rPr lang="en-GB" sz="1200" kern="1200" baseline="30000" dirty="0" smtClean="0">
                <a:solidFill>
                  <a:schemeClr val="tx1"/>
                </a:solidFill>
                <a:latin typeface="+mn-lt"/>
                <a:ea typeface="+mn-ea"/>
                <a:cs typeface="+mn-cs"/>
              </a:rPr>
              <a:t>6 p5</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Task motivation makes the difference between what our bio-engineer can do and what he will do. The former depends on his levels of domain-relevant skills and creativity-relevant skills. But it is his task motivation that determines the extent to which he will fully engage his domain-relevant skills and creativity-relevant skills in the service of creative performance.</a:t>
            </a:r>
            <a:r>
              <a:rPr lang="en-GB" sz="1200" kern="1200" baseline="30000" dirty="0" smtClean="0">
                <a:solidFill>
                  <a:schemeClr val="tx1"/>
                </a:solidFill>
                <a:latin typeface="+mn-lt"/>
                <a:ea typeface="+mn-ea"/>
                <a:cs typeface="+mn-cs"/>
              </a:rPr>
              <a:t>6p7</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many people, simply having the intellectual challenge of a problem they care about is all they need to motivate themselves and increase their potential for creativity.</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GB" dirty="0" smtClean="0"/>
              <a:t>Creativity has a scale and level dimension. Kaufman and </a:t>
            </a:r>
            <a:r>
              <a:rPr lang="en-GB" dirty="0" err="1" smtClean="0"/>
              <a:t>Berghetto</a:t>
            </a:r>
            <a:r>
              <a:rPr lang="en-GB" dirty="0" smtClean="0"/>
              <a:t> (2009) developed a 4C model </a:t>
            </a:r>
            <a:r>
              <a:rPr lang="en-GB" dirty="0" err="1" smtClean="0"/>
              <a:t>refering</a:t>
            </a:r>
            <a:r>
              <a:rPr lang="en-GB" dirty="0" smtClean="0"/>
              <a:t> to </a:t>
            </a:r>
            <a:r>
              <a:rPr lang="en-GB" i="1" dirty="0" smtClean="0"/>
              <a:t>'Big-C'</a:t>
            </a:r>
            <a:r>
              <a:rPr lang="en-GB" dirty="0" smtClean="0"/>
              <a:t> creativity that brings about significant change in a domain; </a:t>
            </a:r>
            <a:r>
              <a:rPr lang="en-GB" i="1" dirty="0" smtClean="0"/>
              <a:t>'Pro-c'</a:t>
            </a:r>
            <a:r>
              <a:rPr lang="en-GB" dirty="0" smtClean="0"/>
              <a:t> creativity associated with the creative acts of experts or people who have mastered a field, including but not only people involved in professional activity; </a:t>
            </a:r>
            <a:r>
              <a:rPr lang="en-GB" i="1" dirty="0" smtClean="0"/>
              <a:t>'little-c' </a:t>
            </a:r>
            <a:r>
              <a:rPr lang="en-GB" dirty="0" smtClean="0"/>
              <a:t>creativity - the everyday creative acts of individuals who are not particularly expert in a situation and </a:t>
            </a:r>
            <a:r>
              <a:rPr lang="en-GB" i="1" dirty="0" smtClean="0"/>
              <a:t>'mini-c'</a:t>
            </a:r>
            <a:r>
              <a:rPr lang="en-GB" dirty="0" smtClean="0"/>
              <a:t>  the novel and personally meaningful interpretation of experiences, actions and events made by individuals. Central to the definition of mini-c creativity is the dynamic, interpretative process of constructing personal knowledge and understanding within a particular socio-cultural context.</a:t>
            </a:r>
          </a:p>
          <a:p>
            <a:pPr>
              <a:defRPr/>
            </a:pPr>
            <a:r>
              <a:rPr lang="en-GB" dirty="0" smtClean="0"/>
              <a:t> </a:t>
            </a:r>
          </a:p>
          <a:p>
            <a:pPr>
              <a:defRPr/>
            </a:pPr>
            <a:r>
              <a:rPr lang="en-GB" dirty="0" smtClean="0"/>
              <a:t>Both mini-c and little-c forms of creativity are relevant to higher education learning and curriculum designs, teaching and learning strategies could usefully encourage and facilitate these. One might speculate that participation in these forms of creativity are pre-requisite for Pro-c and Big-C creativity in later life: if we want creative professionals then we should be encouraging students to be creative. It is however important to note that 'everyday creativity can extend from mini-c to little-c through Pro-c. It is only Big-C that remains </a:t>
            </a:r>
            <a:r>
              <a:rPr lang="en-GB" i="1" dirty="0" smtClean="0"/>
              <a:t>eminent</a:t>
            </a:r>
            <a:r>
              <a:rPr lang="en-GB" dirty="0" smtClean="0"/>
              <a:t> creativity (ibid:6) beyond the reach of most of us. From an educational perspective it might be reasoned that by encouraging and empowering students to use, develop and make claims for mini-c and little-c forms of creativity, we are better preparing them not only for using these forms in later life but for engaging in more expert-based forms of creativity that emerges through sustained engagement with a particular domain or field of activity.</a:t>
            </a:r>
          </a:p>
          <a:p>
            <a:pPr>
              <a:defRPr/>
            </a:pPr>
            <a:r>
              <a:rPr lang="en-GB" dirty="0" smtClean="0"/>
              <a:t> </a:t>
            </a:r>
            <a:endParaRPr lang="en-GB" dirty="0"/>
          </a:p>
        </p:txBody>
      </p:sp>
      <p:sp>
        <p:nvSpPr>
          <p:cNvPr id="46084" name="Slide Number Placeholder 3"/>
          <p:cNvSpPr>
            <a:spLocks noGrp="1"/>
          </p:cNvSpPr>
          <p:nvPr>
            <p:ph type="sldNum" sz="quarter" idx="5"/>
          </p:nvPr>
        </p:nvSpPr>
        <p:spPr>
          <a:noFill/>
        </p:spPr>
        <p:txBody>
          <a:bodyPr/>
          <a:lstStyle/>
          <a:p>
            <a:fld id="{F60727EB-7C8D-4F4A-ABC7-BCD4B2960E4D}" type="slidenum">
              <a:rPr lang="en-GB" smtClean="0">
                <a:latin typeface="Arial" pitchFamily="34" charset="0"/>
                <a:ea typeface="MS PGothic" pitchFamily="34" charset="-128"/>
              </a:rPr>
              <a:pPr/>
              <a:t>7</a:t>
            </a:fld>
            <a:endParaRPr lang="en-GB" smtClean="0">
              <a:latin typeface="Arial" pitchFamily="34"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In</a:t>
            </a:r>
            <a:r>
              <a:rPr lang="en-GB" baseline="0" dirty="0" smtClean="0"/>
              <a:t> this video clip Tina </a:t>
            </a:r>
            <a:r>
              <a:rPr lang="en-GB" baseline="0" dirty="0" err="1" smtClean="0"/>
              <a:t>Seelig</a:t>
            </a:r>
            <a:r>
              <a:rPr lang="en-GB" baseline="0" dirty="0" smtClean="0"/>
              <a:t> describes some of the techniques she uses to facilitate a MOOC on the theme of creativity.</a:t>
            </a:r>
          </a:p>
          <a:p>
            <a:endParaRPr lang="en-GB" baseline="0" dirty="0" smtClean="0"/>
          </a:p>
          <a:p>
            <a:r>
              <a:rPr lang="en-GB" b="1" baseline="0" dirty="0" smtClean="0"/>
              <a:t>Which of her techniques might be applied to more conventional classroom-based courses?</a:t>
            </a:r>
          </a:p>
          <a:p>
            <a:endParaRPr lang="en-GB" b="1" baseline="0" dirty="0" smtClean="0"/>
          </a:p>
          <a:p>
            <a:r>
              <a:rPr lang="en-GB" sz="1200" b="0" kern="1200" dirty="0" smtClean="0">
                <a:solidFill>
                  <a:schemeClr val="tx1"/>
                </a:solidFill>
                <a:latin typeface="+mn-lt"/>
                <a:ea typeface="+mn-ea"/>
                <a:cs typeface="+mn-cs"/>
              </a:rPr>
              <a:t>Can you teach creativity to 44,000 people?</a:t>
            </a:r>
          </a:p>
          <a:p>
            <a:r>
              <a:rPr lang="en-GB" sz="1200" b="0" i="1" kern="1200" dirty="0" smtClean="0">
                <a:solidFill>
                  <a:schemeClr val="tx1"/>
                </a:solidFill>
                <a:latin typeface="+mn-lt"/>
                <a:ea typeface="+mn-ea"/>
                <a:cs typeface="+mn-cs"/>
              </a:rPr>
              <a:t>Tina </a:t>
            </a:r>
            <a:r>
              <a:rPr lang="en-GB" sz="1200" b="0" i="1" kern="1200" dirty="0" err="1" smtClean="0">
                <a:solidFill>
                  <a:schemeClr val="tx1"/>
                </a:solidFill>
                <a:latin typeface="+mn-lt"/>
                <a:ea typeface="+mn-ea"/>
                <a:cs typeface="+mn-cs"/>
              </a:rPr>
              <a:t>Seelig</a:t>
            </a:r>
            <a:r>
              <a:rPr lang="en-GB" sz="1200" b="0" i="1" kern="1200" dirty="0" smtClean="0">
                <a:solidFill>
                  <a:schemeClr val="tx1"/>
                </a:solidFill>
                <a:latin typeface="+mn-lt"/>
                <a:ea typeface="+mn-ea"/>
                <a:cs typeface="+mn-cs"/>
              </a:rPr>
              <a:t>, Stamford University - ideas for teaching for creativity</a:t>
            </a:r>
            <a:endParaRPr lang="en-GB" sz="1200" b="0" kern="1200" dirty="0" smtClean="0">
              <a:solidFill>
                <a:schemeClr val="tx1"/>
              </a:solidFill>
              <a:latin typeface="+mn-lt"/>
              <a:ea typeface="+mn-ea"/>
              <a:cs typeface="+mn-cs"/>
            </a:endParaRPr>
          </a:p>
          <a:p>
            <a:r>
              <a:rPr lang="en-GB" sz="1200" b="0" u="sng" kern="1200" dirty="0" smtClean="0">
                <a:solidFill>
                  <a:schemeClr val="tx1"/>
                </a:solidFill>
                <a:latin typeface="+mn-lt"/>
                <a:ea typeface="+mn-ea"/>
                <a:cs typeface="+mn-cs"/>
                <a:hlinkClick r:id="rId3"/>
              </a:rPr>
              <a:t>http://www.ksucreatives.com/teaching-for-creativity.html</a:t>
            </a:r>
            <a:endParaRPr lang="en-GB"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Stretch imaginations and show students that everything is ripe for creativity and innovation</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Start with short 5min lecture - each lecture takes 5 days to produce could be on topics like - challenging assumptions, reframing problems, creativity in teams </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Readings to support the lecture theme to enable students to develop their knowledge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Every week set a challenge (assignment) - sometimes individuals, sometimes teams. Break assignments down to small parts to avoid confusion - </a:t>
            </a:r>
            <a:r>
              <a:rPr lang="en-GB" sz="1200" b="0" kern="1200" dirty="0" err="1" smtClean="0">
                <a:solidFill>
                  <a:schemeClr val="tx1"/>
                </a:solidFill>
                <a:latin typeface="+mn-lt"/>
                <a:ea typeface="+mn-ea"/>
                <a:cs typeface="+mn-cs"/>
              </a:rPr>
              <a:t>eg</a:t>
            </a:r>
            <a:r>
              <a:rPr lang="en-GB" sz="1200" b="0" kern="1200" dirty="0" smtClean="0">
                <a:solidFill>
                  <a:schemeClr val="tx1"/>
                </a:solidFill>
                <a:latin typeface="+mn-lt"/>
                <a:ea typeface="+mn-ea"/>
                <a:cs typeface="+mn-cs"/>
              </a:rPr>
              <a:t> design a cover for your own biography to stretch imaginations. </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Everyone uploads their assignment so everyone can see everyone else’s work</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Everyone evaluates/comments on everyone else - Crowd Source Grading</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Teacher provides rubric to guide evaluation and examples to show how rubric is used</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Huge amount of feedback</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Self-organising / self-regulating community - people take on supportive roles</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Amazing on-line community. High level of commitment from people hungry for learning. But not everyone motivated to same degree.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Teacher's role is CHIEF INSTIGATOR - I get things going then let them happen. Teacher reacts to problems and reflects to learn from experience. Assumes that others know more than she does.</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Driven by problems and problem solving - you can </a:t>
            </a:r>
            <a:r>
              <a:rPr lang="en-GB" sz="1200" b="0" kern="1200" dirty="0" err="1" smtClean="0">
                <a:solidFill>
                  <a:schemeClr val="tx1"/>
                </a:solidFill>
                <a:latin typeface="+mn-lt"/>
                <a:ea typeface="+mn-ea"/>
                <a:cs typeface="+mn-cs"/>
              </a:rPr>
              <a:t>problematize</a:t>
            </a:r>
            <a:r>
              <a:rPr lang="en-GB" sz="1200" b="0" kern="1200" dirty="0" smtClean="0">
                <a:solidFill>
                  <a:schemeClr val="tx1"/>
                </a:solidFill>
                <a:latin typeface="+mn-lt"/>
                <a:ea typeface="+mn-ea"/>
                <a:cs typeface="+mn-cs"/>
              </a:rPr>
              <a:t> anything. Every problem is an opportunity</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Problem solving pattern example</a:t>
            </a:r>
          </a:p>
          <a:p>
            <a:r>
              <a:rPr lang="en-GB" sz="1200" b="0" kern="1200" dirty="0" smtClean="0">
                <a:solidFill>
                  <a:schemeClr val="tx1"/>
                </a:solidFill>
                <a:latin typeface="+mn-lt"/>
                <a:ea typeface="+mn-ea"/>
                <a:cs typeface="+mn-cs"/>
              </a:rPr>
              <a:t>1) Take anything common </a:t>
            </a:r>
            <a:r>
              <a:rPr lang="en-GB" sz="1200" b="0" kern="1200" dirty="0" err="1" smtClean="0">
                <a:solidFill>
                  <a:schemeClr val="tx1"/>
                </a:solidFill>
                <a:latin typeface="+mn-lt"/>
                <a:ea typeface="+mn-ea"/>
                <a:cs typeface="+mn-cs"/>
              </a:rPr>
              <a:t>eg</a:t>
            </a:r>
            <a:r>
              <a:rPr lang="en-GB" sz="1200" b="0" kern="1200" dirty="0" smtClean="0">
                <a:solidFill>
                  <a:schemeClr val="tx1"/>
                </a:solidFill>
                <a:latin typeface="+mn-lt"/>
                <a:ea typeface="+mn-ea"/>
                <a:cs typeface="+mn-cs"/>
              </a:rPr>
              <a:t> PETS and imagine a problem associated with Pets</a:t>
            </a:r>
          </a:p>
          <a:p>
            <a:r>
              <a:rPr lang="en-GB" sz="1200" b="0" kern="1200" dirty="0" smtClean="0">
                <a:solidFill>
                  <a:schemeClr val="tx1"/>
                </a:solidFill>
                <a:latin typeface="+mn-lt"/>
                <a:ea typeface="+mn-ea"/>
                <a:cs typeface="+mn-cs"/>
              </a:rPr>
              <a:t>2) Brainstorm lots of ideas at least 100 possible solutions then pick one</a:t>
            </a:r>
          </a:p>
          <a:p>
            <a:r>
              <a:rPr lang="en-GB" sz="1200" b="0" kern="1200" dirty="0" smtClean="0">
                <a:solidFill>
                  <a:schemeClr val="tx1"/>
                </a:solidFill>
                <a:latin typeface="+mn-lt"/>
                <a:ea typeface="+mn-ea"/>
                <a:cs typeface="+mn-cs"/>
              </a:rPr>
              <a:t>4) Pick favourite and develop idea</a:t>
            </a:r>
          </a:p>
          <a:p>
            <a:r>
              <a:rPr lang="en-GB" sz="1200" b="0" kern="1200" dirty="0" smtClean="0">
                <a:solidFill>
                  <a:schemeClr val="tx1"/>
                </a:solidFill>
                <a:latin typeface="+mn-lt"/>
                <a:ea typeface="+mn-ea"/>
                <a:cs typeface="+mn-cs"/>
              </a:rPr>
              <a:t>5) Prototype the solution - show how it will work</a:t>
            </a:r>
          </a:p>
          <a:p>
            <a:r>
              <a:rPr lang="en-GB" sz="1200" b="0" kern="1200" dirty="0" smtClean="0">
                <a:solidFill>
                  <a:schemeClr val="tx1"/>
                </a:solidFill>
                <a:latin typeface="+mn-lt"/>
                <a:ea typeface="+mn-ea"/>
                <a:cs typeface="+mn-cs"/>
              </a:rPr>
              <a:t>6) Tell a story to explain solution</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Lots of space for experimentation</a:t>
            </a:r>
          </a:p>
          <a:p>
            <a:endParaRPr lang="en-GB" b="1" baseline="0" dirty="0" smtClean="0"/>
          </a:p>
          <a:p>
            <a:endParaRPr lang="en-GB" b="1" baseline="0" dirty="0" smtClean="0"/>
          </a:p>
          <a:p>
            <a:endParaRPr lang="en-GB" b="1"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GB" smtClean="0"/>
              <a:t>Students are subjected to many different pedagogic practices within their course. These are generally consistent with the signature pedagogies of the discipline, but they will also include teachers’ own pedagogic orientations that might be influenced by their interests and beliefs.</a:t>
            </a:r>
          </a:p>
          <a:p>
            <a:endParaRPr lang="en-GB" smtClean="0"/>
          </a:p>
          <a:p>
            <a:r>
              <a:rPr lang="en-GB" smtClean="0"/>
              <a:t>But students also learn in environments outside the course and implicitly or explicitly they are developing skills, beliefs and values and having experiences that they can assimilate into their overall development.</a:t>
            </a:r>
          </a:p>
          <a:p>
            <a:r>
              <a:rPr lang="en-GB" smtClean="0"/>
              <a:t> </a:t>
            </a:r>
          </a:p>
          <a:p>
            <a:r>
              <a:rPr lang="en-GB" smtClean="0"/>
              <a:t>By getting involved in many different experiences they are in fact creating their own unique ‘signature’ learning experience.. They are in fact being the person they want to be and striving to become the person they want to become.</a:t>
            </a:r>
          </a:p>
        </p:txBody>
      </p:sp>
      <p:sp>
        <p:nvSpPr>
          <p:cNvPr id="143364" name="Slide Number Placeholder 3"/>
          <p:cNvSpPr>
            <a:spLocks noGrp="1"/>
          </p:cNvSpPr>
          <p:nvPr>
            <p:ph type="sldNum" sz="quarter" idx="5"/>
          </p:nvPr>
        </p:nvSpPr>
        <p:spPr>
          <a:noFill/>
        </p:spPr>
        <p:txBody>
          <a:bodyPr/>
          <a:lstStyle/>
          <a:p>
            <a:fld id="{A35D68B4-D4AD-4A29-9588-5A83A33D6311}" type="slidenum">
              <a:rPr lang="en-GB" altLang="en-US" smtClean="0"/>
              <a:pPr/>
              <a:t>10</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GB" dirty="0"/>
              <a:t>There are opportunities and affordances for self-directed, self-regulated learning across the whole of a learners life while they are studying at university but to support and recognise learners’ self-regulated learning, development and achievement across their whole life requires the adoption of a </a:t>
            </a:r>
            <a:r>
              <a:rPr lang="en-GB" dirty="0" err="1"/>
              <a:t>lifewide</a:t>
            </a:r>
            <a:r>
              <a:rPr lang="en-GB" dirty="0"/>
              <a:t> curriculum and the means of recognising student development outside the formal academic curriculum (Jackson 2011)</a:t>
            </a:r>
          </a:p>
          <a:p>
            <a:pPr>
              <a:defRPr/>
            </a:pPr>
            <a:endParaRPr lang="en-GB" dirty="0"/>
          </a:p>
          <a:p>
            <a:pPr>
              <a:defRPr/>
            </a:pPr>
            <a:r>
              <a:rPr lang="en-GB" dirty="0"/>
              <a:t>The concrete expression of a </a:t>
            </a:r>
            <a:r>
              <a:rPr lang="en-GB" dirty="0" err="1"/>
              <a:t>lifewide</a:t>
            </a:r>
            <a:r>
              <a:rPr lang="en-GB" dirty="0"/>
              <a:t> curriculum as depicted in this diagram it contains four different curricular domains: </a:t>
            </a:r>
          </a:p>
          <a:p>
            <a:pPr marL="228600" indent="-228600">
              <a:buFontTx/>
              <a:buAutoNum type="arabicPeriod"/>
              <a:defRPr/>
            </a:pPr>
            <a:r>
              <a:rPr lang="en-GB" dirty="0"/>
              <a:t>Academic curriculum, </a:t>
            </a:r>
          </a:p>
          <a:p>
            <a:pPr marL="228600" indent="-228600">
              <a:buFontTx/>
              <a:buAutoNum type="arabicPeriod"/>
              <a:defRPr/>
            </a:pPr>
            <a:r>
              <a:rPr lang="en-GB" dirty="0"/>
              <a:t>Work-related curriculum</a:t>
            </a:r>
          </a:p>
          <a:p>
            <a:pPr>
              <a:defRPr/>
            </a:pPr>
            <a:r>
              <a:rPr lang="en-GB" dirty="0"/>
              <a:t>3.  Co-curriculum: experiences provided by the university that may or may not be credit-bearing and for which learners may or may not receive formal recognition</a:t>
            </a:r>
          </a:p>
          <a:p>
            <a:pPr>
              <a:defRPr/>
            </a:pPr>
            <a:r>
              <a:rPr lang="en-GB" dirty="0"/>
              <a:t>4 Extra-curriculum: experiences that are determined by the learners themselves and constitute all the spaces that they inhabit outside of 1 and 2 above.</a:t>
            </a:r>
          </a:p>
          <a:p>
            <a:pPr>
              <a:defRPr/>
            </a:pPr>
            <a:r>
              <a:rPr lang="en-GB" dirty="0"/>
              <a:t> </a:t>
            </a:r>
          </a:p>
          <a:p>
            <a:pPr>
              <a:defRPr/>
            </a:pPr>
            <a:r>
              <a:rPr lang="en-GB" dirty="0"/>
              <a:t>The distinction between co- and extra-curricular has been deliberately blurred in some universities as experiences that would be considered to be extra-curricular have been incorporated into the co-curriculum. But regardless of the way institutions define their curricular domains this book is primarily concerned with the co-curricular and extra-curricular domains of student experience and achievement and the ways in which student learning and development is being supported and recognised in these domains. </a:t>
            </a:r>
          </a:p>
          <a:p>
            <a:pPr>
              <a:defRPr/>
            </a:pPr>
            <a:endParaRPr lang="en-GB" dirty="0"/>
          </a:p>
        </p:txBody>
      </p:sp>
      <p:sp>
        <p:nvSpPr>
          <p:cNvPr id="144388" name="Slide Number Placeholder 3"/>
          <p:cNvSpPr>
            <a:spLocks noGrp="1"/>
          </p:cNvSpPr>
          <p:nvPr>
            <p:ph type="sldNum" sz="quarter" idx="5"/>
          </p:nvPr>
        </p:nvSpPr>
        <p:spPr>
          <a:noFill/>
        </p:spPr>
        <p:txBody>
          <a:bodyPr/>
          <a:lstStyle/>
          <a:p>
            <a:fld id="{CD6A0BD4-C9F1-4AFC-A13F-F8A05750E689}" type="slidenum">
              <a:rPr lang="en-GB" altLang="en-US" smtClean="0"/>
              <a:pPr/>
              <a:t>11</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GB" smtClean="0">
                <a:latin typeface="Arial" pitchFamily="34" charset="0"/>
              </a:rPr>
              <a:t>See slide share presentation</a:t>
            </a:r>
          </a:p>
          <a:p>
            <a:r>
              <a:rPr lang="en-GB" smtClean="0">
                <a:latin typeface="Arial" pitchFamily="34" charset="0"/>
              </a:rPr>
              <a:t>http://www.slideshare.net/Tiimiakatemia/tiimiakatemia-presentation-shortbasicsaugust2014-37793652</a:t>
            </a:r>
          </a:p>
        </p:txBody>
      </p:sp>
      <p:sp>
        <p:nvSpPr>
          <p:cNvPr id="79876" name="Slide Number Placeholder 3"/>
          <p:cNvSpPr>
            <a:spLocks noGrp="1"/>
          </p:cNvSpPr>
          <p:nvPr>
            <p:ph type="sldNum" sz="quarter" idx="5"/>
          </p:nvPr>
        </p:nvSpPr>
        <p:spPr>
          <a:noFill/>
        </p:spPr>
        <p:txBody>
          <a:bodyPr/>
          <a:lstStyle/>
          <a:p>
            <a:fld id="{68B2BE02-AF6F-414C-8260-7BFA90981C6F}" type="slidenum">
              <a:rPr lang="en-GB" smtClean="0"/>
              <a:pPr/>
              <a:t>16</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fontAlgn="base"/>
            <a:r>
              <a:rPr lang="en-US" sz="1200" kern="1200" dirty="0" smtClean="0">
                <a:solidFill>
                  <a:schemeClr val="tx1"/>
                </a:solidFill>
                <a:latin typeface="+mn-lt"/>
                <a:ea typeface="+mn-ea"/>
                <a:cs typeface="+mn-cs"/>
              </a:rPr>
              <a:t>The basic idea of </a:t>
            </a:r>
            <a:r>
              <a:rPr lang="en-US" sz="1200" kern="1200" dirty="0" err="1" smtClean="0">
                <a:solidFill>
                  <a:schemeClr val="tx1"/>
                </a:solidFill>
                <a:latin typeface="+mn-lt"/>
                <a:ea typeface="+mn-ea"/>
                <a:cs typeface="+mn-cs"/>
              </a:rPr>
              <a:t>École</a:t>
            </a:r>
            <a:r>
              <a:rPr lang="en-US" sz="1200" kern="1200" dirty="0" smtClean="0">
                <a:solidFill>
                  <a:schemeClr val="tx1"/>
                </a:solidFill>
                <a:latin typeface="+mn-lt"/>
                <a:ea typeface="+mn-ea"/>
                <a:cs typeface="+mn-cs"/>
              </a:rPr>
              <a:t> 42 is to throw all the students — 800 to 1,000 per year — into a single building in the heart of Paris, give them Apple computers with large screens and throw increasingly difficult programming challenges at them. The students are given little direction about how to solve the problems, so they have to turn to each other — and to the Internet — to  figure out the solutions. All of </a:t>
            </a:r>
            <a:r>
              <a:rPr lang="en-US" sz="1200" kern="1200" dirty="0" err="1" smtClean="0">
                <a:solidFill>
                  <a:schemeClr val="tx1"/>
                </a:solidFill>
                <a:latin typeface="+mn-lt"/>
                <a:ea typeface="+mn-ea"/>
                <a:cs typeface="+mn-cs"/>
              </a:rPr>
              <a:t>École</a:t>
            </a:r>
            <a:r>
              <a:rPr lang="en-US" sz="1200" kern="1200" dirty="0" smtClean="0">
                <a:solidFill>
                  <a:schemeClr val="tx1"/>
                </a:solidFill>
                <a:latin typeface="+mn-lt"/>
                <a:ea typeface="+mn-ea"/>
                <a:cs typeface="+mn-cs"/>
              </a:rPr>
              <a:t> 42′s projects are meant to be collaborative, so the students work in teams of two to five people. At first glance, the </a:t>
            </a:r>
            <a:r>
              <a:rPr lang="en-US" sz="1200" kern="1200" dirty="0" err="1" smtClean="0">
                <a:solidFill>
                  <a:schemeClr val="tx1"/>
                </a:solidFill>
                <a:latin typeface="+mn-lt"/>
                <a:ea typeface="+mn-ea"/>
                <a:cs typeface="+mn-cs"/>
              </a:rPr>
              <a:t>École’s</a:t>
            </a:r>
            <a:r>
              <a:rPr lang="en-US" sz="1200" kern="1200" dirty="0" smtClean="0">
                <a:solidFill>
                  <a:schemeClr val="tx1"/>
                </a:solidFill>
                <a:latin typeface="+mn-lt"/>
                <a:ea typeface="+mn-ea"/>
                <a:cs typeface="+mn-cs"/>
              </a:rPr>
              <a:t> classrooms look a little bit like a factory floor or a coding sweatshop, with row after row of Aeron-style chairs facing row after row of big monitors. But a closer look reveals that the layout is designed to facilitate small-group collaboration, with the monitors staggered so that students can easily talk to one another, on the diagonals between the monitors or side by side with the people next to them. Students can come and go as they please; the school is open 24 hours a day and has a well-appointed cafeteria in the basement. Students share all of their code on </a:t>
            </a:r>
            <a:r>
              <a:rPr lang="en-US" sz="1200" kern="1200" dirty="0" err="1" smtClean="0">
                <a:solidFill>
                  <a:schemeClr val="tx1"/>
                </a:solidFill>
                <a:latin typeface="+mn-lt"/>
                <a:ea typeface="+mn-ea"/>
                <a:cs typeface="+mn-cs"/>
              </a:rPr>
              <a:t>Github</a:t>
            </a:r>
            <a:r>
              <a:rPr lang="en-US" sz="1200" kern="1200" dirty="0" smtClean="0">
                <a:solidFill>
                  <a:schemeClr val="tx1"/>
                </a:solidFill>
                <a:latin typeface="+mn-lt"/>
                <a:ea typeface="+mn-ea"/>
                <a:cs typeface="+mn-cs"/>
              </a:rPr>
              <a:t> (the world's largest open source platform and community). They communicate and collaborate with one another, and receive challenges and tests, via the school’s intranet. Everything else they figure out on their own, whether it means learning trigonometry, figuring out the syntax for C code, or picking up techniques to index a database.</a:t>
            </a:r>
            <a:endParaRPr lang="en-GB"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Tests are essentially pass-fail. A team either completes the project or it doesn’t. The no-teachers approach makes sense, as nearly anything you need to know about programming can now be found, for free, on the Internet. Motivated people can easily teach themselves any language they need to know in a few months of intensive work. But motivation is what’s hard to come by, and to sustain — ask anyone who has tried out </a:t>
            </a:r>
            <a:r>
              <a:rPr lang="en-US" sz="1200" u="none" strike="noStrike" kern="1200" dirty="0" err="1" smtClean="0">
                <a:solidFill>
                  <a:schemeClr val="tx1"/>
                </a:solidFill>
                <a:latin typeface="+mn-lt"/>
                <a:ea typeface="+mn-ea"/>
                <a:cs typeface="+mn-cs"/>
                <a:hlinkClick r:id="rId3"/>
              </a:rPr>
              <a:t>Codecademy</a:t>
            </a:r>
            <a:r>
              <a:rPr lang="en-US" sz="1200" kern="1200" dirty="0" smtClean="0">
                <a:solidFill>
                  <a:schemeClr val="tx1"/>
                </a:solidFill>
                <a:latin typeface="+mn-lt"/>
                <a:ea typeface="+mn-ea"/>
                <a:cs typeface="+mn-cs"/>
              </a:rPr>
              <a:t> but not stuck with it. That has prompted the creation of “learn to code” </a:t>
            </a:r>
            <a:r>
              <a:rPr lang="en-US" sz="1200" kern="1200" dirty="0" err="1" smtClean="0">
                <a:solidFill>
                  <a:schemeClr val="tx1"/>
                </a:solidFill>
                <a:latin typeface="+mn-lt"/>
                <a:ea typeface="+mn-ea"/>
                <a:cs typeface="+mn-cs"/>
              </a:rPr>
              <a:t>bootcamps</a:t>
            </a:r>
            <a:r>
              <a:rPr lang="en-US" sz="1200" kern="1200" dirty="0" smtClean="0">
                <a:solidFill>
                  <a:schemeClr val="tx1"/>
                </a:solidFill>
                <a:latin typeface="+mn-lt"/>
                <a:ea typeface="+mn-ea"/>
                <a:cs typeface="+mn-cs"/>
              </a:rPr>
              <a:t> and schools around the world. </a:t>
            </a:r>
            <a:r>
              <a:rPr lang="en-US" sz="1200" kern="1200" dirty="0" err="1" smtClean="0">
                <a:solidFill>
                  <a:schemeClr val="tx1"/>
                </a:solidFill>
                <a:latin typeface="+mn-lt"/>
                <a:ea typeface="+mn-ea"/>
                <a:cs typeface="+mn-cs"/>
              </a:rPr>
              <a:t>École</a:t>
            </a:r>
            <a:r>
              <a:rPr lang="en-US" sz="1200" kern="1200" dirty="0" smtClean="0">
                <a:solidFill>
                  <a:schemeClr val="tx1"/>
                </a:solidFill>
                <a:latin typeface="+mn-lt"/>
                <a:ea typeface="+mn-ea"/>
                <a:cs typeface="+mn-cs"/>
              </a:rPr>
              <a:t> 42 takes a similar inspiration but allows the students to generate their own enthusiasm via collaborative (and somewhat competitive) teamwork.</a:t>
            </a:r>
            <a:endParaRPr lang="en-GB" sz="1200" kern="1200" dirty="0" smtClean="0">
              <a:solidFill>
                <a:schemeClr val="tx1"/>
              </a:solidFill>
              <a:latin typeface="+mn-lt"/>
              <a:ea typeface="+mn-ea"/>
              <a:cs typeface="+mn-cs"/>
            </a:endParaRPr>
          </a:p>
          <a:p>
            <a:pPr lvl="0"/>
            <a:r>
              <a:rPr lang="en-GB" sz="1200" u="none" strike="noStrike" kern="1200" dirty="0" err="1" smtClean="0">
                <a:solidFill>
                  <a:schemeClr val="tx1"/>
                </a:solidFill>
                <a:latin typeface="+mn-lt"/>
                <a:ea typeface="+mn-ea"/>
                <a:cs typeface="+mn-cs"/>
                <a:hlinkClick r:id="rId4"/>
              </a:rPr>
              <a:t>Tweney</a:t>
            </a:r>
            <a:r>
              <a:rPr lang="en-GB" sz="1200" kern="1200" dirty="0" smtClean="0">
                <a:solidFill>
                  <a:schemeClr val="tx1"/>
                </a:solidFill>
                <a:latin typeface="+mn-lt"/>
                <a:ea typeface="+mn-ea"/>
                <a:cs typeface="+mn-cs"/>
              </a:rPr>
              <a:t> D (2014)  </a:t>
            </a:r>
            <a:r>
              <a:rPr lang="en-GB" sz="1200" kern="1200" dirty="0" err="1" smtClean="0">
                <a:solidFill>
                  <a:schemeClr val="tx1"/>
                </a:solidFill>
                <a:latin typeface="+mn-lt"/>
                <a:ea typeface="+mn-ea"/>
                <a:cs typeface="+mn-cs"/>
              </a:rPr>
              <a:t>Ecole</a:t>
            </a:r>
            <a:r>
              <a:rPr lang="en-GB" sz="1200" kern="1200" dirty="0" smtClean="0">
                <a:solidFill>
                  <a:schemeClr val="tx1"/>
                </a:solidFill>
                <a:latin typeface="+mn-lt"/>
                <a:ea typeface="+mn-ea"/>
                <a:cs typeface="+mn-cs"/>
              </a:rPr>
              <a:t> 42 Available at:</a:t>
            </a:r>
          </a:p>
          <a:p>
            <a:r>
              <a:rPr lang="en-US" sz="1200" kern="1200" dirty="0" smtClean="0">
                <a:solidFill>
                  <a:schemeClr val="tx1"/>
                </a:solidFill>
                <a:latin typeface="+mn-lt"/>
                <a:ea typeface="+mn-ea"/>
                <a:cs typeface="+mn-cs"/>
              </a:rPr>
              <a:t>	</a:t>
            </a:r>
            <a:r>
              <a:rPr lang="en-US" sz="1200" i="1" u="sng" kern="1200" dirty="0" smtClean="0">
                <a:solidFill>
                  <a:schemeClr val="tx1"/>
                </a:solidFill>
                <a:latin typeface="+mn-lt"/>
                <a:ea typeface="+mn-ea"/>
                <a:cs typeface="+mn-cs"/>
                <a:hlinkClick r:id="rId5"/>
              </a:rPr>
              <a:t>http://venturebeat.com/2014/06/13/this-french-tech-school-has-no-teachers-no-books-no-	tuition-and-it-could-change-everything/</a:t>
            </a:r>
            <a:endParaRPr lang="en-GB" sz="1200" kern="1200" dirty="0" smtClean="0">
              <a:solidFill>
                <a:schemeClr val="tx1"/>
              </a:solidFill>
              <a:latin typeface="+mn-lt"/>
              <a:ea typeface="+mn-ea"/>
              <a:cs typeface="+mn-cs"/>
            </a:endParaRPr>
          </a:p>
          <a:p>
            <a:pPr lvl="0" fontAlgn="t"/>
            <a:r>
              <a:rPr lang="en-GB" sz="1200" b="0" kern="1200" dirty="0" smtClean="0">
                <a:solidFill>
                  <a:schemeClr val="tx1"/>
                </a:solidFill>
                <a:latin typeface="+mn-lt"/>
                <a:ea typeface="+mn-ea"/>
                <a:cs typeface="+mn-cs"/>
              </a:rPr>
              <a:t>Interview with </a:t>
            </a:r>
            <a:r>
              <a:rPr lang="en-GB" sz="1200" b="0" kern="1200" dirty="0" err="1" smtClean="0">
                <a:solidFill>
                  <a:schemeClr val="tx1"/>
                </a:solidFill>
                <a:latin typeface="+mn-lt"/>
                <a:ea typeface="+mn-ea"/>
                <a:cs typeface="+mn-cs"/>
              </a:rPr>
              <a:t>Florian</a:t>
            </a:r>
            <a:r>
              <a:rPr lang="en-GB" sz="1200" b="0" kern="1200" dirty="0" smtClean="0">
                <a:solidFill>
                  <a:schemeClr val="tx1"/>
                </a:solidFill>
                <a:latin typeface="+mn-lt"/>
                <a:ea typeface="+mn-ea"/>
                <a:cs typeface="+mn-cs"/>
              </a:rPr>
              <a:t> Bucher et </a:t>
            </a:r>
            <a:r>
              <a:rPr lang="en-GB" sz="1200" b="0" kern="1200" dirty="0" err="1" smtClean="0">
                <a:solidFill>
                  <a:schemeClr val="tx1"/>
                </a:solidFill>
                <a:latin typeface="+mn-lt"/>
                <a:ea typeface="+mn-ea"/>
                <a:cs typeface="+mn-cs"/>
              </a:rPr>
              <a:t>Kwame</a:t>
            </a:r>
            <a:r>
              <a:rPr lang="en-GB" sz="1200" b="0" kern="1200" dirty="0" smtClean="0">
                <a:solidFill>
                  <a:schemeClr val="tx1"/>
                </a:solidFill>
                <a:latin typeface="+mn-lt"/>
                <a:ea typeface="+mn-ea"/>
                <a:cs typeface="+mn-cs"/>
              </a:rPr>
              <a:t> </a:t>
            </a:r>
            <a:r>
              <a:rPr lang="en-GB" sz="1200" b="0" kern="1200" dirty="0" err="1" smtClean="0">
                <a:solidFill>
                  <a:schemeClr val="tx1"/>
                </a:solidFill>
                <a:latin typeface="+mn-lt"/>
                <a:ea typeface="+mn-ea"/>
                <a:cs typeface="+mn-cs"/>
              </a:rPr>
              <a:t>Yamgnane</a:t>
            </a:r>
            <a:r>
              <a:rPr lang="en-GB" sz="1200" b="0" kern="1200" dirty="0" smtClean="0">
                <a:solidFill>
                  <a:schemeClr val="tx1"/>
                </a:solidFill>
                <a:latin typeface="+mn-lt"/>
                <a:ea typeface="+mn-ea"/>
                <a:cs typeface="+mn-cs"/>
              </a:rPr>
              <a:t>, Co-Founders of </a:t>
            </a:r>
            <a:r>
              <a:rPr lang="en-GB" sz="1200" b="0" kern="1200" dirty="0" err="1" smtClean="0">
                <a:solidFill>
                  <a:schemeClr val="tx1"/>
                </a:solidFill>
                <a:latin typeface="+mn-lt"/>
                <a:ea typeface="+mn-ea"/>
                <a:cs typeface="+mn-cs"/>
              </a:rPr>
              <a:t>Ecole</a:t>
            </a:r>
            <a:r>
              <a:rPr lang="en-GB" sz="1200" b="0" kern="1200" dirty="0" smtClean="0">
                <a:solidFill>
                  <a:schemeClr val="tx1"/>
                </a:solidFill>
                <a:latin typeface="+mn-lt"/>
                <a:ea typeface="+mn-ea"/>
                <a:cs typeface="+mn-cs"/>
              </a:rPr>
              <a:t> 42</a:t>
            </a:r>
            <a:endParaRPr lang="en-GB"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6"/>
              </a:rPr>
              <a:t>https://www.youtube.com/watch?v=yW22H1VZnyw</a:t>
            </a:r>
            <a:endParaRPr lang="en-GB"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Premier </a:t>
            </a:r>
            <a:r>
              <a:rPr lang="en-GB" sz="1200" kern="1200" dirty="0" err="1" smtClean="0">
                <a:solidFill>
                  <a:schemeClr val="tx1"/>
                </a:solidFill>
                <a:latin typeface="+mn-lt"/>
                <a:ea typeface="+mn-ea"/>
                <a:cs typeface="+mn-cs"/>
              </a:rPr>
              <a:t>Hackathon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7"/>
              </a:rPr>
              <a:t>https://www.youtube.com/watch?v=oV7h8mu4-lw</a:t>
            </a:r>
            <a:endParaRPr lang="en-GB"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Learning through work environment</a:t>
            </a:r>
          </a:p>
          <a:p>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8"/>
              </a:rPr>
              <a:t>https://www.youtube.com/watch?v=AM1w_YWPzJ0</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solidFill>
                  <a:prstClr val="black"/>
                </a:solidFill>
              </a:rPr>
              <a:pPr/>
              <a:t>17</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3BDFBBDB-B0E8-444A-84F5-C376A9AD0C25}" type="datetimeFigureOut">
              <a:rPr lang="en-GB"/>
              <a:pPr>
                <a:defRPr/>
              </a:pPr>
              <a:t>08/05/2017</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9571CE11-0F70-40C7-B8A1-1DBDA882164C}"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DF2BCF1C-A092-462C-BF8E-F75A863C9DB1}" type="datetimeFigureOut">
              <a:rPr lang="en-GB"/>
              <a:pPr>
                <a:defRPr/>
              </a:pPr>
              <a:t>08/05/2017</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679B08CA-618F-4986-B657-81BDC570F95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49D8489F-8DAD-4927-A49C-D1A100AC047B}" type="datetimeFigureOut">
              <a:rPr lang="en-GB"/>
              <a:pPr>
                <a:defRPr/>
              </a:pPr>
              <a:t>08/05/2017</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B275172C-7FD9-4FE6-B9F3-D4F665E4F1B7}"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7E558616-7481-447B-991D-259D44145E0C}" type="datetimeFigureOut">
              <a:rPr lang="en-GB"/>
              <a:pPr>
                <a:defRPr/>
              </a:pPr>
              <a:t>08/05/2017</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A8692843-2A02-41DB-8268-C08AC57CFFB9}"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97944E6A-75C1-4417-BE12-475E02AE90EC}" type="datetimeFigureOut">
              <a:rPr lang="en-GB"/>
              <a:pPr>
                <a:defRPr/>
              </a:pPr>
              <a:t>08/05/2017</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5F4B3E36-56CE-44DA-AC1F-5940102BC391}"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81558CDC-8177-4BAE-A799-3BF72E82B2D3}" type="datetimeFigureOut">
              <a:rPr lang="en-GB"/>
              <a:pPr>
                <a:defRPr/>
              </a:pPr>
              <a:t>08/05/2017</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3691A640-5D4E-48F2-BE4C-0894285C85C6}"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C1B3319F-16F9-478E-A6A4-8F91F1E8475F}" type="datetimeFigureOut">
              <a:rPr lang="en-GB"/>
              <a:pPr>
                <a:defRPr/>
              </a:pPr>
              <a:t>08/05/2017</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2C4C4EAB-CF45-4C46-8196-CFBA8830A997}"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E9F95817-8A5E-4405-943C-B8736D2DB159}" type="datetimeFigureOut">
              <a:rPr lang="en-GB"/>
              <a:pPr>
                <a:defRPr/>
              </a:pPr>
              <a:t>08/05/2017</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1E698AAD-4F14-4895-B564-0B6365183891}"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1552808A-98AB-4874-9576-69549AC92B4D}" type="datetimeFigureOut">
              <a:rPr lang="en-GB"/>
              <a:pPr>
                <a:defRPr/>
              </a:pPr>
              <a:t>08/05/2017</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3AD2DEB7-0166-4EB9-AB00-043A962BB6A2}"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D4D00E43-0F72-4B1A-95EC-67E639B8386B}" type="datetimeFigureOut">
              <a:rPr lang="en-GB"/>
              <a:pPr>
                <a:defRPr/>
              </a:pPr>
              <a:t>08/05/2017</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CED3CECD-597C-4F9E-86D6-B33BCA5B326B}"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DFD6BCBA-346D-486B-B76F-20C253A7562D}" type="datetimeFigureOut">
              <a:rPr lang="en-GB"/>
              <a:pPr>
                <a:defRPr/>
              </a:pPr>
              <a:t>08/05/2017</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charset="0"/>
                <a:ea typeface="MS PGothic" pitchFamily="34" charset="-128"/>
              </a:defRPr>
            </a:lvl1pPr>
          </a:lstStyle>
          <a:p>
            <a:pPr>
              <a:defRPr/>
            </a:pPr>
            <a:fld id="{85BD15B0-E6B9-481F-AB05-107090D70E8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08/05/2017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08/05/2017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32FD4-E3AF-4201-8366-135309A26DA9}" type="datetimeFigureOut">
              <a:rPr lang="en-GB" smtClean="0">
                <a:solidFill>
                  <a:prstClr val="black">
                    <a:tint val="75000"/>
                  </a:prstClr>
                </a:solidFill>
              </a:rPr>
              <a:pPr/>
              <a:t>08/05/2017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123E4-F6A2-44EC-B971-3A56F8B7D4EC}"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A24A303F-1D9C-4829-B1C0-41C899E2DEEB}" type="datetimeFigureOut">
              <a:rPr lang="en-GB"/>
              <a:pPr>
                <a:defRPr/>
              </a:pPr>
              <a:t>08/05/2017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ea typeface="+mn-ea"/>
              </a:defRPr>
            </a:lvl1pPr>
          </a:lstStyle>
          <a:p>
            <a:pPr>
              <a:defRPr/>
            </a:pPr>
            <a:fld id="{7DC97591-739C-43F1-B2A8-6EA7463E62D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google.com.sa/search?rlz=1C1SVEC_enGB581GB581&amp;espv=2&amp;q=team+academy+jyv%C3%A4skyl%C3%A4&amp;sa=X&amp;ei=EDT6VMukA8KY7gbhooDgCQ&amp;ved=0CBoQ7xYoAA"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creativeacademic.uk/creative-pedagogies.html" TargetMode="External"/><Relationship Id="rId1" Type="http://schemas.openxmlformats.org/officeDocument/2006/relationships/slideLayout" Target="../slideLayouts/slideLayout7.xml"/><Relationship Id="rId4" Type="http://schemas.openxmlformats.org/officeDocument/2006/relationships/hyperlink" Target="http://www.creativeacademic.uk/magazine.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youtube.com/watch?v=IC_ZT00fas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3056078" y="2041104"/>
            <a:ext cx="2631105" cy="1877437"/>
          </a:xfrm>
          <a:prstGeom prst="rect">
            <a:avLst/>
          </a:prstGeom>
          <a:noFill/>
          <a:ln w="9525">
            <a:noFill/>
            <a:miter lim="800000"/>
            <a:headEnd/>
            <a:tailEnd/>
          </a:ln>
        </p:spPr>
        <p:txBody>
          <a:bodyPr wrap="none" anchor="ctr">
            <a:spAutoFit/>
          </a:bodyPr>
          <a:lstStyle/>
          <a:p>
            <a:pPr algn="justLow" fontAlgn="base">
              <a:spcBef>
                <a:spcPct val="0"/>
              </a:spcBef>
              <a:spcAft>
                <a:spcPct val="0"/>
              </a:spcAft>
            </a:pPr>
            <a:endParaRPr lang="en-GB" altLang="en-US" sz="2400" b="1" dirty="0" smtClean="0">
              <a:solidFill>
                <a:srgbClr val="000000"/>
              </a:solidFill>
              <a:latin typeface="Calibri" pitchFamily="34" charset="0"/>
              <a:ea typeface="Times New Roman" pitchFamily="18" charset="0"/>
              <a:cs typeface="Aharoni" pitchFamily="2" charset="-79"/>
            </a:endParaRPr>
          </a:p>
          <a:p>
            <a:pPr algn="justLow" fontAlgn="base">
              <a:spcBef>
                <a:spcPct val="0"/>
              </a:spcBef>
              <a:spcAft>
                <a:spcPct val="0"/>
              </a:spcAft>
            </a:pPr>
            <a:endParaRPr lang="en-GB" altLang="en-US" sz="2400" b="1" dirty="0" smtClean="0">
              <a:solidFill>
                <a:srgbClr val="000000"/>
              </a:solidFill>
              <a:latin typeface="Calibri" pitchFamily="34" charset="0"/>
              <a:ea typeface="Times New Roman" pitchFamily="18" charset="0"/>
              <a:cs typeface="Aharoni" pitchFamily="2" charset="-79"/>
            </a:endParaRPr>
          </a:p>
          <a:p>
            <a:pPr algn="justLow" fontAlgn="base">
              <a:spcBef>
                <a:spcPct val="0"/>
              </a:spcBef>
              <a:spcAft>
                <a:spcPct val="0"/>
              </a:spcAft>
            </a:pPr>
            <a:r>
              <a:rPr lang="en-GB" altLang="en-US" sz="2800" b="1" dirty="0" smtClean="0">
                <a:solidFill>
                  <a:srgbClr val="000000"/>
                </a:solidFill>
                <a:latin typeface="Calibri" pitchFamily="34" charset="0"/>
                <a:ea typeface="Times New Roman" pitchFamily="18" charset="0"/>
                <a:cs typeface="Aharoni" pitchFamily="2" charset="-79"/>
              </a:rPr>
              <a:t>Norman Jackson</a:t>
            </a:r>
          </a:p>
          <a:p>
            <a:pPr algn="justLow" fontAlgn="base">
              <a:spcBef>
                <a:spcPct val="0"/>
              </a:spcBef>
              <a:spcAft>
                <a:spcPct val="0"/>
              </a:spcAft>
            </a:pPr>
            <a:r>
              <a:rPr lang="en-GB" altLang="en-US" sz="2800" b="1" dirty="0" smtClean="0">
                <a:solidFill>
                  <a:srgbClr val="000000"/>
                </a:solidFill>
                <a:latin typeface="Calibri" pitchFamily="34" charset="0"/>
                <a:ea typeface="Times New Roman" pitchFamily="18" charset="0"/>
                <a:cs typeface="Aharoni" pitchFamily="2" charset="-79"/>
              </a:rPr>
              <a:t>    @lifewider</a:t>
            </a:r>
            <a:r>
              <a:rPr lang="en-GB" altLang="en-US" sz="4000" b="1" dirty="0" smtClean="0">
                <a:solidFill>
                  <a:srgbClr val="000000"/>
                </a:solidFill>
                <a:latin typeface="Calibri" pitchFamily="34" charset="0"/>
                <a:ea typeface="Times New Roman" pitchFamily="18" charset="0"/>
                <a:cs typeface="Aharoni" pitchFamily="2" charset="-79"/>
              </a:rPr>
              <a:t>1</a:t>
            </a:r>
            <a:r>
              <a:rPr lang="en-GB" altLang="en-US" sz="2800" b="1" dirty="0" smtClean="0">
                <a:solidFill>
                  <a:srgbClr val="000000"/>
                </a:solidFill>
                <a:latin typeface="Calibri" pitchFamily="34" charset="0"/>
                <a:ea typeface="Times New Roman" pitchFamily="18" charset="0"/>
                <a:cs typeface="Aharoni" pitchFamily="2" charset="-79"/>
              </a:rPr>
              <a:t> </a:t>
            </a:r>
          </a:p>
        </p:txBody>
      </p:sp>
      <p:pic>
        <p:nvPicPr>
          <p:cNvPr id="93187" name="Picture 2" descr="C:\Users\norman\Pictures\creative academic\LOGO\Creative Academic Abstract Logo B&amp;G.png"/>
          <p:cNvPicPr>
            <a:picLocks noChangeAspect="1" noChangeArrowheads="1"/>
          </p:cNvPicPr>
          <p:nvPr/>
        </p:nvPicPr>
        <p:blipFill>
          <a:blip r:embed="rId3" cstate="print"/>
          <a:srcRect/>
          <a:stretch>
            <a:fillRect/>
          </a:stretch>
        </p:blipFill>
        <p:spPr bwMode="auto">
          <a:xfrm>
            <a:off x="6372225" y="260350"/>
            <a:ext cx="1584325" cy="620713"/>
          </a:xfrm>
          <a:prstGeom prst="rect">
            <a:avLst/>
          </a:prstGeom>
          <a:noFill/>
          <a:ln w="9525">
            <a:noFill/>
            <a:miter lim="800000"/>
            <a:headEnd/>
            <a:tailEnd/>
          </a:ln>
        </p:spPr>
      </p:pic>
      <p:pic>
        <p:nvPicPr>
          <p:cNvPr id="93188" name="Picture 9" descr="C:\Users\norman\Pictures\LIFEWIDE EDUCATION\LWE Abstract Logo Final B&amp;G.jpg"/>
          <p:cNvPicPr>
            <a:picLocks noChangeAspect="1" noChangeArrowheads="1"/>
          </p:cNvPicPr>
          <p:nvPr/>
        </p:nvPicPr>
        <p:blipFill>
          <a:blip r:embed="rId4" cstate="print"/>
          <a:srcRect/>
          <a:stretch>
            <a:fillRect/>
          </a:stretch>
        </p:blipFill>
        <p:spPr bwMode="auto">
          <a:xfrm>
            <a:off x="3995738" y="333375"/>
            <a:ext cx="1728787" cy="688975"/>
          </a:xfrm>
          <a:prstGeom prst="rect">
            <a:avLst/>
          </a:prstGeom>
          <a:noFill/>
          <a:ln w="9525">
            <a:noFill/>
            <a:miter lim="800000"/>
            <a:headEnd/>
            <a:tailEnd/>
          </a:ln>
        </p:spPr>
      </p:pic>
      <p:sp>
        <p:nvSpPr>
          <p:cNvPr id="93189" name="Rectangle 1"/>
          <p:cNvSpPr>
            <a:spLocks noChangeArrowheads="1"/>
          </p:cNvSpPr>
          <p:nvPr/>
        </p:nvSpPr>
        <p:spPr bwMode="auto">
          <a:xfrm>
            <a:off x="971600" y="4365104"/>
            <a:ext cx="7488238" cy="646112"/>
          </a:xfrm>
          <a:prstGeom prst="rect">
            <a:avLst/>
          </a:prstGeom>
          <a:noFill/>
          <a:ln w="9525">
            <a:noFill/>
            <a:miter lim="800000"/>
            <a:headEnd/>
            <a:tailEnd/>
          </a:ln>
        </p:spPr>
        <p:txBody>
          <a:bodyPr>
            <a:spAutoFit/>
          </a:bodyPr>
          <a:lstStyle/>
          <a:p>
            <a:pPr algn="ctr" fontAlgn="base">
              <a:spcBef>
                <a:spcPct val="0"/>
              </a:spcBef>
              <a:spcAft>
                <a:spcPct val="0"/>
              </a:spcAft>
            </a:pPr>
            <a:r>
              <a:rPr lang="en-GB" altLang="en-US" b="1" dirty="0" smtClean="0">
                <a:solidFill>
                  <a:srgbClr val="000000"/>
                </a:solidFill>
                <a:ea typeface="MS PGothic" pitchFamily="34" charset="-128"/>
              </a:rPr>
              <a:t>Presentation &amp; resources can be downloaded from                </a:t>
            </a:r>
          </a:p>
          <a:p>
            <a:pPr algn="ctr" fontAlgn="base">
              <a:spcBef>
                <a:spcPct val="0"/>
              </a:spcBef>
              <a:spcAft>
                <a:spcPct val="0"/>
              </a:spcAft>
            </a:pPr>
            <a:r>
              <a:rPr lang="en-GB" altLang="en-US" b="1" dirty="0" smtClean="0">
                <a:solidFill>
                  <a:srgbClr val="000000"/>
                </a:solidFill>
                <a:ea typeface="MS PGothic" pitchFamily="34" charset="-128"/>
              </a:rPr>
              <a:t>http://www.normanjackson.co.uk/portsmouth/ </a:t>
            </a:r>
            <a:endParaRPr lang="en-US" altLang="en-US" b="1" dirty="0" smtClean="0">
              <a:solidFill>
                <a:srgbClr val="000000"/>
              </a:solidFill>
              <a:ea typeface="MS PGothic" pitchFamily="34" charset="-128"/>
            </a:endParaRPr>
          </a:p>
        </p:txBody>
      </p:sp>
      <p:pic>
        <p:nvPicPr>
          <p:cNvPr id="93191" name="Picture 9"/>
          <p:cNvPicPr>
            <a:picLocks noChangeAspect="1" noChangeArrowheads="1"/>
          </p:cNvPicPr>
          <p:nvPr/>
        </p:nvPicPr>
        <p:blipFill>
          <a:blip r:embed="rId5" cstate="print"/>
          <a:srcRect/>
          <a:stretch>
            <a:fillRect/>
          </a:stretch>
        </p:blipFill>
        <p:spPr bwMode="auto">
          <a:xfrm>
            <a:off x="250825" y="333375"/>
            <a:ext cx="3025775" cy="647700"/>
          </a:xfrm>
          <a:prstGeom prst="rect">
            <a:avLst/>
          </a:prstGeom>
          <a:noFill/>
          <a:ln w="9525">
            <a:noFill/>
            <a:miter lim="800000"/>
            <a:headEnd/>
            <a:tailEnd/>
          </a:ln>
        </p:spPr>
      </p:pic>
      <p:sp>
        <p:nvSpPr>
          <p:cNvPr id="9" name="Rectangle 7"/>
          <p:cNvSpPr>
            <a:spLocks noChangeArrowheads="1"/>
          </p:cNvSpPr>
          <p:nvPr/>
        </p:nvSpPr>
        <p:spPr bwMode="auto">
          <a:xfrm>
            <a:off x="719064" y="1556792"/>
            <a:ext cx="8424936" cy="1077218"/>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smtClean="0">
                <a:ln>
                  <a:noFill/>
                </a:ln>
                <a:solidFill>
                  <a:sysClr val="windowText" lastClr="000000"/>
                </a:solidFill>
                <a:effectLst/>
                <a:uLnTx/>
                <a:uFillTx/>
              </a:rPr>
              <a:t>Teaching for Students’ Creativity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rPr>
              <a:t>Personal Pedagogies for Creative Learning Ecologies  </a:t>
            </a:r>
            <a:endParaRPr kumimoji="0" lang="en-GB" sz="2400" b="1" i="0" u="none" strike="noStrike" kern="0" cap="none" spc="0" normalizeH="0" baseline="0" noProof="0" dirty="0">
              <a:ln>
                <a:noFill/>
              </a:ln>
              <a:solidFill>
                <a:sysClr val="windowText" lastClr="000000"/>
              </a:solidFill>
              <a:effectLst/>
              <a:uLnTx/>
              <a:uFillTx/>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2"/>
          <p:cNvSpPr txBox="1">
            <a:spLocks noChangeArrowheads="1"/>
          </p:cNvSpPr>
          <p:nvPr/>
        </p:nvSpPr>
        <p:spPr bwMode="auto">
          <a:xfrm>
            <a:off x="882775" y="0"/>
            <a:ext cx="7192483" cy="830997"/>
          </a:xfrm>
          <a:prstGeom prst="rect">
            <a:avLst/>
          </a:prstGeom>
          <a:noFill/>
          <a:ln w="9525">
            <a:noFill/>
            <a:miter lim="800000"/>
            <a:headEnd/>
            <a:tailEnd/>
          </a:ln>
        </p:spPr>
        <p:txBody>
          <a:bodyPr wrap="none">
            <a:spAutoFit/>
          </a:bodyPr>
          <a:lstStyle/>
          <a:p>
            <a:pPr algn="ctr" eaLnBrk="1" hangingPunct="1"/>
            <a:r>
              <a:rPr lang="en-GB" altLang="en-US" sz="2400" b="1" dirty="0" smtClean="0"/>
              <a:t>1 From a students’ perspective – ecologies for learning </a:t>
            </a:r>
          </a:p>
          <a:p>
            <a:pPr algn="ctr" eaLnBrk="1" hangingPunct="1"/>
            <a:r>
              <a:rPr lang="en-GB" altLang="en-US" sz="2400" b="1" dirty="0" smtClean="0"/>
              <a:t>and creativity can occur in every part of their life</a:t>
            </a:r>
          </a:p>
        </p:txBody>
      </p:sp>
      <p:sp>
        <p:nvSpPr>
          <p:cNvPr id="3" name="Rectangle 2"/>
          <p:cNvSpPr/>
          <p:nvPr/>
        </p:nvSpPr>
        <p:spPr>
          <a:xfrm>
            <a:off x="3203575" y="981075"/>
            <a:ext cx="3600450" cy="525621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ounded Rectangle 3"/>
          <p:cNvSpPr/>
          <p:nvPr/>
        </p:nvSpPr>
        <p:spPr>
          <a:xfrm>
            <a:off x="3708400" y="5373688"/>
            <a:ext cx="358775"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ounded Rectangle 4"/>
          <p:cNvSpPr/>
          <p:nvPr/>
        </p:nvSpPr>
        <p:spPr>
          <a:xfrm>
            <a:off x="41402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ounded Rectangle 5"/>
          <p:cNvSpPr/>
          <p:nvPr/>
        </p:nvSpPr>
        <p:spPr>
          <a:xfrm>
            <a:off x="45720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ounded Rectangle 6"/>
          <p:cNvSpPr/>
          <p:nvPr/>
        </p:nvSpPr>
        <p:spPr>
          <a:xfrm>
            <a:off x="50038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1624" name="Picture 2"/>
          <p:cNvPicPr>
            <a:picLocks noChangeAspect="1" noChangeArrowheads="1"/>
          </p:cNvPicPr>
          <p:nvPr/>
        </p:nvPicPr>
        <p:blipFill>
          <a:blip r:embed="rId3" cstate="print"/>
          <a:srcRect/>
          <a:stretch>
            <a:fillRect/>
          </a:stretch>
        </p:blipFill>
        <p:spPr bwMode="auto">
          <a:xfrm>
            <a:off x="3635375" y="4652963"/>
            <a:ext cx="1800225" cy="671512"/>
          </a:xfrm>
          <a:prstGeom prst="rect">
            <a:avLst/>
          </a:prstGeom>
          <a:noFill/>
          <a:ln w="9525">
            <a:noFill/>
            <a:miter lim="800000"/>
            <a:headEnd/>
            <a:tailEnd/>
          </a:ln>
        </p:spPr>
      </p:pic>
      <p:pic>
        <p:nvPicPr>
          <p:cNvPr id="111625" name="Picture 2"/>
          <p:cNvPicPr>
            <a:picLocks noChangeAspect="1" noChangeArrowheads="1"/>
          </p:cNvPicPr>
          <p:nvPr/>
        </p:nvPicPr>
        <p:blipFill>
          <a:blip r:embed="rId3" cstate="print"/>
          <a:srcRect/>
          <a:stretch>
            <a:fillRect/>
          </a:stretch>
        </p:blipFill>
        <p:spPr bwMode="auto">
          <a:xfrm>
            <a:off x="3635375" y="3933825"/>
            <a:ext cx="1800225" cy="671513"/>
          </a:xfrm>
          <a:prstGeom prst="rect">
            <a:avLst/>
          </a:prstGeom>
          <a:noFill/>
          <a:ln w="9525">
            <a:noFill/>
            <a:miter lim="800000"/>
            <a:headEnd/>
            <a:tailEnd/>
          </a:ln>
        </p:spPr>
      </p:pic>
      <p:pic>
        <p:nvPicPr>
          <p:cNvPr id="111626" name="Picture 2"/>
          <p:cNvPicPr>
            <a:picLocks noChangeAspect="1" noChangeArrowheads="1"/>
          </p:cNvPicPr>
          <p:nvPr/>
        </p:nvPicPr>
        <p:blipFill>
          <a:blip r:embed="rId3" cstate="print"/>
          <a:srcRect/>
          <a:stretch>
            <a:fillRect/>
          </a:stretch>
        </p:blipFill>
        <p:spPr bwMode="auto">
          <a:xfrm>
            <a:off x="3635375" y="3213100"/>
            <a:ext cx="1800225" cy="671513"/>
          </a:xfrm>
          <a:prstGeom prst="rect">
            <a:avLst/>
          </a:prstGeom>
          <a:noFill/>
          <a:ln w="9525">
            <a:noFill/>
            <a:miter lim="800000"/>
            <a:headEnd/>
            <a:tailEnd/>
          </a:ln>
        </p:spPr>
      </p:pic>
      <p:sp>
        <p:nvSpPr>
          <p:cNvPr id="11" name="Rounded Rectangle 10"/>
          <p:cNvSpPr/>
          <p:nvPr/>
        </p:nvSpPr>
        <p:spPr>
          <a:xfrm>
            <a:off x="3708400" y="1916113"/>
            <a:ext cx="358775" cy="108108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ounded Rectangle 11"/>
          <p:cNvSpPr/>
          <p:nvPr/>
        </p:nvSpPr>
        <p:spPr>
          <a:xfrm>
            <a:off x="41402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p:cNvSpPr/>
          <p:nvPr/>
        </p:nvSpPr>
        <p:spPr>
          <a:xfrm>
            <a:off x="41402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ounded Rectangle 13"/>
          <p:cNvSpPr/>
          <p:nvPr/>
        </p:nvSpPr>
        <p:spPr>
          <a:xfrm>
            <a:off x="45720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ounded Rectangle 14"/>
          <p:cNvSpPr/>
          <p:nvPr/>
        </p:nvSpPr>
        <p:spPr>
          <a:xfrm>
            <a:off x="50038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ounded Rectangle 15"/>
          <p:cNvSpPr/>
          <p:nvPr/>
        </p:nvSpPr>
        <p:spPr>
          <a:xfrm>
            <a:off x="45720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ounded Rectangle 16"/>
          <p:cNvSpPr/>
          <p:nvPr/>
        </p:nvSpPr>
        <p:spPr>
          <a:xfrm>
            <a:off x="50038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634" name="TextBox 17"/>
          <p:cNvSpPr txBox="1">
            <a:spLocks noChangeArrowheads="1"/>
          </p:cNvSpPr>
          <p:nvPr/>
        </p:nvSpPr>
        <p:spPr bwMode="auto">
          <a:xfrm>
            <a:off x="3635375" y="981075"/>
            <a:ext cx="2919413" cy="400050"/>
          </a:xfrm>
          <a:prstGeom prst="rect">
            <a:avLst/>
          </a:prstGeom>
          <a:noFill/>
          <a:ln w="9525">
            <a:noFill/>
            <a:miter lim="800000"/>
            <a:headEnd/>
            <a:tailEnd/>
          </a:ln>
        </p:spPr>
        <p:txBody>
          <a:bodyPr wrap="none">
            <a:spAutoFit/>
          </a:bodyPr>
          <a:lstStyle/>
          <a:p>
            <a:r>
              <a:rPr lang="en-GB" sz="2000"/>
              <a:t>University Ecosystem</a:t>
            </a:r>
          </a:p>
        </p:txBody>
      </p:sp>
      <p:sp>
        <p:nvSpPr>
          <p:cNvPr id="111635" name="TextBox 18"/>
          <p:cNvSpPr txBox="1">
            <a:spLocks noChangeArrowheads="1"/>
          </p:cNvSpPr>
          <p:nvPr/>
        </p:nvSpPr>
        <p:spPr bwMode="auto">
          <a:xfrm rot="-5400000">
            <a:off x="2727325" y="3617913"/>
            <a:ext cx="1466850" cy="368300"/>
          </a:xfrm>
          <a:prstGeom prst="rect">
            <a:avLst/>
          </a:prstGeom>
          <a:noFill/>
          <a:ln w="9525">
            <a:noFill/>
            <a:miter lim="800000"/>
            <a:headEnd/>
            <a:tailEnd/>
          </a:ln>
        </p:spPr>
        <p:txBody>
          <a:bodyPr wrap="none">
            <a:spAutoFit/>
          </a:bodyPr>
          <a:lstStyle/>
          <a:p>
            <a:r>
              <a:rPr lang="en-GB"/>
              <a:t>Programme</a:t>
            </a:r>
          </a:p>
        </p:txBody>
      </p:sp>
      <p:sp>
        <p:nvSpPr>
          <p:cNvPr id="111636" name="TextBox 19"/>
          <p:cNvSpPr txBox="1">
            <a:spLocks noChangeArrowheads="1"/>
          </p:cNvSpPr>
          <p:nvPr/>
        </p:nvSpPr>
        <p:spPr bwMode="auto">
          <a:xfrm>
            <a:off x="3995738" y="2924175"/>
            <a:ext cx="1120775" cy="369888"/>
          </a:xfrm>
          <a:prstGeom prst="rect">
            <a:avLst/>
          </a:prstGeom>
          <a:noFill/>
          <a:ln w="9525">
            <a:noFill/>
            <a:miter lim="800000"/>
            <a:headEnd/>
            <a:tailEnd/>
          </a:ln>
        </p:spPr>
        <p:txBody>
          <a:bodyPr wrap="none">
            <a:spAutoFit/>
          </a:bodyPr>
          <a:lstStyle/>
          <a:p>
            <a:r>
              <a:rPr lang="en-GB"/>
              <a:t>Modules</a:t>
            </a:r>
          </a:p>
        </p:txBody>
      </p:sp>
      <p:sp>
        <p:nvSpPr>
          <p:cNvPr id="21" name="Oval 20"/>
          <p:cNvSpPr/>
          <p:nvPr/>
        </p:nvSpPr>
        <p:spPr>
          <a:xfrm>
            <a:off x="5580063" y="3716338"/>
            <a:ext cx="288925" cy="288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p:cNvSpPr/>
          <p:nvPr/>
        </p:nvSpPr>
        <p:spPr>
          <a:xfrm>
            <a:off x="5580063" y="2708275"/>
            <a:ext cx="287337" cy="288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p:cNvSpPr/>
          <p:nvPr/>
        </p:nvSpPr>
        <p:spPr>
          <a:xfrm>
            <a:off x="5580063" y="4941888"/>
            <a:ext cx="288925" cy="2873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640" name="TextBox 24"/>
          <p:cNvSpPr txBox="1">
            <a:spLocks noChangeArrowheads="1"/>
          </p:cNvSpPr>
          <p:nvPr/>
        </p:nvSpPr>
        <p:spPr bwMode="auto">
          <a:xfrm>
            <a:off x="5219700" y="1557338"/>
            <a:ext cx="1644650" cy="1076325"/>
          </a:xfrm>
          <a:prstGeom prst="rect">
            <a:avLst/>
          </a:prstGeom>
          <a:noFill/>
          <a:ln w="9525">
            <a:noFill/>
            <a:miter lim="800000"/>
            <a:headEnd/>
            <a:tailEnd/>
          </a:ln>
        </p:spPr>
        <p:txBody>
          <a:bodyPr wrap="none">
            <a:spAutoFit/>
          </a:bodyPr>
          <a:lstStyle/>
          <a:p>
            <a:pPr algn="ctr"/>
            <a:r>
              <a:rPr lang="en-GB" sz="1600"/>
              <a:t>Co-curriculum </a:t>
            </a:r>
          </a:p>
          <a:p>
            <a:pPr algn="ctr"/>
            <a:r>
              <a:rPr lang="en-GB" sz="1600"/>
              <a:t>&amp; student </a:t>
            </a:r>
          </a:p>
          <a:p>
            <a:pPr algn="ctr"/>
            <a:r>
              <a:rPr lang="en-GB" sz="1600"/>
              <a:t>organised </a:t>
            </a:r>
          </a:p>
          <a:p>
            <a:pPr algn="ctr"/>
            <a:r>
              <a:rPr lang="en-GB" sz="1600"/>
              <a:t>activities</a:t>
            </a:r>
          </a:p>
        </p:txBody>
      </p:sp>
      <p:sp>
        <p:nvSpPr>
          <p:cNvPr id="111641" name="TextBox 25"/>
          <p:cNvSpPr txBox="1">
            <a:spLocks noChangeArrowheads="1"/>
          </p:cNvSpPr>
          <p:nvPr/>
        </p:nvSpPr>
        <p:spPr bwMode="auto">
          <a:xfrm>
            <a:off x="6588125" y="4292600"/>
            <a:ext cx="1422400" cy="338138"/>
          </a:xfrm>
          <a:prstGeom prst="rect">
            <a:avLst/>
          </a:prstGeom>
          <a:solidFill>
            <a:schemeClr val="bg1">
              <a:alpha val="72940"/>
            </a:schemeClr>
          </a:solidFill>
          <a:ln w="9525">
            <a:noFill/>
            <a:miter lim="800000"/>
            <a:headEnd/>
            <a:tailEnd/>
          </a:ln>
        </p:spPr>
        <p:txBody>
          <a:bodyPr wrap="none">
            <a:spAutoFit/>
          </a:bodyPr>
          <a:lstStyle/>
          <a:p>
            <a:r>
              <a:rPr lang="en-GB" sz="1600"/>
              <a:t>Volunteering</a:t>
            </a:r>
          </a:p>
        </p:txBody>
      </p:sp>
      <p:sp>
        <p:nvSpPr>
          <p:cNvPr id="27" name="Oval 26"/>
          <p:cNvSpPr/>
          <p:nvPr/>
        </p:nvSpPr>
        <p:spPr>
          <a:xfrm rot="5400000">
            <a:off x="7235825" y="3573463"/>
            <a:ext cx="288925" cy="244792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643" name="TextBox 27"/>
          <p:cNvSpPr txBox="1">
            <a:spLocks noChangeArrowheads="1"/>
          </p:cNvSpPr>
          <p:nvPr/>
        </p:nvSpPr>
        <p:spPr bwMode="auto">
          <a:xfrm>
            <a:off x="7164388" y="2924175"/>
            <a:ext cx="1008062" cy="339725"/>
          </a:xfrm>
          <a:prstGeom prst="rect">
            <a:avLst/>
          </a:prstGeom>
          <a:noFill/>
          <a:ln w="9525">
            <a:noFill/>
            <a:miter lim="800000"/>
            <a:headEnd/>
            <a:tailEnd/>
          </a:ln>
        </p:spPr>
        <p:txBody>
          <a:bodyPr>
            <a:spAutoFit/>
          </a:bodyPr>
          <a:lstStyle/>
          <a:p>
            <a:r>
              <a:rPr lang="en-GB" sz="1600"/>
              <a:t>PT work</a:t>
            </a:r>
          </a:p>
        </p:txBody>
      </p:sp>
      <p:sp>
        <p:nvSpPr>
          <p:cNvPr id="29" name="Oval 28"/>
          <p:cNvSpPr/>
          <p:nvPr/>
        </p:nvSpPr>
        <p:spPr>
          <a:xfrm>
            <a:off x="6877050" y="2708275"/>
            <a:ext cx="287338" cy="15843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645" name="TextBox 29"/>
          <p:cNvSpPr txBox="1">
            <a:spLocks noChangeArrowheads="1"/>
          </p:cNvSpPr>
          <p:nvPr/>
        </p:nvSpPr>
        <p:spPr bwMode="auto">
          <a:xfrm>
            <a:off x="250825" y="981075"/>
            <a:ext cx="2954338" cy="3416300"/>
          </a:xfrm>
          <a:prstGeom prst="rect">
            <a:avLst/>
          </a:prstGeom>
          <a:noFill/>
          <a:ln w="9525">
            <a:noFill/>
            <a:miter lim="800000"/>
            <a:headEnd/>
            <a:tailEnd/>
          </a:ln>
        </p:spPr>
        <p:txBody>
          <a:bodyPr wrap="none">
            <a:spAutoFit/>
          </a:bodyPr>
          <a:lstStyle/>
          <a:p>
            <a:r>
              <a:rPr lang="en-GB"/>
              <a:t>Students’ higher </a:t>
            </a:r>
          </a:p>
          <a:p>
            <a:r>
              <a:rPr lang="en-GB"/>
              <a:t>education experiences</a:t>
            </a:r>
          </a:p>
          <a:p>
            <a:r>
              <a:rPr lang="en-GB"/>
              <a:t>can be visualised as</a:t>
            </a:r>
          </a:p>
          <a:p>
            <a:r>
              <a:rPr lang="en-GB"/>
              <a:t>a constellation of </a:t>
            </a:r>
          </a:p>
          <a:p>
            <a:r>
              <a:rPr lang="en-GB"/>
              <a:t>ecologies for learning.</a:t>
            </a:r>
          </a:p>
          <a:p>
            <a:endParaRPr lang="en-GB"/>
          </a:p>
          <a:p>
            <a:r>
              <a:rPr lang="en-GB"/>
              <a:t>Most are shaped/created </a:t>
            </a:r>
          </a:p>
          <a:p>
            <a:r>
              <a:rPr lang="en-GB"/>
              <a:t>by teachers &amp; institution</a:t>
            </a:r>
          </a:p>
          <a:p>
            <a:r>
              <a:rPr lang="en-GB"/>
              <a:t>some by students, and</a:t>
            </a:r>
          </a:p>
          <a:p>
            <a:r>
              <a:rPr lang="en-GB"/>
              <a:t>some by organisations</a:t>
            </a:r>
          </a:p>
          <a:p>
            <a:r>
              <a:rPr lang="en-GB"/>
              <a:t>outside the university</a:t>
            </a:r>
          </a:p>
          <a:p>
            <a:endParaRPr lang="en-GB"/>
          </a:p>
        </p:txBody>
      </p:sp>
      <p:cxnSp>
        <p:nvCxnSpPr>
          <p:cNvPr id="33" name="Straight Arrow Connector 32"/>
          <p:cNvCxnSpPr/>
          <p:nvPr/>
        </p:nvCxnSpPr>
        <p:spPr>
          <a:xfrm flipH="1">
            <a:off x="2771775" y="4941888"/>
            <a:ext cx="1079500" cy="5032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 idx="1"/>
          </p:cNvCxnSpPr>
          <p:nvPr/>
        </p:nvCxnSpPr>
        <p:spPr>
          <a:xfrm flipH="1" flipV="1">
            <a:off x="2924175" y="5597525"/>
            <a:ext cx="784225" cy="285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771775" y="4437063"/>
            <a:ext cx="1079500" cy="5048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1649" name="Picture 31"/>
          <p:cNvPicPr>
            <a:picLocks noChangeAspect="1" noChangeArrowheads="1"/>
          </p:cNvPicPr>
          <p:nvPr/>
        </p:nvPicPr>
        <p:blipFill>
          <a:blip r:embed="rId4" cstate="print"/>
          <a:srcRect/>
          <a:stretch>
            <a:fillRect/>
          </a:stretch>
        </p:blipFill>
        <p:spPr bwMode="auto">
          <a:xfrm>
            <a:off x="7092950" y="5013325"/>
            <a:ext cx="1776413" cy="1223963"/>
          </a:xfrm>
          <a:prstGeom prst="rect">
            <a:avLst/>
          </a:prstGeom>
          <a:noFill/>
          <a:ln w="9525">
            <a:noFill/>
            <a:miter lim="800000"/>
            <a:headEnd/>
            <a:tailEnd/>
          </a:ln>
        </p:spPr>
      </p:pic>
      <p:pic>
        <p:nvPicPr>
          <p:cNvPr id="111650" name="Picture 33"/>
          <p:cNvPicPr>
            <a:picLocks noChangeAspect="1" noChangeArrowheads="1"/>
          </p:cNvPicPr>
          <p:nvPr/>
        </p:nvPicPr>
        <p:blipFill>
          <a:blip r:embed="rId5" cstate="print"/>
          <a:srcRect/>
          <a:stretch>
            <a:fillRect/>
          </a:stretch>
        </p:blipFill>
        <p:spPr bwMode="auto">
          <a:xfrm>
            <a:off x="7235825" y="3284538"/>
            <a:ext cx="781050" cy="936625"/>
          </a:xfrm>
          <a:prstGeom prst="rect">
            <a:avLst/>
          </a:prstGeom>
          <a:noFill/>
          <a:ln w="9525">
            <a:noFill/>
            <a:miter lim="800000"/>
            <a:headEnd/>
            <a:tailEnd/>
          </a:ln>
        </p:spPr>
      </p:pic>
      <p:sp>
        <p:nvSpPr>
          <p:cNvPr id="111651" name="TextBox 27"/>
          <p:cNvSpPr txBox="1">
            <a:spLocks noChangeArrowheads="1"/>
          </p:cNvSpPr>
          <p:nvPr/>
        </p:nvSpPr>
        <p:spPr bwMode="auto">
          <a:xfrm>
            <a:off x="8135938" y="2997200"/>
            <a:ext cx="1008062" cy="338138"/>
          </a:xfrm>
          <a:prstGeom prst="rect">
            <a:avLst/>
          </a:prstGeom>
          <a:noFill/>
          <a:ln w="9525">
            <a:noFill/>
            <a:miter lim="800000"/>
            <a:headEnd/>
            <a:tailEnd/>
          </a:ln>
        </p:spPr>
        <p:txBody>
          <a:bodyPr>
            <a:spAutoFit/>
          </a:bodyPr>
          <a:lstStyle/>
          <a:p>
            <a:r>
              <a:rPr lang="en-GB" sz="1600"/>
              <a:t>Travel</a:t>
            </a:r>
          </a:p>
        </p:txBody>
      </p:sp>
      <p:pic>
        <p:nvPicPr>
          <p:cNvPr id="111652" name="Picture 34"/>
          <p:cNvPicPr>
            <a:picLocks noChangeAspect="1" noChangeArrowheads="1"/>
          </p:cNvPicPr>
          <p:nvPr/>
        </p:nvPicPr>
        <p:blipFill>
          <a:blip r:embed="rId6" cstate="print"/>
          <a:srcRect/>
          <a:stretch>
            <a:fillRect/>
          </a:stretch>
        </p:blipFill>
        <p:spPr bwMode="auto">
          <a:xfrm>
            <a:off x="8172450" y="3357563"/>
            <a:ext cx="795338" cy="1079500"/>
          </a:xfrm>
          <a:prstGeom prst="rect">
            <a:avLst/>
          </a:prstGeom>
          <a:noFill/>
          <a:ln w="9525">
            <a:noFill/>
            <a:miter lim="800000"/>
            <a:headEnd/>
            <a:tailEnd/>
          </a:ln>
        </p:spPr>
      </p:pic>
      <p:pic>
        <p:nvPicPr>
          <p:cNvPr id="111653" name="Picture 36"/>
          <p:cNvPicPr>
            <a:picLocks noChangeAspect="1" noChangeArrowheads="1"/>
          </p:cNvPicPr>
          <p:nvPr/>
        </p:nvPicPr>
        <p:blipFill>
          <a:blip r:embed="rId7" cstate="print"/>
          <a:srcRect/>
          <a:stretch>
            <a:fillRect/>
          </a:stretch>
        </p:blipFill>
        <p:spPr bwMode="auto">
          <a:xfrm>
            <a:off x="7380288" y="1773238"/>
            <a:ext cx="1209675" cy="1079500"/>
          </a:xfrm>
          <a:prstGeom prst="rect">
            <a:avLst/>
          </a:prstGeom>
          <a:noFill/>
          <a:ln w="9525">
            <a:noFill/>
            <a:miter lim="800000"/>
            <a:headEnd/>
            <a:tailEnd/>
          </a:ln>
        </p:spPr>
      </p:pic>
      <p:sp>
        <p:nvSpPr>
          <p:cNvPr id="111654" name="TextBox 27"/>
          <p:cNvSpPr txBox="1">
            <a:spLocks noChangeArrowheads="1"/>
          </p:cNvSpPr>
          <p:nvPr/>
        </p:nvSpPr>
        <p:spPr bwMode="auto">
          <a:xfrm>
            <a:off x="7380288" y="1484313"/>
            <a:ext cx="1008062" cy="338137"/>
          </a:xfrm>
          <a:prstGeom prst="rect">
            <a:avLst/>
          </a:prstGeom>
          <a:noFill/>
          <a:ln w="9525">
            <a:noFill/>
            <a:miter lim="800000"/>
            <a:headEnd/>
            <a:tailEnd/>
          </a:ln>
        </p:spPr>
        <p:txBody>
          <a:bodyPr>
            <a:spAutoFit/>
          </a:bodyPr>
          <a:lstStyle/>
          <a:p>
            <a:r>
              <a:rPr lang="en-GB" sz="1600"/>
              <a:t>‘Living’</a:t>
            </a:r>
          </a:p>
        </p:txBody>
      </p:sp>
      <p:sp>
        <p:nvSpPr>
          <p:cNvPr id="47" name="Oval 46"/>
          <p:cNvSpPr/>
          <p:nvPr/>
        </p:nvSpPr>
        <p:spPr>
          <a:xfrm>
            <a:off x="8675688" y="1412875"/>
            <a:ext cx="288925" cy="1584325"/>
          </a:xfrm>
          <a:prstGeom prst="ellipse">
            <a:avLst/>
          </a:prstGeom>
          <a:solidFill>
            <a:srgbClr val="DA22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1656" name="Picture 37"/>
          <p:cNvPicPr>
            <a:picLocks noChangeAspect="1" noChangeArrowheads="1"/>
          </p:cNvPicPr>
          <p:nvPr/>
        </p:nvPicPr>
        <p:blipFill>
          <a:blip r:embed="rId8" cstate="print"/>
          <a:srcRect/>
          <a:stretch>
            <a:fillRect/>
          </a:stretch>
        </p:blipFill>
        <p:spPr bwMode="auto">
          <a:xfrm>
            <a:off x="5508625" y="3644900"/>
            <a:ext cx="1079500" cy="836613"/>
          </a:xfrm>
          <a:prstGeom prst="rect">
            <a:avLst/>
          </a:prstGeom>
          <a:noFill/>
          <a:ln w="9525">
            <a:noFill/>
            <a:miter lim="800000"/>
            <a:headEnd/>
            <a:tailEnd/>
          </a:ln>
        </p:spPr>
      </p:pic>
      <p:sp>
        <p:nvSpPr>
          <p:cNvPr id="111657" name="TextBox 27"/>
          <p:cNvSpPr txBox="1">
            <a:spLocks noChangeArrowheads="1"/>
          </p:cNvSpPr>
          <p:nvPr/>
        </p:nvSpPr>
        <p:spPr bwMode="auto">
          <a:xfrm>
            <a:off x="5651500" y="3284538"/>
            <a:ext cx="1008063" cy="339725"/>
          </a:xfrm>
          <a:prstGeom prst="rect">
            <a:avLst/>
          </a:prstGeom>
          <a:noFill/>
          <a:ln w="9525">
            <a:noFill/>
            <a:miter lim="800000"/>
            <a:headEnd/>
            <a:tailEnd/>
          </a:ln>
        </p:spPr>
        <p:txBody>
          <a:bodyPr>
            <a:spAutoFit/>
          </a:bodyPr>
          <a:lstStyle/>
          <a:p>
            <a:r>
              <a:rPr lang="en-GB" sz="1600"/>
              <a:t>sport</a:t>
            </a:r>
          </a:p>
        </p:txBody>
      </p:sp>
      <p:pic>
        <p:nvPicPr>
          <p:cNvPr id="111658" name="Picture 43"/>
          <p:cNvPicPr>
            <a:picLocks noChangeAspect="1" noChangeArrowheads="1"/>
          </p:cNvPicPr>
          <p:nvPr/>
        </p:nvPicPr>
        <p:blipFill>
          <a:blip r:embed="rId9" cstate="print"/>
          <a:srcRect/>
          <a:stretch>
            <a:fillRect/>
          </a:stretch>
        </p:blipFill>
        <p:spPr bwMode="auto">
          <a:xfrm>
            <a:off x="107950" y="4437063"/>
            <a:ext cx="2617788" cy="1793875"/>
          </a:xfrm>
          <a:prstGeom prst="rect">
            <a:avLst/>
          </a:prstGeom>
          <a:noFill/>
          <a:ln w="9525">
            <a:noFill/>
            <a:miter lim="800000"/>
            <a:headEnd/>
            <a:tailEnd/>
          </a:ln>
        </p:spPr>
      </p:pic>
      <p:sp>
        <p:nvSpPr>
          <p:cNvPr id="111659" name="TextBox 17"/>
          <p:cNvSpPr txBox="1">
            <a:spLocks noChangeArrowheads="1"/>
          </p:cNvSpPr>
          <p:nvPr/>
        </p:nvSpPr>
        <p:spPr bwMode="auto">
          <a:xfrm>
            <a:off x="7019925" y="908050"/>
            <a:ext cx="1893888" cy="400050"/>
          </a:xfrm>
          <a:prstGeom prst="rect">
            <a:avLst/>
          </a:prstGeom>
          <a:noFill/>
          <a:ln w="9525">
            <a:noFill/>
            <a:miter lim="800000"/>
            <a:headEnd/>
            <a:tailEnd/>
          </a:ln>
        </p:spPr>
        <p:txBody>
          <a:bodyPr wrap="none">
            <a:spAutoFit/>
          </a:bodyPr>
          <a:lstStyle/>
          <a:p>
            <a:r>
              <a:rPr lang="en-GB" sz="2000"/>
              <a:t>Macro system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323850" y="1773238"/>
            <a:ext cx="1619250" cy="590550"/>
          </a:xfrm>
          <a:prstGeom prst="rect">
            <a:avLst/>
          </a:prstGeom>
          <a:solidFill>
            <a:srgbClr val="00FFCC"/>
          </a:solidFill>
          <a:ln w="9525">
            <a:solidFill>
              <a:srgbClr val="000000"/>
            </a:solidFill>
            <a:miter lim="800000"/>
            <a:headEnd/>
            <a:tailEnd/>
          </a:ln>
        </p:spPr>
        <p:txBody>
          <a:bodyPr>
            <a:spAutoFit/>
          </a:bodyPr>
          <a:lstStyle/>
          <a:p>
            <a:pPr algn="ctr"/>
            <a:r>
              <a:rPr lang="en-GB" altLang="en-US" sz="1600">
                <a:cs typeface="Times New Roman" pitchFamily="18" charset="0"/>
              </a:rPr>
              <a:t>HONOURS  </a:t>
            </a:r>
            <a:endParaRPr lang="en-GB" altLang="en-US" sz="1600">
              <a:cs typeface="Arial" charset="0"/>
            </a:endParaRPr>
          </a:p>
          <a:p>
            <a:pPr algn="ctr"/>
            <a:r>
              <a:rPr lang="en-GB" altLang="en-US" sz="1600">
                <a:cs typeface="Times New Roman" pitchFamily="18" charset="0"/>
              </a:rPr>
              <a:t> DEGREE</a:t>
            </a:r>
            <a:endParaRPr lang="en-GB" altLang="en-US" sz="1600">
              <a:cs typeface="Arial" charset="0"/>
            </a:endParaRPr>
          </a:p>
        </p:txBody>
      </p:sp>
      <p:sp>
        <p:nvSpPr>
          <p:cNvPr id="112643" name="Text Box 3"/>
          <p:cNvSpPr txBox="1">
            <a:spLocks noChangeArrowheads="1"/>
          </p:cNvSpPr>
          <p:nvPr/>
        </p:nvSpPr>
        <p:spPr bwMode="auto">
          <a:xfrm>
            <a:off x="2195513" y="1773238"/>
            <a:ext cx="6624637" cy="633412"/>
          </a:xfrm>
          <a:prstGeom prst="rect">
            <a:avLst/>
          </a:prstGeom>
          <a:solidFill>
            <a:srgbClr val="00FFCC"/>
          </a:solidFill>
          <a:ln w="9525">
            <a:solidFill>
              <a:srgbClr val="000000"/>
            </a:solidFill>
            <a:miter lim="800000"/>
            <a:headEnd/>
            <a:tailEnd/>
          </a:ln>
        </p:spPr>
        <p:txBody>
          <a:bodyPr/>
          <a:lstStyle/>
          <a:p>
            <a:pPr algn="ctr"/>
            <a:r>
              <a:rPr lang="en-GB" altLang="en-US" sz="1600">
                <a:cs typeface="Times New Roman" pitchFamily="18" charset="0"/>
              </a:rPr>
              <a:t>LIFEWIDE LEARNING AWARD</a:t>
            </a:r>
          </a:p>
          <a:p>
            <a:pPr algn="ctr"/>
            <a:r>
              <a:rPr lang="en-GB" altLang="en-US" sz="1400" i="1">
                <a:cs typeface="Times New Roman" pitchFamily="18" charset="0"/>
              </a:rPr>
              <a:t>commitment to own personal and professional development</a:t>
            </a:r>
            <a:r>
              <a:rPr lang="en-GB" altLang="en-US" sz="1600" b="0">
                <a:cs typeface="Times New Roman" pitchFamily="18" charset="0"/>
              </a:rPr>
              <a:t> </a:t>
            </a:r>
            <a:endParaRPr lang="en-GB" altLang="en-US" sz="1600" b="0">
              <a:cs typeface="Arial" charset="0"/>
            </a:endParaRPr>
          </a:p>
          <a:p>
            <a:pPr algn="ctr"/>
            <a:endParaRPr lang="en-GB" altLang="en-US" sz="1600" b="0">
              <a:cs typeface="Arial" charset="0"/>
            </a:endParaRPr>
          </a:p>
        </p:txBody>
      </p:sp>
      <p:sp>
        <p:nvSpPr>
          <p:cNvPr id="26631" name="Text Box 7"/>
          <p:cNvSpPr txBox="1">
            <a:spLocks noChangeArrowheads="1"/>
          </p:cNvSpPr>
          <p:nvPr/>
        </p:nvSpPr>
        <p:spPr bwMode="auto">
          <a:xfrm>
            <a:off x="4716463" y="2492375"/>
            <a:ext cx="4103687" cy="3960813"/>
          </a:xfrm>
          <a:prstGeom prst="rect">
            <a:avLst/>
          </a:prstGeom>
          <a:gradFill>
            <a:gsLst>
              <a:gs pos="0">
                <a:schemeClr val="accent1">
                  <a:tint val="66000"/>
                  <a:satMod val="160000"/>
                  <a:alpha val="86000"/>
                </a:schemeClr>
              </a:gs>
              <a:gs pos="50000">
                <a:schemeClr val="accent1">
                  <a:tint val="44500"/>
                  <a:satMod val="160000"/>
                </a:schemeClr>
              </a:gs>
              <a:gs pos="100000">
                <a:schemeClr val="accent1">
                  <a:tint val="23500"/>
                  <a:satMod val="160000"/>
                </a:schemeClr>
              </a:gs>
            </a:gsLst>
            <a:lin ang="5400000" scaled="0"/>
          </a:gradFill>
          <a:ln w="9525">
            <a:solidFill>
              <a:srgbClr val="000000"/>
            </a:solidFill>
            <a:miter lim="800000"/>
            <a:headEnd/>
            <a:tailEnd/>
          </a:ln>
        </p:spPr>
        <p:txBody>
          <a:bodyPr/>
          <a:lstStyle/>
          <a:p>
            <a:pPr algn="ctr">
              <a:defRPr/>
            </a:pPr>
            <a:endParaRPr lang="en-US" b="0">
              <a:cs typeface="Arial" charset="0"/>
            </a:endParaRPr>
          </a:p>
        </p:txBody>
      </p:sp>
      <p:sp>
        <p:nvSpPr>
          <p:cNvPr id="112645" name="Text Box 9"/>
          <p:cNvSpPr txBox="1">
            <a:spLocks noChangeArrowheads="1"/>
          </p:cNvSpPr>
          <p:nvPr/>
        </p:nvSpPr>
        <p:spPr bwMode="auto">
          <a:xfrm>
            <a:off x="6659563" y="5229225"/>
            <a:ext cx="2112962" cy="647700"/>
          </a:xfrm>
          <a:prstGeom prst="rect">
            <a:avLst/>
          </a:prstGeom>
          <a:noFill/>
          <a:ln w="9525">
            <a:noFill/>
            <a:miter lim="800000"/>
            <a:headEnd/>
            <a:tailEnd/>
          </a:ln>
        </p:spPr>
        <p:txBody>
          <a:bodyPr/>
          <a:lstStyle/>
          <a:p>
            <a:pPr algn="ctr"/>
            <a:r>
              <a:rPr lang="en-GB" altLang="en-US" sz="1600">
                <a:cs typeface="Times New Roman" pitchFamily="18" charset="0"/>
              </a:rPr>
              <a:t>Creative </a:t>
            </a:r>
          </a:p>
          <a:p>
            <a:pPr algn="ctr"/>
            <a:r>
              <a:rPr lang="en-GB" altLang="en-US" sz="1600">
                <a:cs typeface="Times New Roman" pitchFamily="18" charset="0"/>
              </a:rPr>
              <a:t>enterprise</a:t>
            </a:r>
            <a:endParaRPr lang="en-GB" altLang="en-US" sz="1600" b="0">
              <a:cs typeface="Arial" charset="0"/>
            </a:endParaRPr>
          </a:p>
        </p:txBody>
      </p:sp>
      <p:sp>
        <p:nvSpPr>
          <p:cNvPr id="112646" name="Text Box 11"/>
          <p:cNvSpPr txBox="1">
            <a:spLocks noChangeArrowheads="1"/>
          </p:cNvSpPr>
          <p:nvPr/>
        </p:nvSpPr>
        <p:spPr bwMode="auto">
          <a:xfrm>
            <a:off x="7451725" y="3860800"/>
            <a:ext cx="863600" cy="463550"/>
          </a:xfrm>
          <a:prstGeom prst="rect">
            <a:avLst/>
          </a:prstGeom>
          <a:noFill/>
          <a:ln w="9525">
            <a:noFill/>
            <a:miter lim="800000"/>
            <a:headEnd/>
            <a:tailEnd/>
          </a:ln>
        </p:spPr>
        <p:txBody>
          <a:bodyPr/>
          <a:lstStyle/>
          <a:p>
            <a:pPr algn="ctr"/>
            <a:r>
              <a:rPr lang="en-GB" altLang="en-US" sz="1600">
                <a:cs typeface="Times New Roman" pitchFamily="18" charset="0"/>
              </a:rPr>
              <a:t>Travel </a:t>
            </a:r>
            <a:endParaRPr lang="en-GB" altLang="en-US" sz="1600" b="0">
              <a:cs typeface="Arial" charset="0"/>
            </a:endParaRPr>
          </a:p>
        </p:txBody>
      </p:sp>
      <p:sp>
        <p:nvSpPr>
          <p:cNvPr id="112647" name="Text Box 12"/>
          <p:cNvSpPr txBox="1">
            <a:spLocks noChangeArrowheads="1"/>
          </p:cNvSpPr>
          <p:nvPr/>
        </p:nvSpPr>
        <p:spPr bwMode="auto">
          <a:xfrm>
            <a:off x="7308850" y="4437063"/>
            <a:ext cx="1511300" cy="576262"/>
          </a:xfrm>
          <a:prstGeom prst="rect">
            <a:avLst/>
          </a:prstGeom>
          <a:noFill/>
          <a:ln w="9525">
            <a:noFill/>
            <a:miter lim="800000"/>
            <a:headEnd/>
            <a:tailEnd/>
          </a:ln>
        </p:spPr>
        <p:txBody>
          <a:bodyPr/>
          <a:lstStyle/>
          <a:p>
            <a:pPr algn="ctr"/>
            <a:r>
              <a:rPr lang="en-GB" altLang="en-US" sz="1600">
                <a:cs typeface="Times New Roman" pitchFamily="18" charset="0"/>
              </a:rPr>
              <a:t>Running own     </a:t>
            </a:r>
          </a:p>
          <a:p>
            <a:pPr algn="ctr"/>
            <a:r>
              <a:rPr lang="en-GB" altLang="en-US" sz="1600">
                <a:cs typeface="Times New Roman" pitchFamily="18" charset="0"/>
              </a:rPr>
              <a:t>    business</a:t>
            </a:r>
            <a:endParaRPr lang="en-GB" altLang="en-US" sz="1600" b="0">
              <a:cs typeface="Arial" charset="0"/>
            </a:endParaRPr>
          </a:p>
        </p:txBody>
      </p:sp>
      <p:sp>
        <p:nvSpPr>
          <p:cNvPr id="112648" name="Text Box 13"/>
          <p:cNvSpPr txBox="1">
            <a:spLocks noChangeArrowheads="1"/>
          </p:cNvSpPr>
          <p:nvPr/>
        </p:nvSpPr>
        <p:spPr bwMode="auto">
          <a:xfrm>
            <a:off x="6659563" y="2897188"/>
            <a:ext cx="1944687" cy="360362"/>
          </a:xfrm>
          <a:prstGeom prst="rect">
            <a:avLst/>
          </a:prstGeom>
          <a:noFill/>
          <a:ln w="9525">
            <a:noFill/>
            <a:miter lim="800000"/>
            <a:headEnd/>
            <a:tailEnd/>
          </a:ln>
        </p:spPr>
        <p:txBody>
          <a:bodyPr/>
          <a:lstStyle/>
          <a:p>
            <a:pPr algn="ctr"/>
            <a:r>
              <a:rPr lang="en-GB" altLang="en-US" sz="1600">
                <a:cs typeface="Times New Roman" pitchFamily="18" charset="0"/>
              </a:rPr>
              <a:t>Caring for others</a:t>
            </a:r>
            <a:endParaRPr lang="en-GB" altLang="en-US" sz="1600" b="0">
              <a:cs typeface="Arial" charset="0"/>
            </a:endParaRPr>
          </a:p>
        </p:txBody>
      </p:sp>
      <p:sp>
        <p:nvSpPr>
          <p:cNvPr id="112649" name="Text Box 15"/>
          <p:cNvSpPr txBox="1">
            <a:spLocks noChangeArrowheads="1"/>
          </p:cNvSpPr>
          <p:nvPr/>
        </p:nvSpPr>
        <p:spPr bwMode="auto">
          <a:xfrm>
            <a:off x="5003800" y="2897188"/>
            <a:ext cx="1216025" cy="385762"/>
          </a:xfrm>
          <a:prstGeom prst="rect">
            <a:avLst/>
          </a:prstGeom>
          <a:noFill/>
          <a:ln w="9525">
            <a:noFill/>
            <a:miter lim="800000"/>
            <a:headEnd/>
            <a:tailEnd/>
          </a:ln>
        </p:spPr>
        <p:txBody>
          <a:bodyPr/>
          <a:lstStyle/>
          <a:p>
            <a:pPr algn="ctr"/>
            <a:r>
              <a:rPr lang="en-GB" altLang="en-US" sz="1600">
                <a:cs typeface="Times New Roman" pitchFamily="18" charset="0"/>
              </a:rPr>
              <a:t>Mentoring</a:t>
            </a:r>
            <a:endParaRPr lang="en-GB" altLang="en-US" sz="1600" b="0">
              <a:cs typeface="Arial" charset="0"/>
            </a:endParaRPr>
          </a:p>
        </p:txBody>
      </p:sp>
      <p:sp>
        <p:nvSpPr>
          <p:cNvPr id="112650"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algn="ctr"/>
            <a:endParaRPr lang="en-US" altLang="en-US" b="0">
              <a:cs typeface="Arial" charset="0"/>
            </a:endParaRPr>
          </a:p>
        </p:txBody>
      </p:sp>
      <p:sp>
        <p:nvSpPr>
          <p:cNvPr id="112651"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algn="ctr"/>
            <a:r>
              <a:rPr lang="en-US" altLang="en-US">
                <a:cs typeface="Times New Roman" pitchFamily="18" charset="0"/>
              </a:rPr>
              <a:t>  </a:t>
            </a:r>
            <a:endParaRPr lang="en-US" altLang="en-US" b="0">
              <a:cs typeface="Arial" charset="0"/>
            </a:endParaRPr>
          </a:p>
          <a:p>
            <a:pPr algn="ctr"/>
            <a:endParaRPr lang="en-US" altLang="en-US" b="0">
              <a:cs typeface="Arial" charset="0"/>
            </a:endParaRPr>
          </a:p>
        </p:txBody>
      </p:sp>
      <p:sp>
        <p:nvSpPr>
          <p:cNvPr id="112652"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algn="ctr"/>
            <a:endParaRPr lang="en-US" altLang="en-US" b="0">
              <a:cs typeface="Arial" charset="0"/>
            </a:endParaRPr>
          </a:p>
        </p:txBody>
      </p:sp>
      <p:sp>
        <p:nvSpPr>
          <p:cNvPr id="112653" name="Text Box 23"/>
          <p:cNvSpPr txBox="1">
            <a:spLocks noChangeArrowheads="1"/>
          </p:cNvSpPr>
          <p:nvPr/>
        </p:nvSpPr>
        <p:spPr bwMode="auto">
          <a:xfrm>
            <a:off x="5435600" y="2565400"/>
            <a:ext cx="2492375" cy="369888"/>
          </a:xfrm>
          <a:prstGeom prst="rect">
            <a:avLst/>
          </a:prstGeom>
          <a:noFill/>
          <a:ln w="9525">
            <a:noFill/>
            <a:miter lim="800000"/>
            <a:headEnd/>
            <a:tailEnd/>
          </a:ln>
        </p:spPr>
        <p:txBody>
          <a:bodyPr wrap="none">
            <a:spAutoFit/>
          </a:bodyPr>
          <a:lstStyle/>
          <a:p>
            <a:pPr algn="ctr" eaLnBrk="1" hangingPunct="1"/>
            <a:r>
              <a:rPr lang="en-GB" altLang="en-US"/>
              <a:t> Extra-curriculum  eg</a:t>
            </a:r>
            <a:endParaRPr lang="en-US" altLang="en-US"/>
          </a:p>
        </p:txBody>
      </p:sp>
      <p:sp>
        <p:nvSpPr>
          <p:cNvPr id="112654"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pPr algn="ctr" eaLnBrk="1" hangingPunct="1"/>
            <a:endParaRPr lang="en-US" altLang="en-US" sz="1600" b="0"/>
          </a:p>
        </p:txBody>
      </p:sp>
      <p:sp>
        <p:nvSpPr>
          <p:cNvPr id="33" name="Down Arrow 32"/>
          <p:cNvSpPr/>
          <p:nvPr/>
        </p:nvSpPr>
        <p:spPr>
          <a:xfrm flipV="1">
            <a:off x="4284663" y="2276475"/>
            <a:ext cx="719137" cy="1800225"/>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12656" name="AutoShape 16"/>
          <p:cNvSpPr>
            <a:spLocks noChangeArrowheads="1"/>
          </p:cNvSpPr>
          <p:nvPr/>
        </p:nvSpPr>
        <p:spPr bwMode="auto">
          <a:xfrm>
            <a:off x="395288" y="2420938"/>
            <a:ext cx="1368425" cy="3887787"/>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pPr algn="ctr" eaLnBrk="1" hangingPunct="1"/>
            <a:endParaRPr lang="en-US" altLang="en-US">
              <a:solidFill>
                <a:srgbClr val="92D050"/>
              </a:solidFill>
            </a:endParaRPr>
          </a:p>
        </p:txBody>
      </p:sp>
      <p:sp>
        <p:nvSpPr>
          <p:cNvPr id="112657" name="TextBox 34"/>
          <p:cNvSpPr txBox="1">
            <a:spLocks noChangeArrowheads="1"/>
          </p:cNvSpPr>
          <p:nvPr/>
        </p:nvSpPr>
        <p:spPr bwMode="auto">
          <a:xfrm>
            <a:off x="468313" y="2565400"/>
            <a:ext cx="1209675" cy="646113"/>
          </a:xfrm>
          <a:prstGeom prst="rect">
            <a:avLst/>
          </a:prstGeom>
          <a:noFill/>
          <a:ln w="9525">
            <a:noFill/>
            <a:miter lim="800000"/>
            <a:headEnd/>
            <a:tailEnd/>
          </a:ln>
        </p:spPr>
        <p:txBody>
          <a:bodyPr wrap="none">
            <a:spAutoFit/>
          </a:bodyPr>
          <a:lstStyle/>
          <a:p>
            <a:pPr algn="ctr" eaLnBrk="1" hangingPunct="1"/>
            <a:r>
              <a:rPr lang="en-GB" altLang="en-US"/>
              <a:t>Academic</a:t>
            </a:r>
          </a:p>
          <a:p>
            <a:pPr algn="ctr" eaLnBrk="1" hangingPunct="1"/>
            <a:r>
              <a:rPr lang="en-GB" altLang="en-US"/>
              <a:t>curriculum</a:t>
            </a:r>
          </a:p>
        </p:txBody>
      </p:sp>
      <p:sp>
        <p:nvSpPr>
          <p:cNvPr id="112658" name="AutoShape 20"/>
          <p:cNvSpPr>
            <a:spLocks noChangeArrowheads="1"/>
          </p:cNvSpPr>
          <p:nvPr/>
        </p:nvSpPr>
        <p:spPr bwMode="auto">
          <a:xfrm>
            <a:off x="1258888" y="3284538"/>
            <a:ext cx="1584325" cy="2592387"/>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p>
            <a:pPr algn="ctr" eaLnBrk="1" hangingPunct="1"/>
            <a:endParaRPr lang="en-US" altLang="en-US">
              <a:solidFill>
                <a:srgbClr val="92D050"/>
              </a:solidFill>
            </a:endParaRPr>
          </a:p>
        </p:txBody>
      </p:sp>
      <p:sp>
        <p:nvSpPr>
          <p:cNvPr id="112659" name="Text Box 5" descr="Wide upward diagonal"/>
          <p:cNvSpPr txBox="1">
            <a:spLocks noChangeArrowheads="1"/>
          </p:cNvSpPr>
          <p:nvPr/>
        </p:nvSpPr>
        <p:spPr bwMode="auto">
          <a:xfrm>
            <a:off x="1258888" y="3357563"/>
            <a:ext cx="1655762" cy="2447925"/>
          </a:xfrm>
          <a:prstGeom prst="rect">
            <a:avLst/>
          </a:prstGeom>
          <a:noFill/>
          <a:ln w="19050">
            <a:noFill/>
            <a:miter lim="800000"/>
            <a:headEnd/>
            <a:tailEnd/>
          </a:ln>
        </p:spPr>
        <p:txBody>
          <a:bodyPr/>
          <a:lstStyle/>
          <a:p>
            <a:pPr algn="ctr"/>
            <a:r>
              <a:rPr lang="en-GB" altLang="en-US">
                <a:cs typeface="Times New Roman" pitchFamily="18" charset="0"/>
              </a:rPr>
              <a:t>Work-related</a:t>
            </a:r>
          </a:p>
          <a:p>
            <a:pPr algn="ctr"/>
            <a:r>
              <a:rPr lang="en-GB" altLang="en-US">
                <a:cs typeface="Times New Roman" pitchFamily="18" charset="0"/>
              </a:rPr>
              <a:t>  curriculum</a:t>
            </a:r>
            <a:endParaRPr lang="en-GB" altLang="en-US">
              <a:cs typeface="Arial" charset="0"/>
            </a:endParaRPr>
          </a:p>
          <a:p>
            <a:pPr algn="ctr"/>
            <a:r>
              <a:rPr lang="en-GB" altLang="en-US" sz="1400" i="1">
                <a:cs typeface="Times New Roman" pitchFamily="18" charset="0"/>
              </a:rPr>
              <a:t>Work placement    </a:t>
            </a:r>
          </a:p>
          <a:p>
            <a:pPr algn="ctr"/>
            <a:r>
              <a:rPr lang="en-GB" altLang="en-US" sz="1400" i="1">
                <a:cs typeface="Times New Roman" pitchFamily="18" charset="0"/>
              </a:rPr>
              <a:t>related to area of study or integration </a:t>
            </a:r>
          </a:p>
          <a:p>
            <a:pPr algn="ctr"/>
            <a:r>
              <a:rPr lang="en-GB" altLang="en-US" sz="1400" i="1">
                <a:cs typeface="Times New Roman" pitchFamily="18" charset="0"/>
              </a:rPr>
              <a:t>theory &amp; practice</a:t>
            </a:r>
          </a:p>
          <a:p>
            <a:pPr algn="ctr"/>
            <a:r>
              <a:rPr lang="en-GB" altLang="en-US" sz="1400" i="1">
                <a:cs typeface="Times New Roman" pitchFamily="18" charset="0"/>
              </a:rPr>
              <a:t>eg health and social care programmes</a:t>
            </a:r>
          </a:p>
          <a:p>
            <a:pPr algn="ctr"/>
            <a:endParaRPr lang="en-GB" altLang="en-US" sz="1400" i="1">
              <a:cs typeface="Times New Roman" pitchFamily="18" charset="0"/>
            </a:endParaRPr>
          </a:p>
          <a:p>
            <a:pPr algn="ctr"/>
            <a:endParaRPr lang="en-GB" altLang="en-US" sz="1400" i="1">
              <a:cs typeface="Times New Roman" pitchFamily="18" charset="0"/>
            </a:endParaRPr>
          </a:p>
          <a:p>
            <a:pPr algn="ctr"/>
            <a:endParaRPr lang="en-GB" altLang="en-US" sz="1400" i="1">
              <a:cs typeface="Times New Roman" pitchFamily="18" charset="0"/>
            </a:endParaRPr>
          </a:p>
          <a:p>
            <a:pPr algn="ctr"/>
            <a:endParaRPr lang="en-GB" altLang="en-US" sz="1400" i="1">
              <a:cs typeface="Times New Roman" pitchFamily="18" charset="0"/>
            </a:endParaRPr>
          </a:p>
          <a:p>
            <a:pPr algn="ctr"/>
            <a:endParaRPr lang="en-GB" altLang="en-US">
              <a:cs typeface="Arial" charset="0"/>
            </a:endParaRPr>
          </a:p>
        </p:txBody>
      </p:sp>
      <p:sp>
        <p:nvSpPr>
          <p:cNvPr id="39" name="Down Arrow 38"/>
          <p:cNvSpPr/>
          <p:nvPr/>
        </p:nvSpPr>
        <p:spPr>
          <a:xfrm flipV="1">
            <a:off x="1547813" y="2205038"/>
            <a:ext cx="719137" cy="1079500"/>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12661" name="Text Box 8"/>
          <p:cNvSpPr txBox="1">
            <a:spLocks noChangeArrowheads="1"/>
          </p:cNvSpPr>
          <p:nvPr/>
        </p:nvSpPr>
        <p:spPr bwMode="auto">
          <a:xfrm>
            <a:off x="4932363" y="4652963"/>
            <a:ext cx="2232025" cy="576262"/>
          </a:xfrm>
          <a:prstGeom prst="rect">
            <a:avLst/>
          </a:prstGeom>
          <a:noFill/>
          <a:ln w="9525">
            <a:noFill/>
            <a:miter lim="800000"/>
            <a:headEnd/>
            <a:tailEnd/>
          </a:ln>
        </p:spPr>
        <p:txBody>
          <a:bodyPr/>
          <a:lstStyle/>
          <a:p>
            <a:pPr algn="ctr"/>
            <a:r>
              <a:rPr lang="en-GB" altLang="en-US" sz="1600">
                <a:cs typeface="Times New Roman" pitchFamily="18" charset="0"/>
              </a:rPr>
              <a:t>Volunteering </a:t>
            </a:r>
          </a:p>
          <a:p>
            <a:pPr algn="ctr"/>
            <a:r>
              <a:rPr lang="en-GB" altLang="en-US" sz="1600">
                <a:cs typeface="Times New Roman" pitchFamily="18" charset="0"/>
              </a:rPr>
              <a:t>&amp;</a:t>
            </a:r>
            <a:r>
              <a:rPr lang="en-GB" altLang="en-US" sz="1600" b="0">
                <a:cs typeface="Arial" charset="0"/>
              </a:rPr>
              <a:t>  </a:t>
            </a:r>
            <a:r>
              <a:rPr lang="en-GB" altLang="en-US" sz="1600">
                <a:cs typeface="Times New Roman" pitchFamily="18" charset="0"/>
              </a:rPr>
              <a:t>social enterprise</a:t>
            </a:r>
            <a:endParaRPr lang="en-GB" altLang="en-US" sz="1600" b="0">
              <a:cs typeface="Arial" charset="0"/>
            </a:endParaRPr>
          </a:p>
          <a:p>
            <a:pPr algn="ctr"/>
            <a:endParaRPr lang="en-GB" altLang="en-US" sz="1600" b="0">
              <a:cs typeface="Arial" charset="0"/>
            </a:endParaRPr>
          </a:p>
        </p:txBody>
      </p:sp>
      <p:sp>
        <p:nvSpPr>
          <p:cNvPr id="112662" name="Text Box 14"/>
          <p:cNvSpPr txBox="1">
            <a:spLocks noChangeArrowheads="1"/>
          </p:cNvSpPr>
          <p:nvPr/>
        </p:nvSpPr>
        <p:spPr bwMode="auto">
          <a:xfrm>
            <a:off x="5003800" y="3429000"/>
            <a:ext cx="2376488" cy="647700"/>
          </a:xfrm>
          <a:prstGeom prst="rect">
            <a:avLst/>
          </a:prstGeom>
          <a:noFill/>
          <a:ln w="9525">
            <a:noFill/>
            <a:miter lim="800000"/>
            <a:headEnd/>
            <a:tailEnd/>
          </a:ln>
        </p:spPr>
        <p:txBody>
          <a:bodyPr/>
          <a:lstStyle/>
          <a:p>
            <a:pPr algn="ctr"/>
            <a:r>
              <a:rPr lang="en-GB" altLang="en-US" sz="1600">
                <a:cs typeface="Times New Roman" pitchFamily="18" charset="0"/>
              </a:rPr>
              <a:t>Work including PT jobs and internships</a:t>
            </a:r>
            <a:endParaRPr lang="en-GB" altLang="en-US" sz="1600" b="0">
              <a:cs typeface="Arial" charset="0"/>
            </a:endParaRPr>
          </a:p>
        </p:txBody>
      </p:sp>
      <p:sp>
        <p:nvSpPr>
          <p:cNvPr id="112663" name="Text Box 10"/>
          <p:cNvSpPr txBox="1">
            <a:spLocks noChangeArrowheads="1"/>
          </p:cNvSpPr>
          <p:nvPr/>
        </p:nvSpPr>
        <p:spPr bwMode="auto">
          <a:xfrm>
            <a:off x="5076825" y="5445125"/>
            <a:ext cx="1727200" cy="863600"/>
          </a:xfrm>
          <a:prstGeom prst="rect">
            <a:avLst/>
          </a:prstGeom>
          <a:noFill/>
          <a:ln w="19050">
            <a:noFill/>
            <a:miter lim="800000"/>
            <a:headEnd/>
            <a:tailEnd/>
          </a:ln>
        </p:spPr>
        <p:txBody>
          <a:bodyPr/>
          <a:lstStyle/>
          <a:p>
            <a:pPr algn="ctr"/>
            <a:r>
              <a:rPr lang="en-GB" altLang="en-US" sz="1600">
                <a:cs typeface="Times New Roman" pitchFamily="18" charset="0"/>
              </a:rPr>
              <a:t>Student Representation &amp; Societies </a:t>
            </a:r>
            <a:endParaRPr lang="en-GB" altLang="en-US" sz="1600" b="0">
              <a:cs typeface="Arial" charset="0"/>
            </a:endParaRPr>
          </a:p>
        </p:txBody>
      </p:sp>
      <p:sp>
        <p:nvSpPr>
          <p:cNvPr id="112664" name="AutoShape 24"/>
          <p:cNvSpPr>
            <a:spLocks noChangeArrowheads="1"/>
          </p:cNvSpPr>
          <p:nvPr/>
        </p:nvSpPr>
        <p:spPr bwMode="auto">
          <a:xfrm>
            <a:off x="2195513" y="3500438"/>
            <a:ext cx="3600450" cy="2374900"/>
          </a:xfrm>
          <a:prstGeom prst="roundRect">
            <a:avLst>
              <a:gd name="adj" fmla="val 16667"/>
            </a:avLst>
          </a:prstGeom>
          <a:noFill/>
          <a:ln w="19050">
            <a:solidFill>
              <a:srgbClr val="FF0000"/>
            </a:solidFill>
            <a:round/>
            <a:headEnd/>
            <a:tailEnd/>
          </a:ln>
        </p:spPr>
        <p:txBody>
          <a:bodyPr wrap="none" anchor="ctr"/>
          <a:lstStyle/>
          <a:p>
            <a:pPr algn="ctr"/>
            <a:r>
              <a:rPr lang="en-GB" altLang="en-US">
                <a:cs typeface="Times New Roman" pitchFamily="18" charset="0"/>
              </a:rPr>
              <a:t>Co-curriculum</a:t>
            </a:r>
            <a:endParaRPr lang="en-GB" altLang="en-US">
              <a:cs typeface="Arial" charset="0"/>
            </a:endParaRPr>
          </a:p>
          <a:p>
            <a:pPr algn="ctr"/>
            <a:r>
              <a:rPr lang="en-GB" altLang="en-US" sz="1400" i="1">
                <a:cs typeface="Times New Roman" pitchFamily="18" charset="0"/>
              </a:rPr>
              <a:t>learning spaces </a:t>
            </a:r>
          </a:p>
          <a:p>
            <a:pPr algn="ctr"/>
            <a:r>
              <a:rPr lang="en-GB" altLang="en-US" sz="1400" i="1">
                <a:cs typeface="Times New Roman" pitchFamily="18" charset="0"/>
              </a:rPr>
              <a:t>outside formal   </a:t>
            </a:r>
          </a:p>
          <a:p>
            <a:pPr algn="ctr"/>
            <a:r>
              <a:rPr lang="en-GB" altLang="en-US" sz="1400" i="1">
                <a:cs typeface="Times New Roman" pitchFamily="18" charset="0"/>
              </a:rPr>
              <a:t>curriculum</a:t>
            </a:r>
            <a:endParaRPr lang="en-US" altLang="en-US" sz="1400">
              <a:solidFill>
                <a:srgbClr val="92D050"/>
              </a:solidFill>
              <a:cs typeface="Times New Roman" pitchFamily="18" charset="0"/>
            </a:endParaRPr>
          </a:p>
        </p:txBody>
      </p:sp>
      <p:sp>
        <p:nvSpPr>
          <p:cNvPr id="112665" name="Text Box 12"/>
          <p:cNvSpPr txBox="1">
            <a:spLocks noChangeArrowheads="1"/>
          </p:cNvSpPr>
          <p:nvPr/>
        </p:nvSpPr>
        <p:spPr bwMode="auto">
          <a:xfrm>
            <a:off x="5219700" y="4076700"/>
            <a:ext cx="1511300" cy="431800"/>
          </a:xfrm>
          <a:prstGeom prst="rect">
            <a:avLst/>
          </a:prstGeom>
          <a:noFill/>
          <a:ln w="9525">
            <a:noFill/>
            <a:miter lim="800000"/>
            <a:headEnd/>
            <a:tailEnd/>
          </a:ln>
        </p:spPr>
        <p:txBody>
          <a:bodyPr/>
          <a:lstStyle/>
          <a:p>
            <a:pPr algn="ctr"/>
            <a:r>
              <a:rPr lang="en-GB" altLang="en-US" sz="1600">
                <a:cs typeface="Times New Roman" pitchFamily="18" charset="0"/>
              </a:rPr>
              <a:t>Study abroad</a:t>
            </a:r>
          </a:p>
        </p:txBody>
      </p:sp>
      <p:sp>
        <p:nvSpPr>
          <p:cNvPr id="112666" name="Text Box 11"/>
          <p:cNvSpPr txBox="1">
            <a:spLocks noChangeArrowheads="1"/>
          </p:cNvSpPr>
          <p:nvPr/>
        </p:nvSpPr>
        <p:spPr bwMode="auto">
          <a:xfrm>
            <a:off x="7596188" y="3357563"/>
            <a:ext cx="863600" cy="463550"/>
          </a:xfrm>
          <a:prstGeom prst="rect">
            <a:avLst/>
          </a:prstGeom>
          <a:noFill/>
          <a:ln w="9525">
            <a:noFill/>
            <a:miter lim="800000"/>
            <a:headEnd/>
            <a:tailEnd/>
          </a:ln>
        </p:spPr>
        <p:txBody>
          <a:bodyPr/>
          <a:lstStyle/>
          <a:p>
            <a:pPr algn="ctr"/>
            <a:r>
              <a:rPr lang="en-GB" altLang="en-US" sz="1600">
                <a:cs typeface="Times New Roman" pitchFamily="18" charset="0"/>
              </a:rPr>
              <a:t>Sport </a:t>
            </a:r>
            <a:endParaRPr lang="en-GB" altLang="en-US" sz="1600" b="0">
              <a:cs typeface="Arial" charset="0"/>
            </a:endParaRPr>
          </a:p>
        </p:txBody>
      </p:sp>
      <p:sp>
        <p:nvSpPr>
          <p:cNvPr id="112668" name="Rectangle 28"/>
          <p:cNvSpPr>
            <a:spLocks noChangeArrowheads="1"/>
          </p:cNvSpPr>
          <p:nvPr/>
        </p:nvSpPr>
        <p:spPr bwMode="auto">
          <a:xfrm>
            <a:off x="683568" y="476672"/>
            <a:ext cx="7632700" cy="707886"/>
          </a:xfrm>
          <a:prstGeom prst="rect">
            <a:avLst/>
          </a:prstGeom>
          <a:noFill/>
          <a:ln w="9525">
            <a:noFill/>
            <a:miter lim="800000"/>
            <a:headEnd/>
            <a:tailEnd/>
          </a:ln>
        </p:spPr>
        <p:txBody>
          <a:bodyPr>
            <a:spAutoFit/>
          </a:bodyPr>
          <a:lstStyle/>
          <a:p>
            <a:pPr eaLnBrk="1" hangingPunct="1"/>
            <a:r>
              <a:rPr lang="en-GB" altLang="en-US" sz="2000" b="1" dirty="0" smtClean="0"/>
              <a:t> 1 To </a:t>
            </a:r>
            <a:r>
              <a:rPr lang="en-GB" altLang="en-US" sz="2000" b="1" dirty="0"/>
              <a:t>accommodate all the affordances for learning </a:t>
            </a:r>
            <a:r>
              <a:rPr lang="en-GB" altLang="en-US" sz="2000" b="1" dirty="0" smtClean="0"/>
              <a:t>and creativity in </a:t>
            </a:r>
            <a:r>
              <a:rPr lang="en-GB" altLang="en-US" sz="2000" b="1" dirty="0"/>
              <a:t>a </a:t>
            </a:r>
          </a:p>
          <a:p>
            <a:pPr eaLnBrk="1" hangingPunct="1"/>
            <a:r>
              <a:rPr lang="en-GB" altLang="en-US" sz="2000" b="1" dirty="0"/>
              <a:t>students’ life </a:t>
            </a:r>
            <a:r>
              <a:rPr lang="en-GB" altLang="en-US" sz="2000" b="1" dirty="0" smtClean="0"/>
              <a:t>HE needs to embrace the idea of a </a:t>
            </a:r>
            <a:r>
              <a:rPr lang="en-GB" altLang="en-US" sz="2000" b="1" dirty="0" err="1"/>
              <a:t>Lifewide</a:t>
            </a:r>
            <a:r>
              <a:rPr lang="en-GB" altLang="en-US" sz="2000" b="1" dirty="0"/>
              <a:t> Curriculum</a:t>
            </a:r>
          </a:p>
        </p:txBody>
      </p:sp>
      <p:sp>
        <p:nvSpPr>
          <p:cNvPr id="112669" name="Text Box 9"/>
          <p:cNvSpPr txBox="1">
            <a:spLocks noChangeArrowheads="1"/>
          </p:cNvSpPr>
          <p:nvPr/>
        </p:nvSpPr>
        <p:spPr bwMode="auto">
          <a:xfrm>
            <a:off x="6732588" y="6021388"/>
            <a:ext cx="2112962" cy="647700"/>
          </a:xfrm>
          <a:prstGeom prst="rect">
            <a:avLst/>
          </a:prstGeom>
          <a:noFill/>
          <a:ln w="9525">
            <a:noFill/>
            <a:miter lim="800000"/>
            <a:headEnd/>
            <a:tailEnd/>
          </a:ln>
        </p:spPr>
        <p:txBody>
          <a:bodyPr/>
          <a:lstStyle/>
          <a:p>
            <a:pPr algn="ctr"/>
            <a:r>
              <a:rPr lang="en-GB" altLang="en-US" sz="1600">
                <a:cs typeface="Times New Roman" pitchFamily="18" charset="0"/>
              </a:rPr>
              <a:t>AND MORE!!!</a:t>
            </a:r>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195513" y="2708275"/>
            <a:ext cx="4464050" cy="649288"/>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FFFFFF"/>
              </a:solidFill>
            </a:endParaRPr>
          </a:p>
        </p:txBody>
      </p:sp>
      <p:sp>
        <p:nvSpPr>
          <p:cNvPr id="4" name="Left-Right Arrow 3"/>
          <p:cNvSpPr/>
          <p:nvPr/>
        </p:nvSpPr>
        <p:spPr>
          <a:xfrm rot="16200000">
            <a:off x="2605881" y="2853532"/>
            <a:ext cx="3671887" cy="64770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114692" name="TextBox 4"/>
          <p:cNvSpPr txBox="1">
            <a:spLocks noChangeArrowheads="1"/>
          </p:cNvSpPr>
          <p:nvPr/>
        </p:nvSpPr>
        <p:spPr bwMode="auto">
          <a:xfrm>
            <a:off x="3192002" y="2852738"/>
            <a:ext cx="2491708" cy="369332"/>
          </a:xfrm>
          <a:prstGeom prst="rect">
            <a:avLst/>
          </a:prstGeom>
          <a:noFill/>
          <a:ln w="9525">
            <a:noFill/>
            <a:miter lim="800000"/>
            <a:headEnd/>
            <a:tailEnd/>
          </a:ln>
        </p:spPr>
        <p:txBody>
          <a:bodyPr wrap="none">
            <a:spAutoFit/>
          </a:bodyPr>
          <a:lstStyle/>
          <a:p>
            <a:pPr algn="ctr" eaLnBrk="1" hangingPunct="1"/>
            <a:r>
              <a:rPr lang="en-GB" altLang="en-US" b="1" dirty="0">
                <a:solidFill>
                  <a:srgbClr val="000000"/>
                </a:solidFill>
                <a:cs typeface="Arial" charset="0"/>
              </a:rPr>
              <a:t>LEARNING        CONTEXT</a:t>
            </a:r>
          </a:p>
        </p:txBody>
      </p:sp>
      <p:sp>
        <p:nvSpPr>
          <p:cNvPr id="114693" name="TextBox 5"/>
          <p:cNvSpPr txBox="1">
            <a:spLocks noChangeArrowheads="1"/>
          </p:cNvSpPr>
          <p:nvPr/>
        </p:nvSpPr>
        <p:spPr bwMode="auto">
          <a:xfrm rot="-5400000">
            <a:off x="3300512" y="2856984"/>
            <a:ext cx="2336601" cy="369332"/>
          </a:xfrm>
          <a:prstGeom prst="rect">
            <a:avLst/>
          </a:prstGeom>
          <a:noFill/>
          <a:ln w="9525">
            <a:noFill/>
            <a:miter lim="800000"/>
            <a:headEnd/>
            <a:tailEnd/>
          </a:ln>
        </p:spPr>
        <p:txBody>
          <a:bodyPr wrap="none">
            <a:spAutoFit/>
          </a:bodyPr>
          <a:lstStyle/>
          <a:p>
            <a:pPr algn="ctr" eaLnBrk="1" hangingPunct="1"/>
            <a:r>
              <a:rPr lang="en-GB" altLang="en-US" b="1" dirty="0">
                <a:solidFill>
                  <a:srgbClr val="000000"/>
                </a:solidFill>
                <a:cs typeface="Arial" charset="0"/>
              </a:rPr>
              <a:t>LEARNING     ECOLOGY</a:t>
            </a:r>
          </a:p>
        </p:txBody>
      </p:sp>
      <p:sp>
        <p:nvSpPr>
          <p:cNvPr id="114694" name="TextBox 6"/>
          <p:cNvSpPr txBox="1">
            <a:spLocks noChangeArrowheads="1"/>
          </p:cNvSpPr>
          <p:nvPr/>
        </p:nvSpPr>
        <p:spPr bwMode="auto">
          <a:xfrm>
            <a:off x="800100" y="2708275"/>
            <a:ext cx="1444627" cy="707886"/>
          </a:xfrm>
          <a:prstGeom prst="rect">
            <a:avLst/>
          </a:prstGeom>
          <a:noFill/>
          <a:ln w="9525">
            <a:noFill/>
            <a:miter lim="800000"/>
            <a:headEnd/>
            <a:tailEnd/>
          </a:ln>
        </p:spPr>
        <p:txBody>
          <a:bodyPr wrap="none">
            <a:spAutoFit/>
          </a:bodyPr>
          <a:lstStyle/>
          <a:p>
            <a:pPr algn="ctr" eaLnBrk="1" hangingPunct="1"/>
            <a:r>
              <a:rPr lang="en-GB" altLang="en-US" sz="2000" b="1" i="1" dirty="0">
                <a:solidFill>
                  <a:srgbClr val="000000"/>
                </a:solidFill>
                <a:cs typeface="Arial" charset="0"/>
              </a:rPr>
              <a:t>Academic</a:t>
            </a:r>
          </a:p>
          <a:p>
            <a:pPr algn="ctr" eaLnBrk="1" hangingPunct="1"/>
            <a:r>
              <a:rPr lang="en-GB" altLang="en-US" sz="2000" b="1" i="1" dirty="0">
                <a:solidFill>
                  <a:srgbClr val="000000"/>
                </a:solidFill>
                <a:cs typeface="Arial" charset="0"/>
              </a:rPr>
              <a:t>Programme</a:t>
            </a:r>
          </a:p>
        </p:txBody>
      </p:sp>
      <p:sp>
        <p:nvSpPr>
          <p:cNvPr id="114695" name="TextBox 7"/>
          <p:cNvSpPr txBox="1">
            <a:spLocks noChangeArrowheads="1"/>
          </p:cNvSpPr>
          <p:nvPr/>
        </p:nvSpPr>
        <p:spPr bwMode="auto">
          <a:xfrm>
            <a:off x="6707307" y="2636912"/>
            <a:ext cx="2436693" cy="1323439"/>
          </a:xfrm>
          <a:prstGeom prst="rect">
            <a:avLst/>
          </a:prstGeom>
          <a:noFill/>
          <a:ln w="9525">
            <a:noFill/>
            <a:miter lim="800000"/>
            <a:headEnd/>
            <a:tailEnd/>
          </a:ln>
        </p:spPr>
        <p:txBody>
          <a:bodyPr wrap="none">
            <a:spAutoFit/>
          </a:bodyPr>
          <a:lstStyle/>
          <a:p>
            <a:pPr algn="ctr" eaLnBrk="1" hangingPunct="1"/>
            <a:r>
              <a:rPr lang="en-GB" altLang="en-US" sz="2000" b="1" i="1" dirty="0">
                <a:solidFill>
                  <a:srgbClr val="000000"/>
                </a:solidFill>
                <a:cs typeface="Arial" charset="0"/>
              </a:rPr>
              <a:t>Other Contexts</a:t>
            </a:r>
          </a:p>
          <a:p>
            <a:pPr algn="ctr" eaLnBrk="1" hangingPunct="1"/>
            <a:r>
              <a:rPr lang="en-GB" altLang="en-US" sz="2000" b="1" i="1" dirty="0" err="1">
                <a:solidFill>
                  <a:srgbClr val="000000"/>
                </a:solidFill>
                <a:cs typeface="Arial" charset="0"/>
              </a:rPr>
              <a:t>eg</a:t>
            </a:r>
            <a:r>
              <a:rPr lang="en-GB" altLang="en-US" sz="2000" b="1" i="1" dirty="0">
                <a:solidFill>
                  <a:srgbClr val="000000"/>
                </a:solidFill>
                <a:cs typeface="Arial" charset="0"/>
              </a:rPr>
              <a:t>. work, community</a:t>
            </a:r>
          </a:p>
          <a:p>
            <a:pPr algn="ctr" eaLnBrk="1" hangingPunct="1"/>
            <a:r>
              <a:rPr lang="en-GB" altLang="en-US" sz="2000" b="1" i="1" dirty="0">
                <a:solidFill>
                  <a:srgbClr val="000000"/>
                </a:solidFill>
                <a:cs typeface="Arial" charset="0"/>
              </a:rPr>
              <a:t>field, co-curriculum</a:t>
            </a:r>
          </a:p>
          <a:p>
            <a:pPr algn="ctr" eaLnBrk="1" hangingPunct="1"/>
            <a:r>
              <a:rPr lang="en-GB" altLang="en-US" sz="2000" b="1" i="1" dirty="0">
                <a:solidFill>
                  <a:srgbClr val="000000"/>
                </a:solidFill>
                <a:cs typeface="Arial" charset="0"/>
              </a:rPr>
              <a:t>extra-curriculum</a:t>
            </a:r>
          </a:p>
        </p:txBody>
      </p:sp>
      <p:sp>
        <p:nvSpPr>
          <p:cNvPr id="114696" name="TextBox 9"/>
          <p:cNvSpPr txBox="1">
            <a:spLocks noChangeArrowheads="1"/>
          </p:cNvSpPr>
          <p:nvPr/>
        </p:nvSpPr>
        <p:spPr bwMode="auto">
          <a:xfrm>
            <a:off x="1403648" y="4941888"/>
            <a:ext cx="6984776" cy="707886"/>
          </a:xfrm>
          <a:prstGeom prst="rect">
            <a:avLst/>
          </a:prstGeom>
          <a:noFill/>
          <a:ln w="9525">
            <a:noFill/>
            <a:miter lim="800000"/>
            <a:headEnd/>
            <a:tailEnd/>
          </a:ln>
        </p:spPr>
        <p:txBody>
          <a:bodyPr wrap="square">
            <a:spAutoFit/>
          </a:bodyPr>
          <a:lstStyle/>
          <a:p>
            <a:pPr algn="ctr" eaLnBrk="1" hangingPunct="1"/>
            <a:r>
              <a:rPr lang="en-GB" altLang="en-US" sz="2000" b="1" i="1" dirty="0">
                <a:solidFill>
                  <a:srgbClr val="000000"/>
                </a:solidFill>
                <a:cs typeface="Arial" pitchFamily="34" charset="0"/>
              </a:rPr>
              <a:t>Determined by </a:t>
            </a:r>
            <a:r>
              <a:rPr lang="en-GB" altLang="en-US" sz="2000" b="1" i="1" dirty="0" smtClean="0">
                <a:solidFill>
                  <a:srgbClr val="000000"/>
                </a:solidFill>
                <a:cs typeface="Arial" pitchFamily="34" charset="0"/>
              </a:rPr>
              <a:t>institution or other body </a:t>
            </a:r>
          </a:p>
          <a:p>
            <a:pPr algn="ctr" eaLnBrk="1" hangingPunct="1"/>
            <a:r>
              <a:rPr lang="en-GB" altLang="en-US" sz="2000" b="1" i="1" dirty="0" err="1" smtClean="0">
                <a:solidFill>
                  <a:srgbClr val="000000"/>
                </a:solidFill>
                <a:cs typeface="Arial" pitchFamily="34" charset="0"/>
              </a:rPr>
              <a:t>eg</a:t>
            </a:r>
            <a:r>
              <a:rPr lang="en-GB" altLang="en-US" sz="2000" b="1" i="1" dirty="0" smtClean="0">
                <a:solidFill>
                  <a:srgbClr val="000000"/>
                </a:solidFill>
                <a:cs typeface="Arial" pitchFamily="34" charset="0"/>
              </a:rPr>
              <a:t> </a:t>
            </a:r>
            <a:r>
              <a:rPr lang="en-GB" altLang="en-US" sz="2000" b="1" i="1" dirty="0">
                <a:solidFill>
                  <a:srgbClr val="000000"/>
                </a:solidFill>
                <a:cs typeface="Arial" pitchFamily="34" charset="0"/>
              </a:rPr>
              <a:t>a work placement </a:t>
            </a:r>
            <a:r>
              <a:rPr lang="en-GB" altLang="en-US" sz="2000" b="1" i="1" dirty="0" smtClean="0">
                <a:solidFill>
                  <a:srgbClr val="000000"/>
                </a:solidFill>
                <a:cs typeface="Arial" pitchFamily="34" charset="0"/>
              </a:rPr>
              <a:t>or volunteering </a:t>
            </a:r>
            <a:r>
              <a:rPr lang="en-GB" altLang="en-US" sz="2000" b="1" i="1" dirty="0">
                <a:solidFill>
                  <a:srgbClr val="000000"/>
                </a:solidFill>
                <a:cs typeface="Arial" pitchFamily="34" charset="0"/>
              </a:rPr>
              <a:t>organisation</a:t>
            </a:r>
          </a:p>
        </p:txBody>
      </p:sp>
      <p:sp>
        <p:nvSpPr>
          <p:cNvPr id="114697" name="TextBox 10"/>
          <p:cNvSpPr txBox="1">
            <a:spLocks noChangeArrowheads="1"/>
          </p:cNvSpPr>
          <p:nvPr/>
        </p:nvSpPr>
        <p:spPr bwMode="auto">
          <a:xfrm>
            <a:off x="3209795" y="908050"/>
            <a:ext cx="2600585" cy="400110"/>
          </a:xfrm>
          <a:prstGeom prst="rect">
            <a:avLst/>
          </a:prstGeom>
          <a:noFill/>
          <a:ln w="9525">
            <a:noFill/>
            <a:miter lim="800000"/>
            <a:headEnd/>
            <a:tailEnd/>
          </a:ln>
        </p:spPr>
        <p:txBody>
          <a:bodyPr wrap="none">
            <a:spAutoFit/>
          </a:bodyPr>
          <a:lstStyle/>
          <a:p>
            <a:pPr algn="ctr" eaLnBrk="1" hangingPunct="1"/>
            <a:r>
              <a:rPr lang="en-GB" altLang="en-US" sz="2000" b="1" i="1" dirty="0">
                <a:solidFill>
                  <a:srgbClr val="000000"/>
                </a:solidFill>
                <a:cs typeface="Arial" charset="0"/>
              </a:rPr>
              <a:t>Determined by learner</a:t>
            </a:r>
          </a:p>
        </p:txBody>
      </p:sp>
      <p:sp>
        <p:nvSpPr>
          <p:cNvPr id="114698" name="TextBox 11"/>
          <p:cNvSpPr txBox="1">
            <a:spLocks noChangeArrowheads="1"/>
          </p:cNvSpPr>
          <p:nvPr/>
        </p:nvSpPr>
        <p:spPr bwMode="auto">
          <a:xfrm>
            <a:off x="4499992" y="1412776"/>
            <a:ext cx="2808287" cy="922337"/>
          </a:xfrm>
          <a:prstGeom prst="rect">
            <a:avLst/>
          </a:prstGeom>
          <a:noFill/>
          <a:ln w="9525">
            <a:noFill/>
            <a:miter lim="800000"/>
            <a:headEnd/>
            <a:tailEnd/>
          </a:ln>
        </p:spPr>
        <p:txBody>
          <a:bodyPr>
            <a:spAutoFit/>
          </a:bodyPr>
          <a:lstStyle/>
          <a:p>
            <a:pPr algn="ctr" eaLnBrk="1" hangingPunct="1"/>
            <a:r>
              <a:rPr lang="en-GB" altLang="en-US" dirty="0">
                <a:solidFill>
                  <a:srgbClr val="0070C0"/>
                </a:solidFill>
                <a:latin typeface="Aharoni" pitchFamily="2" charset="-79"/>
              </a:rPr>
              <a:t>D Completely determined </a:t>
            </a:r>
          </a:p>
          <a:p>
            <a:pPr algn="ctr" eaLnBrk="1" hangingPunct="1"/>
            <a:r>
              <a:rPr lang="en-GB" altLang="en-US" dirty="0">
                <a:solidFill>
                  <a:srgbClr val="0070C0"/>
                </a:solidFill>
                <a:latin typeface="Aharoni" pitchFamily="2" charset="-79"/>
              </a:rPr>
              <a:t>by learner</a:t>
            </a:r>
          </a:p>
        </p:txBody>
      </p:sp>
      <p:sp>
        <p:nvSpPr>
          <p:cNvPr id="114699" name="TextBox 12"/>
          <p:cNvSpPr txBox="1">
            <a:spLocks noChangeArrowheads="1"/>
          </p:cNvSpPr>
          <p:nvPr/>
        </p:nvSpPr>
        <p:spPr bwMode="auto">
          <a:xfrm>
            <a:off x="4914900" y="3444875"/>
            <a:ext cx="1871663" cy="1200150"/>
          </a:xfrm>
          <a:prstGeom prst="rect">
            <a:avLst/>
          </a:prstGeom>
          <a:noFill/>
          <a:ln w="9525">
            <a:noFill/>
            <a:miter lim="800000"/>
            <a:headEnd/>
            <a:tailEnd/>
          </a:ln>
        </p:spPr>
        <p:txBody>
          <a:bodyPr>
            <a:spAutoFit/>
          </a:bodyPr>
          <a:lstStyle/>
          <a:p>
            <a:pPr algn="ctr" eaLnBrk="1" hangingPunct="1"/>
            <a:r>
              <a:rPr lang="en-GB" altLang="en-US" dirty="0">
                <a:solidFill>
                  <a:srgbClr val="F80ED7"/>
                </a:solidFill>
                <a:latin typeface="Aharoni" pitchFamily="2" charset="-79"/>
              </a:rPr>
              <a:t>C Partly to </a:t>
            </a:r>
          </a:p>
          <a:p>
            <a:pPr algn="ctr" eaLnBrk="1" hangingPunct="1"/>
            <a:r>
              <a:rPr lang="en-GB" altLang="en-US" dirty="0">
                <a:solidFill>
                  <a:srgbClr val="F80ED7"/>
                </a:solidFill>
                <a:latin typeface="Aharoni" pitchFamily="2" charset="-79"/>
              </a:rPr>
              <a:t>significantly </a:t>
            </a:r>
          </a:p>
          <a:p>
            <a:pPr algn="ctr" eaLnBrk="1" hangingPunct="1"/>
            <a:r>
              <a:rPr lang="en-GB" altLang="en-US" dirty="0">
                <a:solidFill>
                  <a:srgbClr val="F80ED7"/>
                </a:solidFill>
                <a:latin typeface="Aharoni" pitchFamily="2" charset="-79"/>
              </a:rPr>
              <a:t>determined </a:t>
            </a:r>
          </a:p>
          <a:p>
            <a:pPr algn="ctr" eaLnBrk="1" hangingPunct="1"/>
            <a:r>
              <a:rPr lang="en-GB" altLang="en-US" dirty="0">
                <a:solidFill>
                  <a:srgbClr val="F80ED7"/>
                </a:solidFill>
                <a:latin typeface="Aharoni" pitchFamily="2" charset="-79"/>
              </a:rPr>
              <a:t>by learner</a:t>
            </a:r>
          </a:p>
        </p:txBody>
      </p:sp>
      <p:sp>
        <p:nvSpPr>
          <p:cNvPr id="114700" name="TextBox 13"/>
          <p:cNvSpPr txBox="1">
            <a:spLocks noChangeArrowheads="1"/>
          </p:cNvSpPr>
          <p:nvPr/>
        </p:nvSpPr>
        <p:spPr bwMode="auto">
          <a:xfrm>
            <a:off x="1835150" y="1341438"/>
            <a:ext cx="2089150" cy="1200150"/>
          </a:xfrm>
          <a:prstGeom prst="rect">
            <a:avLst/>
          </a:prstGeom>
          <a:solidFill>
            <a:schemeClr val="bg1"/>
          </a:solidFill>
          <a:ln w="9525">
            <a:noFill/>
            <a:miter lim="800000"/>
            <a:headEnd/>
            <a:tailEnd/>
          </a:ln>
        </p:spPr>
        <p:txBody>
          <a:bodyPr>
            <a:spAutoFit/>
          </a:bodyPr>
          <a:lstStyle/>
          <a:p>
            <a:pPr algn="ctr" eaLnBrk="1" hangingPunct="1"/>
            <a:r>
              <a:rPr lang="en-GB" altLang="en-US" dirty="0">
                <a:solidFill>
                  <a:srgbClr val="000000"/>
                </a:solidFill>
                <a:latin typeface="Aharoni" pitchFamily="2" charset="-79"/>
              </a:rPr>
              <a:t>B Partly to significantly determined </a:t>
            </a:r>
          </a:p>
          <a:p>
            <a:pPr algn="ctr" eaLnBrk="1" hangingPunct="1"/>
            <a:r>
              <a:rPr lang="en-GB" altLang="en-US" dirty="0">
                <a:solidFill>
                  <a:srgbClr val="000000"/>
                </a:solidFill>
                <a:latin typeface="Aharoni" pitchFamily="2" charset="-79"/>
              </a:rPr>
              <a:t>by learner(s)</a:t>
            </a:r>
          </a:p>
        </p:txBody>
      </p:sp>
      <p:sp>
        <p:nvSpPr>
          <p:cNvPr id="114701" name="TextBox 14"/>
          <p:cNvSpPr txBox="1">
            <a:spLocks noChangeArrowheads="1"/>
          </p:cNvSpPr>
          <p:nvPr/>
        </p:nvSpPr>
        <p:spPr bwMode="auto">
          <a:xfrm>
            <a:off x="1763713" y="3573463"/>
            <a:ext cx="2376487" cy="922337"/>
          </a:xfrm>
          <a:prstGeom prst="rect">
            <a:avLst/>
          </a:prstGeom>
          <a:solidFill>
            <a:schemeClr val="bg1"/>
          </a:solidFill>
          <a:ln w="9525">
            <a:noFill/>
            <a:miter lim="800000"/>
            <a:headEnd/>
            <a:tailEnd/>
          </a:ln>
        </p:spPr>
        <p:txBody>
          <a:bodyPr>
            <a:spAutoFit/>
          </a:bodyPr>
          <a:lstStyle/>
          <a:p>
            <a:pPr algn="ctr" eaLnBrk="1" hangingPunct="1"/>
            <a:r>
              <a:rPr lang="en-GB" altLang="en-US" dirty="0">
                <a:solidFill>
                  <a:srgbClr val="000000"/>
                </a:solidFill>
                <a:latin typeface="Aharoni" pitchFamily="2" charset="-79"/>
              </a:rPr>
              <a:t>A Completely determined </a:t>
            </a:r>
          </a:p>
          <a:p>
            <a:pPr algn="ctr" eaLnBrk="1" hangingPunct="1"/>
            <a:r>
              <a:rPr lang="en-GB" altLang="en-US" dirty="0">
                <a:solidFill>
                  <a:srgbClr val="000000"/>
                </a:solidFill>
                <a:latin typeface="Aharoni" pitchFamily="2" charset="-79"/>
              </a:rPr>
              <a:t>by teachers</a:t>
            </a:r>
          </a:p>
        </p:txBody>
      </p:sp>
      <p:sp>
        <p:nvSpPr>
          <p:cNvPr id="114702" name="Rectangle 15"/>
          <p:cNvSpPr>
            <a:spLocks noChangeArrowheads="1"/>
          </p:cNvSpPr>
          <p:nvPr/>
        </p:nvSpPr>
        <p:spPr bwMode="auto">
          <a:xfrm>
            <a:off x="71437" y="0"/>
            <a:ext cx="9072563" cy="1200150"/>
          </a:xfrm>
          <a:prstGeom prst="rect">
            <a:avLst/>
          </a:prstGeom>
          <a:noFill/>
          <a:ln w="9525">
            <a:noFill/>
            <a:miter lim="800000"/>
            <a:headEnd/>
            <a:tailEnd/>
          </a:ln>
        </p:spPr>
        <p:txBody>
          <a:bodyPr>
            <a:spAutoFit/>
          </a:bodyPr>
          <a:lstStyle/>
          <a:p>
            <a:pPr algn="ctr" eaLnBrk="1" hangingPunct="1"/>
            <a:r>
              <a:rPr lang="en-GB" altLang="en-US" sz="2400" b="1" dirty="0" smtClean="0">
                <a:solidFill>
                  <a:srgbClr val="000000"/>
                </a:solidFill>
                <a:latin typeface="+mj-lt"/>
                <a:cs typeface="Microsoft Sans Serif" pitchFamily="34" charset="0"/>
              </a:rPr>
              <a:t>2 Conceptual </a:t>
            </a:r>
            <a:r>
              <a:rPr lang="en-GB" altLang="en-US" sz="2400" b="1" dirty="0">
                <a:solidFill>
                  <a:srgbClr val="000000"/>
                </a:solidFill>
                <a:latin typeface="+mj-lt"/>
                <a:cs typeface="Microsoft Sans Serif" pitchFamily="34" charset="0"/>
              </a:rPr>
              <a:t>tool for making sense of a students  </a:t>
            </a:r>
          </a:p>
          <a:p>
            <a:pPr algn="ctr" eaLnBrk="1" hangingPunct="1"/>
            <a:r>
              <a:rPr lang="en-GB" altLang="en-US" sz="2400" b="1" dirty="0">
                <a:solidFill>
                  <a:srgbClr val="000000"/>
                </a:solidFill>
                <a:latin typeface="+mj-lt"/>
                <a:cs typeface="Microsoft Sans Serif" pitchFamily="34" charset="0"/>
              </a:rPr>
              <a:t>ecologies for learning, </a:t>
            </a:r>
            <a:r>
              <a:rPr lang="en-GB" altLang="en-US" sz="2400" b="1" dirty="0" smtClean="0">
                <a:solidFill>
                  <a:srgbClr val="000000"/>
                </a:solidFill>
                <a:latin typeface="+mj-lt"/>
                <a:cs typeface="Microsoft Sans Serif" pitchFamily="34" charset="0"/>
              </a:rPr>
              <a:t>creating </a:t>
            </a:r>
            <a:r>
              <a:rPr lang="en-GB" altLang="en-US" sz="2400" b="1" dirty="0">
                <a:solidFill>
                  <a:srgbClr val="000000"/>
                </a:solidFill>
                <a:latin typeface="+mj-lt"/>
                <a:cs typeface="Microsoft Sans Serif" pitchFamily="34" charset="0"/>
              </a:rPr>
              <a:t>&amp; achieving</a:t>
            </a:r>
          </a:p>
          <a:p>
            <a:pPr algn="ctr" eaLnBrk="1" hangingPunct="1"/>
            <a:endParaRPr lang="en-GB" altLang="en-US" sz="2400" dirty="0">
              <a:solidFill>
                <a:srgbClr val="000000"/>
              </a:solidFill>
              <a:latin typeface="+mj-lt"/>
              <a:cs typeface="Microsoft Sans Serif" pitchFamily="34" charset="0"/>
            </a:endParaRPr>
          </a:p>
        </p:txBody>
      </p:sp>
      <p:sp>
        <p:nvSpPr>
          <p:cNvPr id="114703" name="Rectangle 16"/>
          <p:cNvSpPr>
            <a:spLocks noChangeArrowheads="1"/>
          </p:cNvSpPr>
          <p:nvPr/>
        </p:nvSpPr>
        <p:spPr bwMode="auto">
          <a:xfrm>
            <a:off x="0" y="5877272"/>
            <a:ext cx="9144000" cy="707886"/>
          </a:xfrm>
          <a:prstGeom prst="rect">
            <a:avLst/>
          </a:prstGeom>
          <a:noFill/>
          <a:ln w="9525">
            <a:noFill/>
            <a:miter lim="800000"/>
            <a:headEnd/>
            <a:tailEnd/>
          </a:ln>
        </p:spPr>
        <p:txBody>
          <a:bodyPr>
            <a:spAutoFit/>
          </a:bodyPr>
          <a:lstStyle/>
          <a:p>
            <a:pPr algn="ctr"/>
            <a:r>
              <a:rPr lang="en-GB" altLang="en-US" sz="2000" b="1" i="1" dirty="0">
                <a:solidFill>
                  <a:srgbClr val="000000"/>
                </a:solidFill>
                <a:latin typeface="Arial Narrow" pitchFamily="34" charset="0"/>
              </a:rPr>
              <a:t>Learning ecology includes goals, affordances, processes,  spaces, </a:t>
            </a:r>
            <a:endParaRPr lang="en-GB" altLang="en-US" sz="2000" b="1" i="1" dirty="0" smtClean="0">
              <a:solidFill>
                <a:srgbClr val="000000"/>
              </a:solidFill>
              <a:latin typeface="Arial Narrow" pitchFamily="34" charset="0"/>
            </a:endParaRPr>
          </a:p>
          <a:p>
            <a:pPr algn="ctr"/>
            <a:r>
              <a:rPr lang="en-GB" altLang="en-US" sz="2000" b="1" i="1" dirty="0" smtClean="0">
                <a:solidFill>
                  <a:srgbClr val="000000"/>
                </a:solidFill>
                <a:latin typeface="Arial Narrow" pitchFamily="34" charset="0"/>
              </a:rPr>
              <a:t>relationships </a:t>
            </a:r>
            <a:r>
              <a:rPr lang="en-GB" altLang="en-US" sz="2000" b="1" i="1" dirty="0">
                <a:solidFill>
                  <a:srgbClr val="000000"/>
                </a:solidFill>
                <a:latin typeface="Arial Narrow" pitchFamily="34" charset="0"/>
              </a:rPr>
              <a:t>, </a:t>
            </a:r>
            <a:r>
              <a:rPr lang="en-GB" altLang="en-US" sz="2000" b="1" i="1" dirty="0" smtClean="0">
                <a:solidFill>
                  <a:srgbClr val="000000"/>
                </a:solidFill>
                <a:latin typeface="Arial Narrow" pitchFamily="34" charset="0"/>
              </a:rPr>
              <a:t>resources </a:t>
            </a:r>
            <a:r>
              <a:rPr lang="en-GB" altLang="en-US" sz="2000" b="1" i="1" dirty="0">
                <a:solidFill>
                  <a:srgbClr val="000000"/>
                </a:solidFill>
                <a:latin typeface="Arial Narrow" pitchFamily="34" charset="0"/>
              </a:rPr>
              <a:t>(knowledge, tools, technologies, mediating artefacts) </a:t>
            </a:r>
            <a:endParaRPr lang="en-GB" altLang="en-US" sz="2000" b="1" dirty="0">
              <a:solidFill>
                <a:srgbClr val="000000"/>
              </a:solidFill>
            </a:endParaRPr>
          </a:p>
        </p:txBody>
      </p:sp>
      <p:sp>
        <p:nvSpPr>
          <p:cNvPr id="16" name="TextBox 13"/>
          <p:cNvSpPr txBox="1">
            <a:spLocks noChangeArrowheads="1"/>
          </p:cNvSpPr>
          <p:nvPr/>
        </p:nvSpPr>
        <p:spPr bwMode="auto">
          <a:xfrm>
            <a:off x="1907704" y="1412776"/>
            <a:ext cx="2089150" cy="1200150"/>
          </a:xfrm>
          <a:prstGeom prst="rect">
            <a:avLst/>
          </a:prstGeom>
          <a:solidFill>
            <a:schemeClr val="bg1"/>
          </a:solidFill>
          <a:ln w="9525">
            <a:noFill/>
            <a:miter lim="800000"/>
            <a:headEnd/>
            <a:tailEnd/>
          </a:ln>
        </p:spPr>
        <p:txBody>
          <a:bodyPr>
            <a:spAutoFit/>
          </a:bodyPr>
          <a:lstStyle/>
          <a:p>
            <a:pPr algn="ctr" eaLnBrk="1" hangingPunct="1"/>
            <a:r>
              <a:rPr lang="en-GB" altLang="en-US" dirty="0">
                <a:solidFill>
                  <a:srgbClr val="FF0000"/>
                </a:solidFill>
                <a:latin typeface="Aharoni" pitchFamily="2" charset="-79"/>
              </a:rPr>
              <a:t>B Partly to significantly determined </a:t>
            </a:r>
          </a:p>
          <a:p>
            <a:pPr algn="ctr" eaLnBrk="1" hangingPunct="1"/>
            <a:r>
              <a:rPr lang="en-GB" altLang="en-US" dirty="0">
                <a:solidFill>
                  <a:srgbClr val="FF0000"/>
                </a:solidFill>
                <a:latin typeface="Aharoni" pitchFamily="2" charset="-79"/>
              </a:rPr>
              <a:t>by learner(s)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467544" y="260648"/>
            <a:ext cx="8208912" cy="6336704"/>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R="112713" algn="ctr" fontAlgn="base">
              <a:spcBef>
                <a:spcPct val="0"/>
              </a:spcBef>
              <a:spcAft>
                <a:spcPct val="0"/>
              </a:spcAft>
            </a:pPr>
            <a:r>
              <a:rPr lang="en-GB" sz="2400" b="1" dirty="0" smtClean="0">
                <a:latin typeface="Microsoft Sans Serif" pitchFamily="34" charset="0"/>
                <a:ea typeface="Arial" pitchFamily="34" charset="0"/>
                <a:cs typeface="Arial" pitchFamily="34" charset="0"/>
              </a:rPr>
              <a:t>Encouraging students to use their creativity </a:t>
            </a:r>
          </a:p>
          <a:p>
            <a:pPr marL="0" marR="112713"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PEDAGOGICAL</a:t>
            </a:r>
            <a:r>
              <a:rPr kumimoji="0" lang="en-GB" b="1" i="0" u="none" strike="noStrike" cap="none" normalizeH="0" dirty="0" smtClean="0">
                <a:ln>
                  <a:noFill/>
                </a:ln>
                <a:solidFill>
                  <a:schemeClr val="tx1"/>
                </a:solidFill>
                <a:effectLst/>
                <a:latin typeface="Microsoft Sans Serif" pitchFamily="34" charset="0"/>
                <a:ea typeface="Arial" pitchFamily="34" charset="0"/>
                <a:cs typeface="Arial" pitchFamily="34" charset="0"/>
              </a:rPr>
              <a:t> </a:t>
            </a: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DESIGN TOOL</a:t>
            </a:r>
          </a:p>
          <a:p>
            <a:pPr marL="0" marR="112713" lvl="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R="112713" lvl="0" fontAlgn="base">
              <a:spcBef>
                <a:spcPct val="0"/>
              </a:spcBef>
              <a:spcAft>
                <a:spcPct val="0"/>
              </a:spcAft>
            </a:pPr>
            <a:r>
              <a:rPr lang="en-GB" sz="1600" b="1" dirty="0" smtClean="0">
                <a:latin typeface="Microsoft Sans Serif" pitchFamily="34" charset="0"/>
                <a:ea typeface="Arial" pitchFamily="34" charset="0"/>
                <a:cs typeface="Arial" pitchFamily="34" charset="0"/>
              </a:rPr>
              <a:t>PEDAGOGIC APPROACHES THAT</a:t>
            </a:r>
          </a:p>
          <a:p>
            <a:pPr marR="112713" lvl="0" fontAlgn="base">
              <a:spcBef>
                <a:spcPct val="0"/>
              </a:spcBef>
              <a:spcAft>
                <a:spcPct val="0"/>
              </a:spcAft>
              <a:buFont typeface="Arial" pitchFamily="34" charset="0"/>
              <a:buChar char="•"/>
            </a:pPr>
            <a:r>
              <a:rPr lang="en-GB" sz="1600" b="1" dirty="0" smtClean="0">
                <a:latin typeface="Microsoft Sans Serif" pitchFamily="34" charset="0"/>
                <a:ea typeface="Arial" pitchFamily="34" charset="0"/>
                <a:cs typeface="Arial" pitchFamily="34" charset="0"/>
              </a:rPr>
              <a:t> foster intrinsic motivation </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immerse the learner in challenging, solution-finding situations and tasks </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involve inquiry-rich approaches to learning and problem working</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are rich in peer2peer interaction and collaboration </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involve teacher as co-creator, activist, facilitator not just a transmitter</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involve teachers in getting out of the way </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 involve space for reflection and conversation to enable learners’ to understand their own creativity</a:t>
            </a:r>
          </a:p>
          <a:p>
            <a:pPr lvl="0" fontAlgn="base">
              <a:spcBef>
                <a:spcPct val="0"/>
              </a:spcBef>
              <a:spcAft>
                <a:spcPct val="0"/>
              </a:spcAft>
              <a:buFont typeface="Symbol" pitchFamily="18" charset="2"/>
              <a:buChar char="·"/>
            </a:pPr>
            <a:r>
              <a:rPr lang="en-GB" sz="1600" b="1" dirty="0" smtClean="0">
                <a:latin typeface="Microsoft Sans Serif" pitchFamily="34" charset="0"/>
                <a:ea typeface="Arial" pitchFamily="34" charset="0"/>
                <a:cs typeface="Arial" pitchFamily="34" charset="0"/>
              </a:rPr>
              <a:t> involve the use of strategies for recording, </a:t>
            </a:r>
            <a:r>
              <a:rPr lang="en-GB" sz="1600" b="1" dirty="0" err="1" smtClean="0">
                <a:latin typeface="Microsoft Sans Serif" pitchFamily="34" charset="0"/>
                <a:ea typeface="Arial" pitchFamily="34" charset="0"/>
                <a:cs typeface="Arial" pitchFamily="34" charset="0"/>
              </a:rPr>
              <a:t>curating</a:t>
            </a:r>
            <a:r>
              <a:rPr lang="en-GB" sz="1600" b="1" dirty="0" smtClean="0">
                <a:latin typeface="Microsoft Sans Serif" pitchFamily="34" charset="0"/>
                <a:ea typeface="Arial" pitchFamily="34" charset="0"/>
                <a:cs typeface="Arial" pitchFamily="34" charset="0"/>
              </a:rPr>
              <a:t> and communicating learning, creativity and achievement</a:t>
            </a:r>
          </a:p>
          <a:p>
            <a:pPr marL="0" marR="112713"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Microsoft Sans Serif" pitchFamily="34" charset="0"/>
              <a:ea typeface="Arial" pitchFamily="34" charset="0"/>
              <a:cs typeface="Arial" pitchFamily="34" charset="0"/>
            </a:endParaRPr>
          </a:p>
          <a:p>
            <a:pPr marL="0" marR="112713"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AND CREATE OPPORTUNITY FOR LEARNERS TO </a:t>
            </a:r>
          </a:p>
          <a:p>
            <a:pPr marR="112713" fontAlgn="base">
              <a:spcBef>
                <a:spcPct val="0"/>
              </a:spcBef>
              <a:spcAft>
                <a:spcPct val="0"/>
              </a:spcAft>
              <a:buFont typeface="Arial" pitchFamily="34" charset="0"/>
              <a:buChar char="•"/>
            </a:pPr>
            <a:r>
              <a:rPr lang="en-GB" sz="1600" b="1" dirty="0" smtClean="0">
                <a:latin typeface="Microsoft Sans Serif" pitchFamily="34" charset="0"/>
                <a:ea typeface="Arial" pitchFamily="34" charset="0"/>
                <a:cs typeface="Arial" pitchFamily="34" charset="0"/>
              </a:rPr>
              <a:t>create their own ecologies for learning &amp; achieving</a:t>
            </a: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112713"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contexts that are unfamiliar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novel tasks and challenges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real word situations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use their imaginations to design, invent, adapt and/or develop something</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1600" b="1" dirty="0" smtClean="0">
                <a:latin typeface="Microsoft Sans Serif" pitchFamily="34" charset="0"/>
                <a:ea typeface="Arial" pitchFamily="34" charset="0"/>
                <a:cs typeface="Arial" pitchFamily="34" charset="0"/>
              </a:rPr>
              <a:t>use their skills to </a:t>
            </a: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make something or make something happen</a:t>
            </a:r>
            <a:r>
              <a:rPr kumimoji="0" lang="en-GB" sz="1600" b="1" i="1"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 </a:t>
            </a: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take risks without being penalised for not fully succeeding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reflect on their processes and grow personal understandings about their own creativity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gain recognition for their creativity</a:t>
            </a:r>
          </a:p>
          <a:p>
            <a:pPr marL="457200" marR="112713" lvl="1"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47864" y="1484784"/>
            <a:ext cx="2808312" cy="3960440"/>
          </a:xfrm>
          <a:prstGeom prst="rect">
            <a:avLst/>
          </a:prstGeom>
          <a:solidFill>
            <a:srgbClr val="FFFF00">
              <a:alpha val="68000"/>
            </a:srgbClr>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50800" lvl="0" indent="0" algn="l" defTabSz="914400" rtl="0" eaLnBrk="1" fontAlgn="base" latinLnBrk="0" hangingPunct="1">
              <a:lnSpc>
                <a:spcPct val="100000"/>
              </a:lnSpc>
              <a:spcBef>
                <a:spcPct val="0"/>
              </a:spcBef>
              <a:buClrTx/>
              <a:buSzTx/>
              <a:buFontTx/>
              <a:buNone/>
              <a:tabLst/>
            </a:pPr>
            <a:r>
              <a:rPr lang="en-GB" sz="1400" b="1" dirty="0" smtClean="0">
                <a:solidFill>
                  <a:srgbClr val="000000"/>
                </a:solidFill>
                <a:latin typeface="Microsoft Sans Serif" pitchFamily="34" charset="0"/>
                <a:ea typeface="Arial" pitchFamily="34" charset="0"/>
                <a:cs typeface="Arial" pitchFamily="34" charset="0"/>
              </a:rPr>
              <a:t>IMPORTANT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FEATURES OF CREATIVITY  IN DISCIPLINES</a:t>
            </a:r>
          </a:p>
          <a:p>
            <a:pPr marL="0" marR="50800" lvl="0" indent="0" algn="l" defTabSz="914400" rtl="0" eaLnBrk="1" fontAlgn="base" latinLnBrk="0" hangingPunct="1">
              <a:lnSpc>
                <a:spcPct val="100000"/>
              </a:lnSpc>
              <a:spcBef>
                <a:spcPct val="0"/>
              </a:spcBef>
              <a:buClrTx/>
              <a:buSzTx/>
              <a:buFontTx/>
              <a:buNone/>
              <a:tabLst/>
            </a:pPr>
            <a:endParaRPr lang="en-GB" sz="1000" b="1" dirty="0" smtClean="0">
              <a:solidFill>
                <a:srgbClr val="000000"/>
              </a:solidFill>
              <a:latin typeface="Microsoft Sans Serif" pitchFamily="34" charset="0"/>
              <a:ea typeface="Arial" pitchFamily="34" charset="0"/>
              <a:cs typeface="Arial" pitchFamily="34" charset="0"/>
            </a:endParaRPr>
          </a:p>
          <a:p>
            <a:pPr marL="0" marR="50800" lvl="0" indent="0" algn="l" defTabSz="914400" rtl="0" eaLnBrk="1" fontAlgn="base" latinLnBrk="0" hangingPunct="1">
              <a:lnSpc>
                <a:spcPct val="100000"/>
              </a:lnSpc>
              <a:spcBef>
                <a:spcPct val="0"/>
              </a:spcBef>
              <a:buClrTx/>
              <a:buSzTx/>
              <a:buFontTx/>
              <a:buNone/>
              <a:tabLst/>
            </a:pP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Using imagination</a:t>
            </a:r>
          </a:p>
          <a:p>
            <a:pPr marL="0" marR="50800" lvl="0" indent="0" algn="l" defTabSz="914400" rtl="0" eaLnBrk="1" fontAlgn="base" latinLnBrk="0" hangingPunct="1">
              <a:lnSpc>
                <a:spcPct val="100000"/>
              </a:lnSpc>
              <a:spcBef>
                <a:spcPct val="0"/>
              </a:spcBef>
              <a:buClrTx/>
              <a:buSzTx/>
              <a:buFont typeface="Arial" pitchFamily="34" charset="0"/>
              <a:buChar char="•"/>
              <a:tabLst/>
            </a:pP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Being original </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new ideas </a:t>
            </a:r>
            <a:r>
              <a:rPr lang="en-GB" sz="1400" b="1" dirty="0" smtClean="0">
                <a:solidFill>
                  <a:srgbClr val="000000"/>
                </a:solidFill>
                <a:latin typeface="Microsoft Sans Serif" pitchFamily="34" charset="0"/>
                <a:ea typeface="Arial" pitchFamily="34" charset="0"/>
                <a:cs typeface="Arial" pitchFamily="34" charset="0"/>
              </a:rPr>
              <a:t>/ </a:t>
            </a:r>
          </a:p>
          <a:p>
            <a:pPr marL="0" marR="50800" lvl="0" indent="0" algn="l" defTabSz="914400" rtl="0" eaLnBrk="1" fontAlgn="base" latinLnBrk="0" hangingPunct="1">
              <a:lnSpc>
                <a:spcPct val="100000"/>
              </a:lnSpc>
              <a:spcBef>
                <a:spcPct val="0"/>
              </a:spcBef>
              <a:buClrTx/>
              <a:buSzTx/>
              <a:tabLst/>
            </a:pPr>
            <a:r>
              <a:rPr lang="en-GB" sz="1400" b="1" dirty="0">
                <a:solidFill>
                  <a:srgbClr val="000000"/>
                </a:solidFill>
                <a:latin typeface="Microsoft Sans Serif" pitchFamily="34" charset="0"/>
                <a:ea typeface="Arial" pitchFamily="34" charset="0"/>
                <a:cs typeface="Arial" pitchFamily="34" charset="0"/>
              </a:rPr>
              <a:t> </a:t>
            </a:r>
            <a:r>
              <a:rPr lang="en-GB" sz="1400" b="1" dirty="0" smtClean="0">
                <a:solidFill>
                  <a:srgbClr val="000000"/>
                </a:solidFill>
                <a:latin typeface="Microsoft Sans Serif" pitchFamily="34" charset="0"/>
                <a:ea typeface="Arial" pitchFamily="34" charset="0"/>
                <a:cs typeface="Arial" pitchFamily="34" charset="0"/>
              </a:rPr>
              <a:t> perspectives / things  /solutions </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curious / inquiring / </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p>
          <a:p>
            <a:pPr marL="0" marR="50800" lvl="0" indent="0" algn="l" defTabSz="914400" rtl="0" eaLnBrk="1" fontAlgn="base" latinLnBrk="0" hangingPunct="1">
              <a:lnSpc>
                <a:spcPct val="100000"/>
              </a:lnSpc>
              <a:spcBef>
                <a:spcPct val="0"/>
              </a:spcBef>
              <a:buClrTx/>
              <a:buSzTx/>
              <a:tabLst/>
            </a:pP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find solutions             </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resourceful </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combine, </a:t>
            </a:r>
          </a:p>
          <a:p>
            <a:pPr marL="0" marR="50800" lvl="0" indent="0" algn="l" defTabSz="914400" rtl="0" eaLnBrk="1" fontAlgn="base" latinLnBrk="0" hangingPunct="1">
              <a:lnSpc>
                <a:spcPct val="100000"/>
              </a:lnSpc>
              <a:spcBef>
                <a:spcPct val="0"/>
              </a:spcBef>
              <a:buClrTx/>
              <a:buSzTx/>
              <a:tabLst/>
            </a:pPr>
            <a:r>
              <a:rPr lang="en-GB" sz="1400" b="1" dirty="0">
                <a:solidFill>
                  <a:srgbClr val="000000"/>
                </a:solidFill>
                <a:latin typeface="Microsoft Sans Serif" pitchFamily="34" charset="0"/>
                <a:ea typeface="Arial" pitchFamily="34" charset="0"/>
                <a:cs typeface="Arial" pitchFamily="34" charset="0"/>
              </a:rPr>
              <a:t> </a:t>
            </a:r>
            <a:r>
              <a:rPr lang="en-GB" sz="1400" b="1" dirty="0" smtClean="0">
                <a:solidFill>
                  <a:srgbClr val="000000"/>
                </a:solidFill>
                <a:latin typeface="Microsoft Sans Serif" pitchFamily="34" charset="0"/>
                <a:ea typeface="Arial" pitchFamily="34" charset="0"/>
                <a:cs typeface="Arial" pitchFamily="34" charset="0"/>
              </a:rPr>
              <a:t>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connect, synthesise etc </a:t>
            </a:r>
            <a:r>
              <a:rPr lang="en-GB" sz="1400" b="1" dirty="0">
                <a:solidFill>
                  <a:srgbClr val="000000"/>
                </a:solidFill>
                <a:latin typeface="Microsoft Sans Serif" pitchFamily="34" charset="0"/>
                <a:ea typeface="Arial" pitchFamily="34" charset="0"/>
                <a:cs typeface="Arial" pitchFamily="34" charset="0"/>
              </a:rPr>
              <a:t> </a:t>
            </a:r>
            <a:r>
              <a:rPr lang="en-GB" sz="1400" b="1" dirty="0" smtClean="0">
                <a:solidFill>
                  <a:srgbClr val="000000"/>
                </a:solidFill>
                <a:latin typeface="Microsoft Sans Serif" pitchFamily="34" charset="0"/>
                <a:ea typeface="Arial" pitchFamily="34" charset="0"/>
                <a:cs typeface="Arial" pitchFamily="34" charset="0"/>
              </a:rPr>
              <a:t>             *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think critically,</a:t>
            </a:r>
          </a:p>
          <a:p>
            <a:pPr marL="0" marR="50800" lvl="0" indent="0" algn="l" defTabSz="914400" rtl="0" eaLnBrk="1" fontAlgn="base" latinLnBrk="0" hangingPunct="1">
              <a:lnSpc>
                <a:spcPct val="100000"/>
              </a:lnSpc>
              <a:spcBef>
                <a:spcPct val="0"/>
              </a:spcBef>
              <a:buClrTx/>
              <a:buSzTx/>
              <a:tabLst/>
            </a:pP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analyse, evaluate</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Being able to think reflectively /</a:t>
            </a:r>
          </a:p>
          <a:p>
            <a:pPr marL="0" marR="50800" lvl="0" indent="0" algn="l" defTabSz="914400" rtl="0" eaLnBrk="1" fontAlgn="base" latinLnBrk="0" hangingPunct="1">
              <a:lnSpc>
                <a:spcPct val="100000"/>
              </a:lnSpc>
              <a:spcBef>
                <a:spcPct val="0"/>
              </a:spcBef>
              <a:buClrTx/>
              <a:buSzTx/>
              <a:tabLst/>
            </a:pPr>
            <a:r>
              <a:rPr lang="en-GB" sz="1400" b="1" dirty="0" smtClean="0">
                <a:solidFill>
                  <a:srgbClr val="000000"/>
                </a:solidFill>
                <a:latin typeface="Microsoft Sans Serif" pitchFamily="34" charset="0"/>
                <a:ea typeface="Arial" pitchFamily="34" charset="0"/>
                <a:cs typeface="Arial" pitchFamily="34" charset="0"/>
              </a:rPr>
              <a:t>  empathically</a:t>
            </a:r>
            <a:endPar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endParaRPr>
          </a:p>
          <a:p>
            <a:pPr marL="0" marR="50800" lvl="0" indent="0" algn="l" defTabSz="914400" rtl="0" eaLnBrk="1" fontAlgn="base" latinLnBrk="0" hangingPunct="1">
              <a:lnSpc>
                <a:spcPct val="100000"/>
              </a:lnSpc>
              <a:spcBef>
                <a:spcPct val="0"/>
              </a:spcBef>
              <a:buClrTx/>
              <a:buSzTx/>
              <a:tabLst/>
            </a:pPr>
            <a:r>
              <a:rPr lang="en-GB" sz="1400" b="1" dirty="0" smtClean="0">
                <a:solidFill>
                  <a:srgbClr val="000000"/>
                </a:solidFill>
                <a:latin typeface="Microsoft Sans Serif" pitchFamily="34" charset="0"/>
                <a:ea typeface="Arial" pitchFamily="34" charset="0"/>
                <a:cs typeface="Arial" pitchFamily="34" charset="0"/>
              </a:rPr>
              <a:t>*</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represent ideas </a:t>
            </a:r>
          </a:p>
          <a:p>
            <a:pPr marL="0" marR="50800" lvl="0" indent="0" algn="l" defTabSz="914400" rtl="0" eaLnBrk="1" fontAlgn="base" latinLnBrk="0" hangingPunct="1">
              <a:lnSpc>
                <a:spcPct val="100000"/>
              </a:lnSpc>
              <a:spcBef>
                <a:spcPct val="0"/>
              </a:spcBef>
              <a:buClrTx/>
              <a:buSzTx/>
              <a:tabLst/>
            </a:pPr>
            <a:r>
              <a:rPr lang="en-GB" sz="1400" b="1" dirty="0">
                <a:solidFill>
                  <a:srgbClr val="000000"/>
                </a:solidFill>
                <a:latin typeface="Microsoft Sans Serif" pitchFamily="34" charset="0"/>
                <a:ea typeface="Arial" pitchFamily="34" charset="0"/>
                <a:cs typeface="Arial" pitchFamily="34" charset="0"/>
              </a:rPr>
              <a:t>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and communicate meaning to</a:t>
            </a:r>
          </a:p>
          <a:p>
            <a:pPr marL="0" marR="50800" lvl="0" indent="0" algn="l" defTabSz="914400" rtl="0" eaLnBrk="1" fontAlgn="base" latinLnBrk="0" hangingPunct="1">
              <a:lnSpc>
                <a:spcPct val="100000"/>
              </a:lnSpc>
              <a:spcBef>
                <a:spcPct val="0"/>
              </a:spcBef>
              <a:buClrTx/>
              <a:buSzTx/>
              <a:tabLst/>
            </a:pP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others &amp;</a:t>
            </a:r>
            <a:r>
              <a:rPr kumimoji="0" lang="en-GB" sz="14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r>
              <a:rPr kumimoji="0" lang="en-GB" sz="14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form / tell stories</a:t>
            </a:r>
            <a:endParaRPr kumimoji="0" lang="en-GB" sz="14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467544" y="2276872"/>
            <a:ext cx="2232247" cy="923330"/>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INQUIRY- BASED </a:t>
            </a:r>
          </a:p>
          <a:p>
            <a:pPr algn="ctr"/>
            <a:r>
              <a:rPr lang="en-GB" dirty="0" smtClean="0">
                <a:latin typeface="Aharoni" pitchFamily="2" charset="-79"/>
                <a:cs typeface="Aharoni" pitchFamily="2" charset="-79"/>
              </a:rPr>
              <a:t>PROBLEM-BASED</a:t>
            </a:r>
          </a:p>
          <a:p>
            <a:pPr algn="ctr"/>
            <a:r>
              <a:rPr lang="en-GB" dirty="0" smtClean="0">
                <a:latin typeface="Aharoni" pitchFamily="2" charset="-79"/>
                <a:cs typeface="Aharoni" pitchFamily="2" charset="-79"/>
              </a:rPr>
              <a:t>LEARNING</a:t>
            </a:r>
            <a:endParaRPr lang="en-GB" dirty="0">
              <a:latin typeface="Aharoni" pitchFamily="2" charset="-79"/>
              <a:cs typeface="Aharoni" pitchFamily="2" charset="-79"/>
            </a:endParaRPr>
          </a:p>
        </p:txBody>
      </p:sp>
      <p:sp>
        <p:nvSpPr>
          <p:cNvPr id="6" name="TextBox 5"/>
          <p:cNvSpPr txBox="1"/>
          <p:nvPr/>
        </p:nvSpPr>
        <p:spPr>
          <a:xfrm>
            <a:off x="6660232" y="1412776"/>
            <a:ext cx="1944216" cy="1200329"/>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GAMES</a:t>
            </a:r>
          </a:p>
          <a:p>
            <a:pPr algn="ctr"/>
            <a:r>
              <a:rPr lang="en-GB" dirty="0" smtClean="0">
                <a:latin typeface="Aharoni" pitchFamily="2" charset="-79"/>
                <a:cs typeface="Aharoni" pitchFamily="2" charset="-79"/>
              </a:rPr>
              <a:t>SIMULATIONS</a:t>
            </a:r>
          </a:p>
          <a:p>
            <a:pPr algn="ctr"/>
            <a:r>
              <a:rPr lang="en-GB" dirty="0" smtClean="0">
                <a:latin typeface="Aharoni" pitchFamily="2" charset="-79"/>
                <a:cs typeface="Aharoni" pitchFamily="2" charset="-79"/>
              </a:rPr>
              <a:t>CASE STUDIES</a:t>
            </a:r>
          </a:p>
          <a:p>
            <a:pPr algn="ctr"/>
            <a:r>
              <a:rPr lang="en-GB" dirty="0" smtClean="0">
                <a:latin typeface="Aharoni" pitchFamily="2" charset="-79"/>
                <a:cs typeface="Aharoni" pitchFamily="2" charset="-79"/>
              </a:rPr>
              <a:t>ROLE PLAY</a:t>
            </a:r>
          </a:p>
        </p:txBody>
      </p:sp>
      <p:sp>
        <p:nvSpPr>
          <p:cNvPr id="7" name="TextBox 6"/>
          <p:cNvSpPr txBox="1"/>
          <p:nvPr/>
        </p:nvSpPr>
        <p:spPr>
          <a:xfrm>
            <a:off x="1224136" y="4365104"/>
            <a:ext cx="1321196" cy="646331"/>
          </a:xfrm>
          <a:prstGeom prst="rect">
            <a:avLst/>
          </a:prstGeom>
          <a:noFill/>
          <a:ln w="25400">
            <a:solidFill>
              <a:schemeClr val="tx1"/>
            </a:solidFill>
          </a:ln>
        </p:spPr>
        <p:txBody>
          <a:bodyPr wrap="none" rtlCol="0">
            <a:spAutoFit/>
          </a:bodyPr>
          <a:lstStyle/>
          <a:p>
            <a:pPr algn="ctr"/>
            <a:r>
              <a:rPr lang="en-GB" dirty="0" smtClean="0">
                <a:latin typeface="Aharoni" pitchFamily="2" charset="-79"/>
                <a:cs typeface="Aharoni" pitchFamily="2" charset="-79"/>
              </a:rPr>
              <a:t>DESIGN</a:t>
            </a:r>
          </a:p>
          <a:p>
            <a:pPr algn="ctr"/>
            <a:r>
              <a:rPr lang="en-GB" dirty="0" smtClean="0">
                <a:latin typeface="Aharoni" pitchFamily="2" charset="-79"/>
                <a:cs typeface="Aharoni" pitchFamily="2" charset="-79"/>
              </a:rPr>
              <a:t>THINKING</a:t>
            </a:r>
          </a:p>
        </p:txBody>
      </p:sp>
      <p:sp>
        <p:nvSpPr>
          <p:cNvPr id="8" name="TextBox 7"/>
          <p:cNvSpPr txBox="1"/>
          <p:nvPr/>
        </p:nvSpPr>
        <p:spPr>
          <a:xfrm>
            <a:off x="6732240" y="5157192"/>
            <a:ext cx="1800200" cy="923330"/>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STORY &amp;</a:t>
            </a:r>
          </a:p>
          <a:p>
            <a:pPr algn="ctr"/>
            <a:r>
              <a:rPr lang="en-GB" dirty="0" smtClean="0">
                <a:latin typeface="Aharoni" pitchFamily="2" charset="-79"/>
                <a:cs typeface="Aharoni" pitchFamily="2" charset="-79"/>
              </a:rPr>
              <a:t>REFLECTIVE</a:t>
            </a:r>
            <a:br>
              <a:rPr lang="en-GB" dirty="0" smtClean="0">
                <a:latin typeface="Aharoni" pitchFamily="2" charset="-79"/>
                <a:cs typeface="Aharoni" pitchFamily="2" charset="-79"/>
              </a:rPr>
            </a:br>
            <a:r>
              <a:rPr lang="en-GB" dirty="0" smtClean="0">
                <a:latin typeface="Aharoni" pitchFamily="2" charset="-79"/>
                <a:cs typeface="Aharoni" pitchFamily="2" charset="-79"/>
              </a:rPr>
              <a:t>NARRATIVE</a:t>
            </a:r>
          </a:p>
        </p:txBody>
      </p:sp>
      <p:cxnSp>
        <p:nvCxnSpPr>
          <p:cNvPr id="23" name="Straight Connector 22"/>
          <p:cNvCxnSpPr/>
          <p:nvPr/>
        </p:nvCxnSpPr>
        <p:spPr>
          <a:xfrm flipV="1">
            <a:off x="2555776" y="4149080"/>
            <a:ext cx="936104" cy="25289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555776" y="3573016"/>
            <a:ext cx="936104" cy="82896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555776" y="2924944"/>
            <a:ext cx="936104" cy="147703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555776" y="2492896"/>
            <a:ext cx="936104" cy="187220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6" idx="1"/>
          </p:cNvCxnSpPr>
          <p:nvPr/>
        </p:nvCxnSpPr>
        <p:spPr>
          <a:xfrm flipV="1">
            <a:off x="5508104" y="2012941"/>
            <a:ext cx="1152128" cy="26393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6" idx="1"/>
          </p:cNvCxnSpPr>
          <p:nvPr/>
        </p:nvCxnSpPr>
        <p:spPr>
          <a:xfrm flipV="1">
            <a:off x="5796136" y="2012941"/>
            <a:ext cx="864096" cy="4079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6" idx="1"/>
          </p:cNvCxnSpPr>
          <p:nvPr/>
        </p:nvCxnSpPr>
        <p:spPr>
          <a:xfrm flipV="1">
            <a:off x="5508104" y="2012941"/>
            <a:ext cx="1152128" cy="98401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6" idx="1"/>
          </p:cNvCxnSpPr>
          <p:nvPr/>
        </p:nvCxnSpPr>
        <p:spPr>
          <a:xfrm flipV="1">
            <a:off x="5292080" y="2012941"/>
            <a:ext cx="1368152" cy="134405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508104" y="1988840"/>
            <a:ext cx="1152128" cy="16561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732240" y="2924944"/>
            <a:ext cx="1800200" cy="646331"/>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MAKING</a:t>
            </a:r>
          </a:p>
          <a:p>
            <a:pPr algn="ctr"/>
            <a:r>
              <a:rPr lang="en-GB" dirty="0" smtClean="0">
                <a:latin typeface="Aharoni" pitchFamily="2" charset="-79"/>
                <a:cs typeface="Aharoni" pitchFamily="2" charset="-79"/>
              </a:rPr>
              <a:t>SOMETHING </a:t>
            </a:r>
          </a:p>
        </p:txBody>
      </p:sp>
      <p:cxnSp>
        <p:nvCxnSpPr>
          <p:cNvPr id="68" name="Straight Connector 67"/>
          <p:cNvCxnSpPr/>
          <p:nvPr/>
        </p:nvCxnSpPr>
        <p:spPr>
          <a:xfrm flipV="1">
            <a:off x="2555776" y="2420888"/>
            <a:ext cx="864096" cy="6480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555776" y="2852936"/>
            <a:ext cx="79208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55776" y="3068960"/>
            <a:ext cx="792088" cy="1440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1026" idx="1"/>
          </p:cNvCxnSpPr>
          <p:nvPr/>
        </p:nvCxnSpPr>
        <p:spPr>
          <a:xfrm>
            <a:off x="2555776" y="3068960"/>
            <a:ext cx="792088" cy="3960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55776" y="3068960"/>
            <a:ext cx="864096" cy="7920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555776" y="3068960"/>
            <a:ext cx="936104" cy="12241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796136" y="2492896"/>
            <a:ext cx="936104" cy="86409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940152" y="2924944"/>
            <a:ext cx="792088" cy="4320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80112" y="2636912"/>
            <a:ext cx="1152128" cy="283241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652120" y="4437112"/>
            <a:ext cx="1080120" cy="108012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8" idx="1"/>
          </p:cNvCxnSpPr>
          <p:nvPr/>
        </p:nvCxnSpPr>
        <p:spPr>
          <a:xfrm>
            <a:off x="5940152" y="4941168"/>
            <a:ext cx="792088" cy="67768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508104" y="3284984"/>
            <a:ext cx="1224136" cy="720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220072" y="3356992"/>
            <a:ext cx="1440160" cy="14401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5796136" y="3356992"/>
            <a:ext cx="936104" cy="7920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940152" y="3429000"/>
            <a:ext cx="792088" cy="11521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6732240" y="3789040"/>
            <a:ext cx="1800200" cy="1200329"/>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MAKING</a:t>
            </a:r>
          </a:p>
          <a:p>
            <a:pPr algn="ctr"/>
            <a:r>
              <a:rPr lang="en-GB" dirty="0" smtClean="0">
                <a:latin typeface="Aharoni" pitchFamily="2" charset="-79"/>
                <a:cs typeface="Aharoni" pitchFamily="2" charset="-79"/>
              </a:rPr>
              <a:t>SOMETHING HAPPEN </a:t>
            </a:r>
          </a:p>
          <a:p>
            <a:pPr algn="ctr"/>
            <a:r>
              <a:rPr lang="en-GB" dirty="0" smtClean="0">
                <a:latin typeface="Aharoni" pitchFamily="2" charset="-79"/>
                <a:cs typeface="Aharoni" pitchFamily="2" charset="-79"/>
              </a:rPr>
              <a:t>‘ENTERPRISE’</a:t>
            </a:r>
          </a:p>
        </p:txBody>
      </p:sp>
      <p:cxnSp>
        <p:nvCxnSpPr>
          <p:cNvPr id="151" name="Straight Connector 150"/>
          <p:cNvCxnSpPr/>
          <p:nvPr/>
        </p:nvCxnSpPr>
        <p:spPr>
          <a:xfrm>
            <a:off x="2555776" y="4437112"/>
            <a:ext cx="864096" cy="36004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36" idx="1"/>
          </p:cNvCxnSpPr>
          <p:nvPr/>
        </p:nvCxnSpPr>
        <p:spPr>
          <a:xfrm>
            <a:off x="5652120" y="2204864"/>
            <a:ext cx="1080120" cy="2184341"/>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136" idx="1"/>
          </p:cNvCxnSpPr>
          <p:nvPr/>
        </p:nvCxnSpPr>
        <p:spPr>
          <a:xfrm>
            <a:off x="5436096" y="2420888"/>
            <a:ext cx="1296144" cy="1968317"/>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36" idx="1"/>
          </p:cNvCxnSpPr>
          <p:nvPr/>
        </p:nvCxnSpPr>
        <p:spPr>
          <a:xfrm>
            <a:off x="5076056" y="3284984"/>
            <a:ext cx="1656184" cy="1104221"/>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136" idx="1"/>
          </p:cNvCxnSpPr>
          <p:nvPr/>
        </p:nvCxnSpPr>
        <p:spPr>
          <a:xfrm flipV="1">
            <a:off x="5796136" y="4389205"/>
            <a:ext cx="936104" cy="551964"/>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6" idx="1"/>
          </p:cNvCxnSpPr>
          <p:nvPr/>
        </p:nvCxnSpPr>
        <p:spPr>
          <a:xfrm flipV="1">
            <a:off x="5508104" y="2012941"/>
            <a:ext cx="1152128" cy="213613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6" idx="1"/>
          </p:cNvCxnSpPr>
          <p:nvPr/>
        </p:nvCxnSpPr>
        <p:spPr>
          <a:xfrm flipV="1">
            <a:off x="5724128" y="2012941"/>
            <a:ext cx="936104" cy="29041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1"/>
          </p:cNvCxnSpPr>
          <p:nvPr/>
        </p:nvCxnSpPr>
        <p:spPr>
          <a:xfrm flipV="1">
            <a:off x="5660504" y="2012941"/>
            <a:ext cx="999728" cy="228854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555776" y="2204864"/>
            <a:ext cx="864096" cy="216024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115616" y="5445224"/>
            <a:ext cx="1912703" cy="646331"/>
          </a:xfrm>
          <a:prstGeom prst="rect">
            <a:avLst/>
          </a:prstGeom>
          <a:noFill/>
          <a:ln w="25400">
            <a:solidFill>
              <a:schemeClr val="tx1"/>
            </a:solidFill>
          </a:ln>
        </p:spPr>
        <p:txBody>
          <a:bodyPr wrap="none" rtlCol="0">
            <a:spAutoFit/>
          </a:bodyPr>
          <a:lstStyle/>
          <a:p>
            <a:pPr algn="ctr"/>
            <a:r>
              <a:rPr lang="en-GB" dirty="0" smtClean="0">
                <a:latin typeface="Aharoni" pitchFamily="2" charset="-79"/>
                <a:cs typeface="Aharoni" pitchFamily="2" charset="-79"/>
              </a:rPr>
              <a:t>VISUALISATION</a:t>
            </a:r>
          </a:p>
          <a:p>
            <a:pPr algn="ctr"/>
            <a:r>
              <a:rPr lang="en-GB" dirty="0" smtClean="0">
                <a:latin typeface="Aharoni" pitchFamily="2" charset="-79"/>
                <a:cs typeface="Aharoni" pitchFamily="2" charset="-79"/>
              </a:rPr>
              <a:t>TECHNIQUES</a:t>
            </a:r>
          </a:p>
        </p:txBody>
      </p:sp>
      <p:cxnSp>
        <p:nvCxnSpPr>
          <p:cNvPr id="49" name="Straight Connector 48"/>
          <p:cNvCxnSpPr/>
          <p:nvPr/>
        </p:nvCxnSpPr>
        <p:spPr>
          <a:xfrm flipV="1">
            <a:off x="2915816" y="5013176"/>
            <a:ext cx="576064" cy="50405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915816" y="4509120"/>
            <a:ext cx="576064" cy="100811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915816" y="4077072"/>
            <a:ext cx="504056" cy="144016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915816" y="3573016"/>
            <a:ext cx="576064" cy="194421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915816" y="2348880"/>
            <a:ext cx="576064" cy="316835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5536" y="332656"/>
            <a:ext cx="8340745" cy="1077218"/>
          </a:xfrm>
          <a:prstGeom prst="rect">
            <a:avLst/>
          </a:prstGeom>
          <a:noFill/>
        </p:spPr>
        <p:txBody>
          <a:bodyPr wrap="none" rtlCol="0">
            <a:spAutoFit/>
          </a:bodyPr>
          <a:lstStyle/>
          <a:p>
            <a:r>
              <a:rPr lang="en-GB" sz="2400" b="1" dirty="0" smtClean="0">
                <a:latin typeface="Microsoft Sans Serif" pitchFamily="34" charset="0"/>
                <a:cs typeface="Microsoft Sans Serif" pitchFamily="34" charset="0"/>
              </a:rPr>
              <a:t>Pedagogical practices that encourage students’ creativity</a:t>
            </a:r>
          </a:p>
          <a:p>
            <a:r>
              <a:rPr lang="en-GB" sz="2000" dirty="0" smtClean="0">
                <a:latin typeface="Microsoft Sans Serif" pitchFamily="34" charset="0"/>
                <a:cs typeface="Microsoft Sans Serif" pitchFamily="34" charset="0"/>
              </a:rPr>
              <a:t>Many of these approaches have potential to enable students to develop </a:t>
            </a:r>
          </a:p>
          <a:p>
            <a:r>
              <a:rPr lang="en-GB" sz="2000" dirty="0" smtClean="0">
                <a:latin typeface="Microsoft Sans Serif" pitchFamily="34" charset="0"/>
                <a:cs typeface="Microsoft Sans Serif" pitchFamily="34" charset="0"/>
              </a:rPr>
              <a:t>their own ecologies for learning</a:t>
            </a:r>
            <a:endParaRPr lang="en-GB" sz="2000" dirty="0">
              <a:latin typeface="Microsoft Sans Serif" pitchFamily="34" charset="0"/>
              <a:cs typeface="Microsoft Sans Serif" pitchFamily="34" charset="0"/>
            </a:endParaRPr>
          </a:p>
        </p:txBody>
      </p:sp>
      <p:sp>
        <p:nvSpPr>
          <p:cNvPr id="60" name="TextBox 59"/>
          <p:cNvSpPr txBox="1"/>
          <p:nvPr/>
        </p:nvSpPr>
        <p:spPr>
          <a:xfrm>
            <a:off x="467544" y="3212976"/>
            <a:ext cx="2232247" cy="646331"/>
          </a:xfrm>
          <a:prstGeom prst="rect">
            <a:avLst/>
          </a:prstGeom>
          <a:noFill/>
          <a:ln w="25400">
            <a:solidFill>
              <a:schemeClr val="tx1"/>
            </a:solidFill>
          </a:ln>
        </p:spPr>
        <p:txBody>
          <a:bodyPr wrap="square" rtlCol="0">
            <a:spAutoFit/>
          </a:bodyPr>
          <a:lstStyle/>
          <a:p>
            <a:pPr algn="ctr"/>
            <a:r>
              <a:rPr lang="en-GB" dirty="0" smtClean="0">
                <a:latin typeface="Aharoni" pitchFamily="2" charset="-79"/>
                <a:cs typeface="Aharoni" pitchFamily="2" charset="-79"/>
              </a:rPr>
              <a:t>PROJECT- BASED </a:t>
            </a:r>
          </a:p>
          <a:p>
            <a:pPr algn="ctr"/>
            <a:r>
              <a:rPr lang="en-GB" dirty="0" smtClean="0">
                <a:latin typeface="Aharoni" pitchFamily="2" charset="-79"/>
                <a:cs typeface="Aharoni" pitchFamily="2" charset="-79"/>
              </a:rPr>
              <a:t>LEARNING</a:t>
            </a:r>
            <a:endParaRPr lang="en-GB"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204864"/>
            <a:ext cx="8082918" cy="1077218"/>
          </a:xfrm>
          <a:prstGeom prst="rect">
            <a:avLst/>
          </a:prstGeom>
          <a:noFill/>
        </p:spPr>
        <p:txBody>
          <a:bodyPr wrap="none" rtlCol="0">
            <a:spAutoFit/>
          </a:bodyPr>
          <a:lstStyle/>
          <a:p>
            <a:r>
              <a:rPr lang="en-GB" sz="3200" dirty="0" smtClean="0"/>
              <a:t>Examples of ecologies that encourage students </a:t>
            </a:r>
          </a:p>
          <a:p>
            <a:r>
              <a:rPr lang="en-GB" sz="3200" dirty="0" smtClean="0"/>
              <a:t>to use their creativity in the learning process</a:t>
            </a:r>
            <a:endParaRPr lang="en-GB"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descr="Image result for TEAM ACADEMY JAVASKALA"/>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en-US"/>
          </a:p>
        </p:txBody>
      </p:sp>
      <p:pic>
        <p:nvPicPr>
          <p:cNvPr id="40963" name="Picture 4" descr="http://mondragonteamacademy.com/public/images/IMG_2821.jpg"/>
          <p:cNvPicPr>
            <a:picLocks noChangeAspect="1" noChangeArrowheads="1"/>
          </p:cNvPicPr>
          <p:nvPr/>
        </p:nvPicPr>
        <p:blipFill>
          <a:blip r:embed="rId3" cstate="print"/>
          <a:srcRect/>
          <a:stretch>
            <a:fillRect/>
          </a:stretch>
        </p:blipFill>
        <p:spPr bwMode="auto">
          <a:xfrm>
            <a:off x="684213" y="1268413"/>
            <a:ext cx="5745162" cy="2163762"/>
          </a:xfrm>
          <a:prstGeom prst="rect">
            <a:avLst/>
          </a:prstGeom>
          <a:noFill/>
          <a:ln w="9525">
            <a:noFill/>
            <a:miter lim="800000"/>
            <a:headEnd/>
            <a:tailEnd/>
          </a:ln>
        </p:spPr>
      </p:pic>
      <p:sp>
        <p:nvSpPr>
          <p:cNvPr id="40964" name="Rectangle 3"/>
          <p:cNvSpPr>
            <a:spLocks noChangeArrowheads="1"/>
          </p:cNvSpPr>
          <p:nvPr/>
        </p:nvSpPr>
        <p:spPr bwMode="auto">
          <a:xfrm>
            <a:off x="0" y="0"/>
            <a:ext cx="6084888" cy="1200150"/>
          </a:xfrm>
          <a:prstGeom prst="rect">
            <a:avLst/>
          </a:prstGeom>
          <a:noFill/>
          <a:ln w="9525">
            <a:noFill/>
            <a:miter lim="800000"/>
            <a:headEnd/>
            <a:tailEnd/>
          </a:ln>
        </p:spPr>
        <p:txBody>
          <a:bodyPr>
            <a:spAutoFit/>
          </a:bodyPr>
          <a:lstStyle/>
          <a:p>
            <a:pPr algn="l"/>
            <a:r>
              <a:rPr lang="en-GB" sz="2400">
                <a:latin typeface="Arial Rounded MT Bold" pitchFamily="34" charset="0"/>
              </a:rPr>
              <a:t>Tiimiakatemia </a:t>
            </a:r>
            <a:r>
              <a:rPr lang="en-GB" sz="2400">
                <a:latin typeface="Arial Rounded MT Bold" pitchFamily="34" charset="0"/>
                <a:hlinkClick r:id="rId4"/>
              </a:rPr>
              <a:t>jyväskylä</a:t>
            </a:r>
            <a:r>
              <a:rPr lang="en-GB" sz="2400">
                <a:latin typeface="Arial Rounded MT Bold" pitchFamily="34" charset="0"/>
              </a:rPr>
              <a:t> Finland</a:t>
            </a:r>
          </a:p>
          <a:p>
            <a:pPr algn="l"/>
            <a:r>
              <a:rPr lang="en-GB" sz="2400" b="0">
                <a:latin typeface="Arial Rounded MT Bold" pitchFamily="34" charset="0"/>
              </a:rPr>
              <a:t>students  work in teams and invent then run their own cooperative businesses </a:t>
            </a:r>
            <a:endParaRPr lang="en-GB" sz="2400">
              <a:latin typeface="Arial Rounded MT Bold" pitchFamily="34" charset="0"/>
            </a:endParaRPr>
          </a:p>
        </p:txBody>
      </p:sp>
      <p:pic>
        <p:nvPicPr>
          <p:cNvPr id="40965" name="Picture 5" descr="C:\Users\norman\Documents\CHALKMOUNTAIN KEY INFORMATION\CARTOONS\KIBOKO\CREATIVITY GUIDES\TEACHING\TEAM ACADEMY 1.png"/>
          <p:cNvPicPr>
            <a:picLocks noChangeAspect="1" noChangeArrowheads="1"/>
          </p:cNvPicPr>
          <p:nvPr/>
        </p:nvPicPr>
        <p:blipFill>
          <a:blip r:embed="rId5" cstate="print"/>
          <a:srcRect/>
          <a:stretch>
            <a:fillRect/>
          </a:stretch>
        </p:blipFill>
        <p:spPr bwMode="auto">
          <a:xfrm>
            <a:off x="6804025" y="2636838"/>
            <a:ext cx="2089150" cy="4221162"/>
          </a:xfrm>
          <a:prstGeom prst="rect">
            <a:avLst/>
          </a:prstGeom>
          <a:noFill/>
          <a:ln w="9525">
            <a:noFill/>
            <a:miter lim="800000"/>
            <a:headEnd/>
            <a:tailEnd/>
          </a:ln>
        </p:spPr>
      </p:pic>
      <p:pic>
        <p:nvPicPr>
          <p:cNvPr id="40966" name="Picture 6" descr="C:\Users\norman\Documents\CHALKMOUNTAIN KEY INFORMATION\CARTOONS\KIBOKO\CREATIVITY GUIDES\TEACHING\TEAM ACADEMY 2.png"/>
          <p:cNvPicPr>
            <a:picLocks noChangeAspect="1" noChangeArrowheads="1"/>
          </p:cNvPicPr>
          <p:nvPr/>
        </p:nvPicPr>
        <p:blipFill>
          <a:blip r:embed="rId6" cstate="print"/>
          <a:srcRect/>
          <a:stretch>
            <a:fillRect/>
          </a:stretch>
        </p:blipFill>
        <p:spPr bwMode="auto">
          <a:xfrm>
            <a:off x="6534150" y="0"/>
            <a:ext cx="2609850" cy="2447925"/>
          </a:xfrm>
          <a:prstGeom prst="rect">
            <a:avLst/>
          </a:prstGeom>
          <a:noFill/>
          <a:ln w="9525">
            <a:noFill/>
            <a:miter lim="800000"/>
            <a:headEnd/>
            <a:tailEnd/>
          </a:ln>
        </p:spPr>
      </p:pic>
      <p:pic>
        <p:nvPicPr>
          <p:cNvPr id="40967" name="Picture 8" descr="http://vanha.tiimiakatemia.fi/en/files/1-300x225.jpg"/>
          <p:cNvPicPr>
            <a:picLocks noChangeAspect="1" noChangeArrowheads="1"/>
          </p:cNvPicPr>
          <p:nvPr/>
        </p:nvPicPr>
        <p:blipFill>
          <a:blip r:embed="rId7" cstate="print"/>
          <a:srcRect/>
          <a:stretch>
            <a:fillRect/>
          </a:stretch>
        </p:blipFill>
        <p:spPr bwMode="auto">
          <a:xfrm>
            <a:off x="2484438" y="4410075"/>
            <a:ext cx="3706812" cy="2447925"/>
          </a:xfrm>
          <a:prstGeom prst="rect">
            <a:avLst/>
          </a:prstGeom>
          <a:noFill/>
          <a:ln w="9525">
            <a:noFill/>
            <a:miter lim="800000"/>
            <a:headEnd/>
            <a:tailEnd/>
          </a:ln>
        </p:spPr>
      </p:pic>
      <p:sp>
        <p:nvSpPr>
          <p:cNvPr id="40968" name="Rectangle 7"/>
          <p:cNvSpPr>
            <a:spLocks noChangeArrowheads="1"/>
          </p:cNvSpPr>
          <p:nvPr/>
        </p:nvSpPr>
        <p:spPr bwMode="auto">
          <a:xfrm>
            <a:off x="0" y="3500438"/>
            <a:ext cx="6084888" cy="1200150"/>
          </a:xfrm>
          <a:prstGeom prst="rect">
            <a:avLst/>
          </a:prstGeom>
          <a:noFill/>
          <a:ln w="9525">
            <a:noFill/>
            <a:miter lim="800000"/>
            <a:headEnd/>
            <a:tailEnd/>
          </a:ln>
        </p:spPr>
        <p:txBody>
          <a:bodyPr>
            <a:spAutoFit/>
          </a:bodyPr>
          <a:lstStyle/>
          <a:p>
            <a:pPr algn="l"/>
            <a:r>
              <a:rPr lang="en-GB" sz="2400">
                <a:latin typeface="Arial Rounded MT Bold" pitchFamily="34" charset="0"/>
              </a:rPr>
              <a:t>No curriculum – students discover what they need to know as they try to run their business</a:t>
            </a:r>
          </a:p>
        </p:txBody>
      </p:sp>
      <p:pic>
        <p:nvPicPr>
          <p:cNvPr id="40969" name="Picture 10" descr="Image result for TEAM ACADEMY JAVASKALA"/>
          <p:cNvPicPr>
            <a:picLocks noChangeAspect="1" noChangeArrowheads="1"/>
          </p:cNvPicPr>
          <p:nvPr/>
        </p:nvPicPr>
        <p:blipFill>
          <a:blip r:embed="rId8" cstate="print"/>
          <a:srcRect/>
          <a:stretch>
            <a:fillRect/>
          </a:stretch>
        </p:blipFill>
        <p:spPr bwMode="auto">
          <a:xfrm>
            <a:off x="0" y="4652963"/>
            <a:ext cx="2466975" cy="1847850"/>
          </a:xfrm>
          <a:prstGeom prst="rect">
            <a:avLst/>
          </a:prstGeom>
          <a:noFill/>
          <a:ln w="9525">
            <a:noFill/>
            <a:miter lim="800000"/>
            <a:headEnd/>
            <a:tailEnd/>
          </a:ln>
        </p:spPr>
      </p:pic>
      <p:sp>
        <p:nvSpPr>
          <p:cNvPr id="40970" name="AutoShape 12" descr="Image result for TEAM ACADEMY JAVASKALA"/>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332656"/>
            <a:ext cx="915667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2400" dirty="0" err="1">
                <a:solidFill>
                  <a:prstClr val="black"/>
                </a:solidFill>
                <a:latin typeface="Microsoft Sans Serif" pitchFamily="34" charset="0"/>
                <a:ea typeface="Times New Roman" pitchFamily="18" charset="0"/>
                <a:cs typeface="Microsoft Sans Serif" pitchFamily="34" charset="0"/>
              </a:rPr>
              <a:t>École</a:t>
            </a:r>
            <a:r>
              <a:rPr lang="en-US" sz="2400" dirty="0">
                <a:solidFill>
                  <a:prstClr val="black"/>
                </a:solidFill>
                <a:latin typeface="Microsoft Sans Serif" pitchFamily="34" charset="0"/>
                <a:ea typeface="Times New Roman" pitchFamily="18" charset="0"/>
                <a:cs typeface="Microsoft Sans Serif" pitchFamily="34" charset="0"/>
              </a:rPr>
              <a:t> 42  Innovative approach to Inquiry/Problem-Based Learning</a:t>
            </a:r>
            <a:endParaRPr lang="en-US" sz="2400" dirty="0">
              <a:solidFill>
                <a:prstClr val="black"/>
              </a:solidFill>
              <a:latin typeface="Arial" pitchFamily="34" charset="0"/>
              <a:cs typeface="Arial" pitchFamily="34" charset="0"/>
            </a:endParaRPr>
          </a:p>
        </p:txBody>
      </p:sp>
      <p:pic>
        <p:nvPicPr>
          <p:cNvPr id="3" name="Picture 2" descr="http://cdn.begeek.fr/thumb/1022/null/2013/10/1116019_619025178129738_339436808_o.jpg"/>
          <p:cNvPicPr/>
          <p:nvPr/>
        </p:nvPicPr>
        <p:blipFill>
          <a:blip r:embed="rId3" cstate="print"/>
          <a:srcRect/>
          <a:stretch>
            <a:fillRect/>
          </a:stretch>
        </p:blipFill>
        <p:spPr bwMode="auto">
          <a:xfrm>
            <a:off x="0" y="980728"/>
            <a:ext cx="2843808" cy="2066925"/>
          </a:xfrm>
          <a:prstGeom prst="rect">
            <a:avLst/>
          </a:prstGeom>
          <a:noFill/>
          <a:ln w="9525">
            <a:noFill/>
            <a:miter lim="800000"/>
            <a:headEnd/>
            <a:tailEnd/>
          </a:ln>
        </p:spPr>
      </p:pic>
      <p:pic>
        <p:nvPicPr>
          <p:cNvPr id="93187" name="Picture 3" descr="https://encrypted-tbn1.gstatic.com/images?q=tbn:ANd9GcTpuIp6yTI4WYPr0z33sVzgVbvf4qCxujmQfxzHfv2FUSqudfTArA"/>
          <p:cNvPicPr>
            <a:picLocks noChangeAspect="1" noChangeArrowheads="1"/>
          </p:cNvPicPr>
          <p:nvPr/>
        </p:nvPicPr>
        <p:blipFill>
          <a:blip r:embed="rId4" cstate="print"/>
          <a:srcRect/>
          <a:stretch>
            <a:fillRect/>
          </a:stretch>
        </p:blipFill>
        <p:spPr bwMode="auto">
          <a:xfrm>
            <a:off x="2843808" y="980728"/>
            <a:ext cx="2936964" cy="2088232"/>
          </a:xfrm>
          <a:prstGeom prst="rect">
            <a:avLst/>
          </a:prstGeom>
          <a:noFill/>
        </p:spPr>
      </p:pic>
      <p:pic>
        <p:nvPicPr>
          <p:cNvPr id="93191" name="Picture 7" descr="http://download.www.arte.tv/permanent/u4/yourope/20140531/frankreich_fr.jpg"/>
          <p:cNvPicPr>
            <a:picLocks noChangeAspect="1" noChangeArrowheads="1"/>
          </p:cNvPicPr>
          <p:nvPr/>
        </p:nvPicPr>
        <p:blipFill>
          <a:blip r:embed="rId5" cstate="print"/>
          <a:srcRect/>
          <a:stretch>
            <a:fillRect/>
          </a:stretch>
        </p:blipFill>
        <p:spPr bwMode="auto">
          <a:xfrm>
            <a:off x="0" y="3068960"/>
            <a:ext cx="3059832" cy="1999342"/>
          </a:xfrm>
          <a:prstGeom prst="rect">
            <a:avLst/>
          </a:prstGeom>
          <a:noFill/>
        </p:spPr>
      </p:pic>
      <p:pic>
        <p:nvPicPr>
          <p:cNvPr id="93193" name="Picture 9" descr="http://i-cms.journaldunet.com/image_cms/original/2146822-deux-petits-nids-pour-reunioner.jpg"/>
          <p:cNvPicPr>
            <a:picLocks noChangeAspect="1" noChangeArrowheads="1"/>
          </p:cNvPicPr>
          <p:nvPr/>
        </p:nvPicPr>
        <p:blipFill>
          <a:blip r:embed="rId6" cstate="print"/>
          <a:srcRect/>
          <a:stretch>
            <a:fillRect/>
          </a:stretch>
        </p:blipFill>
        <p:spPr bwMode="auto">
          <a:xfrm>
            <a:off x="6099720" y="2996952"/>
            <a:ext cx="3044280" cy="2030534"/>
          </a:xfrm>
          <a:prstGeom prst="rect">
            <a:avLst/>
          </a:prstGeom>
          <a:noFill/>
        </p:spPr>
      </p:pic>
      <p:pic>
        <p:nvPicPr>
          <p:cNvPr id="93194" name="Picture 10" descr="C:\Users\norman\Documents\CHALKMOUNTAIN KEY INFORMATION\CARTOONS\KIBOKO\CREATIVITY GUIDES\TEACHING\ECOLE 42.png"/>
          <p:cNvPicPr>
            <a:picLocks noChangeAspect="1" noChangeArrowheads="1"/>
          </p:cNvPicPr>
          <p:nvPr/>
        </p:nvPicPr>
        <p:blipFill>
          <a:blip r:embed="rId7" cstate="print"/>
          <a:srcRect/>
          <a:stretch>
            <a:fillRect/>
          </a:stretch>
        </p:blipFill>
        <p:spPr bwMode="auto">
          <a:xfrm>
            <a:off x="5687617" y="980728"/>
            <a:ext cx="3456383" cy="2088232"/>
          </a:xfrm>
          <a:prstGeom prst="rect">
            <a:avLst/>
          </a:prstGeom>
          <a:noFill/>
        </p:spPr>
      </p:pic>
      <p:pic>
        <p:nvPicPr>
          <p:cNvPr id="93195" name="Picture 11" descr="C:\Users\norman\Documents\CHALKMOUNTAIN KEY INFORMATION\CARTOONS\KIBOKO\CREATIVITY GUIDES\TEACHING\ECOLE 42 C.png"/>
          <p:cNvPicPr>
            <a:picLocks noChangeAspect="1" noChangeArrowheads="1"/>
          </p:cNvPicPr>
          <p:nvPr/>
        </p:nvPicPr>
        <p:blipFill>
          <a:blip r:embed="rId8" cstate="print"/>
          <a:srcRect/>
          <a:stretch>
            <a:fillRect/>
          </a:stretch>
        </p:blipFill>
        <p:spPr bwMode="auto">
          <a:xfrm>
            <a:off x="3419872" y="4948824"/>
            <a:ext cx="3096344" cy="1909176"/>
          </a:xfrm>
          <a:prstGeom prst="rect">
            <a:avLst/>
          </a:prstGeom>
          <a:noFill/>
        </p:spPr>
      </p:pic>
      <p:pic>
        <p:nvPicPr>
          <p:cNvPr id="93196" name="Picture 12" descr="C:\Users\norman\Documents\CHALKMOUNTAIN KEY INFORMATION\CARTOONS\KIBOKO\CREATIVITY GUIDES\TEACHING\ECOLE 42 B.png"/>
          <p:cNvPicPr>
            <a:picLocks noChangeAspect="1" noChangeArrowheads="1"/>
          </p:cNvPicPr>
          <p:nvPr/>
        </p:nvPicPr>
        <p:blipFill>
          <a:blip r:embed="rId9" cstate="print"/>
          <a:srcRect/>
          <a:stretch>
            <a:fillRect/>
          </a:stretch>
        </p:blipFill>
        <p:spPr bwMode="auto">
          <a:xfrm>
            <a:off x="6516216" y="4941168"/>
            <a:ext cx="3617925" cy="1916832"/>
          </a:xfrm>
          <a:prstGeom prst="rect">
            <a:avLst/>
          </a:prstGeom>
          <a:noFill/>
        </p:spPr>
      </p:pic>
      <p:pic>
        <p:nvPicPr>
          <p:cNvPr id="93197" name="Picture 13" descr="C:\Users\norman\Documents\CHALKMOUNTAIN KEY INFORMATION\CARTOONS\KIBOKO\CREATIVITY GUIDES\TEACHING\ECOL 42 COLLABORATION.png"/>
          <p:cNvPicPr>
            <a:picLocks noChangeAspect="1" noChangeArrowheads="1"/>
          </p:cNvPicPr>
          <p:nvPr/>
        </p:nvPicPr>
        <p:blipFill>
          <a:blip r:embed="rId10" cstate="print"/>
          <a:srcRect/>
          <a:stretch>
            <a:fillRect/>
          </a:stretch>
        </p:blipFill>
        <p:spPr bwMode="auto">
          <a:xfrm>
            <a:off x="2987824" y="3068960"/>
            <a:ext cx="3240360" cy="1944216"/>
          </a:xfrm>
          <a:prstGeom prst="rect">
            <a:avLst/>
          </a:prstGeom>
          <a:noFill/>
        </p:spPr>
      </p:pic>
      <p:pic>
        <p:nvPicPr>
          <p:cNvPr id="93198" name="Picture 14" descr="C:\Users\norman\Documents\CHALKMOUNTAIN KEY INFORMATION\CARTOONS\KIBOKO\CREATIVITY GUIDES\TEACHING\ECOLE 42 D.png"/>
          <p:cNvPicPr>
            <a:picLocks noChangeAspect="1" noChangeArrowheads="1"/>
          </p:cNvPicPr>
          <p:nvPr/>
        </p:nvPicPr>
        <p:blipFill>
          <a:blip r:embed="rId11" cstate="print"/>
          <a:srcRect/>
          <a:stretch>
            <a:fillRect/>
          </a:stretch>
        </p:blipFill>
        <p:spPr bwMode="auto">
          <a:xfrm>
            <a:off x="0" y="4968602"/>
            <a:ext cx="3431670" cy="188939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539750" y="188913"/>
            <a:ext cx="7532688" cy="1200150"/>
          </a:xfrm>
          <a:prstGeom prst="rect">
            <a:avLst/>
          </a:prstGeom>
          <a:noFill/>
          <a:ln w="9525">
            <a:noFill/>
            <a:miter lim="800000"/>
            <a:headEnd/>
            <a:tailEnd/>
          </a:ln>
        </p:spPr>
        <p:txBody>
          <a:bodyPr>
            <a:spAutoFit/>
          </a:bodyPr>
          <a:lstStyle/>
          <a:p>
            <a:r>
              <a:rPr lang="en-GB" sz="2400" dirty="0">
                <a:solidFill>
                  <a:prstClr val="black"/>
                </a:solidFill>
              </a:rPr>
              <a:t> </a:t>
            </a:r>
          </a:p>
          <a:p>
            <a:r>
              <a:rPr lang="en-GB" sz="2400" dirty="0">
                <a:solidFill>
                  <a:prstClr val="black"/>
                </a:solidFill>
              </a:rPr>
              <a:t> </a:t>
            </a:r>
          </a:p>
          <a:p>
            <a:endParaRPr lang="en-GB" sz="2400" i="1" dirty="0">
              <a:solidFill>
                <a:prstClr val="black"/>
              </a:solidFill>
            </a:endParaRPr>
          </a:p>
        </p:txBody>
      </p:sp>
      <p:pic>
        <p:nvPicPr>
          <p:cNvPr id="25603" name="Picture 5" descr="C:\Users\norman\Documents\CHALKMOUNTAIN KEY INFORMATION\CARTOONS\ANDRES\jpgs\classroom.jpg"/>
          <p:cNvPicPr>
            <a:picLocks noChangeAspect="1" noChangeArrowheads="1"/>
          </p:cNvPicPr>
          <p:nvPr/>
        </p:nvPicPr>
        <p:blipFill>
          <a:blip r:embed="rId2" cstate="print"/>
          <a:srcRect/>
          <a:stretch>
            <a:fillRect/>
          </a:stretch>
        </p:blipFill>
        <p:spPr bwMode="auto">
          <a:xfrm>
            <a:off x="179388" y="1844675"/>
            <a:ext cx="2808287" cy="2376488"/>
          </a:xfrm>
          <a:prstGeom prst="rect">
            <a:avLst/>
          </a:prstGeom>
          <a:noFill/>
          <a:ln w="9525">
            <a:noFill/>
            <a:miter lim="800000"/>
            <a:headEnd/>
            <a:tailEnd/>
          </a:ln>
        </p:spPr>
      </p:pic>
      <p:pic>
        <p:nvPicPr>
          <p:cNvPr id="25604" name="Picture 7" descr="C:\Users\norman\Documents\CHALKMOUNTAIN KEY INFORMATION\CARTOONS\ANDRES\jpgs\collaborative design.jpg"/>
          <p:cNvPicPr>
            <a:picLocks noChangeAspect="1" noChangeArrowheads="1"/>
          </p:cNvPicPr>
          <p:nvPr/>
        </p:nvPicPr>
        <p:blipFill>
          <a:blip r:embed="rId3" cstate="print"/>
          <a:srcRect/>
          <a:stretch>
            <a:fillRect/>
          </a:stretch>
        </p:blipFill>
        <p:spPr bwMode="auto">
          <a:xfrm>
            <a:off x="3419475" y="1916113"/>
            <a:ext cx="2451100" cy="2108200"/>
          </a:xfrm>
          <a:prstGeom prst="rect">
            <a:avLst/>
          </a:prstGeom>
          <a:noFill/>
          <a:ln w="9525">
            <a:noFill/>
            <a:miter lim="800000"/>
            <a:headEnd/>
            <a:tailEnd/>
          </a:ln>
        </p:spPr>
      </p:pic>
      <p:sp>
        <p:nvSpPr>
          <p:cNvPr id="25605" name="TextBox 7"/>
          <p:cNvSpPr txBox="1">
            <a:spLocks noChangeArrowheads="1"/>
          </p:cNvSpPr>
          <p:nvPr/>
        </p:nvSpPr>
        <p:spPr bwMode="auto">
          <a:xfrm>
            <a:off x="4067175" y="1628775"/>
            <a:ext cx="1069975" cy="369888"/>
          </a:xfrm>
          <a:prstGeom prst="rect">
            <a:avLst/>
          </a:prstGeom>
          <a:noFill/>
          <a:ln w="9525">
            <a:noFill/>
            <a:miter lim="800000"/>
            <a:headEnd/>
            <a:tailEnd/>
          </a:ln>
        </p:spPr>
        <p:txBody>
          <a:bodyPr wrap="none">
            <a:spAutoFit/>
          </a:bodyPr>
          <a:lstStyle/>
          <a:p>
            <a:r>
              <a:rPr lang="en-GB">
                <a:solidFill>
                  <a:prstClr val="black"/>
                </a:solidFill>
              </a:rPr>
              <a:t>DESIGN</a:t>
            </a:r>
          </a:p>
        </p:txBody>
      </p:sp>
      <p:sp>
        <p:nvSpPr>
          <p:cNvPr id="25606" name="TextBox 8"/>
          <p:cNvSpPr txBox="1">
            <a:spLocks noChangeArrowheads="1"/>
          </p:cNvSpPr>
          <p:nvPr/>
        </p:nvSpPr>
        <p:spPr bwMode="auto">
          <a:xfrm>
            <a:off x="179388" y="1125538"/>
            <a:ext cx="3168650" cy="460375"/>
          </a:xfrm>
          <a:prstGeom prst="rect">
            <a:avLst/>
          </a:prstGeom>
          <a:noFill/>
          <a:ln w="9525">
            <a:noFill/>
            <a:miter lim="800000"/>
            <a:headEnd/>
            <a:tailEnd/>
          </a:ln>
        </p:spPr>
        <p:txBody>
          <a:bodyPr>
            <a:spAutoFit/>
          </a:bodyPr>
          <a:lstStyle/>
          <a:p>
            <a:r>
              <a:rPr lang="en-GB" sz="2400">
                <a:solidFill>
                  <a:prstClr val="black"/>
                </a:solidFill>
              </a:rPr>
              <a:t>FROM THIS TO </a:t>
            </a:r>
          </a:p>
        </p:txBody>
      </p:sp>
      <p:sp>
        <p:nvSpPr>
          <p:cNvPr id="25607" name="TextBox 9"/>
          <p:cNvSpPr txBox="1">
            <a:spLocks noChangeArrowheads="1"/>
          </p:cNvSpPr>
          <p:nvPr/>
        </p:nvSpPr>
        <p:spPr bwMode="auto">
          <a:xfrm>
            <a:off x="3348038" y="1125538"/>
            <a:ext cx="5435600" cy="460375"/>
          </a:xfrm>
          <a:prstGeom prst="rect">
            <a:avLst/>
          </a:prstGeom>
          <a:noFill/>
          <a:ln w="9525">
            <a:noFill/>
            <a:miter lim="800000"/>
            <a:headEnd/>
            <a:tailEnd/>
          </a:ln>
        </p:spPr>
        <p:txBody>
          <a:bodyPr>
            <a:spAutoFit/>
          </a:bodyPr>
          <a:lstStyle/>
          <a:p>
            <a:r>
              <a:rPr lang="en-GB" sz="2400">
                <a:solidFill>
                  <a:prstClr val="black"/>
                </a:solidFill>
              </a:rPr>
              <a:t>A CREATIVE LEARNING ECOLOGY</a:t>
            </a:r>
          </a:p>
        </p:txBody>
      </p:sp>
      <p:pic>
        <p:nvPicPr>
          <p:cNvPr id="25608" name="Picture 8" descr="C:\Users\norman\Documents\CHALKMOUNTAIN KEY INFORMATION\CARTOONS\ANDRES\jpgs\MAKE.jpg"/>
          <p:cNvPicPr>
            <a:picLocks noChangeAspect="1" noChangeArrowheads="1"/>
          </p:cNvPicPr>
          <p:nvPr/>
        </p:nvPicPr>
        <p:blipFill>
          <a:blip r:embed="rId4" cstate="print"/>
          <a:srcRect/>
          <a:stretch>
            <a:fillRect/>
          </a:stretch>
        </p:blipFill>
        <p:spPr bwMode="auto">
          <a:xfrm>
            <a:off x="6011863" y="1844675"/>
            <a:ext cx="2293937" cy="1811338"/>
          </a:xfrm>
          <a:prstGeom prst="rect">
            <a:avLst/>
          </a:prstGeom>
          <a:noFill/>
          <a:ln w="9525">
            <a:noFill/>
            <a:miter lim="800000"/>
            <a:headEnd/>
            <a:tailEnd/>
          </a:ln>
        </p:spPr>
      </p:pic>
      <p:sp>
        <p:nvSpPr>
          <p:cNvPr id="25609" name="TextBox 11"/>
          <p:cNvSpPr txBox="1">
            <a:spLocks noChangeArrowheads="1"/>
          </p:cNvSpPr>
          <p:nvPr/>
        </p:nvSpPr>
        <p:spPr bwMode="auto">
          <a:xfrm>
            <a:off x="6037263" y="1557338"/>
            <a:ext cx="1966912" cy="369887"/>
          </a:xfrm>
          <a:prstGeom prst="rect">
            <a:avLst/>
          </a:prstGeom>
          <a:noFill/>
          <a:ln w="9525">
            <a:noFill/>
            <a:miter lim="800000"/>
            <a:headEnd/>
            <a:tailEnd/>
          </a:ln>
        </p:spPr>
        <p:txBody>
          <a:bodyPr wrap="none">
            <a:spAutoFit/>
          </a:bodyPr>
          <a:lstStyle/>
          <a:p>
            <a:r>
              <a:rPr lang="en-GB">
                <a:solidFill>
                  <a:prstClr val="black"/>
                </a:solidFill>
              </a:rPr>
              <a:t>MANUFACTURE</a:t>
            </a:r>
          </a:p>
        </p:txBody>
      </p:sp>
      <p:sp>
        <p:nvSpPr>
          <p:cNvPr id="13" name="Right Arrow 12"/>
          <p:cNvSpPr/>
          <p:nvPr/>
        </p:nvSpPr>
        <p:spPr>
          <a:xfrm>
            <a:off x="2339975" y="1916113"/>
            <a:ext cx="1152525" cy="649287"/>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pic>
        <p:nvPicPr>
          <p:cNvPr id="25611" name="Picture 9" descr="C:\Users\norman\Documents\CHALKMOUNTAIN KEY INFORMATION\CARTOONS\ANDRES\jpgs\pop up shop.jpg"/>
          <p:cNvPicPr>
            <a:picLocks noChangeAspect="1" noChangeArrowheads="1"/>
          </p:cNvPicPr>
          <p:nvPr/>
        </p:nvPicPr>
        <p:blipFill>
          <a:blip r:embed="rId5" cstate="print"/>
          <a:srcRect/>
          <a:stretch>
            <a:fillRect/>
          </a:stretch>
        </p:blipFill>
        <p:spPr bwMode="auto">
          <a:xfrm>
            <a:off x="3851275" y="4508500"/>
            <a:ext cx="2490788" cy="1890713"/>
          </a:xfrm>
          <a:prstGeom prst="rect">
            <a:avLst/>
          </a:prstGeom>
          <a:noFill/>
          <a:ln w="9525">
            <a:noFill/>
            <a:miter lim="800000"/>
            <a:headEnd/>
            <a:tailEnd/>
          </a:ln>
        </p:spPr>
      </p:pic>
      <p:sp>
        <p:nvSpPr>
          <p:cNvPr id="25612" name="TextBox 14"/>
          <p:cNvSpPr txBox="1">
            <a:spLocks noChangeArrowheads="1"/>
          </p:cNvSpPr>
          <p:nvPr/>
        </p:nvSpPr>
        <p:spPr bwMode="auto">
          <a:xfrm>
            <a:off x="4716463" y="4149725"/>
            <a:ext cx="774700" cy="368300"/>
          </a:xfrm>
          <a:prstGeom prst="rect">
            <a:avLst/>
          </a:prstGeom>
          <a:noFill/>
          <a:ln w="9525">
            <a:noFill/>
            <a:miter lim="800000"/>
            <a:headEnd/>
            <a:tailEnd/>
          </a:ln>
        </p:spPr>
        <p:txBody>
          <a:bodyPr wrap="none">
            <a:spAutoFit/>
          </a:bodyPr>
          <a:lstStyle/>
          <a:p>
            <a:r>
              <a:rPr lang="en-GB">
                <a:solidFill>
                  <a:prstClr val="black"/>
                </a:solidFill>
              </a:rPr>
              <a:t>SELL</a:t>
            </a:r>
          </a:p>
        </p:txBody>
      </p:sp>
      <p:pic>
        <p:nvPicPr>
          <p:cNvPr id="25613" name="Picture 10" descr="C:\Users\norman\Documents\CHALKMOUNTAIN KEY INFORMATION\CARTOONS\ANDRES\jpgs\MARKET.jpg"/>
          <p:cNvPicPr>
            <a:picLocks noChangeAspect="1" noChangeArrowheads="1"/>
          </p:cNvPicPr>
          <p:nvPr/>
        </p:nvPicPr>
        <p:blipFill>
          <a:blip r:embed="rId6" cstate="print"/>
          <a:srcRect/>
          <a:stretch>
            <a:fillRect/>
          </a:stretch>
        </p:blipFill>
        <p:spPr bwMode="auto">
          <a:xfrm>
            <a:off x="6659563" y="4076700"/>
            <a:ext cx="2151062" cy="1873250"/>
          </a:xfrm>
          <a:prstGeom prst="rect">
            <a:avLst/>
          </a:prstGeom>
          <a:noFill/>
          <a:ln w="9525">
            <a:noFill/>
            <a:miter lim="800000"/>
            <a:headEnd/>
            <a:tailEnd/>
          </a:ln>
        </p:spPr>
      </p:pic>
      <p:sp>
        <p:nvSpPr>
          <p:cNvPr id="25614" name="TextBox 16"/>
          <p:cNvSpPr txBox="1">
            <a:spLocks noChangeArrowheads="1"/>
          </p:cNvSpPr>
          <p:nvPr/>
        </p:nvSpPr>
        <p:spPr bwMode="auto">
          <a:xfrm>
            <a:off x="7037388" y="3716338"/>
            <a:ext cx="1171575" cy="369887"/>
          </a:xfrm>
          <a:prstGeom prst="rect">
            <a:avLst/>
          </a:prstGeom>
          <a:noFill/>
          <a:ln w="9525">
            <a:noFill/>
            <a:miter lim="800000"/>
            <a:headEnd/>
            <a:tailEnd/>
          </a:ln>
        </p:spPr>
        <p:txBody>
          <a:bodyPr wrap="none">
            <a:spAutoFit/>
          </a:bodyPr>
          <a:lstStyle/>
          <a:p>
            <a:r>
              <a:rPr lang="en-GB">
                <a:solidFill>
                  <a:prstClr val="black"/>
                </a:solidFill>
              </a:rPr>
              <a:t>MARKET</a:t>
            </a:r>
          </a:p>
        </p:txBody>
      </p:sp>
      <p:pic>
        <p:nvPicPr>
          <p:cNvPr id="25615" name="Picture 11" descr="C:\Users\norman\Documents\CHALKMOUNTAIN KEY INFORMATION\CARTOONS\ANDRES\jpgs\REFLECTIONS.jpg"/>
          <p:cNvPicPr>
            <a:picLocks noChangeAspect="1" noChangeArrowheads="1"/>
          </p:cNvPicPr>
          <p:nvPr/>
        </p:nvPicPr>
        <p:blipFill>
          <a:blip r:embed="rId7" cstate="print"/>
          <a:srcRect/>
          <a:stretch>
            <a:fillRect/>
          </a:stretch>
        </p:blipFill>
        <p:spPr bwMode="auto">
          <a:xfrm>
            <a:off x="684213" y="4941888"/>
            <a:ext cx="2874962" cy="1679575"/>
          </a:xfrm>
          <a:prstGeom prst="rect">
            <a:avLst/>
          </a:prstGeom>
          <a:noFill/>
          <a:ln w="9525">
            <a:noFill/>
            <a:miter lim="800000"/>
            <a:headEnd/>
            <a:tailEnd/>
          </a:ln>
        </p:spPr>
      </p:pic>
      <p:sp>
        <p:nvSpPr>
          <p:cNvPr id="25616" name="TextBox 18"/>
          <p:cNvSpPr txBox="1">
            <a:spLocks noChangeArrowheads="1"/>
          </p:cNvSpPr>
          <p:nvPr/>
        </p:nvSpPr>
        <p:spPr bwMode="auto">
          <a:xfrm>
            <a:off x="395536" y="4221088"/>
            <a:ext cx="2835713" cy="646331"/>
          </a:xfrm>
          <a:prstGeom prst="rect">
            <a:avLst/>
          </a:prstGeom>
          <a:noFill/>
          <a:ln w="9525">
            <a:noFill/>
            <a:miter lim="800000"/>
            <a:headEnd/>
            <a:tailEnd/>
          </a:ln>
        </p:spPr>
        <p:txBody>
          <a:bodyPr wrap="none">
            <a:spAutoFit/>
          </a:bodyPr>
          <a:lstStyle/>
          <a:p>
            <a:r>
              <a:rPr lang="en-GB" dirty="0">
                <a:solidFill>
                  <a:prstClr val="black"/>
                </a:solidFill>
              </a:rPr>
              <a:t> REFLECT ON – what would </a:t>
            </a:r>
          </a:p>
          <a:p>
            <a:r>
              <a:rPr lang="en-GB" dirty="0">
                <a:solidFill>
                  <a:prstClr val="black"/>
                </a:solidFill>
              </a:rPr>
              <a:t>we do differently next time?</a:t>
            </a:r>
          </a:p>
        </p:txBody>
      </p:sp>
      <p:sp>
        <p:nvSpPr>
          <p:cNvPr id="20" name="Right Arrow 19"/>
          <p:cNvSpPr/>
          <p:nvPr/>
        </p:nvSpPr>
        <p:spPr>
          <a:xfrm>
            <a:off x="5867400" y="1916113"/>
            <a:ext cx="352425" cy="42386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1" name="Right Arrow 20"/>
          <p:cNvSpPr/>
          <p:nvPr/>
        </p:nvSpPr>
        <p:spPr>
          <a:xfrm rot="3012823">
            <a:off x="6687344" y="3415506"/>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2" name="Right Arrow 21"/>
          <p:cNvSpPr/>
          <p:nvPr/>
        </p:nvSpPr>
        <p:spPr>
          <a:xfrm rot="8193909">
            <a:off x="6037263" y="4067175"/>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3" name="Right Arrow 22"/>
          <p:cNvSpPr/>
          <p:nvPr/>
        </p:nvSpPr>
        <p:spPr>
          <a:xfrm rot="10800000">
            <a:off x="3563938" y="4508500"/>
            <a:ext cx="350837"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pic>
        <p:nvPicPr>
          <p:cNvPr id="25621" name="Picture 14" descr="C:\Users\norman\Pictures\CREATIVITY\FASHION.jpg"/>
          <p:cNvPicPr>
            <a:picLocks noChangeAspect="1" noChangeArrowheads="1"/>
          </p:cNvPicPr>
          <p:nvPr/>
        </p:nvPicPr>
        <p:blipFill>
          <a:blip r:embed="rId8" cstate="print"/>
          <a:srcRect/>
          <a:stretch>
            <a:fillRect/>
          </a:stretch>
        </p:blipFill>
        <p:spPr bwMode="auto">
          <a:xfrm>
            <a:off x="7812088" y="4210050"/>
            <a:ext cx="431800" cy="1227138"/>
          </a:xfrm>
          <a:prstGeom prst="rect">
            <a:avLst/>
          </a:prstGeom>
          <a:noFill/>
          <a:ln w="9525">
            <a:noFill/>
            <a:miter lim="800000"/>
            <a:headEnd/>
            <a:tailEnd/>
          </a:ln>
        </p:spPr>
      </p:pic>
      <p:sp>
        <p:nvSpPr>
          <p:cNvPr id="24" name="TextBox 23"/>
          <p:cNvSpPr txBox="1"/>
          <p:nvPr/>
        </p:nvSpPr>
        <p:spPr>
          <a:xfrm>
            <a:off x="971600" y="116632"/>
            <a:ext cx="7450501" cy="830997"/>
          </a:xfrm>
          <a:prstGeom prst="rect">
            <a:avLst/>
          </a:prstGeom>
          <a:noFill/>
        </p:spPr>
        <p:txBody>
          <a:bodyPr wrap="none" rtlCol="0">
            <a:spAutoFit/>
          </a:bodyPr>
          <a:lstStyle/>
          <a:p>
            <a:r>
              <a:rPr lang="en-GB" sz="2400" b="1" dirty="0" smtClean="0">
                <a:solidFill>
                  <a:prstClr val="black"/>
                </a:solidFill>
              </a:rPr>
              <a:t>     Southampton Solent University School of Fashion</a:t>
            </a:r>
          </a:p>
          <a:p>
            <a:r>
              <a:rPr lang="en-GB" sz="2400" dirty="0" smtClean="0">
                <a:solidFill>
                  <a:prstClr val="black"/>
                </a:solidFill>
              </a:rPr>
              <a:t>Combining </a:t>
            </a:r>
            <a:r>
              <a:rPr lang="en-GB" sz="2400" dirty="0">
                <a:solidFill>
                  <a:prstClr val="black"/>
                </a:solidFill>
              </a:rPr>
              <a:t>inquiry-rich learning, design, making &amp; selling</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69940" cy="523220"/>
          </a:xfrm>
          <a:prstGeom prst="rect">
            <a:avLst/>
          </a:prstGeom>
          <a:noFill/>
        </p:spPr>
        <p:txBody>
          <a:bodyPr wrap="none" rtlCol="0">
            <a:spAutoFit/>
          </a:bodyPr>
          <a:lstStyle/>
          <a:p>
            <a:r>
              <a:rPr lang="en-GB" sz="2800" b="1" dirty="0" smtClean="0"/>
              <a:t>Media Works Cosgrove Polytechnic College</a:t>
            </a:r>
            <a:endParaRPr lang="en-GB" sz="2800" b="1" dirty="0"/>
          </a:p>
        </p:txBody>
      </p:sp>
      <p:pic>
        <p:nvPicPr>
          <p:cNvPr id="1026" name="Picture 2"/>
          <p:cNvPicPr>
            <a:picLocks noChangeAspect="1" noChangeArrowheads="1"/>
          </p:cNvPicPr>
          <p:nvPr/>
        </p:nvPicPr>
        <p:blipFill>
          <a:blip r:embed="rId3" cstate="print"/>
          <a:srcRect/>
          <a:stretch>
            <a:fillRect/>
          </a:stretch>
        </p:blipFill>
        <p:spPr bwMode="auto">
          <a:xfrm>
            <a:off x="179512" y="692696"/>
            <a:ext cx="4176464" cy="2943540"/>
          </a:xfrm>
          <a:prstGeom prst="rect">
            <a:avLst/>
          </a:prstGeom>
          <a:noFill/>
          <a:ln w="9525">
            <a:noFill/>
            <a:miter lim="800000"/>
            <a:headEnd/>
            <a:tailEnd/>
          </a:ln>
        </p:spPr>
      </p:pic>
      <p:sp>
        <p:nvSpPr>
          <p:cNvPr id="4" name="Rectangle 3"/>
          <p:cNvSpPr/>
          <p:nvPr/>
        </p:nvSpPr>
        <p:spPr>
          <a:xfrm>
            <a:off x="4572000" y="908720"/>
            <a:ext cx="4572000" cy="2246769"/>
          </a:xfrm>
          <a:prstGeom prst="rect">
            <a:avLst/>
          </a:prstGeom>
        </p:spPr>
        <p:txBody>
          <a:bodyPr>
            <a:spAutoFit/>
          </a:bodyPr>
          <a:lstStyle/>
          <a:p>
            <a:r>
              <a:rPr lang="en-GB" sz="2000" b="1" dirty="0" err="1" smtClean="0"/>
              <a:t>MediaWorks</a:t>
            </a:r>
            <a:r>
              <a:rPr lang="en-GB" sz="2000" b="1" dirty="0" smtClean="0"/>
              <a:t> is a project-based learning Digital Audio Technology initiative, in which Audio and Digital Art &amp; Animation students collaborate on the production of short audiovisual pieces made for various Silicon Valley businesses – and beyond. </a:t>
            </a:r>
          </a:p>
          <a:p>
            <a:endParaRPr lang="en-GB" sz="2000" b="1" dirty="0" smtClean="0"/>
          </a:p>
        </p:txBody>
      </p:sp>
      <p:sp>
        <p:nvSpPr>
          <p:cNvPr id="5" name="Isosceles Triangle 4"/>
          <p:cNvSpPr/>
          <p:nvPr/>
        </p:nvSpPr>
        <p:spPr>
          <a:xfrm rot="15231813">
            <a:off x="3082284" y="958926"/>
            <a:ext cx="192745" cy="29951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p:nvPr/>
        </p:nvPicPr>
        <p:blipFill>
          <a:blip r:embed="rId4" cstate="print"/>
          <a:srcRect/>
          <a:stretch>
            <a:fillRect/>
          </a:stretch>
        </p:blipFill>
        <p:spPr bwMode="auto">
          <a:xfrm>
            <a:off x="251521" y="3789040"/>
            <a:ext cx="4104456" cy="2662683"/>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572000" y="2924944"/>
            <a:ext cx="4319709" cy="2470969"/>
          </a:xfrm>
          <a:prstGeom prst="rect">
            <a:avLst/>
          </a:prstGeom>
          <a:noFill/>
          <a:ln w="9525">
            <a:noFill/>
            <a:miter lim="800000"/>
            <a:headEnd/>
            <a:tailEnd/>
          </a:ln>
        </p:spPr>
      </p:pic>
      <p:sp>
        <p:nvSpPr>
          <p:cNvPr id="8" name="TextBox 7"/>
          <p:cNvSpPr txBox="1"/>
          <p:nvPr/>
        </p:nvSpPr>
        <p:spPr>
          <a:xfrm>
            <a:off x="4572000" y="5949280"/>
            <a:ext cx="4345164" cy="369332"/>
          </a:xfrm>
          <a:prstGeom prst="rect">
            <a:avLst/>
          </a:prstGeom>
          <a:noFill/>
        </p:spPr>
        <p:txBody>
          <a:bodyPr wrap="none" rtlCol="0">
            <a:spAutoFit/>
          </a:bodyPr>
          <a:lstStyle/>
          <a:p>
            <a:r>
              <a:rPr lang="en-GB" b="1" dirty="0" smtClean="0">
                <a:solidFill>
                  <a:srgbClr val="002060"/>
                </a:solidFill>
              </a:rPr>
              <a:t>Article in April Creative Academic Magazine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432" y="620688"/>
            <a:ext cx="5112568" cy="1200329"/>
          </a:xfrm>
          <a:prstGeom prst="rect">
            <a:avLst/>
          </a:prstGeom>
        </p:spPr>
        <p:txBody>
          <a:bodyPr wrap="square">
            <a:spAutoFit/>
          </a:bodyPr>
          <a:lstStyle/>
          <a:p>
            <a:r>
              <a:rPr lang="en-GB" sz="2400" b="1" i="1" dirty="0">
                <a:latin typeface="Arial" pitchFamily="34" charset="0"/>
                <a:cs typeface="Arial" pitchFamily="34" charset="0"/>
              </a:rPr>
              <a:t>Creative Pedagogies for Creative </a:t>
            </a:r>
            <a:r>
              <a:rPr lang="en-GB" sz="2400" b="1" i="1" dirty="0" smtClean="0">
                <a:latin typeface="Arial" pitchFamily="34" charset="0"/>
                <a:cs typeface="Arial" pitchFamily="34" charset="0"/>
              </a:rPr>
              <a:t>Learning Ecologies</a:t>
            </a:r>
            <a:r>
              <a:rPr lang="en-GB" sz="2400" b="1" dirty="0">
                <a:latin typeface="Arial" pitchFamily="34" charset="0"/>
                <a:cs typeface="Arial" pitchFamily="34" charset="0"/>
              </a:rPr>
              <a:t> </a:t>
            </a:r>
            <a:r>
              <a:rPr lang="en-GB" sz="2400" b="1" i="1" dirty="0">
                <a:latin typeface="Arial" pitchFamily="34" charset="0"/>
                <a:cs typeface="Arial" pitchFamily="34" charset="0"/>
              </a:rPr>
              <a:t>Project </a:t>
            </a:r>
            <a:r>
              <a:rPr lang="en-GB" sz="2400" dirty="0" smtClean="0">
                <a:latin typeface="Arial" pitchFamily="34" charset="0"/>
                <a:cs typeface="Arial" pitchFamily="34" charset="0"/>
              </a:rPr>
              <a:t/>
            </a:r>
            <a:br>
              <a:rPr lang="en-GB" sz="2400" dirty="0" smtClean="0">
                <a:latin typeface="Arial" pitchFamily="34" charset="0"/>
                <a:cs typeface="Arial" pitchFamily="34" charset="0"/>
              </a:rPr>
            </a:br>
            <a:r>
              <a:rPr lang="en-GB" sz="2400" b="1" dirty="0" smtClean="0">
                <a:latin typeface="Arial" pitchFamily="34" charset="0"/>
                <a:cs typeface="Arial" pitchFamily="34" charset="0"/>
              </a:rPr>
              <a:t>July </a:t>
            </a:r>
            <a:r>
              <a:rPr lang="en-GB" sz="2400" b="1" dirty="0">
                <a:latin typeface="Arial" pitchFamily="34" charset="0"/>
                <a:cs typeface="Arial" pitchFamily="34" charset="0"/>
              </a:rPr>
              <a:t>2016 - </a:t>
            </a:r>
            <a:r>
              <a:rPr lang="en-GB" sz="2400" b="1" dirty="0" smtClean="0">
                <a:latin typeface="Arial" pitchFamily="34" charset="0"/>
                <a:cs typeface="Arial" pitchFamily="34" charset="0"/>
              </a:rPr>
              <a:t> October 2017</a:t>
            </a:r>
            <a:endParaRPr lang="en-GB" sz="2400" dirty="0">
              <a:latin typeface="Arial" pitchFamily="34" charset="0"/>
              <a:cs typeface="Arial" pitchFamily="34" charset="0"/>
            </a:endParaRPr>
          </a:p>
        </p:txBody>
      </p:sp>
      <p:sp>
        <p:nvSpPr>
          <p:cNvPr id="3" name="Rectangle 2"/>
          <p:cNvSpPr/>
          <p:nvPr/>
        </p:nvSpPr>
        <p:spPr>
          <a:xfrm>
            <a:off x="3995936" y="2060848"/>
            <a:ext cx="4572000" cy="646331"/>
          </a:xfrm>
          <a:prstGeom prst="rect">
            <a:avLst/>
          </a:prstGeom>
        </p:spPr>
        <p:txBody>
          <a:bodyPr>
            <a:spAutoFit/>
          </a:bodyPr>
          <a:lstStyle/>
          <a:p>
            <a:r>
              <a:rPr lang="en-GB" b="1" dirty="0" smtClean="0">
                <a:hlinkClick r:id="rId2"/>
              </a:rPr>
              <a:t>http://www.creativeacademic.uk/creative-pedagogies.html</a:t>
            </a:r>
            <a:endParaRPr lang="en-GB" b="1" dirty="0"/>
          </a:p>
        </p:txBody>
      </p:sp>
      <p:pic>
        <p:nvPicPr>
          <p:cNvPr id="1026" name="Picture 2" descr="C:\Users\norman\Pictures\CREATIVE ACADEMIC MAGAZINE\COVERS\CAM 7.JPG"/>
          <p:cNvPicPr>
            <a:picLocks noChangeAspect="1" noChangeArrowheads="1"/>
          </p:cNvPicPr>
          <p:nvPr/>
        </p:nvPicPr>
        <p:blipFill>
          <a:blip r:embed="rId3" cstate="print"/>
          <a:srcRect/>
          <a:stretch>
            <a:fillRect/>
          </a:stretch>
        </p:blipFill>
        <p:spPr bwMode="auto">
          <a:xfrm>
            <a:off x="179512" y="332656"/>
            <a:ext cx="3888432" cy="5914439"/>
          </a:xfrm>
          <a:prstGeom prst="rect">
            <a:avLst/>
          </a:prstGeom>
          <a:noFill/>
        </p:spPr>
      </p:pic>
      <p:sp>
        <p:nvSpPr>
          <p:cNvPr id="5" name="Rectangle 4"/>
          <p:cNvSpPr/>
          <p:nvPr/>
        </p:nvSpPr>
        <p:spPr>
          <a:xfrm>
            <a:off x="3995936" y="2852936"/>
            <a:ext cx="4860032" cy="830997"/>
          </a:xfrm>
          <a:prstGeom prst="rect">
            <a:avLst/>
          </a:prstGeom>
        </p:spPr>
        <p:txBody>
          <a:bodyPr wrap="square">
            <a:spAutoFit/>
          </a:bodyPr>
          <a:lstStyle/>
          <a:p>
            <a:r>
              <a:rPr lang="en-GB" sz="2400" dirty="0" smtClean="0">
                <a:latin typeface="Arial" pitchFamily="34" charset="0"/>
                <a:cs typeface="Arial" pitchFamily="34" charset="0"/>
              </a:rPr>
              <a:t>Articles published monthly</a:t>
            </a:r>
          </a:p>
          <a:p>
            <a:r>
              <a:rPr lang="en-GB" sz="2400" dirty="0" smtClean="0">
                <a:latin typeface="Arial" pitchFamily="34" charset="0"/>
                <a:cs typeface="Arial" pitchFamily="34" charset="0"/>
              </a:rPr>
              <a:t>In Creative Academic Magazine</a:t>
            </a:r>
            <a:endParaRPr lang="en-GB" sz="2400" dirty="0">
              <a:latin typeface="Arial" pitchFamily="34" charset="0"/>
              <a:cs typeface="Arial" pitchFamily="34" charset="0"/>
            </a:endParaRPr>
          </a:p>
        </p:txBody>
      </p:sp>
      <p:sp>
        <p:nvSpPr>
          <p:cNvPr id="6" name="Rectangle 5"/>
          <p:cNvSpPr/>
          <p:nvPr/>
        </p:nvSpPr>
        <p:spPr>
          <a:xfrm>
            <a:off x="4067944" y="3861048"/>
            <a:ext cx="4824536" cy="338554"/>
          </a:xfrm>
          <a:prstGeom prst="rect">
            <a:avLst/>
          </a:prstGeom>
        </p:spPr>
        <p:txBody>
          <a:bodyPr wrap="square">
            <a:spAutoFit/>
          </a:bodyPr>
          <a:lstStyle/>
          <a:p>
            <a:r>
              <a:rPr lang="en-GB" sz="1600" b="1" dirty="0" smtClean="0">
                <a:latin typeface="Arial" pitchFamily="34" charset="0"/>
                <a:cs typeface="Arial" pitchFamily="34" charset="0"/>
                <a:hlinkClick r:id="rId4"/>
              </a:rPr>
              <a:t>http://www.creativeacademic.uk/magazine.html</a:t>
            </a:r>
            <a:endParaRPr lang="en-GB"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orman\Documents\CHALKMOUNTAIN KEY INFORMATION\CARTOONS\ANDRES\jpgs\workshops.jpg"/>
          <p:cNvPicPr>
            <a:picLocks noChangeAspect="1" noChangeArrowheads="1"/>
          </p:cNvPicPr>
          <p:nvPr/>
        </p:nvPicPr>
        <p:blipFill>
          <a:blip r:embed="rId3" cstate="print"/>
          <a:srcRect/>
          <a:stretch>
            <a:fillRect/>
          </a:stretch>
        </p:blipFill>
        <p:spPr bwMode="auto">
          <a:xfrm>
            <a:off x="251520" y="980728"/>
            <a:ext cx="3097213" cy="2947987"/>
          </a:xfrm>
          <a:prstGeom prst="rect">
            <a:avLst/>
          </a:prstGeom>
          <a:noFill/>
          <a:ln w="9525">
            <a:noFill/>
            <a:miter lim="800000"/>
            <a:headEnd/>
            <a:tailEnd/>
          </a:ln>
        </p:spPr>
      </p:pic>
      <p:pic>
        <p:nvPicPr>
          <p:cNvPr id="28676" name="Picture 3" descr="G:\sceptre through photos- smile photos_mcf-Dateien\Cultural acadamy conference. 3_37.jpg"/>
          <p:cNvPicPr>
            <a:picLocks noChangeAspect="1" noChangeArrowheads="1"/>
          </p:cNvPicPr>
          <p:nvPr/>
        </p:nvPicPr>
        <p:blipFill>
          <a:blip r:embed="rId4" cstate="print"/>
          <a:srcRect/>
          <a:stretch>
            <a:fillRect/>
          </a:stretch>
        </p:blipFill>
        <p:spPr bwMode="auto">
          <a:xfrm>
            <a:off x="7812088" y="4797425"/>
            <a:ext cx="1089025" cy="1630363"/>
          </a:xfrm>
          <a:prstGeom prst="rect">
            <a:avLst/>
          </a:prstGeom>
          <a:noFill/>
          <a:ln w="9525">
            <a:noFill/>
            <a:miter lim="800000"/>
            <a:headEnd/>
            <a:tailEnd/>
          </a:ln>
        </p:spPr>
      </p:pic>
      <p:pic>
        <p:nvPicPr>
          <p:cNvPr id="28677" name="Picture 4" descr="H:\Back up Norman surrey\Desktop\Desktop Files (old Laptop)\possible photos\DSC04079.jpg"/>
          <p:cNvPicPr>
            <a:picLocks noChangeAspect="1" noChangeArrowheads="1"/>
          </p:cNvPicPr>
          <p:nvPr/>
        </p:nvPicPr>
        <p:blipFill>
          <a:blip r:embed="rId5" cstate="print"/>
          <a:srcRect/>
          <a:stretch>
            <a:fillRect/>
          </a:stretch>
        </p:blipFill>
        <p:spPr bwMode="auto">
          <a:xfrm>
            <a:off x="179388" y="4581525"/>
            <a:ext cx="2952750" cy="1985963"/>
          </a:xfrm>
          <a:prstGeom prst="rect">
            <a:avLst/>
          </a:prstGeom>
          <a:noFill/>
          <a:ln w="9525">
            <a:noFill/>
            <a:miter lim="800000"/>
            <a:headEnd/>
            <a:tailEnd/>
          </a:ln>
        </p:spPr>
      </p:pic>
      <p:pic>
        <p:nvPicPr>
          <p:cNvPr id="28678" name="Picture 8" descr="14 e-mail_37"/>
          <p:cNvPicPr>
            <a:picLocks noChangeAspect="1" noChangeArrowheads="1"/>
          </p:cNvPicPr>
          <p:nvPr/>
        </p:nvPicPr>
        <p:blipFill>
          <a:blip r:embed="rId6" cstate="print"/>
          <a:srcRect/>
          <a:stretch>
            <a:fillRect/>
          </a:stretch>
        </p:blipFill>
        <p:spPr bwMode="auto">
          <a:xfrm>
            <a:off x="3276600" y="4868863"/>
            <a:ext cx="2303463" cy="1512887"/>
          </a:xfrm>
          <a:prstGeom prst="rect">
            <a:avLst/>
          </a:prstGeom>
          <a:noFill/>
          <a:ln w="9525">
            <a:noFill/>
            <a:miter lim="800000"/>
            <a:headEnd/>
            <a:tailEnd/>
          </a:ln>
        </p:spPr>
      </p:pic>
      <p:pic>
        <p:nvPicPr>
          <p:cNvPr id="28679" name="Picture 5"/>
          <p:cNvPicPr>
            <a:picLocks noChangeAspect="1" noChangeArrowheads="1"/>
          </p:cNvPicPr>
          <p:nvPr/>
        </p:nvPicPr>
        <p:blipFill>
          <a:blip r:embed="rId7" cstate="print"/>
          <a:srcRect/>
          <a:stretch>
            <a:fillRect/>
          </a:stretch>
        </p:blipFill>
        <p:spPr bwMode="auto">
          <a:xfrm>
            <a:off x="3491880" y="908720"/>
            <a:ext cx="5495925" cy="3333750"/>
          </a:xfrm>
          <a:prstGeom prst="rect">
            <a:avLst/>
          </a:prstGeom>
          <a:noFill/>
          <a:ln w="9525">
            <a:noFill/>
            <a:miter lim="800000"/>
            <a:headEnd/>
            <a:tailEnd/>
          </a:ln>
        </p:spPr>
      </p:pic>
      <p:pic>
        <p:nvPicPr>
          <p:cNvPr id="28680" name="Picture 6"/>
          <p:cNvPicPr>
            <a:picLocks noChangeAspect="1" noChangeArrowheads="1"/>
          </p:cNvPicPr>
          <p:nvPr/>
        </p:nvPicPr>
        <p:blipFill>
          <a:blip r:embed="rId8"/>
          <a:srcRect/>
          <a:stretch>
            <a:fillRect/>
          </a:stretch>
        </p:blipFill>
        <p:spPr bwMode="auto">
          <a:xfrm>
            <a:off x="4567238" y="3424238"/>
            <a:ext cx="9525" cy="9525"/>
          </a:xfrm>
          <a:prstGeom prst="rect">
            <a:avLst/>
          </a:prstGeom>
          <a:noFill/>
          <a:ln w="9525">
            <a:noFill/>
            <a:miter lim="800000"/>
            <a:headEnd/>
            <a:tailEnd/>
          </a:ln>
        </p:spPr>
      </p:pic>
      <p:pic>
        <p:nvPicPr>
          <p:cNvPr id="28681" name="Picture 7"/>
          <p:cNvPicPr>
            <a:picLocks noChangeAspect="1" noChangeArrowheads="1"/>
          </p:cNvPicPr>
          <p:nvPr/>
        </p:nvPicPr>
        <p:blipFill>
          <a:blip r:embed="rId9" cstate="print"/>
          <a:srcRect/>
          <a:stretch>
            <a:fillRect/>
          </a:stretch>
        </p:blipFill>
        <p:spPr bwMode="auto">
          <a:xfrm>
            <a:off x="5795963" y="4868863"/>
            <a:ext cx="1871662" cy="1512887"/>
          </a:xfrm>
          <a:prstGeom prst="rect">
            <a:avLst/>
          </a:prstGeom>
          <a:noFill/>
          <a:ln w="9525">
            <a:noFill/>
            <a:miter lim="800000"/>
            <a:headEnd/>
            <a:tailEnd/>
          </a:ln>
        </p:spPr>
      </p:pic>
      <p:cxnSp>
        <p:nvCxnSpPr>
          <p:cNvPr id="11" name="Straight Arrow Connector 10"/>
          <p:cNvCxnSpPr/>
          <p:nvPr/>
        </p:nvCxnSpPr>
        <p:spPr>
          <a:xfrm flipV="1">
            <a:off x="3275856" y="2492897"/>
            <a:ext cx="2232248" cy="23042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32588" y="4076700"/>
            <a:ext cx="360362" cy="865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164388" y="5373688"/>
            <a:ext cx="863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260648"/>
            <a:ext cx="9144000" cy="461665"/>
          </a:xfrm>
          <a:prstGeom prst="rect">
            <a:avLst/>
          </a:prstGeom>
        </p:spPr>
        <p:txBody>
          <a:bodyPr wrap="square">
            <a:spAutoFit/>
          </a:bodyPr>
          <a:lstStyle/>
          <a:p>
            <a:r>
              <a:rPr lang="en-GB" sz="2400" b="1" dirty="0" smtClean="0"/>
              <a:t>FRAMEWORK FOR INTEGRATING IMAGINATION &amp; CRITICAL THINKING  </a:t>
            </a:r>
            <a:endParaRPr lang="en-GB"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ache.lego.com/r/www/r/seriousplay/-/media/serious%20play/shared/2000430_prod.png?l.r=-2102788914"/>
          <p:cNvPicPr>
            <a:picLocks noChangeAspect="1" noChangeArrowheads="1"/>
          </p:cNvPicPr>
          <p:nvPr/>
        </p:nvPicPr>
        <p:blipFill>
          <a:blip r:embed="rId3" cstate="print"/>
          <a:srcRect/>
          <a:stretch>
            <a:fillRect/>
          </a:stretch>
        </p:blipFill>
        <p:spPr bwMode="auto">
          <a:xfrm>
            <a:off x="4139952" y="188640"/>
            <a:ext cx="5004048" cy="2506985"/>
          </a:xfrm>
          <a:prstGeom prst="rect">
            <a:avLst/>
          </a:prstGeom>
          <a:noFill/>
        </p:spPr>
      </p:pic>
      <p:sp>
        <p:nvSpPr>
          <p:cNvPr id="4" name="TextBox 3"/>
          <p:cNvSpPr txBox="1"/>
          <p:nvPr/>
        </p:nvSpPr>
        <p:spPr>
          <a:xfrm>
            <a:off x="5292080" y="2636912"/>
            <a:ext cx="2658869" cy="369332"/>
          </a:xfrm>
          <a:prstGeom prst="rect">
            <a:avLst/>
          </a:prstGeom>
          <a:noFill/>
        </p:spPr>
        <p:txBody>
          <a:bodyPr wrap="none" rtlCol="0">
            <a:spAutoFit/>
          </a:bodyPr>
          <a:lstStyle/>
          <a:p>
            <a:r>
              <a:rPr lang="en-GB" dirty="0" smtClean="0"/>
              <a:t>Identity and Landscape Kit</a:t>
            </a:r>
            <a:endParaRPr lang="en-GB" dirty="0"/>
          </a:p>
        </p:txBody>
      </p:sp>
      <p:pic>
        <p:nvPicPr>
          <p:cNvPr id="2054" name="Picture 6" descr="http://cache.lego.com/r/www/r/seriousplay/-/media/serious%20play/shared/2000431_prod.png?l.r=-1848720512"/>
          <p:cNvPicPr>
            <a:picLocks noChangeAspect="1" noChangeArrowheads="1"/>
          </p:cNvPicPr>
          <p:nvPr/>
        </p:nvPicPr>
        <p:blipFill>
          <a:blip r:embed="rId4" cstate="print"/>
          <a:srcRect/>
          <a:stretch>
            <a:fillRect/>
          </a:stretch>
        </p:blipFill>
        <p:spPr bwMode="auto">
          <a:xfrm>
            <a:off x="4355976" y="2996952"/>
            <a:ext cx="4445858" cy="2952327"/>
          </a:xfrm>
          <a:prstGeom prst="rect">
            <a:avLst/>
          </a:prstGeom>
          <a:noFill/>
        </p:spPr>
      </p:pic>
      <p:sp>
        <p:nvSpPr>
          <p:cNvPr id="6" name="TextBox 5"/>
          <p:cNvSpPr txBox="1"/>
          <p:nvPr/>
        </p:nvSpPr>
        <p:spPr>
          <a:xfrm>
            <a:off x="4716016" y="6021288"/>
            <a:ext cx="3116431" cy="369332"/>
          </a:xfrm>
          <a:prstGeom prst="rect">
            <a:avLst/>
          </a:prstGeom>
          <a:noFill/>
        </p:spPr>
        <p:txBody>
          <a:bodyPr wrap="none" rtlCol="0">
            <a:spAutoFit/>
          </a:bodyPr>
          <a:lstStyle/>
          <a:p>
            <a:r>
              <a:rPr lang="en-GB" dirty="0" smtClean="0"/>
              <a:t>Connection and Networking Kit</a:t>
            </a:r>
            <a:endParaRPr lang="en-GB" dirty="0"/>
          </a:p>
        </p:txBody>
      </p:sp>
      <p:pic>
        <p:nvPicPr>
          <p:cNvPr id="2057" name="Picture 9" descr="LEGO® Serious Play™"/>
          <p:cNvPicPr>
            <a:picLocks noChangeAspect="1" noChangeArrowheads="1"/>
          </p:cNvPicPr>
          <p:nvPr/>
        </p:nvPicPr>
        <p:blipFill>
          <a:blip r:embed="rId5" cstate="print"/>
          <a:srcRect/>
          <a:stretch>
            <a:fillRect/>
          </a:stretch>
        </p:blipFill>
        <p:spPr bwMode="auto">
          <a:xfrm>
            <a:off x="323528" y="3861048"/>
            <a:ext cx="3839815" cy="2555877"/>
          </a:xfrm>
          <a:prstGeom prst="rect">
            <a:avLst/>
          </a:prstGeom>
          <a:noFill/>
        </p:spPr>
      </p:pic>
      <p:sp>
        <p:nvSpPr>
          <p:cNvPr id="146433" name="Rectangle 1"/>
          <p:cNvSpPr>
            <a:spLocks noChangeArrowheads="1"/>
          </p:cNvSpPr>
          <p:nvPr/>
        </p:nvSpPr>
        <p:spPr bwMode="auto">
          <a:xfrm>
            <a:off x="4227269" y="0"/>
            <a:ext cx="5048177" cy="6740307"/>
          </a:xfrm>
          <a:prstGeom prst="rect">
            <a:avLst/>
          </a:prstGeom>
          <a:solidFill>
            <a:schemeClr val="bg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Lego Serious Play  </a:t>
            </a:r>
            <a:endParaRPr kumimoji="0" lang="en-GB" b="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1 Introduction</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 facilitator establishes ground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rules and outlines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process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2. Focusing Question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an idea</a:t>
            </a:r>
            <a:r>
              <a:rPr kumimoji="0" lang="en-US" b="0" i="0" u="none" strike="noStrike" cap="none" normalizeH="0" dirty="0" smtClean="0">
                <a:ln>
                  <a:noFill/>
                </a:ln>
                <a:solidFill>
                  <a:schemeClr val="tx1"/>
                </a:solidFill>
                <a:effectLst/>
                <a:latin typeface="Microsoft Sans Serif" pitchFamily="34" charset="0"/>
                <a:ea typeface="Arial" pitchFamily="34" charset="0"/>
                <a:cs typeface="Microsoft Sans Serif" pitchFamily="34" charset="0"/>
              </a:rPr>
              <a:t> or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situation. </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3. Building the model:</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 Each participant makes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a model in response to the question.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Models are a concrete/symbolic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representation of thoughts and feelings</a:t>
            </a:r>
            <a:r>
              <a:rPr kumimoji="0" lang="en-US" b="0" i="0" u="none" strike="noStrike" cap="none" normalizeH="0" dirty="0" smtClean="0">
                <a:ln>
                  <a:noFill/>
                </a:ln>
                <a:solidFill>
                  <a:schemeClr val="tx1"/>
                </a:solidFill>
                <a:effectLst/>
                <a:latin typeface="Microsoft Sans Serif" pitchFamily="34" charset="0"/>
                <a:ea typeface="Arial" pitchFamily="34" charset="0"/>
                <a:cs typeface="Microsoft Sans Serif"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w</a:t>
            </a:r>
            <a:r>
              <a:rPr lang="en-US" baseline="0" dirty="0" smtClean="0">
                <a:latin typeface="Microsoft Sans Serif" pitchFamily="34" charset="0"/>
                <a:ea typeface="Arial" pitchFamily="34" charset="0"/>
                <a:cs typeface="Microsoft Sans Serif" pitchFamily="34" charset="0"/>
              </a:rPr>
              <a:t>ith</a:t>
            </a: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specific metaphorical meaning. </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4. Sharing the model</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 The model acts as a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'mediating artifact'  to enable individuals to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share their stories/meanings with others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and connect with stories shared by others. </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5. Reflecting:</a:t>
            </a: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 reflection is involved at</a:t>
            </a:r>
            <a:r>
              <a:rPr kumimoji="0" lang="en-US" b="0" i="0" u="none" strike="noStrike" cap="none" normalizeH="0" dirty="0" smtClean="0">
                <a:ln>
                  <a:noFill/>
                </a:ln>
                <a:solidFill>
                  <a:schemeClr val="tx1"/>
                </a:solidFill>
                <a:effectLst/>
                <a:latin typeface="Microsoft Sans Serif" pitchFamily="34" charset="0"/>
                <a:ea typeface="Arial" pitchFamily="34" charset="0"/>
                <a:cs typeface="Microsoft Sans Serif"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Microsoft Sans Serif" pitchFamily="34" charset="0"/>
                <a:ea typeface="Arial" pitchFamily="34" charset="0"/>
                <a:cs typeface="Microsoft Sans Serif" pitchFamily="34" charset="0"/>
              </a:rPr>
              <a:t>     </a:t>
            </a:r>
            <a:r>
              <a:rPr kumimoji="0" lang="en-US" b="0" i="0" u="none" strike="noStrike" cap="none" normalizeH="0" dirty="0" smtClean="0">
                <a:ln>
                  <a:noFill/>
                </a:ln>
                <a:solidFill>
                  <a:schemeClr val="tx1"/>
                </a:solidFill>
                <a:effectLst/>
                <a:latin typeface="Microsoft Sans Serif" pitchFamily="34" charset="0"/>
                <a:ea typeface="Arial" pitchFamily="34" charset="0"/>
                <a:cs typeface="Microsoft Sans Serif" pitchFamily="34" charset="0"/>
              </a:rPr>
              <a:t>every stage</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smtClean="0">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dirty="0" smtClean="0">
              <a:ln>
                <a:noFill/>
              </a:ln>
              <a:solidFill>
                <a:schemeClr val="tx1"/>
              </a:solidFill>
              <a:effectLst/>
              <a:latin typeface="Microsoft Sans Serif" pitchFamily="34" charset="0"/>
              <a:ea typeface="Arial" pitchFamily="34"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icrosoft Sans Serif" pitchFamily="34" charset="0"/>
                <a:ea typeface="Arial" pitchFamily="34" charset="0"/>
                <a:cs typeface="Microsoft Sans Serif"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C:\Users\norman\Documents\CHALKMOUNTAIN KEY INFORMATION\CARTOONS\KIBOKO\CREATIVITY GUIDES\TEACHING\using lego.jpg"/>
          <p:cNvPicPr>
            <a:picLocks noChangeAspect="1" noChangeArrowheads="1"/>
          </p:cNvPicPr>
          <p:nvPr/>
        </p:nvPicPr>
        <p:blipFill>
          <a:blip r:embed="rId6" cstate="print"/>
          <a:srcRect/>
          <a:stretch>
            <a:fillRect/>
          </a:stretch>
        </p:blipFill>
        <p:spPr bwMode="auto">
          <a:xfrm>
            <a:off x="251520" y="620688"/>
            <a:ext cx="3871979" cy="29039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3"/>
                                        </p:tgtEl>
                                        <p:attrNameLst>
                                          <p:attrName>style.visibility</p:attrName>
                                        </p:attrNameLst>
                                      </p:cBhvr>
                                      <p:to>
                                        <p:strVal val="visible"/>
                                      </p:to>
                                    </p:set>
                                    <p:animEffect transition="in" filter="dissolve">
                                      <p:cBhvr>
                                        <p:cTn id="7" dur="500"/>
                                        <p:tgtEl>
                                          <p:spTgt spid="146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179512" y="691534"/>
            <a:ext cx="8784976"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Activity 4</a:t>
            </a:r>
            <a:r>
              <a:rPr kumimoji="0" lang="en-US" sz="2400" b="1" i="0" u="none" strike="noStrike" cap="none" normalizeH="0" dirty="0" smtClean="0">
                <a:ln>
                  <a:noFill/>
                </a:ln>
                <a:solidFill>
                  <a:schemeClr val="tx1"/>
                </a:solidFill>
                <a:effectLst/>
                <a:latin typeface="Arial" pitchFamily="34" charset="0"/>
                <a:ea typeface="Times New Roman" pitchFamily="18" charset="0"/>
                <a:cs typeface="Arial" pitchFamily="34" charset="0"/>
              </a:rPr>
              <a:t> Creative Pedagogies : imaginative approaches</a:t>
            </a: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dirty="0" smtClean="0">
                <a:ln>
                  <a:noFill/>
                </a:ln>
                <a:solidFill>
                  <a:schemeClr val="tx1"/>
                </a:solidFill>
                <a:effectLst/>
                <a:latin typeface="Arial" pitchFamily="34" charset="0"/>
                <a:ea typeface="Times New Roman" pitchFamily="18" charset="0"/>
                <a:cs typeface="Arial" pitchFamily="34" charset="0"/>
              </a:rPr>
              <a:t>to encouraging students’ creativity</a:t>
            </a:r>
            <a:endParaRPr lang="en-GB" sz="2400" dirty="0" smtClean="0">
              <a:latin typeface="Arial" pitchFamily="34" charset="0"/>
              <a:cs typeface="Arial" pitchFamily="34" charset="0"/>
            </a:endParaRPr>
          </a:p>
          <a:p>
            <a:pPr marL="0" marR="0" lvl="0" indent="274638" algn="justLow"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5mins : Individuals</a:t>
            </a:r>
            <a:endParaRPr lang="en-US" sz="2000" b="1" dirty="0" smtClean="0">
              <a:latin typeface="Arial" pitchFamily="34" charset="0"/>
              <a:ea typeface="Times New Roman" pitchFamily="18" charset="0"/>
              <a:cs typeface="Arial" pitchFamily="34" charset="0"/>
            </a:endParaRP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Using a module you are already teaching &amp; deliberately trying to be</a:t>
            </a: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imaginative,</a:t>
            </a:r>
            <a:r>
              <a:rPr kumimoji="0" lang="en-US" sz="20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en-US" sz="2000" dirty="0" smtClean="0">
                <a:latin typeface="Arial" pitchFamily="34" charset="0"/>
                <a:ea typeface="Times New Roman" pitchFamily="18" charset="0"/>
                <a:cs typeface="Arial" pitchFamily="34" charset="0"/>
              </a:rPr>
              <a:t>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dentify at least three new ways to</a:t>
            </a:r>
            <a:r>
              <a:rPr kumimoji="0" lang="en-US" sz="20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encourage</a:t>
            </a:r>
            <a:r>
              <a:rPr lang="en-US" sz="2000" dirty="0" smtClean="0">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students </a:t>
            </a: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use their creativity. </a:t>
            </a:r>
            <a:r>
              <a:rPr lang="en-US" sz="2000" dirty="0" smtClean="0">
                <a:latin typeface="Arial" pitchFamily="34" charset="0"/>
                <a:ea typeface="Times New Roman" pitchFamily="18" charset="0"/>
                <a:cs typeface="Arial" pitchFamily="34" charset="0"/>
              </a:rPr>
              <a:t> </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List these on the </a:t>
            </a:r>
            <a:r>
              <a:rPr kumimoji="0" lang="en-US" sz="20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coloured</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sheet of paper with </a:t>
            </a:r>
          </a:p>
          <a:p>
            <a:pPr marL="0" marR="0" lvl="0" indent="274638" algn="justLow"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name of the module on</a:t>
            </a:r>
            <a:r>
              <a:rPr kumimoji="0" lang="en-US" sz="2000" b="0" i="1"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top.</a:t>
            </a:r>
          </a:p>
          <a:p>
            <a:pPr marL="0" marR="0" lvl="0" indent="274638" algn="justLow"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Low" defTabSz="914400" rtl="0" eaLnBrk="0" fontAlgn="base" latinLnBrk="0" hangingPunct="0">
              <a:lnSpc>
                <a:spcPct val="100000"/>
              </a:lnSpc>
              <a:spcBef>
                <a:spcPct val="0"/>
              </a:spcBef>
              <a:spcAft>
                <a:spcPct val="0"/>
              </a:spcAft>
              <a:buClrTx/>
              <a:buSzTx/>
              <a:buFontTx/>
              <a:buNone/>
              <a:tabLst/>
            </a:pPr>
            <a:r>
              <a:rPr lang="en-US" sz="2000" b="1" dirty="0" smtClean="0">
                <a:latin typeface="Arial" pitchFamily="34" charset="0"/>
                <a:ea typeface="Times New Roman" pitchFamily="18" charset="0"/>
                <a:cs typeface="Arial" pitchFamily="34" charset="0"/>
              </a:rPr>
              <a:t>8</a:t>
            </a: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mins Table </a:t>
            </a:r>
          </a:p>
          <a:p>
            <a:pPr marL="0" marR="0" lvl="0" indent="274638" algn="justLow" defTabSz="914400" rtl="0" eaLnBrk="0" fontAlgn="base" latinLnBrk="0" hangingPunct="0">
              <a:lnSpc>
                <a:spcPct val="100000"/>
              </a:lnSpc>
              <a:spcBef>
                <a:spcPct val="0"/>
              </a:spcBef>
              <a:spcAft>
                <a:spcPct val="0"/>
              </a:spcAft>
              <a:buClrTx/>
              <a:buSzTx/>
              <a:buFontTx/>
              <a:buNone/>
              <a:tabLst/>
            </a:pPr>
            <a:r>
              <a:rPr lang="en-US" sz="2000" dirty="0" smtClean="0">
                <a:latin typeface="Arial" pitchFamily="34" charset="0"/>
                <a:ea typeface="Times New Roman" pitchFamily="18" charset="0"/>
                <a:cs typeface="Arial" pitchFamily="34" charset="0"/>
              </a:rPr>
              <a:t>Quickly share the ways of encouraging students’ creativity and</a:t>
            </a:r>
          </a:p>
          <a:p>
            <a:pPr marL="0" marR="0" lvl="0" indent="274638" algn="justLow" defTabSz="914400" rtl="0" eaLnBrk="0" fontAlgn="base" latinLnBrk="0" hangingPunct="0">
              <a:lnSpc>
                <a:spcPct val="100000"/>
              </a:lnSpc>
              <a:spcBef>
                <a:spcPct val="0"/>
              </a:spcBef>
              <a:spcAft>
                <a:spcPct val="0"/>
              </a:spcAft>
              <a:buClrTx/>
              <a:buSzTx/>
              <a:buFontTx/>
              <a:buNone/>
              <a:tabLst/>
            </a:pPr>
            <a:r>
              <a:rPr lang="en-US" sz="2000" dirty="0" smtClean="0">
                <a:latin typeface="Arial" pitchFamily="34" charset="0"/>
                <a:ea typeface="Times New Roman" pitchFamily="18" charset="0"/>
                <a:cs typeface="Arial" pitchFamily="34" charset="0"/>
              </a:rPr>
              <a:t>i</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dentify on a flip chart poster</a:t>
            </a:r>
            <a:r>
              <a:rPr kumimoji="0" lang="en-US" sz="20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three most </a:t>
            </a:r>
            <a:r>
              <a:rPr lang="en-US" sz="2000" dirty="0" smtClean="0">
                <a:latin typeface="Arial" pitchFamily="34" charset="0"/>
                <a:ea typeface="Times New Roman" pitchFamily="18" charset="0"/>
                <a:cs typeface="Arial" pitchFamily="34" charset="0"/>
              </a:rPr>
              <a:t>imaginative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/innovative</a:t>
            </a:r>
          </a:p>
          <a:p>
            <a:pPr marL="0" marR="0" lvl="0" indent="274638" algn="justLow"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approaches</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Low"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74638" algn="justLow"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Whole</a:t>
            </a:r>
            <a:r>
              <a:rPr kumimoji="0" lang="en-US" sz="2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Group </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Low"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Most imaginative and innovative ways of encouraging students </a:t>
            </a:r>
          </a:p>
          <a:p>
            <a:pPr marL="0" marR="0" lvl="0" indent="274638" algn="justLow"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use their creativity</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CAM 8\thinking outside of one box but inside another.JPG"/>
          <p:cNvPicPr>
            <a:picLocks noChangeAspect="1" noChangeArrowheads="1"/>
          </p:cNvPicPr>
          <p:nvPr/>
        </p:nvPicPr>
        <p:blipFill>
          <a:blip r:embed="rId2" cstate="print"/>
          <a:srcRect/>
          <a:stretch>
            <a:fillRect/>
          </a:stretch>
        </p:blipFill>
        <p:spPr bwMode="auto">
          <a:xfrm>
            <a:off x="467544" y="188640"/>
            <a:ext cx="8352870" cy="639772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C:\Users\norman\Documents\CHALKMOUNTAIN KEY INFORMATION\CARTOONS\KIBOKO\CREATIVITY GUIDES\new cultures 2.jpg"/>
          <p:cNvPicPr>
            <a:picLocks noChangeAspect="1" noChangeArrowheads="1"/>
          </p:cNvPicPr>
          <p:nvPr/>
        </p:nvPicPr>
        <p:blipFill>
          <a:blip r:embed="rId3" cstate="print"/>
          <a:srcRect/>
          <a:stretch>
            <a:fillRect/>
          </a:stretch>
        </p:blipFill>
        <p:spPr bwMode="auto">
          <a:xfrm>
            <a:off x="3492500" y="1989138"/>
            <a:ext cx="1843088" cy="3024187"/>
          </a:xfrm>
          <a:prstGeom prst="rect">
            <a:avLst/>
          </a:prstGeom>
          <a:noFill/>
          <a:ln w="9525">
            <a:noFill/>
            <a:miter lim="800000"/>
            <a:headEnd/>
            <a:tailEnd/>
          </a:ln>
        </p:spPr>
      </p:pic>
      <p:pic>
        <p:nvPicPr>
          <p:cNvPr id="132099" name="Picture 2" descr="C:\Users\norman\Documents\CHALKMOUNTAIN KEY INFORMATION\CARTOONS\COPY CARTOONS\KIBOKO additions\ECOLOGIES\PHD NARRATIVE\slide 6.jpg"/>
          <p:cNvPicPr>
            <a:picLocks noChangeAspect="1" noChangeArrowheads="1"/>
          </p:cNvPicPr>
          <p:nvPr/>
        </p:nvPicPr>
        <p:blipFill>
          <a:blip r:embed="rId4" cstate="print"/>
          <a:srcRect/>
          <a:stretch>
            <a:fillRect/>
          </a:stretch>
        </p:blipFill>
        <p:spPr bwMode="auto">
          <a:xfrm>
            <a:off x="5292725" y="2060575"/>
            <a:ext cx="915988" cy="1008063"/>
          </a:xfrm>
          <a:prstGeom prst="rect">
            <a:avLst/>
          </a:prstGeom>
          <a:noFill/>
          <a:ln w="9525">
            <a:noFill/>
            <a:miter lim="800000"/>
            <a:headEnd/>
            <a:tailEnd/>
          </a:ln>
        </p:spPr>
      </p:pic>
      <p:pic>
        <p:nvPicPr>
          <p:cNvPr id="132100" name="Picture 2" descr="H:\#creative pedagogies\ILLUSTRATIONS\INDIVIDUAL.jpg"/>
          <p:cNvPicPr>
            <a:picLocks noChangeAspect="1" noChangeArrowheads="1"/>
          </p:cNvPicPr>
          <p:nvPr/>
        </p:nvPicPr>
        <p:blipFill>
          <a:blip r:embed="rId5" cstate="print"/>
          <a:srcRect/>
          <a:stretch>
            <a:fillRect/>
          </a:stretch>
        </p:blipFill>
        <p:spPr bwMode="auto">
          <a:xfrm>
            <a:off x="6011863" y="2997200"/>
            <a:ext cx="449262" cy="1152525"/>
          </a:xfrm>
          <a:prstGeom prst="rect">
            <a:avLst/>
          </a:prstGeom>
          <a:noFill/>
          <a:ln w="9525">
            <a:noFill/>
            <a:miter lim="800000"/>
            <a:headEnd/>
            <a:tailEnd/>
          </a:ln>
        </p:spPr>
      </p:pic>
      <p:sp>
        <p:nvSpPr>
          <p:cNvPr id="4" name="Alternate Process 3"/>
          <p:cNvSpPr>
            <a:spLocks noChangeArrowheads="1"/>
          </p:cNvSpPr>
          <p:nvPr/>
        </p:nvSpPr>
        <p:spPr bwMode="auto">
          <a:xfrm>
            <a:off x="3419475" y="1916113"/>
            <a:ext cx="3600450" cy="3097212"/>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2" name="Alternate Process 11"/>
          <p:cNvSpPr>
            <a:spLocks noChangeArrowheads="1"/>
          </p:cNvSpPr>
          <p:nvPr/>
        </p:nvSpPr>
        <p:spPr bwMode="auto">
          <a:xfrm>
            <a:off x="2700338" y="1341438"/>
            <a:ext cx="4392612" cy="5183187"/>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03" name="Rectangle 12"/>
          <p:cNvSpPr>
            <a:spLocks noChangeArrowheads="1"/>
          </p:cNvSpPr>
          <p:nvPr/>
        </p:nvSpPr>
        <p:spPr bwMode="auto">
          <a:xfrm>
            <a:off x="3417888" y="5013325"/>
            <a:ext cx="2859087" cy="33813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600" b="1" smtClean="0">
                <a:solidFill>
                  <a:prstClr val="black"/>
                </a:solidFill>
                <a:latin typeface="Arial" charset="0"/>
                <a:ea typeface="MS PGothic" pitchFamily="34" charset="-128"/>
                <a:cs typeface="Arial" charset="0"/>
              </a:rPr>
              <a:t>DISCIPLINARY PEDAGOGY</a:t>
            </a:r>
          </a:p>
        </p:txBody>
      </p:sp>
      <p:sp>
        <p:nvSpPr>
          <p:cNvPr id="14" name="Alternate Process 13"/>
          <p:cNvSpPr>
            <a:spLocks noChangeArrowheads="1"/>
          </p:cNvSpPr>
          <p:nvPr/>
        </p:nvSpPr>
        <p:spPr bwMode="auto">
          <a:xfrm>
            <a:off x="323850" y="549275"/>
            <a:ext cx="6911975" cy="6164263"/>
          </a:xfrm>
          <a:prstGeom prst="flowChartAlternateProcess">
            <a:avLst/>
          </a:prstGeom>
          <a:noFill/>
          <a:ln w="76200">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05" name="Rectangle 15"/>
          <p:cNvSpPr>
            <a:spLocks noChangeArrowheads="1"/>
          </p:cNvSpPr>
          <p:nvPr/>
        </p:nvSpPr>
        <p:spPr bwMode="auto">
          <a:xfrm>
            <a:off x="2195513" y="549275"/>
            <a:ext cx="3476625" cy="36988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b="1" smtClean="0">
                <a:solidFill>
                  <a:prstClr val="black"/>
                </a:solidFill>
                <a:latin typeface="Arial" charset="0"/>
                <a:ea typeface="MS PGothic" pitchFamily="34" charset="-128"/>
                <a:cs typeface="Arial" charset="0"/>
              </a:rPr>
              <a:t>INSTITUTIONAL INFLUENCES</a:t>
            </a:r>
          </a:p>
        </p:txBody>
      </p:sp>
      <p:sp>
        <p:nvSpPr>
          <p:cNvPr id="132106" name="Rectangle 17"/>
          <p:cNvSpPr>
            <a:spLocks noChangeArrowheads="1"/>
          </p:cNvSpPr>
          <p:nvPr/>
        </p:nvSpPr>
        <p:spPr bwMode="auto">
          <a:xfrm>
            <a:off x="2339975" y="836613"/>
            <a:ext cx="1490663" cy="954087"/>
          </a:xfrm>
          <a:prstGeom prst="rect">
            <a:avLst/>
          </a:prstGeom>
          <a:solidFill>
            <a:schemeClr val="bg1">
              <a:alpha val="74901"/>
            </a:schemeClr>
          </a:solid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 PROGRAMME/</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MODULE</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PHILOSOPHY/</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ORIENTATION</a:t>
            </a:r>
          </a:p>
        </p:txBody>
      </p:sp>
      <p:sp>
        <p:nvSpPr>
          <p:cNvPr id="132107" name="Rectangle 19"/>
          <p:cNvSpPr>
            <a:spLocks noChangeArrowheads="1"/>
          </p:cNvSpPr>
          <p:nvPr/>
        </p:nvSpPr>
        <p:spPr bwMode="auto">
          <a:xfrm>
            <a:off x="395288" y="692150"/>
            <a:ext cx="1833562" cy="20320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STRATEGIC</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PRIORITIES </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eg employabiIty</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social inclusion</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internationalisation</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sustainability</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technology</a:t>
            </a:r>
          </a:p>
          <a:p>
            <a:pPr algn="ctr" eaLnBrk="0" fontAlgn="base" hangingPunct="0">
              <a:spcBef>
                <a:spcPct val="0"/>
              </a:spcBef>
              <a:spcAft>
                <a:spcPct val="0"/>
              </a:spcAft>
            </a:pPr>
            <a:endParaRPr lang="en-GB" altLang="en-US" sz="1400" b="1" smtClean="0">
              <a:solidFill>
                <a:prstClr val="black"/>
              </a:solidFill>
              <a:latin typeface="Arial" charset="0"/>
              <a:ea typeface="MS PGothic" pitchFamily="34" charset="-128"/>
              <a:cs typeface="Arial" charset="0"/>
            </a:endParaRPr>
          </a:p>
          <a:p>
            <a:pPr algn="ctr" eaLnBrk="0" fontAlgn="base" hangingPunct="0">
              <a:spcBef>
                <a:spcPct val="0"/>
              </a:spcBef>
              <a:spcAft>
                <a:spcPct val="0"/>
              </a:spcAft>
            </a:pPr>
            <a:endParaRPr lang="en-GB" altLang="en-US" sz="1400" b="1" smtClean="0">
              <a:solidFill>
                <a:prstClr val="black"/>
              </a:solidFill>
              <a:latin typeface="Arial" charset="0"/>
              <a:ea typeface="MS PGothic" pitchFamily="34" charset="-128"/>
              <a:cs typeface="Arial" charset="0"/>
            </a:endParaRPr>
          </a:p>
        </p:txBody>
      </p:sp>
      <p:sp>
        <p:nvSpPr>
          <p:cNvPr id="21" name="Alternate Process 20"/>
          <p:cNvSpPr>
            <a:spLocks noChangeArrowheads="1"/>
          </p:cNvSpPr>
          <p:nvPr/>
        </p:nvSpPr>
        <p:spPr bwMode="auto">
          <a:xfrm>
            <a:off x="7308850" y="908050"/>
            <a:ext cx="1655763" cy="1223963"/>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22" name="Alternate Process 21"/>
          <p:cNvSpPr>
            <a:spLocks noChangeArrowheads="1"/>
          </p:cNvSpPr>
          <p:nvPr/>
        </p:nvSpPr>
        <p:spPr bwMode="auto">
          <a:xfrm>
            <a:off x="7308850" y="2205038"/>
            <a:ext cx="1649413" cy="503237"/>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10" name="Rectangle 22"/>
          <p:cNvSpPr>
            <a:spLocks noChangeArrowheads="1"/>
          </p:cNvSpPr>
          <p:nvPr/>
        </p:nvSpPr>
        <p:spPr bwMode="auto">
          <a:xfrm>
            <a:off x="7308850" y="1989138"/>
            <a:ext cx="1652588" cy="73818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 </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PROFESSIONAL/</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BODIES</a:t>
            </a:r>
          </a:p>
        </p:txBody>
      </p:sp>
      <p:sp>
        <p:nvSpPr>
          <p:cNvPr id="132111" name="Rectangle 23"/>
          <p:cNvSpPr>
            <a:spLocks noChangeArrowheads="1"/>
          </p:cNvSpPr>
          <p:nvPr/>
        </p:nvSpPr>
        <p:spPr bwMode="auto">
          <a:xfrm>
            <a:off x="7380288" y="908050"/>
            <a:ext cx="1555750" cy="116998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EMPLOYERS</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INDUSTRY/</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BUSINESS</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PRACTICES &amp;</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EXPECTATIONS</a:t>
            </a:r>
          </a:p>
        </p:txBody>
      </p:sp>
      <p:sp>
        <p:nvSpPr>
          <p:cNvPr id="29" name="Isosceles Triangle 28"/>
          <p:cNvSpPr>
            <a:spLocks noChangeArrowheads="1"/>
          </p:cNvSpPr>
          <p:nvPr/>
        </p:nvSpPr>
        <p:spPr bwMode="auto">
          <a:xfrm rot="17881459" flipV="1">
            <a:off x="3047207" y="1489869"/>
            <a:ext cx="261937" cy="1501775"/>
          </a:xfrm>
          <a:prstGeom prst="triangle">
            <a:avLst>
              <a:gd name="adj" fmla="val 43898"/>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30" name="Isosceles Triangle 29"/>
          <p:cNvSpPr>
            <a:spLocks noChangeArrowheads="1"/>
          </p:cNvSpPr>
          <p:nvPr/>
        </p:nvSpPr>
        <p:spPr bwMode="auto">
          <a:xfrm rot="5400000" flipV="1">
            <a:off x="6735762" y="2489201"/>
            <a:ext cx="360363" cy="944562"/>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14" name="Rectangle 30"/>
          <p:cNvSpPr>
            <a:spLocks noChangeArrowheads="1"/>
          </p:cNvSpPr>
          <p:nvPr/>
        </p:nvSpPr>
        <p:spPr bwMode="auto">
          <a:xfrm>
            <a:off x="827088" y="4292600"/>
            <a:ext cx="1514475" cy="1077913"/>
          </a:xfrm>
          <a:prstGeom prst="rect">
            <a:avLst/>
          </a:prstGeom>
          <a:solidFill>
            <a:schemeClr val="bg1">
              <a:alpha val="74901"/>
            </a:schemeClr>
          </a:solidFill>
          <a:ln w="9525">
            <a:noFill/>
            <a:miter lim="800000"/>
            <a:headEnd/>
            <a:tailEnd/>
          </a:ln>
        </p:spPr>
        <p:txBody>
          <a:bodyPr wrap="none">
            <a:spAutoFit/>
          </a:bodyPr>
          <a:lstStyle/>
          <a:p>
            <a:pPr algn="ctr" eaLnBrk="0" fontAlgn="base" hangingPunct="0">
              <a:spcBef>
                <a:spcPct val="0"/>
              </a:spcBef>
              <a:spcAft>
                <a:spcPct val="0"/>
              </a:spcAft>
            </a:pPr>
            <a:r>
              <a:rPr lang="en-GB" altLang="en-US" sz="1600" b="1" smtClean="0">
                <a:solidFill>
                  <a:prstClr val="black"/>
                </a:solidFill>
                <a:latin typeface="Aharoni" pitchFamily="2" charset="-79"/>
                <a:ea typeface="MS PGothic" pitchFamily="34" charset="-128"/>
                <a:cs typeface="Aharoni" pitchFamily="2" charset="-79"/>
              </a:rPr>
              <a:t>Formal</a:t>
            </a:r>
          </a:p>
          <a:p>
            <a:pPr algn="ctr" eaLnBrk="0" fontAlgn="base" hangingPunct="0">
              <a:spcBef>
                <a:spcPct val="0"/>
              </a:spcBef>
              <a:spcAft>
                <a:spcPct val="0"/>
              </a:spcAft>
            </a:pPr>
            <a:r>
              <a:rPr lang="en-GB" altLang="en-US" sz="1600" b="1" smtClean="0">
                <a:solidFill>
                  <a:prstClr val="black"/>
                </a:solidFill>
                <a:latin typeface="Aharoni" pitchFamily="2" charset="-79"/>
                <a:ea typeface="MS PGothic" pitchFamily="34" charset="-128"/>
                <a:cs typeface="Aharoni" pitchFamily="2" charset="-79"/>
              </a:rPr>
              <a:t>training/ </a:t>
            </a:r>
          </a:p>
          <a:p>
            <a:pPr algn="ctr" eaLnBrk="0" fontAlgn="base" hangingPunct="0">
              <a:spcBef>
                <a:spcPct val="0"/>
              </a:spcBef>
              <a:spcAft>
                <a:spcPct val="0"/>
              </a:spcAft>
            </a:pPr>
            <a:r>
              <a:rPr lang="en-GB" altLang="en-US" sz="1600" b="1" smtClean="0">
                <a:solidFill>
                  <a:prstClr val="black"/>
                </a:solidFill>
                <a:latin typeface="Aharoni" pitchFamily="2" charset="-79"/>
                <a:ea typeface="MS PGothic" pitchFamily="34" charset="-128"/>
                <a:cs typeface="Aharoni" pitchFamily="2" charset="-79"/>
              </a:rPr>
              <a:t>professional </a:t>
            </a:r>
          </a:p>
          <a:p>
            <a:pPr algn="ctr" eaLnBrk="0" fontAlgn="base" hangingPunct="0">
              <a:spcBef>
                <a:spcPct val="0"/>
              </a:spcBef>
              <a:spcAft>
                <a:spcPct val="0"/>
              </a:spcAft>
            </a:pPr>
            <a:r>
              <a:rPr lang="en-GB" altLang="en-US" sz="1600" b="1" smtClean="0">
                <a:solidFill>
                  <a:prstClr val="black"/>
                </a:solidFill>
                <a:latin typeface="Aharoni" pitchFamily="2" charset="-79"/>
                <a:ea typeface="MS PGothic" pitchFamily="34" charset="-128"/>
                <a:cs typeface="Aharoni" pitchFamily="2" charset="-79"/>
              </a:rPr>
              <a:t>development </a:t>
            </a:r>
          </a:p>
        </p:txBody>
      </p:sp>
      <p:sp>
        <p:nvSpPr>
          <p:cNvPr id="32" name="Isosceles Triangle 31"/>
          <p:cNvSpPr>
            <a:spLocks noChangeArrowheads="1"/>
          </p:cNvSpPr>
          <p:nvPr/>
        </p:nvSpPr>
        <p:spPr bwMode="auto">
          <a:xfrm rot="16200000" flipV="1">
            <a:off x="2970213" y="3302000"/>
            <a:ext cx="285750" cy="1114425"/>
          </a:xfrm>
          <a:prstGeom prst="triangle">
            <a:avLst>
              <a:gd name="adj" fmla="val 4963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33" name="Isosceles Triangle 32"/>
          <p:cNvSpPr>
            <a:spLocks noChangeArrowheads="1"/>
          </p:cNvSpPr>
          <p:nvPr/>
        </p:nvSpPr>
        <p:spPr bwMode="auto">
          <a:xfrm rot="17099118" flipV="1">
            <a:off x="2900363" y="2373313"/>
            <a:ext cx="196850" cy="1162050"/>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17" name="Rectangle 24"/>
          <p:cNvSpPr>
            <a:spLocks noChangeArrowheads="1"/>
          </p:cNvSpPr>
          <p:nvPr/>
        </p:nvSpPr>
        <p:spPr bwMode="auto">
          <a:xfrm>
            <a:off x="4500563" y="6165850"/>
            <a:ext cx="1963737" cy="3683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b="1" smtClean="0">
                <a:solidFill>
                  <a:prstClr val="black"/>
                </a:solidFill>
                <a:latin typeface="Arial" charset="0"/>
                <a:ea typeface="MS PGothic" pitchFamily="34" charset="-128"/>
              </a:rPr>
              <a:t> </a:t>
            </a:r>
          </a:p>
        </p:txBody>
      </p:sp>
      <p:sp>
        <p:nvSpPr>
          <p:cNvPr id="44" name="Isosceles Triangle 43"/>
          <p:cNvSpPr>
            <a:spLocks noChangeArrowheads="1"/>
          </p:cNvSpPr>
          <p:nvPr/>
        </p:nvSpPr>
        <p:spPr bwMode="auto">
          <a:xfrm rot="3506792" flipV="1">
            <a:off x="6852443" y="1466057"/>
            <a:ext cx="227013" cy="1085850"/>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45" name="Alternate Process 44"/>
          <p:cNvSpPr>
            <a:spLocks noChangeArrowheads="1"/>
          </p:cNvSpPr>
          <p:nvPr/>
        </p:nvSpPr>
        <p:spPr bwMode="auto">
          <a:xfrm>
            <a:off x="7380288" y="2852738"/>
            <a:ext cx="1573212" cy="1008062"/>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20" name="Rectangle 45"/>
          <p:cNvSpPr>
            <a:spLocks noChangeArrowheads="1"/>
          </p:cNvSpPr>
          <p:nvPr/>
        </p:nvSpPr>
        <p:spPr bwMode="auto">
          <a:xfrm>
            <a:off x="7308850" y="2852738"/>
            <a:ext cx="1647825" cy="95408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PROFESSIONAL </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NETWORKING,</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social media &amp;</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conferences</a:t>
            </a:r>
          </a:p>
        </p:txBody>
      </p:sp>
      <p:sp>
        <p:nvSpPr>
          <p:cNvPr id="47" name="Isosceles Triangle 46"/>
          <p:cNvSpPr>
            <a:spLocks noChangeArrowheads="1"/>
          </p:cNvSpPr>
          <p:nvPr/>
        </p:nvSpPr>
        <p:spPr bwMode="auto">
          <a:xfrm rot="6944495" flipV="1">
            <a:off x="6704807" y="3442494"/>
            <a:ext cx="395287" cy="1031875"/>
          </a:xfrm>
          <a:prstGeom prst="triangle">
            <a:avLst>
              <a:gd name="adj" fmla="val 13051"/>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22" name="Rectangle 47"/>
          <p:cNvSpPr>
            <a:spLocks noChangeArrowheads="1"/>
          </p:cNvSpPr>
          <p:nvPr/>
        </p:nvSpPr>
        <p:spPr bwMode="auto">
          <a:xfrm>
            <a:off x="3924300" y="836613"/>
            <a:ext cx="1308100" cy="52228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GRADUATE </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ATTRIBUTES</a:t>
            </a:r>
          </a:p>
        </p:txBody>
      </p:sp>
      <p:sp>
        <p:nvSpPr>
          <p:cNvPr id="56" name="Isosceles Triangle 55"/>
          <p:cNvSpPr>
            <a:spLocks noChangeArrowheads="1"/>
          </p:cNvSpPr>
          <p:nvPr/>
        </p:nvSpPr>
        <p:spPr bwMode="auto">
          <a:xfrm rot="9447108" flipV="1">
            <a:off x="6256338" y="4164013"/>
            <a:ext cx="171450" cy="930275"/>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24" name="Rectangle 56"/>
          <p:cNvSpPr>
            <a:spLocks noChangeArrowheads="1"/>
          </p:cNvSpPr>
          <p:nvPr/>
        </p:nvSpPr>
        <p:spPr bwMode="auto">
          <a:xfrm>
            <a:off x="4932363" y="4437063"/>
            <a:ext cx="1376362" cy="584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600" b="1" smtClean="0">
                <a:solidFill>
                  <a:prstClr val="black"/>
                </a:solidFill>
                <a:latin typeface="Arial" charset="0"/>
                <a:ea typeface="MS PGothic" pitchFamily="34" charset="-128"/>
                <a:cs typeface="Arial" charset="0"/>
              </a:rPr>
              <a:t>GENERIC </a:t>
            </a:r>
          </a:p>
          <a:p>
            <a:pPr algn="ctr" eaLnBrk="0" fontAlgn="base" hangingPunct="0">
              <a:spcBef>
                <a:spcPct val="0"/>
              </a:spcBef>
              <a:spcAft>
                <a:spcPct val="0"/>
              </a:spcAft>
            </a:pPr>
            <a:r>
              <a:rPr lang="en-GB" altLang="en-US" sz="1600" b="1" smtClean="0">
                <a:solidFill>
                  <a:prstClr val="black"/>
                </a:solidFill>
                <a:latin typeface="Arial" charset="0"/>
                <a:ea typeface="MS PGothic" pitchFamily="34" charset="-128"/>
                <a:cs typeface="Arial" charset="0"/>
              </a:rPr>
              <a:t>PEDAGOGY</a:t>
            </a:r>
          </a:p>
        </p:txBody>
      </p:sp>
      <p:sp>
        <p:nvSpPr>
          <p:cNvPr id="39" name="Isosceles Triangle 38"/>
          <p:cNvSpPr>
            <a:spLocks noChangeArrowheads="1"/>
          </p:cNvSpPr>
          <p:nvPr/>
        </p:nvSpPr>
        <p:spPr bwMode="auto">
          <a:xfrm rot="14106806" flipV="1">
            <a:off x="5845969" y="4026694"/>
            <a:ext cx="169863" cy="561975"/>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26" name="Rectangle 39"/>
          <p:cNvSpPr>
            <a:spLocks noChangeArrowheads="1"/>
          </p:cNvSpPr>
          <p:nvPr/>
        </p:nvSpPr>
        <p:spPr bwMode="auto">
          <a:xfrm>
            <a:off x="7667625" y="476250"/>
            <a:ext cx="1057275" cy="646113"/>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b="1" smtClean="0">
                <a:solidFill>
                  <a:prstClr val="black"/>
                </a:solidFill>
                <a:latin typeface="Arial" charset="0"/>
                <a:ea typeface="MS PGothic" pitchFamily="34" charset="-128"/>
                <a:cs typeface="Arial" charset="0"/>
              </a:rPr>
              <a:t>OTHER </a:t>
            </a:r>
          </a:p>
          <a:p>
            <a:pPr algn="ctr" eaLnBrk="0" fontAlgn="base" hangingPunct="0">
              <a:spcBef>
                <a:spcPct val="0"/>
              </a:spcBef>
              <a:spcAft>
                <a:spcPct val="0"/>
              </a:spcAft>
            </a:pPr>
            <a:endParaRPr lang="en-GB" altLang="en-US" b="1" smtClean="0">
              <a:solidFill>
                <a:prstClr val="black"/>
              </a:solidFill>
              <a:latin typeface="Arial" charset="0"/>
              <a:ea typeface="MS PGothic" pitchFamily="34" charset="-128"/>
              <a:cs typeface="Arial" charset="0"/>
            </a:endParaRPr>
          </a:p>
        </p:txBody>
      </p:sp>
      <p:sp>
        <p:nvSpPr>
          <p:cNvPr id="41" name="Isosceles Triangle 40"/>
          <p:cNvSpPr>
            <a:spLocks noChangeArrowheads="1"/>
          </p:cNvSpPr>
          <p:nvPr/>
        </p:nvSpPr>
        <p:spPr bwMode="auto">
          <a:xfrm rot="21102347" flipV="1">
            <a:off x="755650" y="2276475"/>
            <a:ext cx="287338" cy="2305050"/>
          </a:xfrm>
          <a:prstGeom prst="triangle">
            <a:avLst>
              <a:gd name="adj" fmla="val 48718"/>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28" name="Rectangle 41"/>
          <p:cNvSpPr>
            <a:spLocks noChangeArrowheads="1"/>
          </p:cNvSpPr>
          <p:nvPr/>
        </p:nvSpPr>
        <p:spPr bwMode="auto">
          <a:xfrm>
            <a:off x="1187450" y="2565400"/>
            <a:ext cx="1263650" cy="738188"/>
          </a:xfrm>
          <a:prstGeom prst="rect">
            <a:avLst/>
          </a:prstGeom>
          <a:solidFill>
            <a:schemeClr val="bg1">
              <a:alpha val="74901"/>
            </a:schemeClr>
          </a:solid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POLICIES &amp;</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INCENTIVES</a:t>
            </a:r>
          </a:p>
          <a:p>
            <a:pPr algn="ctr" eaLnBrk="0" fontAlgn="base" hangingPunct="0">
              <a:spcBef>
                <a:spcPct val="0"/>
              </a:spcBef>
              <a:spcAft>
                <a:spcPct val="0"/>
              </a:spcAft>
            </a:pPr>
            <a:endParaRPr lang="en-GB" altLang="en-US" sz="1400" b="1" smtClean="0">
              <a:solidFill>
                <a:prstClr val="black"/>
              </a:solidFill>
              <a:latin typeface="Arial" charset="0"/>
              <a:ea typeface="MS PGothic" pitchFamily="34" charset="-128"/>
              <a:cs typeface="Arial" charset="0"/>
            </a:endParaRPr>
          </a:p>
        </p:txBody>
      </p:sp>
      <p:sp>
        <p:nvSpPr>
          <p:cNvPr id="43" name="Isosceles Triangle 42"/>
          <p:cNvSpPr>
            <a:spLocks noChangeArrowheads="1"/>
          </p:cNvSpPr>
          <p:nvPr/>
        </p:nvSpPr>
        <p:spPr bwMode="auto">
          <a:xfrm flipV="1">
            <a:off x="1547813" y="2276475"/>
            <a:ext cx="287337" cy="352425"/>
          </a:xfrm>
          <a:prstGeom prst="triangle">
            <a:avLst>
              <a:gd name="adj" fmla="val 56694"/>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49" name="Isosceles Triangle 48"/>
          <p:cNvSpPr>
            <a:spLocks noChangeArrowheads="1"/>
          </p:cNvSpPr>
          <p:nvPr/>
        </p:nvSpPr>
        <p:spPr bwMode="auto">
          <a:xfrm flipV="1">
            <a:off x="4787900" y="1412875"/>
            <a:ext cx="215900" cy="792163"/>
          </a:xfrm>
          <a:prstGeom prst="triangle">
            <a:avLst>
              <a:gd name="adj" fmla="val 39972"/>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31" name="Rectangle 52"/>
          <p:cNvSpPr>
            <a:spLocks noChangeArrowheads="1"/>
          </p:cNvSpPr>
          <p:nvPr/>
        </p:nvSpPr>
        <p:spPr bwMode="auto">
          <a:xfrm>
            <a:off x="4211638" y="2924175"/>
            <a:ext cx="1368425" cy="954088"/>
          </a:xfrm>
          <a:prstGeom prst="rect">
            <a:avLst/>
          </a:prstGeom>
          <a:solidFill>
            <a:schemeClr val="bg1">
              <a:alpha val="61176"/>
            </a:schemeClr>
          </a:solid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LEARNERS  ANDTHEIR </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NEEDS &amp; INTERESTS</a:t>
            </a:r>
          </a:p>
        </p:txBody>
      </p:sp>
      <p:sp>
        <p:nvSpPr>
          <p:cNvPr id="54" name="Isosceles Triangle 53"/>
          <p:cNvSpPr>
            <a:spLocks noChangeArrowheads="1"/>
          </p:cNvSpPr>
          <p:nvPr/>
        </p:nvSpPr>
        <p:spPr bwMode="auto">
          <a:xfrm rot="15069182" flipV="1">
            <a:off x="2902744" y="3848894"/>
            <a:ext cx="227012" cy="1638300"/>
          </a:xfrm>
          <a:prstGeom prst="triangle">
            <a:avLst>
              <a:gd name="adj" fmla="val 4963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55" name="Alternate Process 44"/>
          <p:cNvSpPr>
            <a:spLocks noChangeArrowheads="1"/>
          </p:cNvSpPr>
          <p:nvPr/>
        </p:nvSpPr>
        <p:spPr bwMode="auto">
          <a:xfrm>
            <a:off x="7451725" y="3933825"/>
            <a:ext cx="1512888" cy="360363"/>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34" name="Rectangle 58"/>
          <p:cNvSpPr>
            <a:spLocks noChangeArrowheads="1"/>
          </p:cNvSpPr>
          <p:nvPr/>
        </p:nvSpPr>
        <p:spPr bwMode="auto">
          <a:xfrm>
            <a:off x="7380288" y="3933825"/>
            <a:ext cx="1512887" cy="30797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TECHNOLOGY</a:t>
            </a:r>
          </a:p>
        </p:txBody>
      </p:sp>
      <p:sp>
        <p:nvSpPr>
          <p:cNvPr id="50" name="Isosceles Triangle 49"/>
          <p:cNvSpPr>
            <a:spLocks noChangeArrowheads="1"/>
          </p:cNvSpPr>
          <p:nvPr/>
        </p:nvSpPr>
        <p:spPr bwMode="auto">
          <a:xfrm rot="9203484" flipV="1">
            <a:off x="6808788" y="3800475"/>
            <a:ext cx="320675" cy="2222500"/>
          </a:xfrm>
          <a:prstGeom prst="triangle">
            <a:avLst>
              <a:gd name="adj" fmla="val 50000"/>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36" name="Rectangle 60"/>
          <p:cNvSpPr>
            <a:spLocks noChangeArrowheads="1"/>
          </p:cNvSpPr>
          <p:nvPr/>
        </p:nvSpPr>
        <p:spPr bwMode="auto">
          <a:xfrm>
            <a:off x="5867400" y="3284538"/>
            <a:ext cx="1173163" cy="33972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600" b="1" smtClean="0">
                <a:solidFill>
                  <a:prstClr val="black"/>
                </a:solidFill>
                <a:latin typeface="Arial" charset="0"/>
                <a:ea typeface="MS PGothic" pitchFamily="34" charset="-128"/>
                <a:cs typeface="Arial" charset="0"/>
              </a:rPr>
              <a:t>TEACHER</a:t>
            </a:r>
          </a:p>
        </p:txBody>
      </p:sp>
      <p:cxnSp>
        <p:nvCxnSpPr>
          <p:cNvPr id="63" name="Straight Arrow Connector 62"/>
          <p:cNvCxnSpPr/>
          <p:nvPr/>
        </p:nvCxnSpPr>
        <p:spPr>
          <a:xfrm>
            <a:off x="5435600" y="3429000"/>
            <a:ext cx="504825"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2138" name="Rectangle 76"/>
          <p:cNvSpPr>
            <a:spLocks noChangeArrowheads="1"/>
          </p:cNvSpPr>
          <p:nvPr/>
        </p:nvSpPr>
        <p:spPr bwMode="auto">
          <a:xfrm>
            <a:off x="1042988" y="3213100"/>
            <a:ext cx="1646237" cy="738188"/>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QA POLICIES</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module feedback</a:t>
            </a:r>
          </a:p>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NSS</a:t>
            </a:r>
          </a:p>
        </p:txBody>
      </p:sp>
      <p:sp>
        <p:nvSpPr>
          <p:cNvPr id="46" name="Alternate Process 44"/>
          <p:cNvSpPr>
            <a:spLocks noChangeArrowheads="1"/>
          </p:cNvSpPr>
          <p:nvPr/>
        </p:nvSpPr>
        <p:spPr bwMode="auto">
          <a:xfrm>
            <a:off x="7451725" y="4365625"/>
            <a:ext cx="1441450" cy="360363"/>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40" name="Rectangle 58"/>
          <p:cNvSpPr>
            <a:spLocks noChangeArrowheads="1"/>
          </p:cNvSpPr>
          <p:nvPr/>
        </p:nvSpPr>
        <p:spPr bwMode="auto">
          <a:xfrm>
            <a:off x="7451725" y="4437063"/>
            <a:ext cx="1512888" cy="30797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READING</a:t>
            </a:r>
          </a:p>
        </p:txBody>
      </p:sp>
      <p:sp>
        <p:nvSpPr>
          <p:cNvPr id="132141" name="Rectangle 60"/>
          <p:cNvSpPr>
            <a:spLocks noChangeArrowheads="1"/>
          </p:cNvSpPr>
          <p:nvPr/>
        </p:nvSpPr>
        <p:spPr bwMode="auto">
          <a:xfrm>
            <a:off x="5940425" y="1052513"/>
            <a:ext cx="876300" cy="33813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GB" altLang="en-US" sz="1600" b="1" smtClean="0">
                <a:solidFill>
                  <a:prstClr val="black"/>
                </a:solidFill>
                <a:latin typeface="Arial" charset="0"/>
                <a:ea typeface="MS PGothic" pitchFamily="34" charset="-128"/>
                <a:cs typeface="Arial" charset="0"/>
              </a:rPr>
              <a:t>PEERS</a:t>
            </a:r>
          </a:p>
        </p:txBody>
      </p:sp>
      <p:sp>
        <p:nvSpPr>
          <p:cNvPr id="52" name="Isosceles Triangle 51"/>
          <p:cNvSpPr>
            <a:spLocks noChangeArrowheads="1"/>
          </p:cNvSpPr>
          <p:nvPr/>
        </p:nvSpPr>
        <p:spPr bwMode="auto">
          <a:xfrm flipV="1">
            <a:off x="6300788" y="1412875"/>
            <a:ext cx="142875" cy="1584325"/>
          </a:xfrm>
          <a:prstGeom prst="triangle">
            <a:avLst>
              <a:gd name="adj" fmla="val 39972"/>
            </a:avLst>
          </a:prstGeom>
          <a:solidFill>
            <a:schemeClr val="tx1"/>
          </a:solidFill>
          <a:ln>
            <a:noFill/>
          </a:ln>
          <a:effectLst>
            <a:outerShdw blurRad="63500" dist="23000" dir="5400000" rotWithShape="0">
              <a:srgbClr val="000000">
                <a:alpha val="34999"/>
              </a:srgbClr>
            </a:outerShdw>
          </a:effectLst>
          <a:extLst>
            <a:ext uri="{91240B29-F687-4f45-9708-019B960494DF}"/>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51" name="Alternate Process 44"/>
          <p:cNvSpPr>
            <a:spLocks noChangeArrowheads="1"/>
          </p:cNvSpPr>
          <p:nvPr/>
        </p:nvSpPr>
        <p:spPr bwMode="auto">
          <a:xfrm>
            <a:off x="7451725" y="4797425"/>
            <a:ext cx="1441450" cy="719138"/>
          </a:xfrm>
          <a:prstGeom prst="flowChartAlternateProcess">
            <a:avLst/>
          </a:prstGeom>
          <a:noFill/>
          <a:ln w="28575">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44" name="Rectangle 58"/>
          <p:cNvSpPr>
            <a:spLocks noChangeArrowheads="1"/>
          </p:cNvSpPr>
          <p:nvPr/>
        </p:nvSpPr>
        <p:spPr bwMode="auto">
          <a:xfrm>
            <a:off x="7451725" y="4868863"/>
            <a:ext cx="1512888" cy="60007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100" b="1" smtClean="0">
                <a:solidFill>
                  <a:prstClr val="black"/>
                </a:solidFill>
                <a:latin typeface="Arial" charset="0"/>
                <a:ea typeface="MS PGothic" pitchFamily="34" charset="-128"/>
                <a:cs typeface="Arial" charset="0"/>
              </a:rPr>
              <a:t>NATIONAL FRAMEWORKS</a:t>
            </a:r>
          </a:p>
          <a:p>
            <a:pPr algn="ctr" eaLnBrk="0" fontAlgn="base" hangingPunct="0">
              <a:spcBef>
                <a:spcPct val="0"/>
              </a:spcBef>
              <a:spcAft>
                <a:spcPct val="0"/>
              </a:spcAft>
            </a:pPr>
            <a:r>
              <a:rPr lang="en-GB" altLang="en-US" sz="1100" b="1" smtClean="0">
                <a:solidFill>
                  <a:prstClr val="black"/>
                </a:solidFill>
                <a:latin typeface="Arial" charset="0"/>
                <a:ea typeface="MS PGothic" pitchFamily="34" charset="-128"/>
                <a:cs typeface="Arial" charset="0"/>
              </a:rPr>
              <a:t>Prof. Development</a:t>
            </a:r>
          </a:p>
        </p:txBody>
      </p:sp>
      <p:pic>
        <p:nvPicPr>
          <p:cNvPr id="132145" name="Picture 3" descr="C:\Users\norman\Documents\CHALKMOUNTAIN KEY INFORMATION\CARTOONS\COPY CARTOONS\KIBOKO additions\PEDAGOGY\doctors.jpg"/>
          <p:cNvPicPr>
            <a:picLocks noChangeAspect="1" noChangeArrowheads="1"/>
          </p:cNvPicPr>
          <p:nvPr/>
        </p:nvPicPr>
        <p:blipFill>
          <a:blip r:embed="rId6" cstate="print"/>
          <a:srcRect/>
          <a:stretch>
            <a:fillRect/>
          </a:stretch>
        </p:blipFill>
        <p:spPr bwMode="auto">
          <a:xfrm>
            <a:off x="3059113" y="5373688"/>
            <a:ext cx="893762" cy="1008062"/>
          </a:xfrm>
          <a:prstGeom prst="rect">
            <a:avLst/>
          </a:prstGeom>
          <a:noFill/>
          <a:ln w="9525">
            <a:noFill/>
            <a:miter lim="800000"/>
            <a:headEnd/>
            <a:tailEnd/>
          </a:ln>
        </p:spPr>
      </p:pic>
      <p:pic>
        <p:nvPicPr>
          <p:cNvPr id="132146" name="Picture 2" descr="C:\Users\norman\Documents\CHALKMOUNTAIN KEY INFORMATION\CARTOONS\COPY CARTOONS\KIBOKO additions\PEDAGOGY\design team.jpg"/>
          <p:cNvPicPr>
            <a:picLocks noChangeAspect="1" noChangeArrowheads="1"/>
          </p:cNvPicPr>
          <p:nvPr/>
        </p:nvPicPr>
        <p:blipFill>
          <a:blip r:embed="rId7" cstate="print"/>
          <a:srcRect/>
          <a:stretch>
            <a:fillRect/>
          </a:stretch>
        </p:blipFill>
        <p:spPr bwMode="auto">
          <a:xfrm>
            <a:off x="4211638" y="5516563"/>
            <a:ext cx="1246187" cy="865187"/>
          </a:xfrm>
          <a:prstGeom prst="rect">
            <a:avLst/>
          </a:prstGeom>
          <a:noFill/>
          <a:ln w="9525">
            <a:noFill/>
            <a:miter lim="800000"/>
            <a:headEnd/>
            <a:tailEnd/>
          </a:ln>
        </p:spPr>
      </p:pic>
      <p:pic>
        <p:nvPicPr>
          <p:cNvPr id="132147" name="Picture 4" descr="C:\Users\norman\Documents\CHALKMOUNTAIN KEY INFORMATION\CARTOONS\COPY CARTOONS\KIBOKO additions\PEDAGOGY\maths teacher 2.jpg"/>
          <p:cNvPicPr>
            <a:picLocks noChangeAspect="1" noChangeArrowheads="1"/>
          </p:cNvPicPr>
          <p:nvPr/>
        </p:nvPicPr>
        <p:blipFill>
          <a:blip r:embed="rId8" cstate="print"/>
          <a:srcRect/>
          <a:stretch>
            <a:fillRect/>
          </a:stretch>
        </p:blipFill>
        <p:spPr bwMode="auto">
          <a:xfrm>
            <a:off x="5435600" y="5445125"/>
            <a:ext cx="650875" cy="1152525"/>
          </a:xfrm>
          <a:prstGeom prst="rect">
            <a:avLst/>
          </a:prstGeom>
          <a:noFill/>
          <a:ln w="9525">
            <a:noFill/>
            <a:miter lim="800000"/>
            <a:headEnd/>
            <a:tailEnd/>
          </a:ln>
        </p:spPr>
      </p:pic>
      <p:pic>
        <p:nvPicPr>
          <p:cNvPr id="132148" name="Picture 4" descr="C:\Users\norman\Documents\CHALKMOUNTAIN KEY INFORMATION\CARTOONS\COPY CARTOONS\KIBOKO additions\PEDAGOGY\engineer team.jpg"/>
          <p:cNvPicPr>
            <a:picLocks noChangeAspect="1" noChangeArrowheads="1"/>
          </p:cNvPicPr>
          <p:nvPr/>
        </p:nvPicPr>
        <p:blipFill>
          <a:blip r:embed="rId9" cstate="print"/>
          <a:srcRect/>
          <a:stretch>
            <a:fillRect/>
          </a:stretch>
        </p:blipFill>
        <p:spPr bwMode="auto">
          <a:xfrm>
            <a:off x="6156325" y="5300663"/>
            <a:ext cx="804863" cy="879475"/>
          </a:xfrm>
          <a:prstGeom prst="rect">
            <a:avLst/>
          </a:prstGeom>
          <a:noFill/>
          <a:ln w="9525">
            <a:noFill/>
            <a:miter lim="800000"/>
            <a:headEnd/>
            <a:tailEnd/>
          </a:ln>
        </p:spPr>
      </p:pic>
      <p:sp>
        <p:nvSpPr>
          <p:cNvPr id="53" name="Alternate Process 44"/>
          <p:cNvSpPr>
            <a:spLocks noChangeArrowheads="1"/>
          </p:cNvSpPr>
          <p:nvPr/>
        </p:nvSpPr>
        <p:spPr bwMode="auto">
          <a:xfrm>
            <a:off x="7524750" y="5732463"/>
            <a:ext cx="1441450" cy="504825"/>
          </a:xfrm>
          <a:prstGeom prst="flowChartAlternateProcess">
            <a:avLst/>
          </a:prstGeom>
          <a:noFill/>
          <a:ln w="38100">
            <a:solidFill>
              <a:schemeClr val="tx1"/>
            </a:solidFill>
            <a:miter lim="800000"/>
            <a:headEnd/>
            <a:tailEnd/>
          </a:ln>
          <a:effectLst>
            <a:outerShdw blurRad="63500" dist="23000" dir="5400000" rotWithShape="0">
              <a:srgbClr val="000000">
                <a:alpha val="34999"/>
              </a:srgbClr>
            </a:outerShdw>
          </a:effectLst>
          <a:extLst>
            <a:ext uri="{909E8E84-426E-40dd-AFC4-6F175D3DCCD1}"/>
          </a:extLst>
        </p:spPr>
        <p:txBody>
          <a:bodyPr anchor="ctr"/>
          <a:lstStyle/>
          <a:p>
            <a:pPr algn="ctr" eaLnBrk="0" fontAlgn="base" hangingPunct="0">
              <a:spcBef>
                <a:spcPct val="0"/>
              </a:spcBef>
              <a:spcAft>
                <a:spcPct val="0"/>
              </a:spcAft>
              <a:defRPr/>
            </a:pPr>
            <a:endParaRPr lang="en-US" b="1">
              <a:solidFill>
                <a:prstClr val="white"/>
              </a:solidFill>
              <a:ea typeface="MS PGothic" pitchFamily="34" charset="-128"/>
            </a:endParaRPr>
          </a:p>
        </p:txBody>
      </p:sp>
      <p:sp>
        <p:nvSpPr>
          <p:cNvPr id="132150" name="Rectangle 58"/>
          <p:cNvSpPr>
            <a:spLocks noChangeArrowheads="1"/>
          </p:cNvSpPr>
          <p:nvPr/>
        </p:nvSpPr>
        <p:spPr bwMode="auto">
          <a:xfrm>
            <a:off x="7451725" y="5805488"/>
            <a:ext cx="1512888" cy="30797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GB" altLang="en-US" sz="1400" b="1" smtClean="0">
                <a:solidFill>
                  <a:prstClr val="black"/>
                </a:solidFill>
                <a:latin typeface="Arial" charset="0"/>
                <a:ea typeface="MS PGothic" pitchFamily="34" charset="-128"/>
                <a:cs typeface="Arial" charset="0"/>
              </a:rPr>
              <a:t>PAST HISTORY</a:t>
            </a:r>
          </a:p>
        </p:txBody>
      </p:sp>
      <p:sp>
        <p:nvSpPr>
          <p:cNvPr id="132151" name="TextBox 57"/>
          <p:cNvSpPr txBox="1">
            <a:spLocks noChangeArrowheads="1"/>
          </p:cNvSpPr>
          <p:nvPr/>
        </p:nvSpPr>
        <p:spPr bwMode="auto">
          <a:xfrm>
            <a:off x="395288" y="0"/>
            <a:ext cx="8316912"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GB" sz="2000" b="1" smtClean="0">
                <a:solidFill>
                  <a:prstClr val="black"/>
                </a:solidFill>
                <a:latin typeface="Arial" charset="0"/>
                <a:ea typeface="MS PGothic" pitchFamily="34" charset="-128"/>
              </a:rPr>
              <a:t>Possible influences on a teacher’s pedagogical thinking &amp; practice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5013176"/>
            <a:ext cx="8424936" cy="954107"/>
          </a:xfrm>
          <a:prstGeom prst="rect">
            <a:avLst/>
          </a:prstGeom>
          <a:noFill/>
        </p:spPr>
        <p:txBody>
          <a:bodyPr wrap="square" rtlCol="0">
            <a:spAutoFit/>
          </a:bodyPr>
          <a:lstStyle/>
          <a:p>
            <a:r>
              <a:rPr lang="en-GB" sz="2800" b="1" dirty="0" smtClean="0">
                <a:latin typeface="Arial Narrow" pitchFamily="34" charset="0"/>
              </a:rPr>
              <a:t>What factors &amp; conditions encourage YOU to</a:t>
            </a:r>
          </a:p>
          <a:p>
            <a:r>
              <a:rPr lang="en-GB" sz="2800" b="1" dirty="0" smtClean="0">
                <a:latin typeface="Arial Narrow" pitchFamily="34" charset="0"/>
              </a:rPr>
              <a:t>innovate YOUR teaching and learning practices?</a:t>
            </a:r>
          </a:p>
        </p:txBody>
      </p:sp>
      <p:pic>
        <p:nvPicPr>
          <p:cNvPr id="4" name="Picture 2" descr="C:\Users\norman\Pictures\FBSE EXCHANGE INNOVATORS.gif"/>
          <p:cNvPicPr>
            <a:picLocks noChangeAspect="1" noChangeArrowheads="1"/>
          </p:cNvPicPr>
          <p:nvPr/>
        </p:nvPicPr>
        <p:blipFill>
          <a:blip r:embed="rId3" cstate="print"/>
          <a:srcRect/>
          <a:stretch>
            <a:fillRect/>
          </a:stretch>
        </p:blipFill>
        <p:spPr bwMode="auto">
          <a:xfrm>
            <a:off x="539552" y="1772816"/>
            <a:ext cx="6172114" cy="2808312"/>
          </a:xfrm>
          <a:prstGeom prst="rect">
            <a:avLst/>
          </a:prstGeom>
          <a:noFill/>
        </p:spPr>
      </p:pic>
      <p:sp>
        <p:nvSpPr>
          <p:cNvPr id="5" name="TextBox 4"/>
          <p:cNvSpPr txBox="1"/>
          <p:nvPr/>
        </p:nvSpPr>
        <p:spPr>
          <a:xfrm>
            <a:off x="467544" y="548680"/>
            <a:ext cx="6614952" cy="1015663"/>
          </a:xfrm>
          <a:prstGeom prst="rect">
            <a:avLst/>
          </a:prstGeom>
          <a:noFill/>
        </p:spPr>
        <p:txBody>
          <a:bodyPr wrap="none" rtlCol="0">
            <a:spAutoFit/>
          </a:bodyPr>
          <a:lstStyle/>
          <a:p>
            <a:r>
              <a:rPr lang="en-GB" sz="3200" dirty="0" smtClean="0"/>
              <a:t>Study of strategic change &amp; innovation</a:t>
            </a:r>
          </a:p>
          <a:p>
            <a:r>
              <a:rPr lang="en-GB" sz="2800" dirty="0" smtClean="0"/>
              <a:t>Southampton Solent University</a:t>
            </a:r>
            <a:endParaRPr lang="en-GB" sz="2800" dirty="0"/>
          </a:p>
        </p:txBody>
      </p:sp>
      <p:pic>
        <p:nvPicPr>
          <p:cNvPr id="1026" name="Picture 2"/>
          <p:cNvPicPr>
            <a:picLocks noChangeAspect="1" noChangeArrowheads="1"/>
          </p:cNvPicPr>
          <p:nvPr/>
        </p:nvPicPr>
        <p:blipFill>
          <a:blip r:embed="rId4" cstate="print"/>
          <a:srcRect/>
          <a:stretch>
            <a:fillRect/>
          </a:stretch>
        </p:blipFill>
        <p:spPr bwMode="auto">
          <a:xfrm>
            <a:off x="6876256" y="1844824"/>
            <a:ext cx="2019220" cy="2736304"/>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9552" y="692696"/>
          <a:ext cx="7992888" cy="5760645"/>
        </p:xfrm>
        <a:graphic>
          <a:graphicData uri="http://schemas.openxmlformats.org/drawingml/2006/table">
            <a:tbl>
              <a:tblPr/>
              <a:tblGrid>
                <a:gridCol w="7490478"/>
                <a:gridCol w="502410"/>
              </a:tblGrid>
              <a:tr h="248095">
                <a:tc>
                  <a:txBody>
                    <a:bodyPr/>
                    <a:lstStyle/>
                    <a:p>
                      <a:pPr>
                        <a:spcAft>
                          <a:spcPts val="0"/>
                        </a:spcAft>
                      </a:pPr>
                      <a:r>
                        <a:rPr lang="en-GB" sz="1600" dirty="0">
                          <a:solidFill>
                            <a:schemeClr val="tx1"/>
                          </a:solidFill>
                          <a:latin typeface="Arial Narrow"/>
                          <a:ea typeface="Times New Roman"/>
                        </a:rPr>
                        <a:t>1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a clear vision of how the university saw its future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3.7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2 </a:t>
                      </a:r>
                      <a:r>
                        <a:rPr lang="en-GB" sz="1600" b="1" dirty="0" smtClean="0">
                          <a:solidFill>
                            <a:schemeClr val="tx1"/>
                          </a:solidFill>
                          <a:latin typeface="Arial Narrow"/>
                          <a:ea typeface="Times New Roman"/>
                        </a:rPr>
                        <a:t> My </a:t>
                      </a:r>
                      <a:r>
                        <a:rPr lang="en-GB" sz="1600" b="1" dirty="0">
                          <a:solidFill>
                            <a:schemeClr val="tx1"/>
                          </a:solidFill>
                          <a:latin typeface="Arial Narrow"/>
                          <a:ea typeface="Times New Roman"/>
                        </a:rPr>
                        <a:t>readiness and willingness to get involved in the </a:t>
                      </a:r>
                      <a:r>
                        <a:rPr lang="en-GB" sz="1600" b="1" dirty="0" smtClean="0">
                          <a:solidFill>
                            <a:schemeClr val="tx1"/>
                          </a:solidFill>
                          <a:latin typeface="Arial Narrow"/>
                          <a:ea typeface="Times New Roman"/>
                        </a:rPr>
                        <a:t>opportunity to innovate </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4.7</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3 </a:t>
                      </a:r>
                      <a:r>
                        <a:rPr lang="en-GB" sz="1600" b="1" dirty="0" smtClean="0">
                          <a:solidFill>
                            <a:schemeClr val="tx1"/>
                          </a:solidFill>
                          <a:latin typeface="Arial Narrow"/>
                          <a:ea typeface="Times New Roman"/>
                        </a:rPr>
                        <a:t> My </a:t>
                      </a:r>
                      <a:r>
                        <a:rPr lang="en-GB" sz="1600" b="1" dirty="0">
                          <a:solidFill>
                            <a:schemeClr val="tx1"/>
                          </a:solidFill>
                          <a:latin typeface="Arial Narrow"/>
                          <a:ea typeface="Times New Roman"/>
                        </a:rPr>
                        <a:t>vision of what I wanted to achieve</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4.5</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4 </a:t>
                      </a:r>
                      <a:r>
                        <a:rPr lang="en-GB" sz="1600" b="1" dirty="0" smtClean="0">
                          <a:solidFill>
                            <a:schemeClr val="tx1"/>
                          </a:solidFill>
                          <a:latin typeface="Arial Narrow"/>
                          <a:ea typeface="Times New Roman"/>
                        </a:rPr>
                        <a:t> My </a:t>
                      </a:r>
                      <a:r>
                        <a:rPr lang="en-GB" sz="1600" b="1" dirty="0">
                          <a:solidFill>
                            <a:schemeClr val="tx1"/>
                          </a:solidFill>
                          <a:latin typeface="Arial Narrow"/>
                          <a:ea typeface="Times New Roman"/>
                        </a:rPr>
                        <a:t>will/motivation to succeed </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4.7</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5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explicit goals and realistic work plans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6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autonomy to implement the project as I wanted to</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7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opportunity to use my personal creativity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4.1</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8 </a:t>
                      </a:r>
                      <a:r>
                        <a:rPr lang="en-GB" sz="1600" dirty="0" smtClean="0">
                          <a:solidFill>
                            <a:schemeClr val="tx1"/>
                          </a:solidFill>
                          <a:latin typeface="Arial Narrow"/>
                          <a:ea typeface="Times New Roman"/>
                        </a:rPr>
                        <a:t> Believing </a:t>
                      </a:r>
                      <a:r>
                        <a:rPr lang="en-GB" sz="1600" dirty="0">
                          <a:solidFill>
                            <a:schemeClr val="tx1"/>
                          </a:solidFill>
                          <a:latin typeface="Arial Narrow"/>
                          <a:ea typeface="Times New Roman"/>
                        </a:rPr>
                        <a:t>I could take risks without feeling I would be criticised if I wasn't completely successful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9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financial resources I needed when I needed them</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a:solidFill>
                            <a:schemeClr val="tx1"/>
                          </a:solidFill>
                          <a:latin typeface="Arial Narrow"/>
                          <a:ea typeface="Times New Roman"/>
                        </a:rPr>
                        <a:t>10 Having the time I needed to complete the job</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a:solidFill>
                            <a:schemeClr val="tx1"/>
                          </a:solidFill>
                          <a:latin typeface="Arial Narrow"/>
                          <a:ea typeface="Times New Roman"/>
                        </a:rPr>
                        <a:t>11 Being able to find the help I needed when I needed it</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a:solidFill>
                            <a:schemeClr val="tx1"/>
                          </a:solidFill>
                          <a:latin typeface="Arial Narrow"/>
                          <a:ea typeface="Times New Roman"/>
                        </a:rPr>
                        <a:t>12 Having good communication with the people I needed to talk to</a:t>
                      </a:r>
                      <a:endParaRPr lang="en-GB" sz="1600" b="1">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4.5</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13 The active involvement of others - teamwork</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4.7</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dirty="0">
                          <a:solidFill>
                            <a:schemeClr val="tx1"/>
                          </a:solidFill>
                          <a:latin typeface="Arial Narrow"/>
                          <a:ea typeface="Times New Roman"/>
                        </a:rPr>
                        <a:t>14 Learning through the experience (</a:t>
                      </a:r>
                      <a:r>
                        <a:rPr lang="en-GB" sz="1600" dirty="0" smtClean="0">
                          <a:solidFill>
                            <a:schemeClr val="tx1"/>
                          </a:solidFill>
                          <a:latin typeface="Arial Narrow"/>
                          <a:ea typeface="Times New Roman"/>
                        </a:rPr>
                        <a:t>learning </a:t>
                      </a:r>
                      <a:r>
                        <a:rPr lang="en-GB" sz="1600" dirty="0">
                          <a:solidFill>
                            <a:schemeClr val="tx1"/>
                          </a:solidFill>
                          <a:latin typeface="Arial Narrow"/>
                          <a:ea typeface="Times New Roman"/>
                        </a:rPr>
                        <a:t>from problems as well as </a:t>
                      </a:r>
                      <a:r>
                        <a:rPr lang="en-GB" sz="1600" dirty="0" smtClean="0">
                          <a:solidFill>
                            <a:schemeClr val="tx1"/>
                          </a:solidFill>
                          <a:latin typeface="Arial Narrow"/>
                          <a:ea typeface="Times New Roman"/>
                        </a:rPr>
                        <a:t>successes)</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15 Feeling trusted and being allowed to get on with it without interference</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4.7</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dirty="0">
                          <a:solidFill>
                            <a:schemeClr val="tx1"/>
                          </a:solidFill>
                          <a:latin typeface="Arial Narrow"/>
                          <a:ea typeface="Times New Roman"/>
                        </a:rPr>
                        <a:t>16 Feeling that I made good progress within the time available</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a:solidFill>
                            <a:schemeClr val="tx1"/>
                          </a:solidFill>
                          <a:latin typeface="Arial Narrow"/>
                          <a:ea typeface="Times New Roman"/>
                        </a:rPr>
                        <a:t>4.5</a:t>
                      </a:r>
                      <a:endParaRPr lang="en-GB" sz="1600" b="1">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b="1">
                          <a:solidFill>
                            <a:schemeClr val="tx1"/>
                          </a:solidFill>
                          <a:latin typeface="Arial Narrow"/>
                          <a:ea typeface="Times New Roman"/>
                        </a:rPr>
                        <a:t>17 Feeling that what I was doing  was valued by my colleagues </a:t>
                      </a:r>
                      <a:endParaRPr lang="en-GB" sz="1600" b="1">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b="1" dirty="0">
                          <a:solidFill>
                            <a:schemeClr val="tx1"/>
                          </a:solidFill>
                          <a:latin typeface="Arial Narrow"/>
                          <a:ea typeface="Times New Roman"/>
                        </a:rPr>
                        <a:t>4.5</a:t>
                      </a:r>
                      <a:endParaRPr lang="en-GB" sz="1600" b="1"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a:solidFill>
                            <a:schemeClr val="tx1"/>
                          </a:solidFill>
                          <a:latin typeface="Arial Narrow"/>
                          <a:ea typeface="Times New Roman"/>
                        </a:rPr>
                        <a:t>18 Feeling that what I was doing was valued by Head of School/Service/ Dean </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302555">
                <a:tc>
                  <a:txBody>
                    <a:bodyPr/>
                    <a:lstStyle/>
                    <a:p>
                      <a:pPr>
                        <a:spcAft>
                          <a:spcPts val="0"/>
                        </a:spcAft>
                      </a:pPr>
                      <a:r>
                        <a:rPr lang="en-GB" sz="1600" dirty="0">
                          <a:solidFill>
                            <a:schemeClr val="tx1"/>
                          </a:solidFill>
                          <a:latin typeface="Arial Narrow"/>
                          <a:ea typeface="Times New Roman"/>
                        </a:rPr>
                        <a:t>19 Forming new productive relationships with colleagues in my school or </a:t>
                      </a:r>
                      <a:r>
                        <a:rPr lang="en-GB" sz="1600" dirty="0" smtClean="0">
                          <a:solidFill>
                            <a:schemeClr val="tx1"/>
                          </a:solidFill>
                          <a:latin typeface="Arial Narrow"/>
                          <a:ea typeface="Times New Roman"/>
                        </a:rPr>
                        <a:t>university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4.2</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a:solidFill>
                            <a:schemeClr val="tx1"/>
                          </a:solidFill>
                          <a:latin typeface="Arial Narrow"/>
                          <a:ea typeface="Times New Roman"/>
                        </a:rPr>
                        <a:t>20 Forming new productive relationships with people outside the university</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496190">
                <a:tc>
                  <a:txBody>
                    <a:bodyPr/>
                    <a:lstStyle/>
                    <a:p>
                      <a:pPr marL="342900" indent="-342900">
                        <a:spcAft>
                          <a:spcPts val="0"/>
                        </a:spcAft>
                        <a:buNone/>
                      </a:pPr>
                      <a:r>
                        <a:rPr lang="en-GB" sz="1600" dirty="0" smtClean="0">
                          <a:solidFill>
                            <a:schemeClr val="tx1"/>
                          </a:solidFill>
                          <a:latin typeface="Arial Narrow"/>
                          <a:ea typeface="Times New Roman"/>
                        </a:rPr>
                        <a:t>21 Feeling </a:t>
                      </a:r>
                      <a:r>
                        <a:rPr lang="en-GB" sz="1600" dirty="0">
                          <a:solidFill>
                            <a:schemeClr val="tx1"/>
                          </a:solidFill>
                          <a:latin typeface="Arial Narrow"/>
                          <a:ea typeface="Times New Roman"/>
                        </a:rPr>
                        <a:t>that the environment encouraged and supported me throughout the process especially </a:t>
                      </a:r>
                      <a:r>
                        <a:rPr lang="en-GB" sz="1600" dirty="0" smtClean="0">
                          <a:solidFill>
                            <a:schemeClr val="tx1"/>
                          </a:solidFill>
                          <a:latin typeface="Arial Narrow"/>
                          <a:ea typeface="Times New Roman"/>
                        </a:rPr>
                        <a:t>when </a:t>
                      </a:r>
                      <a:r>
                        <a:rPr lang="en-GB" sz="1600" dirty="0">
                          <a:solidFill>
                            <a:schemeClr val="tx1"/>
                          </a:solidFill>
                          <a:latin typeface="Arial Narrow"/>
                          <a:ea typeface="Times New Roman"/>
                        </a:rPr>
                        <a:t>things did not go as planned</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48095">
                <a:tc>
                  <a:txBody>
                    <a:bodyPr/>
                    <a:lstStyle/>
                    <a:p>
                      <a:pPr>
                        <a:spcAft>
                          <a:spcPts val="0"/>
                        </a:spcAft>
                      </a:pPr>
                      <a:r>
                        <a:rPr lang="en-GB" sz="1600">
                          <a:solidFill>
                            <a:schemeClr val="tx1"/>
                          </a:solidFill>
                          <a:latin typeface="Arial Narrow"/>
                          <a:ea typeface="Times New Roman"/>
                        </a:rPr>
                        <a:t>22 Feeling my contribution has been recognised and appreciated</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dirty="0">
                          <a:solidFill>
                            <a:schemeClr val="tx1"/>
                          </a:solidFill>
                          <a:latin typeface="Arial Narrow"/>
                          <a:ea typeface="Times New Roman"/>
                        </a:rPr>
                        <a:t>4.3</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bl>
          </a:graphicData>
        </a:graphic>
      </p:graphicFrame>
      <p:sp>
        <p:nvSpPr>
          <p:cNvPr id="3" name="TextBox 2"/>
          <p:cNvSpPr txBox="1"/>
          <p:nvPr/>
        </p:nvSpPr>
        <p:spPr>
          <a:xfrm>
            <a:off x="395536" y="116632"/>
            <a:ext cx="8360494" cy="523220"/>
          </a:xfrm>
          <a:prstGeom prst="rect">
            <a:avLst/>
          </a:prstGeom>
          <a:noFill/>
        </p:spPr>
        <p:txBody>
          <a:bodyPr wrap="none" rtlCol="0">
            <a:spAutoFit/>
          </a:bodyPr>
          <a:lstStyle/>
          <a:p>
            <a:r>
              <a:rPr lang="en-GB" sz="2800" b="1" dirty="0" smtClean="0">
                <a:latin typeface="Arial Narrow" pitchFamily="34" charset="0"/>
              </a:rPr>
              <a:t>What’s important to innovators ?                     </a:t>
            </a:r>
            <a:r>
              <a:rPr lang="en-GB" sz="2000" b="1" dirty="0" smtClean="0">
                <a:latin typeface="Arial Narrow" pitchFamily="34" charset="0"/>
              </a:rPr>
              <a:t>21 ratings  Max 5.0</a:t>
            </a:r>
            <a:endParaRPr lang="en-GB" sz="20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cision 2"/>
          <p:cNvSpPr/>
          <p:nvPr/>
        </p:nvSpPr>
        <p:spPr>
          <a:xfrm>
            <a:off x="1475656" y="1124744"/>
            <a:ext cx="5760640" cy="5135642"/>
          </a:xfrm>
          <a:prstGeom prst="flowChartDecision">
            <a:avLst/>
          </a:prstGeom>
          <a:gradFill>
            <a:gsLst>
              <a:gs pos="0">
                <a:srgbClr val="28F8F8"/>
              </a:gs>
              <a:gs pos="64999">
                <a:srgbClr val="F0EBD5"/>
              </a:gs>
              <a:gs pos="100000">
                <a:srgbClr val="D1C39F"/>
              </a:gs>
            </a:gsLst>
            <a:lin ang="5400000" scaled="0"/>
          </a:gradFill>
          <a:ln w="25400">
            <a:solidFill>
              <a:schemeClr val="tx1"/>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5" name="Rectangle 4"/>
          <p:cNvSpPr/>
          <p:nvPr/>
        </p:nvSpPr>
        <p:spPr>
          <a:xfrm>
            <a:off x="4789040" y="980728"/>
            <a:ext cx="1479892" cy="400110"/>
          </a:xfrm>
          <a:prstGeom prst="rect">
            <a:avLst/>
          </a:prstGeom>
        </p:spPr>
        <p:txBody>
          <a:bodyPr wrap="none">
            <a:spAutoFit/>
          </a:bodyPr>
          <a:lstStyle/>
          <a:p>
            <a:pPr algn="ctr"/>
            <a:r>
              <a:rPr lang="en-US" sz="2000" b="1" dirty="0" smtClean="0">
                <a:latin typeface="Arial" pitchFamily="34" charset="0"/>
                <a:ea typeface="ヒラギノ角ゴ Pro W3" charset="0"/>
                <a:cs typeface="Arial" pitchFamily="34" charset="0"/>
              </a:rPr>
              <a:t>Relational </a:t>
            </a:r>
          </a:p>
        </p:txBody>
      </p:sp>
      <p:sp>
        <p:nvSpPr>
          <p:cNvPr id="6" name="Rectangle 5"/>
          <p:cNvSpPr/>
          <p:nvPr/>
        </p:nvSpPr>
        <p:spPr>
          <a:xfrm>
            <a:off x="6732240" y="3356992"/>
            <a:ext cx="2664296" cy="707886"/>
          </a:xfrm>
          <a:prstGeom prst="rect">
            <a:avLst/>
          </a:prstGeom>
        </p:spPr>
        <p:txBody>
          <a:bodyPr wrap="square">
            <a:spAutoFit/>
          </a:bodyPr>
          <a:lstStyle/>
          <a:p>
            <a:pPr lvl="0" algn="ctr" eaLnBrk="0" fontAlgn="base" hangingPunct="0">
              <a:spcBef>
                <a:spcPct val="0"/>
              </a:spcBef>
              <a:spcAft>
                <a:spcPct val="0"/>
              </a:spcAft>
            </a:pPr>
            <a:r>
              <a:rPr lang="en-US" sz="2000" b="1" dirty="0" smtClean="0">
                <a:latin typeface="Arial" pitchFamily="34" charset="0"/>
                <a:ea typeface="ヒラギノ角ゴ Pro W3" charset="0"/>
                <a:cs typeface="Arial" pitchFamily="34" charset="0"/>
              </a:rPr>
              <a:t>Environment</a:t>
            </a:r>
          </a:p>
          <a:p>
            <a:pPr lvl="0" algn="ctr" eaLnBrk="0" fontAlgn="base" hangingPunct="0">
              <a:spcBef>
                <a:spcPct val="0"/>
              </a:spcBef>
              <a:spcAft>
                <a:spcPct val="0"/>
              </a:spcAft>
            </a:pPr>
            <a:r>
              <a:rPr lang="en-US" sz="2000" b="1" dirty="0" smtClean="0">
                <a:latin typeface="Arial" pitchFamily="34" charset="0"/>
                <a:ea typeface="ヒラギノ角ゴ Pro W3" charset="0"/>
                <a:cs typeface="Arial" pitchFamily="34" charset="0"/>
              </a:rPr>
              <a:t>/Culture</a:t>
            </a:r>
          </a:p>
        </p:txBody>
      </p:sp>
      <p:sp>
        <p:nvSpPr>
          <p:cNvPr id="7" name="Rectangle 6"/>
          <p:cNvSpPr/>
          <p:nvPr/>
        </p:nvSpPr>
        <p:spPr>
          <a:xfrm>
            <a:off x="143000" y="188640"/>
            <a:ext cx="9001000" cy="830997"/>
          </a:xfrm>
          <a:prstGeom prst="rect">
            <a:avLst/>
          </a:prstGeom>
        </p:spPr>
        <p:txBody>
          <a:bodyPr wrap="square">
            <a:spAutoFit/>
          </a:bodyPr>
          <a:lstStyle/>
          <a:p>
            <a:pPr lvl="0" fontAlgn="base">
              <a:spcBef>
                <a:spcPct val="0"/>
              </a:spcBef>
              <a:spcAft>
                <a:spcPct val="0"/>
              </a:spcAft>
            </a:pPr>
            <a:r>
              <a:rPr lang="en-US" sz="2400" b="1" dirty="0" smtClean="0">
                <a:latin typeface="Arial Narrow" pitchFamily="34" charset="0"/>
                <a:ea typeface="ヒラギノ角ゴ Pro W3"/>
                <a:cs typeface="Arial" pitchFamily="34" charset="0"/>
              </a:rPr>
              <a:t>Factors &amp; conditions that encourage creativity in a university ecosystem  </a:t>
            </a:r>
          </a:p>
          <a:p>
            <a:pPr lvl="0" fontAlgn="base">
              <a:spcBef>
                <a:spcPct val="0"/>
              </a:spcBef>
              <a:spcAft>
                <a:spcPct val="0"/>
              </a:spcAft>
            </a:pPr>
            <a:endParaRPr lang="en-US" sz="2400" b="1" dirty="0" smtClean="0">
              <a:latin typeface="Arial Narrow" pitchFamily="34" charset="0"/>
              <a:ea typeface="ヒラギノ角ゴ Pro W3"/>
              <a:cs typeface="Arial" pitchFamily="34" charset="0"/>
            </a:endParaRPr>
          </a:p>
        </p:txBody>
      </p:sp>
      <p:sp>
        <p:nvSpPr>
          <p:cNvPr id="8" name="Rectangle 7"/>
          <p:cNvSpPr/>
          <p:nvPr/>
        </p:nvSpPr>
        <p:spPr>
          <a:xfrm>
            <a:off x="251520" y="3429000"/>
            <a:ext cx="1268296" cy="707886"/>
          </a:xfrm>
          <a:prstGeom prst="rect">
            <a:avLst/>
          </a:prstGeom>
        </p:spPr>
        <p:txBody>
          <a:bodyPr wrap="none">
            <a:spAutoFit/>
          </a:bodyPr>
          <a:lstStyle/>
          <a:p>
            <a:pPr fontAlgn="base">
              <a:spcBef>
                <a:spcPct val="0"/>
              </a:spcBef>
              <a:spcAft>
                <a:spcPct val="0"/>
              </a:spcAft>
            </a:pPr>
            <a:r>
              <a:rPr lang="en-US" sz="2000" b="1" dirty="0" smtClean="0">
                <a:latin typeface="Arial" pitchFamily="34" charset="0"/>
                <a:ea typeface="ヒラギノ角ゴ Pro W3"/>
                <a:cs typeface="Arial" pitchFamily="34" charset="0"/>
              </a:rPr>
              <a:t>Personal</a:t>
            </a:r>
          </a:p>
          <a:p>
            <a:pPr lvl="0" fontAlgn="base">
              <a:spcBef>
                <a:spcPct val="0"/>
              </a:spcBef>
              <a:spcAft>
                <a:spcPct val="0"/>
              </a:spcAft>
            </a:pPr>
            <a:endParaRPr lang="en-US" sz="2000" b="1" dirty="0" smtClean="0">
              <a:latin typeface="Arial" pitchFamily="34" charset="0"/>
              <a:ea typeface="ヒラギノ角ゴ Pro W3" charset="0"/>
              <a:cs typeface="Arial" pitchFamily="34" charset="0"/>
            </a:endParaRPr>
          </a:p>
        </p:txBody>
      </p:sp>
      <p:sp>
        <p:nvSpPr>
          <p:cNvPr id="9" name="Rectangle 8"/>
          <p:cNvSpPr/>
          <p:nvPr/>
        </p:nvSpPr>
        <p:spPr>
          <a:xfrm>
            <a:off x="2916832" y="5949280"/>
            <a:ext cx="1183337" cy="707886"/>
          </a:xfrm>
          <a:prstGeom prst="rect">
            <a:avLst/>
          </a:prstGeom>
        </p:spPr>
        <p:txBody>
          <a:bodyPr wrap="none">
            <a:spAutoFit/>
          </a:bodyPr>
          <a:lstStyle/>
          <a:p>
            <a:pPr fontAlgn="base">
              <a:spcBef>
                <a:spcPct val="0"/>
              </a:spcBef>
              <a:spcAft>
                <a:spcPct val="0"/>
              </a:spcAft>
            </a:pPr>
            <a:r>
              <a:rPr lang="en-US" sz="2000" b="1" dirty="0" smtClean="0">
                <a:latin typeface="Arial" pitchFamily="34" charset="0"/>
                <a:ea typeface="ヒラギノ角ゴ Pro W3"/>
                <a:cs typeface="Arial" pitchFamily="34" charset="0"/>
              </a:rPr>
              <a:t>Process</a:t>
            </a:r>
          </a:p>
          <a:p>
            <a:pPr lvl="0" fontAlgn="base">
              <a:spcBef>
                <a:spcPct val="0"/>
              </a:spcBef>
              <a:spcAft>
                <a:spcPct val="0"/>
              </a:spcAft>
            </a:pPr>
            <a:endParaRPr lang="en-US" sz="2000" b="1" dirty="0" smtClean="0">
              <a:latin typeface="Arial" pitchFamily="34" charset="0"/>
              <a:ea typeface="ヒラギノ角ゴ Pro W3" charset="0"/>
              <a:cs typeface="Arial" pitchFamily="34" charset="0"/>
            </a:endParaRPr>
          </a:p>
        </p:txBody>
      </p:sp>
      <p:sp>
        <p:nvSpPr>
          <p:cNvPr id="10" name="TextBox 9"/>
          <p:cNvSpPr txBox="1"/>
          <p:nvPr/>
        </p:nvSpPr>
        <p:spPr>
          <a:xfrm>
            <a:off x="5004048" y="2996952"/>
            <a:ext cx="2088232" cy="1754326"/>
          </a:xfrm>
          <a:prstGeom prst="rect">
            <a:avLst/>
          </a:prstGeom>
          <a:solidFill>
            <a:srgbClr val="25F715">
              <a:alpha val="99000"/>
            </a:srgbClr>
          </a:solidFill>
        </p:spPr>
        <p:txBody>
          <a:bodyPr wrap="square" rtlCol="0">
            <a:spAutoFit/>
          </a:bodyPr>
          <a:lstStyle/>
          <a:p>
            <a:pPr algn="ctr"/>
            <a:r>
              <a:rPr lang="en-GB" b="1" dirty="0" smtClean="0"/>
              <a:t>TRUST</a:t>
            </a:r>
          </a:p>
          <a:p>
            <a:pPr algn="ctr"/>
            <a:r>
              <a:rPr lang="en-GB" b="1" dirty="0" smtClean="0"/>
              <a:t>OPPORTUNITY</a:t>
            </a:r>
          </a:p>
          <a:p>
            <a:pPr algn="ctr"/>
            <a:r>
              <a:rPr lang="en-GB" b="1" dirty="0" smtClean="0"/>
              <a:t>ENCOURAGEMENT</a:t>
            </a:r>
          </a:p>
          <a:p>
            <a:pPr algn="ctr"/>
            <a:r>
              <a:rPr lang="en-GB" b="1" dirty="0" smtClean="0"/>
              <a:t>SUPPORT</a:t>
            </a:r>
          </a:p>
          <a:p>
            <a:pPr algn="ctr"/>
            <a:r>
              <a:rPr lang="en-GB" b="1" dirty="0" smtClean="0"/>
              <a:t>VALUE</a:t>
            </a:r>
          </a:p>
          <a:p>
            <a:pPr algn="ctr"/>
            <a:r>
              <a:rPr lang="en-GB" b="1" dirty="0" smtClean="0"/>
              <a:t>RESOURCES</a:t>
            </a:r>
          </a:p>
        </p:txBody>
      </p:sp>
      <p:sp>
        <p:nvSpPr>
          <p:cNvPr id="11" name="Rectangle 10"/>
          <p:cNvSpPr/>
          <p:nvPr/>
        </p:nvSpPr>
        <p:spPr>
          <a:xfrm>
            <a:off x="1691680" y="3068960"/>
            <a:ext cx="1492588" cy="1754326"/>
          </a:xfrm>
          <a:prstGeom prst="rect">
            <a:avLst/>
          </a:prstGeom>
          <a:solidFill>
            <a:srgbClr val="25F715">
              <a:alpha val="90000"/>
            </a:srgbClr>
          </a:solidFill>
        </p:spPr>
        <p:txBody>
          <a:bodyPr wrap="none">
            <a:spAutoFit/>
          </a:bodyPr>
          <a:lstStyle/>
          <a:p>
            <a:pPr algn="ctr"/>
            <a:r>
              <a:rPr lang="en-GB" b="1" dirty="0" smtClean="0"/>
              <a:t>IDEAS</a:t>
            </a:r>
          </a:p>
          <a:p>
            <a:pPr algn="ctr"/>
            <a:r>
              <a:rPr lang="en-GB" b="1" dirty="0" smtClean="0"/>
              <a:t>THINKING</a:t>
            </a:r>
          </a:p>
          <a:p>
            <a:pPr algn="ctr"/>
            <a:r>
              <a:rPr lang="en-GB" b="1" dirty="0" smtClean="0"/>
              <a:t>INTRINSIC</a:t>
            </a:r>
            <a:endParaRPr lang="en-GB" b="1" dirty="0" smtClean="0"/>
          </a:p>
          <a:p>
            <a:pPr algn="ctr"/>
            <a:r>
              <a:rPr lang="en-GB" b="1" dirty="0" smtClean="0"/>
              <a:t>MOTIVATION </a:t>
            </a:r>
            <a:endParaRPr lang="en-GB" b="1" dirty="0" smtClean="0"/>
          </a:p>
          <a:p>
            <a:pPr algn="ctr"/>
            <a:r>
              <a:rPr lang="en-GB" b="1" dirty="0" smtClean="0"/>
              <a:t>AUTONOMY</a:t>
            </a:r>
          </a:p>
          <a:p>
            <a:pPr algn="ctr"/>
            <a:r>
              <a:rPr lang="en-GB" b="1" dirty="0" smtClean="0"/>
              <a:t>CAPABILITY</a:t>
            </a:r>
            <a:endParaRPr lang="en-GB" b="1" dirty="0" smtClean="0"/>
          </a:p>
        </p:txBody>
      </p:sp>
      <p:sp>
        <p:nvSpPr>
          <p:cNvPr id="13" name="Rectangle 12"/>
          <p:cNvSpPr/>
          <p:nvPr/>
        </p:nvSpPr>
        <p:spPr>
          <a:xfrm>
            <a:off x="3204864" y="5157192"/>
            <a:ext cx="2136098" cy="646331"/>
          </a:xfrm>
          <a:prstGeom prst="rect">
            <a:avLst/>
          </a:prstGeom>
          <a:solidFill>
            <a:srgbClr val="25F715">
              <a:alpha val="90000"/>
            </a:srgbClr>
          </a:solidFill>
        </p:spPr>
        <p:txBody>
          <a:bodyPr wrap="none">
            <a:spAutoFit/>
          </a:bodyPr>
          <a:lstStyle/>
          <a:p>
            <a:pPr algn="ctr"/>
            <a:r>
              <a:rPr lang="en-GB" b="1" dirty="0" smtClean="0"/>
              <a:t>FINDING NEW </a:t>
            </a:r>
            <a:r>
              <a:rPr lang="en-GB" b="1" dirty="0" smtClean="0"/>
              <a:t>WAYS</a:t>
            </a:r>
          </a:p>
          <a:p>
            <a:pPr algn="ctr"/>
            <a:r>
              <a:rPr lang="en-GB" b="1" dirty="0" smtClean="0"/>
              <a:t>MAKING PROGRESS</a:t>
            </a:r>
            <a:endParaRPr lang="en-GB" b="1" dirty="0" smtClean="0"/>
          </a:p>
        </p:txBody>
      </p:sp>
      <p:sp>
        <p:nvSpPr>
          <p:cNvPr id="15" name="Rectangle 14"/>
          <p:cNvSpPr/>
          <p:nvPr/>
        </p:nvSpPr>
        <p:spPr>
          <a:xfrm>
            <a:off x="3060848" y="1340768"/>
            <a:ext cx="1661993" cy="1477328"/>
          </a:xfrm>
          <a:prstGeom prst="rect">
            <a:avLst/>
          </a:prstGeom>
          <a:solidFill>
            <a:srgbClr val="25F715">
              <a:alpha val="90000"/>
            </a:srgbClr>
          </a:solidFill>
        </p:spPr>
        <p:txBody>
          <a:bodyPr wrap="none">
            <a:spAutoFit/>
          </a:bodyPr>
          <a:lstStyle/>
          <a:p>
            <a:pPr algn="ctr"/>
            <a:r>
              <a:rPr lang="en-GB" b="1" dirty="0" smtClean="0"/>
              <a:t>COLLEAGUES</a:t>
            </a:r>
          </a:p>
          <a:p>
            <a:pPr algn="ctr"/>
            <a:r>
              <a:rPr lang="en-GB" b="1" dirty="0" smtClean="0"/>
              <a:t>MANAGER</a:t>
            </a:r>
          </a:p>
          <a:p>
            <a:pPr algn="ctr"/>
            <a:r>
              <a:rPr lang="en-GB" b="1" dirty="0" smtClean="0"/>
              <a:t>STUDENTS</a:t>
            </a:r>
          </a:p>
          <a:p>
            <a:pPr algn="ctr"/>
            <a:r>
              <a:rPr lang="en-GB" b="1" dirty="0" smtClean="0"/>
              <a:t>SUBJECT</a:t>
            </a:r>
          </a:p>
          <a:p>
            <a:pPr algn="ctr"/>
            <a:r>
              <a:rPr lang="en-GB" b="1" dirty="0" smtClean="0"/>
              <a:t>ENVIRONMENT</a:t>
            </a:r>
            <a:endParaRPr lang="en-GB" b="1" dirty="0" smtClean="0"/>
          </a:p>
        </p:txBody>
      </p:sp>
      <p:sp>
        <p:nvSpPr>
          <p:cNvPr id="12" name="TextBox 11"/>
          <p:cNvSpPr txBox="1"/>
          <p:nvPr/>
        </p:nvSpPr>
        <p:spPr>
          <a:xfrm>
            <a:off x="3275856" y="3284984"/>
            <a:ext cx="1581843" cy="923330"/>
          </a:xfrm>
          <a:prstGeom prst="rect">
            <a:avLst/>
          </a:prstGeom>
          <a:noFill/>
        </p:spPr>
        <p:txBody>
          <a:bodyPr wrap="none" rtlCol="0">
            <a:spAutoFit/>
          </a:bodyPr>
          <a:lstStyle/>
          <a:p>
            <a:pPr algn="ctr"/>
            <a:r>
              <a:rPr lang="en-GB" b="1" dirty="0" smtClean="0">
                <a:solidFill>
                  <a:srgbClr val="FF0000"/>
                </a:solidFill>
              </a:rPr>
              <a:t>PROBLEM</a:t>
            </a:r>
          </a:p>
          <a:p>
            <a:pPr algn="ctr"/>
            <a:r>
              <a:rPr lang="en-GB" b="1" dirty="0" smtClean="0">
                <a:solidFill>
                  <a:srgbClr val="FF0000"/>
                </a:solidFill>
              </a:rPr>
              <a:t>CHALLENGE</a:t>
            </a:r>
          </a:p>
          <a:p>
            <a:pPr algn="ctr"/>
            <a:r>
              <a:rPr lang="en-GB" b="1" dirty="0" smtClean="0">
                <a:solidFill>
                  <a:srgbClr val="FF0000"/>
                </a:solidFill>
              </a:rPr>
              <a:t>OPPORTUNITY</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188640"/>
            <a:ext cx="9396536" cy="830997"/>
          </a:xfrm>
          <a:prstGeom prst="rect">
            <a:avLst/>
          </a:prstGeom>
          <a:noFill/>
        </p:spPr>
        <p:txBody>
          <a:bodyPr wrap="square" rtlCol="0">
            <a:spAutoFit/>
          </a:bodyPr>
          <a:lstStyle/>
          <a:p>
            <a:r>
              <a:rPr lang="en-GB" sz="2400" b="1" dirty="0" smtClean="0">
                <a:latin typeface="Arial Narrow" pitchFamily="34" charset="0"/>
              </a:rPr>
              <a:t>Factors &amp; Conditions Encouraging Strategic </a:t>
            </a:r>
          </a:p>
          <a:p>
            <a:r>
              <a:rPr lang="en-GB" sz="2400" b="1" dirty="0" smtClean="0">
                <a:latin typeface="Arial Narrow" pitchFamily="34" charset="0"/>
              </a:rPr>
              <a:t>Change &amp; Innovation in a University Ecosystem </a:t>
            </a:r>
          </a:p>
        </p:txBody>
      </p:sp>
      <p:sp>
        <p:nvSpPr>
          <p:cNvPr id="72705" name="Rectangle 1"/>
          <p:cNvSpPr>
            <a:spLocks noChangeArrowheads="1"/>
          </p:cNvSpPr>
          <p:nvPr/>
        </p:nvSpPr>
        <p:spPr bwMode="auto">
          <a:xfrm>
            <a:off x="323528" y="1333410"/>
            <a:ext cx="882047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2000" b="1" i="1" u="none" strike="noStrike" cap="none" normalizeH="0" baseline="0" dirty="0" smtClean="0">
                <a:ln>
                  <a:noFill/>
                </a:ln>
                <a:effectLst/>
                <a:latin typeface="Arial Narrow" pitchFamily="34" charset="0"/>
                <a:ea typeface="MS Mincho" pitchFamily="49" charset="-128"/>
                <a:cs typeface="Arial" pitchFamily="34" charset="0"/>
              </a:rPr>
              <a:t>Leadership, management &amp; facilitation of strategic change &amp; bottom up innovation</a:t>
            </a:r>
            <a:endParaRPr kumimoji="0" lang="en-GB" altLang="ja-JP" sz="2000" b="1" i="0" u="none" strike="noStrike" cap="none" normalizeH="0" baseline="0" dirty="0" smtClean="0">
              <a:ln>
                <a:noFill/>
              </a:ln>
              <a:effectLst/>
              <a:latin typeface="Arial Narrow" pitchFamily="34" charset="0"/>
              <a:ea typeface="MS Mincho" pitchFamily="49" charset="-128"/>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Leadership is shared and distributed throughout the organisation</a:t>
            </a:r>
            <a:endParaRPr lang="en-GB" altLang="ja-JP"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A strategic vision that inspires people to create their own visions that they </a:t>
            </a:r>
            <a:r>
              <a:rPr lang="en-GB" altLang="ja-JP" b="1" dirty="0" smtClean="0">
                <a:latin typeface="Arial Narrow" pitchFamily="34" charset="0"/>
                <a:ea typeface="MS Mincho" pitchFamily="49" charset="-128"/>
                <a:cs typeface="Arial" pitchFamily="34" charset="0"/>
              </a:rPr>
              <a:t>can</a:t>
            </a: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 embody</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3"/>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A strategy for both planned and emergent change  </a:t>
            </a:r>
            <a:endParaRPr lang="en-GB" altLang="ja-JP"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3"/>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A strategy that involves the whole environment and everyone</a:t>
            </a:r>
            <a:r>
              <a:rPr kumimoji="0" lang="en-GB" altLang="ja-JP" b="1" i="0" u="none" strike="noStrike" cap="none" normalizeH="0" dirty="0" smtClean="0">
                <a:ln>
                  <a:noFill/>
                </a:ln>
                <a:effectLst/>
                <a:latin typeface="Arial Narrow" pitchFamily="34" charset="0"/>
                <a:ea typeface="MS Mincho" pitchFamily="49" charset="-128"/>
                <a:cs typeface="Arial" pitchFamily="34" charset="0"/>
              </a:rPr>
              <a:t> in it</a:t>
            </a:r>
            <a:endParaRPr lang="en-GB" altLang="ja-JP"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5 	Involvement of brokers to facilitate change across and between organisational   </a:t>
            </a:r>
          </a:p>
          <a:p>
            <a:pPr marL="342900" marR="0" lvl="0" indent="-342900" algn="l" defTabSz="914400" rtl="0" eaLnBrk="0" fontAlgn="base" latinLnBrk="0" hangingPunct="0">
              <a:lnSpc>
                <a:spcPct val="100000"/>
              </a:lnSpc>
              <a:spcBef>
                <a:spcPct val="0"/>
              </a:spcBef>
              <a:spcAft>
                <a:spcPct val="0"/>
              </a:spcAft>
              <a:buClrTx/>
              <a:buSzTx/>
              <a:tabLst/>
            </a:pPr>
            <a:r>
              <a:rPr lang="en-GB" altLang="ja-JP" b="1" dirty="0" smtClean="0">
                <a:latin typeface="Arial Narrow" pitchFamily="34" charset="0"/>
                <a:ea typeface="MS Mincho" pitchFamily="49" charset="-128"/>
                <a:cs typeface="Arial" pitchFamily="34" charset="0"/>
              </a:rPr>
              <a:t>        </a:t>
            </a: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structures, hierarchies and boundaries</a:t>
            </a:r>
            <a:endParaRPr lang="en-GB" altLang="ja-JP"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6	Adequate</a:t>
            </a:r>
            <a:r>
              <a:rPr kumimoji="0" lang="en-GB" altLang="ja-JP" b="1" i="0" u="none" strike="noStrike" cap="none" normalizeH="0" dirty="0" smtClean="0">
                <a:ln>
                  <a:noFill/>
                </a:ln>
                <a:effectLst/>
                <a:latin typeface="Arial Narrow" pitchFamily="34" charset="0"/>
                <a:ea typeface="MS Mincho" pitchFamily="49" charset="-128"/>
                <a:cs typeface="Arial" pitchFamily="34" charset="0"/>
              </a:rPr>
              <a:t> </a:t>
            </a: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 resources and an effective but flexible approach to managing </a:t>
            </a:r>
            <a:r>
              <a:rPr lang="en-GB" altLang="ja-JP" b="1" dirty="0" smtClean="0">
                <a:latin typeface="Arial Narrow" pitchFamily="34" charset="0"/>
                <a:ea typeface="MS Mincho" pitchFamily="49" charset="-128"/>
                <a:cs typeface="Arial" pitchFamily="34" charset="0"/>
              </a:rPr>
              <a:t>their use</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1200" b="1" i="1" u="none" strike="noStrike" cap="none" normalizeH="0" baseline="0" dirty="0" smtClean="0">
              <a:ln>
                <a:noFill/>
              </a:ln>
              <a:effectLst/>
              <a:latin typeface="Arial Narrow" pitchFamily="34" charset="0"/>
              <a:ea typeface="MS Mincho" pitchFamily="49"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2000" b="1" i="1" u="none" strike="noStrike" cap="none" normalizeH="0" baseline="0" dirty="0" smtClean="0">
                <a:ln>
                  <a:noFill/>
                </a:ln>
                <a:effectLst/>
                <a:latin typeface="Arial Narrow" pitchFamily="34" charset="0"/>
                <a:ea typeface="MS Mincho" pitchFamily="49" charset="-128"/>
                <a:cs typeface="Arial" pitchFamily="34" charset="0"/>
              </a:rPr>
              <a:t>An environment/culture</a:t>
            </a:r>
            <a:r>
              <a:rPr kumimoji="0" lang="en-GB" altLang="ja-JP" sz="2000" b="1" i="1" u="none" strike="noStrike" cap="none" normalizeH="0" dirty="0" smtClean="0">
                <a:ln>
                  <a:noFill/>
                </a:ln>
                <a:effectLst/>
                <a:latin typeface="Arial Narrow" pitchFamily="34" charset="0"/>
                <a:ea typeface="MS Mincho" pitchFamily="49" charset="-128"/>
                <a:cs typeface="Arial" pitchFamily="34" charset="0"/>
              </a:rPr>
              <a:t> </a:t>
            </a:r>
            <a:r>
              <a:rPr kumimoji="0" lang="en-GB" altLang="ja-JP" sz="2000" b="1" i="1" u="none" strike="noStrike" cap="none" normalizeH="0" baseline="0" dirty="0" smtClean="0">
                <a:ln>
                  <a:noFill/>
                </a:ln>
                <a:effectLst/>
                <a:latin typeface="Arial Narrow" pitchFamily="34" charset="0"/>
                <a:ea typeface="MS Mincho" pitchFamily="49" charset="-128"/>
                <a:cs typeface="Arial" pitchFamily="34" charset="0"/>
              </a:rPr>
              <a:t>that :</a:t>
            </a:r>
          </a:p>
          <a:p>
            <a:pPr marL="342900" marR="0" lvl="0" indent="-342900" algn="l" defTabSz="914400" rtl="0" eaLnBrk="0" fontAlgn="base" latinLnBrk="0" hangingPunct="0">
              <a:lnSpc>
                <a:spcPct val="100000"/>
              </a:lnSpc>
              <a:spcBef>
                <a:spcPct val="0"/>
              </a:spcBef>
              <a:spcAft>
                <a:spcPct val="0"/>
              </a:spcAft>
              <a:buClrTx/>
              <a:buSzTx/>
              <a:buFontTx/>
              <a:buAutoNum type="arabicPlain" startAt="7"/>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promotes effective, honest and meaningful communication</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8"/>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recognises and supports resolution of local contentious practice and facilitates rather than inhibits progress </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9"/>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encourages/facilitates new relationships and collaborations to foster change</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0"/>
              <a:tabLst/>
            </a:pP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provides emotional support and celebrates what has been achieved</a:t>
            </a:r>
            <a:endParaRPr kumimoji="0" lang="en-GB" altLang="ja-JP"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1"/>
              <a:tabLst/>
            </a:pPr>
            <a:r>
              <a:rPr lang="en-GB" altLang="ja-JP" b="1" dirty="0" smtClean="0">
                <a:latin typeface="Arial Narrow" pitchFamily="34" charset="0"/>
                <a:ea typeface="MS Mincho" pitchFamily="49" charset="-128"/>
                <a:cs typeface="Arial" pitchFamily="34" charset="0"/>
              </a:rPr>
              <a:t>values</a:t>
            </a:r>
            <a:r>
              <a:rPr kumimoji="0" lang="en-GB" altLang="ja-JP" b="1" i="0" u="none" strike="noStrike" cap="none" normalizeH="0" baseline="0" dirty="0" smtClean="0">
                <a:ln>
                  <a:noFill/>
                </a:ln>
                <a:effectLst/>
                <a:latin typeface="Arial Narrow" pitchFamily="34" charset="0"/>
                <a:ea typeface="MS Mincho" pitchFamily="49" charset="-128"/>
                <a:cs typeface="Arial" pitchFamily="34" charset="0"/>
              </a:rPr>
              <a:t> learning and encourages and enables people to share what has been learnt</a:t>
            </a:r>
            <a:r>
              <a:rPr kumimoji="0" lang="en-GB" altLang="ja-JP" b="1" i="0" u="none" strike="noStrike" cap="none" normalizeH="0" dirty="0" smtClean="0">
                <a:ln>
                  <a:noFill/>
                </a:ln>
                <a:effectLst/>
                <a:latin typeface="Arial Narrow" pitchFamily="34" charset="0"/>
                <a:ea typeface="MS Mincho" pitchFamily="49" charset="-128"/>
                <a:cs typeface="Arial" pitchFamily="34" charset="0"/>
              </a:rPr>
              <a:t> </a:t>
            </a:r>
          </a:p>
          <a:p>
            <a:pPr marL="342900" indent="-342900">
              <a:buAutoNum type="arabicPlain" startAt="12"/>
            </a:pPr>
            <a:r>
              <a:rPr lang="en-GB" b="1" dirty="0" smtClean="0">
                <a:latin typeface="Arial Narrow" pitchFamily="34" charset="0"/>
                <a:cs typeface="Arial" pitchFamily="34" charset="0"/>
              </a:rPr>
              <a:t>encourages people to take risks to put themselves into unfamiliar situations where they need to harness their creativity to realise their ideas and actualise themselves </a:t>
            </a:r>
          </a:p>
          <a:p>
            <a:endParaRPr kumimoji="0" lang="en-GB" altLang="ja-JP" sz="16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716016" y="2132856"/>
            <a:ext cx="4104456" cy="2664296"/>
          </a:xfrm>
          <a:prstGeom prst="rect">
            <a:avLst/>
          </a:prstGeom>
          <a:noFill/>
          <a:ln w="9525">
            <a:noFill/>
            <a:miter lim="800000"/>
            <a:headEnd/>
            <a:tailEnd/>
          </a:ln>
        </p:spPr>
      </p:pic>
      <p:sp>
        <p:nvSpPr>
          <p:cNvPr id="3" name="TextBox 2"/>
          <p:cNvSpPr txBox="1"/>
          <p:nvPr/>
        </p:nvSpPr>
        <p:spPr>
          <a:xfrm>
            <a:off x="2627784" y="116632"/>
            <a:ext cx="4536504" cy="1200329"/>
          </a:xfrm>
          <a:prstGeom prst="rect">
            <a:avLst/>
          </a:prstGeom>
          <a:noFill/>
        </p:spPr>
        <p:txBody>
          <a:bodyPr wrap="square" rtlCol="0">
            <a:spAutoFit/>
          </a:bodyPr>
          <a:lstStyle/>
          <a:p>
            <a:r>
              <a:rPr lang="en-GB" sz="7200" dirty="0" smtClean="0"/>
              <a:t>Thank you</a:t>
            </a:r>
            <a:endParaRPr lang="en-GB" sz="7200" dirty="0"/>
          </a:p>
        </p:txBody>
      </p:sp>
      <p:pic>
        <p:nvPicPr>
          <p:cNvPr id="1027" name="Picture 3"/>
          <p:cNvPicPr>
            <a:picLocks noChangeAspect="1" noChangeArrowheads="1"/>
          </p:cNvPicPr>
          <p:nvPr/>
        </p:nvPicPr>
        <p:blipFill>
          <a:blip r:embed="rId3" cstate="print"/>
          <a:srcRect/>
          <a:stretch>
            <a:fillRect/>
          </a:stretch>
        </p:blipFill>
        <p:spPr bwMode="auto">
          <a:xfrm>
            <a:off x="323528" y="1628800"/>
            <a:ext cx="3960440" cy="3960440"/>
          </a:xfrm>
          <a:prstGeom prst="rect">
            <a:avLst/>
          </a:prstGeom>
          <a:noFill/>
          <a:ln w="9525">
            <a:noFill/>
            <a:miter lim="800000"/>
            <a:headEnd/>
            <a:tailEnd/>
          </a:ln>
        </p:spPr>
      </p:pic>
      <p:sp>
        <p:nvSpPr>
          <p:cNvPr id="6" name="TextBox 5"/>
          <p:cNvSpPr txBox="1"/>
          <p:nvPr/>
        </p:nvSpPr>
        <p:spPr>
          <a:xfrm>
            <a:off x="4788024" y="1484784"/>
            <a:ext cx="4009624" cy="584775"/>
          </a:xfrm>
          <a:prstGeom prst="rect">
            <a:avLst/>
          </a:prstGeom>
          <a:noFill/>
        </p:spPr>
        <p:txBody>
          <a:bodyPr wrap="none" rtlCol="0">
            <a:spAutoFit/>
          </a:bodyPr>
          <a:lstStyle/>
          <a:p>
            <a:r>
              <a:rPr lang="en-GB" sz="3200" b="1" dirty="0" smtClean="0">
                <a:latin typeface="Tekton Pro Cond" pitchFamily="34" charset="0"/>
              </a:rPr>
              <a:t>#</a:t>
            </a:r>
            <a:r>
              <a:rPr lang="en-GB" sz="3200" b="1" dirty="0" err="1" smtClean="0">
                <a:latin typeface="Tekton Pro Cond" pitchFamily="34" charset="0"/>
              </a:rPr>
              <a:t>creativeHE</a:t>
            </a:r>
            <a:r>
              <a:rPr lang="en-GB" sz="3200" b="1" dirty="0" smtClean="0">
                <a:latin typeface="Tekton Pro Cond" pitchFamily="34" charset="0"/>
              </a:rPr>
              <a:t> Google+ Forum</a:t>
            </a:r>
            <a:endParaRPr lang="en-GB" sz="3200" b="1" dirty="0">
              <a:latin typeface="Tekton Pro Cond"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20530" y="620688"/>
            <a:ext cx="4755926" cy="6237312"/>
          </a:xfrm>
          <a:prstGeom prst="rect">
            <a:avLst/>
          </a:prstGeom>
          <a:noFill/>
          <a:ln w="9525">
            <a:noFill/>
            <a:miter lim="800000"/>
            <a:headEnd/>
            <a:tailEnd/>
          </a:ln>
        </p:spPr>
      </p:pic>
      <p:sp>
        <p:nvSpPr>
          <p:cNvPr id="4" name="Rectangle 3"/>
          <p:cNvSpPr/>
          <p:nvPr/>
        </p:nvSpPr>
        <p:spPr>
          <a:xfrm>
            <a:off x="0" y="764704"/>
            <a:ext cx="4572000" cy="646331"/>
          </a:xfrm>
          <a:prstGeom prst="rect">
            <a:avLst/>
          </a:prstGeom>
        </p:spPr>
        <p:txBody>
          <a:bodyPr>
            <a:spAutoFit/>
          </a:bodyPr>
          <a:lstStyle/>
          <a:p>
            <a:r>
              <a:rPr lang="en-GB" b="1" dirty="0" smtClean="0"/>
              <a:t>Creativity is a rare gift that </a:t>
            </a:r>
          </a:p>
          <a:p>
            <a:r>
              <a:rPr lang="en-GB" b="1" dirty="0" smtClean="0"/>
              <a:t>only a few people have</a:t>
            </a:r>
            <a:endParaRPr lang="en-GB" dirty="0"/>
          </a:p>
        </p:txBody>
      </p:sp>
      <p:sp>
        <p:nvSpPr>
          <p:cNvPr id="5" name="Rectangle 4"/>
          <p:cNvSpPr/>
          <p:nvPr/>
        </p:nvSpPr>
        <p:spPr>
          <a:xfrm>
            <a:off x="0" y="1556792"/>
            <a:ext cx="4572000" cy="646331"/>
          </a:xfrm>
          <a:prstGeom prst="rect">
            <a:avLst/>
          </a:prstGeom>
        </p:spPr>
        <p:txBody>
          <a:bodyPr>
            <a:spAutoFit/>
          </a:bodyPr>
          <a:lstStyle/>
          <a:p>
            <a:r>
              <a:rPr lang="en-GB" b="1" dirty="0" smtClean="0"/>
              <a:t>Some people are naturally </a:t>
            </a:r>
          </a:p>
          <a:p>
            <a:r>
              <a:rPr lang="en-GB" b="1" dirty="0" smtClean="0"/>
              <a:t>more creative than others</a:t>
            </a:r>
            <a:endParaRPr lang="en-GB" dirty="0"/>
          </a:p>
        </p:txBody>
      </p:sp>
      <p:sp>
        <p:nvSpPr>
          <p:cNvPr id="6" name="TextBox 5"/>
          <p:cNvSpPr txBox="1"/>
          <p:nvPr/>
        </p:nvSpPr>
        <p:spPr>
          <a:xfrm>
            <a:off x="755576" y="188640"/>
            <a:ext cx="7694350" cy="523220"/>
          </a:xfrm>
          <a:prstGeom prst="rect">
            <a:avLst/>
          </a:prstGeom>
          <a:noFill/>
        </p:spPr>
        <p:txBody>
          <a:bodyPr wrap="none" rtlCol="0">
            <a:spAutoFit/>
          </a:bodyPr>
          <a:lstStyle/>
          <a:p>
            <a:r>
              <a:rPr lang="en-GB" sz="2800" b="1" dirty="0" smtClean="0"/>
              <a:t>HE teacher beliefs about creativity  #</a:t>
            </a:r>
            <a:r>
              <a:rPr lang="en-GB" sz="2800" b="1" dirty="0" err="1" smtClean="0"/>
              <a:t>lthechat</a:t>
            </a:r>
            <a:r>
              <a:rPr lang="en-GB" sz="2800" b="1" dirty="0" smtClean="0"/>
              <a:t> n=40</a:t>
            </a:r>
            <a:endParaRPr lang="en-GB" sz="2800" b="1" dirty="0"/>
          </a:p>
        </p:txBody>
      </p:sp>
      <p:sp>
        <p:nvSpPr>
          <p:cNvPr id="7" name="Rectangle 6"/>
          <p:cNvSpPr/>
          <p:nvPr/>
        </p:nvSpPr>
        <p:spPr>
          <a:xfrm>
            <a:off x="0" y="2204864"/>
            <a:ext cx="4572000" cy="923330"/>
          </a:xfrm>
          <a:prstGeom prst="rect">
            <a:avLst/>
          </a:prstGeom>
        </p:spPr>
        <p:txBody>
          <a:bodyPr wrap="square">
            <a:spAutoFit/>
          </a:bodyPr>
          <a:lstStyle/>
          <a:p>
            <a:r>
              <a:rPr lang="en-GB" b="1" dirty="0" smtClean="0"/>
              <a:t>Most people can develop their </a:t>
            </a:r>
          </a:p>
          <a:p>
            <a:r>
              <a:rPr lang="en-GB" b="1" dirty="0" smtClean="0"/>
              <a:t>creativity if they are given the </a:t>
            </a:r>
          </a:p>
          <a:p>
            <a:r>
              <a:rPr lang="en-GB" b="1" dirty="0" smtClean="0"/>
              <a:t>opportunity to do so</a:t>
            </a:r>
            <a:endParaRPr lang="en-GB" dirty="0"/>
          </a:p>
        </p:txBody>
      </p:sp>
      <p:sp>
        <p:nvSpPr>
          <p:cNvPr id="1027" name="Rectangle 3"/>
          <p:cNvSpPr>
            <a:spLocks noChangeArrowheads="1"/>
          </p:cNvSpPr>
          <p:nvPr/>
        </p:nvSpPr>
        <p:spPr bwMode="auto">
          <a:xfrm>
            <a:off x="0" y="3140968"/>
            <a:ext cx="3318922"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mj-lt"/>
                <a:ea typeface="Times New Roman" pitchFamily="18" charset="0"/>
                <a:cs typeface="Arial" pitchFamily="34" charset="0"/>
              </a:rPr>
              <a:t>Developing students' creativity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mj-lt"/>
                <a:ea typeface="Times New Roman" pitchFamily="18" charset="0"/>
                <a:cs typeface="Arial" pitchFamily="34" charset="0"/>
              </a:rPr>
              <a:t>should be integral to their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mj-lt"/>
                <a:ea typeface="Times New Roman" pitchFamily="18" charset="0"/>
                <a:cs typeface="Arial" pitchFamily="34" charset="0"/>
              </a:rPr>
              <a:t>development while at university</a:t>
            </a:r>
            <a:r>
              <a:rPr kumimoji="0" lang="en-GB" b="0" i="0" u="none" strike="noStrike" cap="none" normalizeH="0" baseline="0" dirty="0" smtClean="0">
                <a:ln>
                  <a:noFill/>
                </a:ln>
                <a:effectLst/>
                <a:latin typeface="+mj-lt"/>
                <a:cs typeface="Arial" pitchFamily="34" charset="0"/>
              </a:rPr>
              <a:t> </a:t>
            </a:r>
          </a:p>
        </p:txBody>
      </p:sp>
      <p:cxnSp>
        <p:nvCxnSpPr>
          <p:cNvPr id="12" name="Straight Connector 11"/>
          <p:cNvCxnSpPr/>
          <p:nvPr/>
        </p:nvCxnSpPr>
        <p:spPr>
          <a:xfrm>
            <a:off x="7668344" y="692696"/>
            <a:ext cx="72008" cy="568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4077072"/>
            <a:ext cx="4572000" cy="923330"/>
          </a:xfrm>
          <a:prstGeom prst="rect">
            <a:avLst/>
          </a:prstGeom>
        </p:spPr>
        <p:txBody>
          <a:bodyPr>
            <a:spAutoFit/>
          </a:bodyPr>
          <a:lstStyle/>
          <a:p>
            <a:r>
              <a:rPr lang="en-GB" b="1" dirty="0" smtClean="0"/>
              <a:t>Students' programmes are </a:t>
            </a:r>
          </a:p>
          <a:p>
            <a:r>
              <a:rPr lang="en-GB" b="1" dirty="0" smtClean="0"/>
              <a:t>designed to encourage students' </a:t>
            </a:r>
          </a:p>
          <a:p>
            <a:r>
              <a:rPr lang="en-GB" b="1" dirty="0" smtClean="0"/>
              <a:t>to use and develop their creativity</a:t>
            </a:r>
            <a:endParaRPr lang="en-GB" dirty="0"/>
          </a:p>
        </p:txBody>
      </p:sp>
      <p:sp>
        <p:nvSpPr>
          <p:cNvPr id="14" name="Rectangle 13"/>
          <p:cNvSpPr/>
          <p:nvPr/>
        </p:nvSpPr>
        <p:spPr>
          <a:xfrm>
            <a:off x="0" y="4941168"/>
            <a:ext cx="4572000" cy="646331"/>
          </a:xfrm>
          <a:prstGeom prst="rect">
            <a:avLst/>
          </a:prstGeom>
        </p:spPr>
        <p:txBody>
          <a:bodyPr>
            <a:spAutoFit/>
          </a:bodyPr>
          <a:lstStyle/>
          <a:p>
            <a:r>
              <a:rPr lang="en-GB" b="1" dirty="0" smtClean="0"/>
              <a:t>HE </a:t>
            </a:r>
            <a:r>
              <a:rPr lang="en-GB" b="1" i="1" dirty="0" smtClean="0"/>
              <a:t>could </a:t>
            </a:r>
            <a:r>
              <a:rPr lang="en-GB" b="1" dirty="0" smtClean="0"/>
              <a:t>do more to encourage  &amp;</a:t>
            </a:r>
          </a:p>
          <a:p>
            <a:r>
              <a:rPr lang="en-GB" b="1" dirty="0" smtClean="0"/>
              <a:t>support students' creative development</a:t>
            </a:r>
            <a:endParaRPr lang="en-GB" dirty="0"/>
          </a:p>
        </p:txBody>
      </p:sp>
      <p:sp>
        <p:nvSpPr>
          <p:cNvPr id="16" name="Rectangle 15"/>
          <p:cNvSpPr/>
          <p:nvPr/>
        </p:nvSpPr>
        <p:spPr>
          <a:xfrm>
            <a:off x="0" y="5589240"/>
            <a:ext cx="4572000" cy="646331"/>
          </a:xfrm>
          <a:prstGeom prst="rect">
            <a:avLst/>
          </a:prstGeom>
        </p:spPr>
        <p:txBody>
          <a:bodyPr>
            <a:spAutoFit/>
          </a:bodyPr>
          <a:lstStyle/>
          <a:p>
            <a:r>
              <a:rPr lang="en-GB" b="1" dirty="0" smtClean="0"/>
              <a:t>HE </a:t>
            </a:r>
            <a:r>
              <a:rPr lang="en-GB" b="1" i="1" dirty="0" smtClean="0"/>
              <a:t>should </a:t>
            </a:r>
            <a:r>
              <a:rPr lang="en-GB" b="1" dirty="0" smtClean="0"/>
              <a:t>do more to encourage  &amp;</a:t>
            </a:r>
          </a:p>
          <a:p>
            <a:r>
              <a:rPr lang="en-GB" b="1" dirty="0" smtClean="0"/>
              <a:t>support students' creative development</a:t>
            </a:r>
            <a:endParaRPr lang="en-GB" dirty="0"/>
          </a:p>
        </p:txBody>
      </p:sp>
      <p:sp>
        <p:nvSpPr>
          <p:cNvPr id="17" name="Rectangle 16"/>
          <p:cNvSpPr/>
          <p:nvPr/>
        </p:nvSpPr>
        <p:spPr>
          <a:xfrm>
            <a:off x="3995936" y="6211669"/>
            <a:ext cx="1440160" cy="646331"/>
          </a:xfrm>
          <a:prstGeom prst="rect">
            <a:avLst/>
          </a:prstGeom>
        </p:spPr>
        <p:txBody>
          <a:bodyPr wrap="square">
            <a:spAutoFit/>
          </a:bodyPr>
          <a:lstStyle/>
          <a:p>
            <a:r>
              <a:rPr lang="en-GB" b="1" dirty="0" smtClean="0"/>
              <a:t>STRONGLY DISAGREE</a:t>
            </a:r>
            <a:endParaRPr lang="en-GB" b="1" dirty="0"/>
          </a:p>
        </p:txBody>
      </p:sp>
      <p:sp>
        <p:nvSpPr>
          <p:cNvPr id="18" name="Rectangle 17"/>
          <p:cNvSpPr/>
          <p:nvPr/>
        </p:nvSpPr>
        <p:spPr>
          <a:xfrm>
            <a:off x="7775848" y="6211669"/>
            <a:ext cx="1368152" cy="646331"/>
          </a:xfrm>
          <a:prstGeom prst="rect">
            <a:avLst/>
          </a:prstGeom>
        </p:spPr>
        <p:txBody>
          <a:bodyPr wrap="square">
            <a:spAutoFit/>
          </a:bodyPr>
          <a:lstStyle/>
          <a:p>
            <a:pPr algn="ctr"/>
            <a:r>
              <a:rPr lang="en-GB" b="1" dirty="0" smtClean="0"/>
              <a:t>STRONGLY AGREE</a:t>
            </a:r>
            <a:endParaRPr lang="en-GB"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rot="16200000">
            <a:off x="2234804" y="-786532"/>
            <a:ext cx="4925913" cy="8316417"/>
          </a:xfrm>
          <a:prstGeom prst="rect">
            <a:avLst/>
          </a:prstGeom>
          <a:noFill/>
          <a:ln w="9525">
            <a:noFill/>
            <a:miter lim="800000"/>
            <a:headEnd/>
            <a:tailEnd/>
          </a:ln>
        </p:spPr>
      </p:pic>
      <p:sp>
        <p:nvSpPr>
          <p:cNvPr id="3" name="Rectangle 2"/>
          <p:cNvSpPr/>
          <p:nvPr/>
        </p:nvSpPr>
        <p:spPr>
          <a:xfrm>
            <a:off x="611560" y="908720"/>
            <a:ext cx="7920880" cy="461665"/>
          </a:xfrm>
          <a:prstGeom prst="rect">
            <a:avLst/>
          </a:prstGeom>
        </p:spPr>
        <p:txBody>
          <a:bodyPr wrap="square">
            <a:spAutoFit/>
          </a:bodyPr>
          <a:lstStyle/>
          <a:p>
            <a:r>
              <a:rPr lang="en-GB" sz="2400" b="1" dirty="0" smtClean="0"/>
              <a:t>In the context of your work what does being creative mean?   </a:t>
            </a:r>
          </a:p>
        </p:txBody>
      </p:sp>
      <p:sp>
        <p:nvSpPr>
          <p:cNvPr id="4" name="TextBox 3"/>
          <p:cNvSpPr txBox="1"/>
          <p:nvPr/>
        </p:nvSpPr>
        <p:spPr>
          <a:xfrm rot="16200000">
            <a:off x="-258900" y="4443478"/>
            <a:ext cx="2254271" cy="369332"/>
          </a:xfrm>
          <a:prstGeom prst="rect">
            <a:avLst/>
          </a:prstGeom>
          <a:noFill/>
        </p:spPr>
        <p:txBody>
          <a:bodyPr wrap="none" rtlCol="0">
            <a:spAutoFit/>
          </a:bodyPr>
          <a:lstStyle/>
          <a:p>
            <a:r>
              <a:rPr lang="en-GB" b="1" dirty="0" smtClean="0"/>
              <a:t>Using my imagination</a:t>
            </a:r>
            <a:endParaRPr lang="en-GB" b="1" dirty="0"/>
          </a:p>
        </p:txBody>
      </p:sp>
      <p:sp>
        <p:nvSpPr>
          <p:cNvPr id="5" name="TextBox 4"/>
          <p:cNvSpPr txBox="1"/>
          <p:nvPr/>
        </p:nvSpPr>
        <p:spPr>
          <a:xfrm rot="16200000">
            <a:off x="-283894" y="3820398"/>
            <a:ext cx="3456385" cy="369332"/>
          </a:xfrm>
          <a:prstGeom prst="rect">
            <a:avLst/>
          </a:prstGeom>
          <a:noFill/>
        </p:spPr>
        <p:txBody>
          <a:bodyPr wrap="square" rtlCol="0">
            <a:spAutoFit/>
          </a:bodyPr>
          <a:lstStyle/>
          <a:p>
            <a:r>
              <a:rPr lang="en-GB" b="1" dirty="0" smtClean="0"/>
              <a:t>Having ideas that are new to me</a:t>
            </a:r>
            <a:endParaRPr lang="en-GB" b="1" dirty="0"/>
          </a:p>
        </p:txBody>
      </p:sp>
      <p:sp>
        <p:nvSpPr>
          <p:cNvPr id="6" name="TextBox 5"/>
          <p:cNvSpPr txBox="1"/>
          <p:nvPr/>
        </p:nvSpPr>
        <p:spPr>
          <a:xfrm rot="16200000">
            <a:off x="-191272" y="3439744"/>
            <a:ext cx="4248474" cy="338554"/>
          </a:xfrm>
          <a:prstGeom prst="rect">
            <a:avLst/>
          </a:prstGeom>
          <a:noFill/>
        </p:spPr>
        <p:txBody>
          <a:bodyPr wrap="square" rtlCol="0">
            <a:spAutoFit/>
          </a:bodyPr>
          <a:lstStyle/>
          <a:p>
            <a:r>
              <a:rPr lang="en-GB" sz="1600" b="1" dirty="0" smtClean="0"/>
              <a:t>Having ideas that are new to the context</a:t>
            </a:r>
            <a:endParaRPr lang="en-GB" sz="1600" b="1" dirty="0"/>
          </a:p>
        </p:txBody>
      </p:sp>
      <p:sp>
        <p:nvSpPr>
          <p:cNvPr id="7" name="TextBox 6"/>
          <p:cNvSpPr txBox="1"/>
          <p:nvPr/>
        </p:nvSpPr>
        <p:spPr>
          <a:xfrm rot="16200000">
            <a:off x="1174691" y="4069038"/>
            <a:ext cx="2843471" cy="369332"/>
          </a:xfrm>
          <a:prstGeom prst="rect">
            <a:avLst/>
          </a:prstGeom>
          <a:noFill/>
        </p:spPr>
        <p:txBody>
          <a:bodyPr wrap="none" rtlCol="0">
            <a:spAutoFit/>
          </a:bodyPr>
          <a:lstStyle/>
          <a:p>
            <a:r>
              <a:rPr lang="en-GB" b="1" dirty="0" smtClean="0"/>
              <a:t>Changing my understanding</a:t>
            </a:r>
            <a:endParaRPr lang="en-GB" b="1" dirty="0"/>
          </a:p>
        </p:txBody>
      </p:sp>
      <p:sp>
        <p:nvSpPr>
          <p:cNvPr id="8" name="TextBox 7"/>
          <p:cNvSpPr txBox="1"/>
          <p:nvPr/>
        </p:nvSpPr>
        <p:spPr>
          <a:xfrm rot="16200000">
            <a:off x="1659768" y="3964968"/>
            <a:ext cx="3025444" cy="369332"/>
          </a:xfrm>
          <a:prstGeom prst="rect">
            <a:avLst/>
          </a:prstGeom>
          <a:noFill/>
        </p:spPr>
        <p:txBody>
          <a:bodyPr wrap="none" rtlCol="0">
            <a:spAutoFit/>
          </a:bodyPr>
          <a:lstStyle/>
          <a:p>
            <a:r>
              <a:rPr lang="en-GB" b="1" dirty="0" smtClean="0">
                <a:solidFill>
                  <a:schemeClr val="bg1"/>
                </a:solidFill>
              </a:rPr>
              <a:t>Adapting ideas to the context</a:t>
            </a:r>
            <a:endParaRPr lang="en-GB" b="1" dirty="0">
              <a:solidFill>
                <a:schemeClr val="bg1"/>
              </a:solidFill>
            </a:endParaRPr>
          </a:p>
        </p:txBody>
      </p:sp>
      <p:sp>
        <p:nvSpPr>
          <p:cNvPr id="9" name="TextBox 8"/>
          <p:cNvSpPr txBox="1"/>
          <p:nvPr/>
        </p:nvSpPr>
        <p:spPr>
          <a:xfrm rot="16200000">
            <a:off x="2434411" y="4316997"/>
            <a:ext cx="2484270" cy="369332"/>
          </a:xfrm>
          <a:prstGeom prst="rect">
            <a:avLst/>
          </a:prstGeom>
          <a:noFill/>
        </p:spPr>
        <p:txBody>
          <a:bodyPr wrap="none" rtlCol="0">
            <a:spAutoFit/>
          </a:bodyPr>
          <a:lstStyle/>
          <a:p>
            <a:r>
              <a:rPr lang="en-GB" b="1" dirty="0" smtClean="0"/>
              <a:t>Doing  things differently</a:t>
            </a:r>
            <a:endParaRPr lang="en-GB" b="1" dirty="0"/>
          </a:p>
        </p:txBody>
      </p:sp>
      <p:sp>
        <p:nvSpPr>
          <p:cNvPr id="10" name="TextBox 9"/>
          <p:cNvSpPr txBox="1"/>
          <p:nvPr/>
        </p:nvSpPr>
        <p:spPr>
          <a:xfrm rot="16200000">
            <a:off x="3253556" y="4531421"/>
            <a:ext cx="1998111" cy="369332"/>
          </a:xfrm>
          <a:prstGeom prst="rect">
            <a:avLst/>
          </a:prstGeom>
          <a:noFill/>
        </p:spPr>
        <p:txBody>
          <a:bodyPr wrap="none" rtlCol="0">
            <a:spAutoFit/>
          </a:bodyPr>
          <a:lstStyle/>
          <a:p>
            <a:r>
              <a:rPr lang="en-GB" b="1" dirty="0" smtClean="0">
                <a:solidFill>
                  <a:schemeClr val="bg1"/>
                </a:solidFill>
              </a:rPr>
              <a:t>Making new things</a:t>
            </a:r>
            <a:endParaRPr lang="en-GB" b="1" dirty="0">
              <a:solidFill>
                <a:schemeClr val="bg1"/>
              </a:solidFill>
            </a:endParaRPr>
          </a:p>
        </p:txBody>
      </p:sp>
      <p:sp>
        <p:nvSpPr>
          <p:cNvPr id="11" name="TextBox 10"/>
          <p:cNvSpPr txBox="1"/>
          <p:nvPr/>
        </p:nvSpPr>
        <p:spPr>
          <a:xfrm rot="16200000">
            <a:off x="3441692" y="4127260"/>
            <a:ext cx="2773965" cy="369332"/>
          </a:xfrm>
          <a:prstGeom prst="rect">
            <a:avLst/>
          </a:prstGeom>
          <a:noFill/>
        </p:spPr>
        <p:txBody>
          <a:bodyPr wrap="none" rtlCol="0">
            <a:spAutoFit/>
          </a:bodyPr>
          <a:lstStyle/>
          <a:p>
            <a:r>
              <a:rPr lang="en-GB" b="1" dirty="0" smtClean="0"/>
              <a:t>Making new things happen</a:t>
            </a:r>
            <a:endParaRPr lang="en-GB" b="1" dirty="0"/>
          </a:p>
        </p:txBody>
      </p:sp>
      <p:sp>
        <p:nvSpPr>
          <p:cNvPr id="12" name="TextBox 11"/>
          <p:cNvSpPr txBox="1"/>
          <p:nvPr/>
        </p:nvSpPr>
        <p:spPr>
          <a:xfrm rot="16200000">
            <a:off x="3337123" y="3511750"/>
            <a:ext cx="4104455" cy="338554"/>
          </a:xfrm>
          <a:prstGeom prst="rect">
            <a:avLst/>
          </a:prstGeom>
          <a:noFill/>
        </p:spPr>
        <p:txBody>
          <a:bodyPr wrap="square" rtlCol="0">
            <a:spAutoFit/>
          </a:bodyPr>
          <a:lstStyle/>
          <a:p>
            <a:r>
              <a:rPr lang="en-GB" sz="1600" b="1" dirty="0" smtClean="0"/>
              <a:t>Seeing situations from different perspectives</a:t>
            </a:r>
            <a:endParaRPr lang="en-GB" sz="1600" b="1" dirty="0"/>
          </a:p>
        </p:txBody>
      </p:sp>
      <p:sp>
        <p:nvSpPr>
          <p:cNvPr id="13" name="TextBox 12"/>
          <p:cNvSpPr txBox="1"/>
          <p:nvPr/>
        </p:nvSpPr>
        <p:spPr>
          <a:xfrm rot="16200000">
            <a:off x="4091376" y="3765609"/>
            <a:ext cx="3748077" cy="338554"/>
          </a:xfrm>
          <a:prstGeom prst="rect">
            <a:avLst/>
          </a:prstGeom>
          <a:noFill/>
        </p:spPr>
        <p:txBody>
          <a:bodyPr wrap="none" rtlCol="0">
            <a:spAutoFit/>
          </a:bodyPr>
          <a:lstStyle/>
          <a:p>
            <a:r>
              <a:rPr lang="en-GB" sz="1600" b="1" dirty="0" smtClean="0"/>
              <a:t>Going beyond what has been done before</a:t>
            </a:r>
            <a:endParaRPr lang="en-GB" sz="1600" b="1" dirty="0"/>
          </a:p>
        </p:txBody>
      </p:sp>
      <p:sp>
        <p:nvSpPr>
          <p:cNvPr id="17" name="TextBox 16"/>
          <p:cNvSpPr txBox="1"/>
          <p:nvPr/>
        </p:nvSpPr>
        <p:spPr>
          <a:xfrm rot="16200000">
            <a:off x="4552311" y="3504512"/>
            <a:ext cx="4101444" cy="523220"/>
          </a:xfrm>
          <a:prstGeom prst="rect">
            <a:avLst/>
          </a:prstGeom>
          <a:noFill/>
        </p:spPr>
        <p:txBody>
          <a:bodyPr wrap="none" rtlCol="0">
            <a:spAutoFit/>
          </a:bodyPr>
          <a:lstStyle/>
          <a:p>
            <a:r>
              <a:rPr lang="en-GB" sz="1400" b="1" dirty="0" smtClean="0"/>
              <a:t>Being able to look at new concepts and put them </a:t>
            </a:r>
          </a:p>
          <a:p>
            <a:r>
              <a:rPr lang="en-GB" sz="1400" b="1" dirty="0" smtClean="0"/>
              <a:t>together in different but personally meaningful ways</a:t>
            </a:r>
            <a:endParaRPr lang="en-GB" sz="1400" b="1" dirty="0"/>
          </a:p>
        </p:txBody>
      </p:sp>
      <p:sp>
        <p:nvSpPr>
          <p:cNvPr id="18" name="TextBox 17"/>
          <p:cNvSpPr txBox="1"/>
          <p:nvPr/>
        </p:nvSpPr>
        <p:spPr>
          <a:xfrm rot="16200000">
            <a:off x="5341155" y="3811973"/>
            <a:ext cx="3510961" cy="584775"/>
          </a:xfrm>
          <a:prstGeom prst="rect">
            <a:avLst/>
          </a:prstGeom>
          <a:noFill/>
        </p:spPr>
        <p:txBody>
          <a:bodyPr wrap="none" rtlCol="0">
            <a:spAutoFit/>
          </a:bodyPr>
          <a:lstStyle/>
          <a:p>
            <a:r>
              <a:rPr lang="en-GB" sz="1600" b="1" dirty="0" smtClean="0"/>
              <a:t>Generating something new in response</a:t>
            </a:r>
          </a:p>
          <a:p>
            <a:r>
              <a:rPr lang="en-GB" sz="1600" b="1" dirty="0" smtClean="0"/>
              <a:t> to an educational need</a:t>
            </a:r>
            <a:endParaRPr lang="en-GB" sz="1600" b="1" dirty="0"/>
          </a:p>
        </p:txBody>
      </p:sp>
      <p:sp>
        <p:nvSpPr>
          <p:cNvPr id="19" name="TextBox 18"/>
          <p:cNvSpPr txBox="1"/>
          <p:nvPr/>
        </p:nvSpPr>
        <p:spPr>
          <a:xfrm rot="16200000">
            <a:off x="5806006" y="3707163"/>
            <a:ext cx="3775201" cy="338554"/>
          </a:xfrm>
          <a:prstGeom prst="rect">
            <a:avLst/>
          </a:prstGeom>
          <a:noFill/>
        </p:spPr>
        <p:txBody>
          <a:bodyPr wrap="none" rtlCol="0">
            <a:spAutoFit/>
          </a:bodyPr>
          <a:lstStyle/>
          <a:p>
            <a:r>
              <a:rPr lang="en-GB" sz="1600" b="1" dirty="0" smtClean="0"/>
              <a:t>Solving problems and overcoming barriers</a:t>
            </a:r>
            <a:endParaRPr lang="en-GB" sz="1600" b="1" dirty="0"/>
          </a:p>
        </p:txBody>
      </p:sp>
      <p:sp>
        <p:nvSpPr>
          <p:cNvPr id="20" name="TextBox 19"/>
          <p:cNvSpPr txBox="1"/>
          <p:nvPr/>
        </p:nvSpPr>
        <p:spPr>
          <a:xfrm rot="16200000">
            <a:off x="6972968" y="4268392"/>
            <a:ext cx="2593402" cy="338554"/>
          </a:xfrm>
          <a:prstGeom prst="rect">
            <a:avLst/>
          </a:prstGeom>
          <a:noFill/>
        </p:spPr>
        <p:txBody>
          <a:bodyPr wrap="none" rtlCol="0">
            <a:spAutoFit/>
          </a:bodyPr>
          <a:lstStyle/>
          <a:p>
            <a:r>
              <a:rPr lang="en-GB" sz="1600" b="1" dirty="0" smtClean="0"/>
              <a:t>Improvising when necessary</a:t>
            </a:r>
            <a:endParaRPr lang="en-GB" sz="1600" b="1" dirty="0"/>
          </a:p>
        </p:txBody>
      </p:sp>
      <p:sp>
        <p:nvSpPr>
          <p:cNvPr id="21" name="TextBox 20"/>
          <p:cNvSpPr txBox="1"/>
          <p:nvPr/>
        </p:nvSpPr>
        <p:spPr>
          <a:xfrm>
            <a:off x="755576" y="188640"/>
            <a:ext cx="7694350" cy="523220"/>
          </a:xfrm>
          <a:prstGeom prst="rect">
            <a:avLst/>
          </a:prstGeom>
          <a:noFill/>
        </p:spPr>
        <p:txBody>
          <a:bodyPr wrap="none" rtlCol="0">
            <a:spAutoFit/>
          </a:bodyPr>
          <a:lstStyle/>
          <a:p>
            <a:r>
              <a:rPr lang="en-GB" sz="2800" b="1" dirty="0" smtClean="0"/>
              <a:t>HE teacher beliefs about creativity  #</a:t>
            </a:r>
            <a:r>
              <a:rPr lang="en-GB" sz="2800" b="1" dirty="0" err="1" smtClean="0"/>
              <a:t>lthechat</a:t>
            </a:r>
            <a:r>
              <a:rPr lang="en-GB" sz="2800" b="1" dirty="0" smtClean="0"/>
              <a:t> n=40</a:t>
            </a:r>
            <a:endParaRPr lang="en-GB" sz="2800" b="1" dirty="0"/>
          </a:p>
        </p:txBody>
      </p:sp>
      <p:sp>
        <p:nvSpPr>
          <p:cNvPr id="22" name="Rectangle 21"/>
          <p:cNvSpPr/>
          <p:nvPr/>
        </p:nvSpPr>
        <p:spPr>
          <a:xfrm rot="5400000">
            <a:off x="6664878" y="3424354"/>
            <a:ext cx="4248472" cy="369332"/>
          </a:xfrm>
          <a:prstGeom prst="rect">
            <a:avLst/>
          </a:prstGeom>
        </p:spPr>
        <p:txBody>
          <a:bodyPr wrap="square">
            <a:spAutoFit/>
          </a:bodyPr>
          <a:lstStyle/>
          <a:p>
            <a:r>
              <a:rPr lang="en-GB" b="1" dirty="0" smtClean="0"/>
              <a:t>INCREASING LEVEL OF AGREEMENT</a:t>
            </a:r>
            <a:endParaRPr lang="en-GB"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6"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sp>
        <p:nvSpPr>
          <p:cNvPr id="21507" name="AutoShape 7"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sp>
        <p:nvSpPr>
          <p:cNvPr id="21508" name="Rectangle 8"/>
          <p:cNvSpPr>
            <a:spLocks noChangeArrowheads="1"/>
          </p:cNvSpPr>
          <p:nvPr/>
        </p:nvSpPr>
        <p:spPr bwMode="auto">
          <a:xfrm>
            <a:off x="179512" y="836712"/>
            <a:ext cx="5833293" cy="1200329"/>
          </a:xfrm>
          <a:prstGeom prst="rect">
            <a:avLst/>
          </a:prstGeom>
          <a:noFill/>
          <a:ln w="9525">
            <a:noFill/>
            <a:miter lim="800000"/>
            <a:headEnd/>
            <a:tailEnd/>
          </a:ln>
        </p:spPr>
        <p:txBody>
          <a:bodyPr wrap="square">
            <a:spAutoFit/>
          </a:bodyPr>
          <a:lstStyle/>
          <a:p>
            <a:pPr algn="l" eaLnBrk="0" hangingPunct="0">
              <a:spcBef>
                <a:spcPct val="50000"/>
              </a:spcBef>
            </a:pPr>
            <a:r>
              <a:rPr lang="en-GB" sz="2400" b="1" dirty="0" smtClean="0"/>
              <a:t>Creativity </a:t>
            </a:r>
            <a:r>
              <a:rPr lang="en-GB" sz="2400" b="1" dirty="0"/>
              <a:t>is a process that can be </a:t>
            </a:r>
            <a:r>
              <a:rPr lang="en-GB" sz="2400" b="1" dirty="0" smtClean="0"/>
              <a:t>      observed </a:t>
            </a:r>
            <a:r>
              <a:rPr lang="en-GB" sz="2400" b="1" dirty="0"/>
              <a:t>only at the intersection </a:t>
            </a:r>
            <a:r>
              <a:rPr lang="en-GB" sz="2400" b="1" dirty="0" smtClean="0"/>
              <a:t> where </a:t>
            </a:r>
            <a:r>
              <a:rPr lang="en-GB" sz="2400" b="1" dirty="0"/>
              <a:t>individuals, domains and </a:t>
            </a:r>
            <a:r>
              <a:rPr lang="en-GB" sz="2400" b="1" dirty="0" smtClean="0"/>
              <a:t>fields interact</a:t>
            </a:r>
            <a:endParaRPr lang="en-US" sz="2400" b="1" dirty="0"/>
          </a:p>
        </p:txBody>
      </p:sp>
      <p:sp>
        <p:nvSpPr>
          <p:cNvPr id="21509" name="AutoShape 9"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pic>
        <p:nvPicPr>
          <p:cNvPr id="21510" name="Picture 10" descr="csik200"/>
          <p:cNvPicPr>
            <a:picLocks noChangeAspect="1" noChangeArrowheads="1"/>
          </p:cNvPicPr>
          <p:nvPr/>
        </p:nvPicPr>
        <p:blipFill>
          <a:blip r:embed="rId3" cstate="print"/>
          <a:srcRect/>
          <a:stretch>
            <a:fillRect/>
          </a:stretch>
        </p:blipFill>
        <p:spPr bwMode="auto">
          <a:xfrm>
            <a:off x="5292725" y="3357563"/>
            <a:ext cx="1093788" cy="1295400"/>
          </a:xfrm>
          <a:prstGeom prst="rect">
            <a:avLst/>
          </a:prstGeom>
          <a:noFill/>
          <a:ln w="9525">
            <a:noFill/>
            <a:miter lim="800000"/>
            <a:headEnd/>
            <a:tailEnd/>
          </a:ln>
        </p:spPr>
      </p:pic>
      <p:pic>
        <p:nvPicPr>
          <p:cNvPr id="21511" name="Picture 1" descr="C:\Users\norman\Pictures\CREATIVITY\rest of life\disciplinary context.gif"/>
          <p:cNvPicPr>
            <a:picLocks noChangeAspect="1" noChangeArrowheads="1"/>
          </p:cNvPicPr>
          <p:nvPr/>
        </p:nvPicPr>
        <p:blipFill>
          <a:blip r:embed="rId4" cstate="print"/>
          <a:srcRect/>
          <a:stretch>
            <a:fillRect/>
          </a:stretch>
        </p:blipFill>
        <p:spPr bwMode="auto">
          <a:xfrm>
            <a:off x="323850" y="2708920"/>
            <a:ext cx="4752975" cy="3527425"/>
          </a:xfrm>
          <a:prstGeom prst="rect">
            <a:avLst/>
          </a:prstGeom>
          <a:noFill/>
          <a:ln w="9525">
            <a:noFill/>
            <a:miter lim="800000"/>
            <a:headEnd/>
            <a:tailEnd/>
          </a:ln>
        </p:spPr>
      </p:pic>
      <p:sp>
        <p:nvSpPr>
          <p:cNvPr id="21512" name="Rectangle 9"/>
          <p:cNvSpPr>
            <a:spLocks noChangeArrowheads="1"/>
          </p:cNvSpPr>
          <p:nvPr/>
        </p:nvSpPr>
        <p:spPr bwMode="auto">
          <a:xfrm>
            <a:off x="5076825" y="3501008"/>
            <a:ext cx="5075238" cy="2677086"/>
          </a:xfrm>
          <a:prstGeom prst="rect">
            <a:avLst/>
          </a:prstGeom>
          <a:noFill/>
          <a:ln w="9525">
            <a:noFill/>
            <a:miter lim="800000"/>
            <a:headEnd/>
            <a:tailEnd/>
          </a:ln>
        </p:spPr>
        <p:txBody>
          <a:bodyPr wrap="square">
            <a:spAutoFit/>
          </a:bodyPr>
          <a:lstStyle/>
          <a:p>
            <a:pPr algn="l" eaLnBrk="0" hangingPunct="0">
              <a:spcBef>
                <a:spcPct val="50000"/>
              </a:spcBef>
            </a:pPr>
            <a:r>
              <a:rPr lang="en-GB" sz="2400" b="1" dirty="0"/>
              <a:t>                </a:t>
            </a:r>
            <a:r>
              <a:rPr lang="en-GB" sz="2400" b="1" dirty="0" smtClean="0"/>
              <a:t>   This </a:t>
            </a:r>
            <a:r>
              <a:rPr lang="en-GB" sz="2400" b="1" dirty="0"/>
              <a:t>environment                       	      has two salient           		      aspects: a cultural </a:t>
            </a:r>
            <a:r>
              <a:rPr lang="en-GB" sz="2400" b="1" dirty="0" smtClean="0"/>
              <a:t>or </a:t>
            </a:r>
            <a:r>
              <a:rPr lang="en-GB" sz="2400" b="1" dirty="0"/>
              <a:t>symbolic aspect called </a:t>
            </a:r>
            <a:r>
              <a:rPr lang="en-GB" sz="2400" b="1" dirty="0" smtClean="0"/>
              <a:t>the            </a:t>
            </a:r>
            <a:r>
              <a:rPr lang="en-GB" sz="2400" b="1" i="1" dirty="0" smtClean="0"/>
              <a:t>domain</a:t>
            </a:r>
            <a:r>
              <a:rPr lang="en-GB" sz="2400" b="1" dirty="0"/>
              <a:t>, and a social </a:t>
            </a:r>
            <a:r>
              <a:rPr lang="en-GB" sz="2400" b="1" dirty="0" smtClean="0"/>
              <a:t>aspect            called </a:t>
            </a:r>
            <a:r>
              <a:rPr lang="en-GB" sz="2400" b="1" dirty="0"/>
              <a:t>the </a:t>
            </a:r>
            <a:r>
              <a:rPr lang="en-GB" sz="2400" b="1" i="1" dirty="0"/>
              <a:t>field</a:t>
            </a:r>
            <a:r>
              <a:rPr lang="en-GB" sz="2400" b="1" dirty="0"/>
              <a:t>. </a:t>
            </a:r>
            <a:r>
              <a:rPr lang="en-GB" sz="2400" b="1" dirty="0" smtClean="0"/>
              <a:t>                           </a:t>
            </a:r>
            <a:r>
              <a:rPr lang="en-GB" sz="2400" b="1" i="1" dirty="0" err="1" smtClean="0"/>
              <a:t>Csikszentmihayli</a:t>
            </a:r>
            <a:r>
              <a:rPr lang="en-GB" sz="2400" b="1" i="1" dirty="0" smtClean="0"/>
              <a:t> </a:t>
            </a:r>
            <a:r>
              <a:rPr lang="en-GB" sz="2400" b="1" i="1" dirty="0"/>
              <a:t>(1999)</a:t>
            </a:r>
            <a:endParaRPr lang="en-GB" sz="2400" b="1" dirty="0"/>
          </a:p>
        </p:txBody>
      </p:sp>
      <p:pic>
        <p:nvPicPr>
          <p:cNvPr id="26626" name="Picture 2" descr="C:\Users\norman\Pictures\CREATIVITY\CULTURAL MODEL.jpg"/>
          <p:cNvPicPr>
            <a:picLocks noChangeAspect="1" noChangeArrowheads="1"/>
          </p:cNvPicPr>
          <p:nvPr/>
        </p:nvPicPr>
        <p:blipFill>
          <a:blip r:embed="rId5" cstate="print"/>
          <a:srcRect/>
          <a:stretch>
            <a:fillRect/>
          </a:stretch>
        </p:blipFill>
        <p:spPr bwMode="auto">
          <a:xfrm>
            <a:off x="5436096" y="404664"/>
            <a:ext cx="3517531" cy="2592288"/>
          </a:xfrm>
          <a:prstGeom prst="rect">
            <a:avLst/>
          </a:prstGeom>
          <a:noFill/>
        </p:spPr>
      </p:pic>
      <p:sp>
        <p:nvSpPr>
          <p:cNvPr id="11" name="TextBox 10"/>
          <p:cNvSpPr txBox="1"/>
          <p:nvPr/>
        </p:nvSpPr>
        <p:spPr>
          <a:xfrm>
            <a:off x="-180528" y="188640"/>
            <a:ext cx="5868144" cy="523220"/>
          </a:xfrm>
          <a:prstGeom prst="rect">
            <a:avLst/>
          </a:prstGeom>
          <a:noFill/>
        </p:spPr>
        <p:txBody>
          <a:bodyPr wrap="square" rtlCol="0">
            <a:spAutoFit/>
          </a:bodyPr>
          <a:lstStyle/>
          <a:p>
            <a:pPr algn="ctr"/>
            <a:r>
              <a:rPr lang="en-GB" sz="2800" dirty="0" smtClean="0">
                <a:latin typeface="Aharoni" pitchFamily="2" charset="-79"/>
                <a:cs typeface="Aharoni" pitchFamily="2" charset="-79"/>
              </a:rPr>
              <a:t>Disciplinary /academic context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468313" y="333375"/>
            <a:ext cx="184150" cy="457200"/>
          </a:xfrm>
          <a:prstGeom prst="rect">
            <a:avLst/>
          </a:prstGeom>
          <a:noFill/>
          <a:ln w="9525">
            <a:noFill/>
            <a:miter lim="800000"/>
            <a:headEnd/>
            <a:tailEnd/>
          </a:ln>
        </p:spPr>
        <p:txBody>
          <a:bodyPr wrap="none">
            <a:spAutoFit/>
          </a:bodyPr>
          <a:lstStyle/>
          <a:p>
            <a:pPr algn="l"/>
            <a:endParaRPr lang="en-US" sz="2400">
              <a:cs typeface="Arial" charset="0"/>
            </a:endParaRPr>
          </a:p>
        </p:txBody>
      </p:sp>
      <p:sp>
        <p:nvSpPr>
          <p:cNvPr id="22531" name="Text Box 6"/>
          <p:cNvSpPr txBox="1">
            <a:spLocks noChangeArrowheads="1"/>
          </p:cNvSpPr>
          <p:nvPr/>
        </p:nvSpPr>
        <p:spPr bwMode="auto">
          <a:xfrm>
            <a:off x="179388" y="188913"/>
            <a:ext cx="8569325" cy="762000"/>
          </a:xfrm>
          <a:prstGeom prst="rect">
            <a:avLst/>
          </a:prstGeom>
          <a:noFill/>
          <a:ln w="9525">
            <a:noFill/>
            <a:miter lim="800000"/>
            <a:headEnd/>
            <a:tailEnd/>
          </a:ln>
        </p:spPr>
        <p:txBody>
          <a:bodyPr>
            <a:spAutoFit/>
          </a:bodyPr>
          <a:lstStyle/>
          <a:p>
            <a:pPr algn="l"/>
            <a:r>
              <a:rPr lang="en-GB" sz="2400" b="1" dirty="0">
                <a:cs typeface="Arial" charset="0"/>
              </a:rPr>
              <a:t>What being creative means in eight disciplines</a:t>
            </a:r>
          </a:p>
          <a:p>
            <a:pPr algn="l"/>
            <a:r>
              <a:rPr lang="en-GB" sz="2000" b="0" i="1" dirty="0">
                <a:cs typeface="Arial" charset="0"/>
              </a:rPr>
              <a:t>Based on surveys within each </a:t>
            </a:r>
            <a:r>
              <a:rPr lang="en-GB" sz="2000" b="0" i="1" dirty="0" smtClean="0">
                <a:cs typeface="Arial" charset="0"/>
              </a:rPr>
              <a:t>community  (Jackson &amp; Shaw 2006)</a:t>
            </a:r>
            <a:endParaRPr lang="en-US" sz="2000" b="0" i="1" dirty="0">
              <a:solidFill>
                <a:srgbClr val="FF0000"/>
              </a:solidFill>
              <a:cs typeface="Arial" charset="0"/>
            </a:endParaRPr>
          </a:p>
        </p:txBody>
      </p:sp>
      <p:sp>
        <p:nvSpPr>
          <p:cNvPr id="22532" name="Text Box 7"/>
          <p:cNvSpPr txBox="1">
            <a:spLocks noChangeArrowheads="1"/>
          </p:cNvSpPr>
          <p:nvPr/>
        </p:nvSpPr>
        <p:spPr bwMode="auto">
          <a:xfrm>
            <a:off x="179388" y="1196975"/>
            <a:ext cx="6890541" cy="400110"/>
          </a:xfrm>
          <a:prstGeom prst="rect">
            <a:avLst/>
          </a:prstGeom>
          <a:noFill/>
          <a:ln w="9525">
            <a:noFill/>
            <a:miter lim="800000"/>
            <a:headEnd/>
            <a:tailEnd/>
          </a:ln>
        </p:spPr>
        <p:txBody>
          <a:bodyPr wrap="none">
            <a:spAutoFit/>
          </a:bodyPr>
          <a:lstStyle/>
          <a:p>
            <a:pPr algn="l"/>
            <a:r>
              <a:rPr lang="en-GB" sz="2000" b="1" dirty="0">
                <a:cs typeface="Arial" charset="0"/>
              </a:rPr>
              <a:t>Being imaginative – ability to think generatively &amp; </a:t>
            </a:r>
            <a:r>
              <a:rPr lang="en-GB" sz="2000" b="1" dirty="0" smtClean="0">
                <a:cs typeface="Arial" charset="0"/>
              </a:rPr>
              <a:t>associatively</a:t>
            </a:r>
            <a:endParaRPr lang="en-US" sz="2000" b="1" dirty="0">
              <a:solidFill>
                <a:srgbClr val="FF0000"/>
              </a:solidFill>
              <a:cs typeface="Arial" charset="0"/>
            </a:endParaRPr>
          </a:p>
        </p:txBody>
      </p:sp>
      <p:sp>
        <p:nvSpPr>
          <p:cNvPr id="22533" name="Text Box 8"/>
          <p:cNvSpPr txBox="1">
            <a:spLocks noChangeArrowheads="1"/>
          </p:cNvSpPr>
          <p:nvPr/>
        </p:nvSpPr>
        <p:spPr bwMode="auto">
          <a:xfrm>
            <a:off x="179388" y="1773238"/>
            <a:ext cx="5962081" cy="1015663"/>
          </a:xfrm>
          <a:prstGeom prst="rect">
            <a:avLst/>
          </a:prstGeom>
          <a:noFill/>
          <a:ln w="9525">
            <a:noFill/>
            <a:miter lim="800000"/>
            <a:headEnd/>
            <a:tailEnd/>
          </a:ln>
        </p:spPr>
        <p:txBody>
          <a:bodyPr wrap="none">
            <a:spAutoFit/>
          </a:bodyPr>
          <a:lstStyle/>
          <a:p>
            <a:pPr algn="l"/>
            <a:r>
              <a:rPr lang="en-GB" sz="2000" b="1" dirty="0">
                <a:cs typeface="Arial" charset="0"/>
              </a:rPr>
              <a:t>Being original / inventive  - new ideas which add </a:t>
            </a:r>
            <a:r>
              <a:rPr lang="en-GB" sz="2000" b="1" dirty="0" smtClean="0">
                <a:cs typeface="Arial" charset="0"/>
              </a:rPr>
              <a:t>value</a:t>
            </a:r>
            <a:endParaRPr lang="en-GB" sz="2000" b="1" dirty="0">
              <a:solidFill>
                <a:srgbClr val="FF0000"/>
              </a:solidFill>
              <a:cs typeface="Arial" charset="0"/>
            </a:endParaRPr>
          </a:p>
          <a:p>
            <a:pPr algn="l"/>
            <a:r>
              <a:rPr lang="en-GB" sz="2000" b="1" dirty="0" smtClean="0">
                <a:cs typeface="Arial" charset="0"/>
              </a:rPr>
              <a:t>Being </a:t>
            </a:r>
            <a:r>
              <a:rPr lang="en-GB" sz="2000" b="1" dirty="0">
                <a:cs typeface="Arial" charset="0"/>
              </a:rPr>
              <a:t>able to adapt/improvise (re-creation</a:t>
            </a:r>
            <a:r>
              <a:rPr lang="en-GB" sz="2000" b="1" dirty="0" smtClean="0">
                <a:cs typeface="Arial" charset="0"/>
              </a:rPr>
              <a:t>)</a:t>
            </a:r>
            <a:endParaRPr lang="en-GB" sz="2000" b="1" dirty="0">
              <a:solidFill>
                <a:srgbClr val="FF0000"/>
              </a:solidFill>
              <a:cs typeface="Arial" charset="0"/>
            </a:endParaRPr>
          </a:p>
          <a:p>
            <a:pPr algn="l"/>
            <a:endParaRPr lang="en-US" sz="2000" b="1" dirty="0">
              <a:cs typeface="Arial" charset="0"/>
            </a:endParaRPr>
          </a:p>
        </p:txBody>
      </p:sp>
      <p:sp>
        <p:nvSpPr>
          <p:cNvPr id="22534" name="Text Box 9"/>
          <p:cNvSpPr txBox="1">
            <a:spLocks noChangeArrowheads="1"/>
          </p:cNvSpPr>
          <p:nvPr/>
        </p:nvSpPr>
        <p:spPr bwMode="auto">
          <a:xfrm>
            <a:off x="179388" y="2708275"/>
            <a:ext cx="5249707" cy="707886"/>
          </a:xfrm>
          <a:prstGeom prst="rect">
            <a:avLst/>
          </a:prstGeom>
          <a:noFill/>
          <a:ln w="9525">
            <a:noFill/>
            <a:miter lim="800000"/>
            <a:headEnd/>
            <a:tailEnd/>
          </a:ln>
        </p:spPr>
        <p:txBody>
          <a:bodyPr wrap="none">
            <a:spAutoFit/>
          </a:bodyPr>
          <a:lstStyle/>
          <a:p>
            <a:pPr algn="l"/>
            <a:r>
              <a:rPr lang="en-GB" sz="2000" b="1" dirty="0">
                <a:cs typeface="Arial" charset="0"/>
              </a:rPr>
              <a:t>Being curious having an enquiring </a:t>
            </a:r>
            <a:r>
              <a:rPr lang="en-GB" sz="2000" b="1" dirty="0" smtClean="0">
                <a:cs typeface="Arial" charset="0"/>
              </a:rPr>
              <a:t>disposition – </a:t>
            </a:r>
          </a:p>
          <a:p>
            <a:pPr algn="l"/>
            <a:r>
              <a:rPr lang="en-GB" sz="2000" b="1" dirty="0" smtClean="0">
                <a:cs typeface="Arial" charset="0"/>
              </a:rPr>
              <a:t>having the desire to find out</a:t>
            </a:r>
            <a:endParaRPr lang="en-US" sz="2000" b="1" dirty="0">
              <a:solidFill>
                <a:srgbClr val="FF0000"/>
              </a:solidFill>
              <a:cs typeface="Arial" charset="0"/>
            </a:endParaRPr>
          </a:p>
        </p:txBody>
      </p:sp>
      <p:sp>
        <p:nvSpPr>
          <p:cNvPr id="22535" name="Rectangle 10"/>
          <p:cNvSpPr>
            <a:spLocks noChangeArrowheads="1"/>
          </p:cNvSpPr>
          <p:nvPr/>
        </p:nvSpPr>
        <p:spPr bwMode="auto">
          <a:xfrm>
            <a:off x="179512" y="5373216"/>
            <a:ext cx="6858994" cy="400110"/>
          </a:xfrm>
          <a:prstGeom prst="rect">
            <a:avLst/>
          </a:prstGeom>
          <a:noFill/>
          <a:ln w="9525">
            <a:noFill/>
            <a:miter lim="800000"/>
            <a:headEnd/>
            <a:tailEnd/>
          </a:ln>
        </p:spPr>
        <p:txBody>
          <a:bodyPr wrap="none">
            <a:spAutoFit/>
          </a:bodyPr>
          <a:lstStyle/>
          <a:p>
            <a:pPr algn="l"/>
            <a:r>
              <a:rPr lang="en-GB" sz="2000" b="1" dirty="0">
                <a:cs typeface="Arial" charset="0"/>
              </a:rPr>
              <a:t>Being </a:t>
            </a:r>
            <a:r>
              <a:rPr lang="en-GB" sz="2000" b="1" dirty="0" smtClean="0">
                <a:cs typeface="Arial" charset="0"/>
              </a:rPr>
              <a:t>resourceful – finding and making use of what is available</a:t>
            </a:r>
            <a:endParaRPr lang="en-US" sz="2000" b="1" dirty="0">
              <a:solidFill>
                <a:srgbClr val="FF0000"/>
              </a:solidFill>
              <a:cs typeface="Arial" charset="0"/>
            </a:endParaRPr>
          </a:p>
        </p:txBody>
      </p:sp>
      <p:sp>
        <p:nvSpPr>
          <p:cNvPr id="22536" name="Rectangle 11"/>
          <p:cNvSpPr>
            <a:spLocks noChangeArrowheads="1"/>
          </p:cNvSpPr>
          <p:nvPr/>
        </p:nvSpPr>
        <p:spPr bwMode="auto">
          <a:xfrm>
            <a:off x="179512" y="3645024"/>
            <a:ext cx="5140959" cy="1015663"/>
          </a:xfrm>
          <a:prstGeom prst="rect">
            <a:avLst/>
          </a:prstGeom>
          <a:noFill/>
          <a:ln w="9525">
            <a:noFill/>
            <a:miter lim="800000"/>
            <a:headEnd/>
            <a:tailEnd/>
          </a:ln>
        </p:spPr>
        <p:txBody>
          <a:bodyPr wrap="none">
            <a:spAutoFit/>
          </a:bodyPr>
          <a:lstStyle/>
          <a:p>
            <a:pPr algn="l"/>
            <a:r>
              <a:rPr lang="en-GB" sz="2000" b="1" dirty="0">
                <a:cs typeface="Arial" charset="0"/>
              </a:rPr>
              <a:t>Being able to think synthetically and </a:t>
            </a:r>
            <a:endParaRPr lang="en-GB" sz="2000" b="1" dirty="0" smtClean="0">
              <a:cs typeface="Arial" charset="0"/>
            </a:endParaRPr>
          </a:p>
          <a:p>
            <a:pPr algn="l"/>
            <a:r>
              <a:rPr lang="en-GB" sz="2000" b="1" dirty="0" smtClean="0">
                <a:cs typeface="Arial" charset="0"/>
              </a:rPr>
              <a:t>relationally – connect</a:t>
            </a:r>
            <a:r>
              <a:rPr lang="en-GB" sz="2000" b="1" dirty="0" smtClean="0">
                <a:solidFill>
                  <a:srgbClr val="FF0000"/>
                </a:solidFill>
                <a:cs typeface="Arial" charset="0"/>
              </a:rPr>
              <a:t> </a:t>
            </a:r>
            <a:r>
              <a:rPr lang="en-GB" sz="2000" b="1" dirty="0" smtClean="0">
                <a:cs typeface="Arial" charset="0"/>
              </a:rPr>
              <a:t>in </a:t>
            </a:r>
            <a:r>
              <a:rPr lang="en-GB" sz="2000" b="1" dirty="0">
                <a:cs typeface="Arial" charset="0"/>
              </a:rPr>
              <a:t>novel ways, </a:t>
            </a:r>
            <a:endParaRPr lang="en-GB" sz="2000" b="1" dirty="0" smtClean="0">
              <a:cs typeface="Arial" charset="0"/>
            </a:endParaRPr>
          </a:p>
          <a:p>
            <a:pPr algn="l"/>
            <a:r>
              <a:rPr lang="en-GB" sz="2000" b="1" dirty="0" smtClean="0">
                <a:cs typeface="Arial" charset="0"/>
              </a:rPr>
              <a:t>work </a:t>
            </a:r>
            <a:r>
              <a:rPr lang="en-GB" sz="2000" b="1" dirty="0">
                <a:cs typeface="Arial" charset="0"/>
              </a:rPr>
              <a:t>with incomplete data, </a:t>
            </a:r>
            <a:r>
              <a:rPr lang="en-GB" sz="2000" b="1" dirty="0" smtClean="0">
                <a:cs typeface="Arial" charset="0"/>
              </a:rPr>
              <a:t>recognise </a:t>
            </a:r>
            <a:r>
              <a:rPr lang="en-GB" sz="2000" b="1" dirty="0">
                <a:cs typeface="Arial" charset="0"/>
              </a:rPr>
              <a:t>patterns</a:t>
            </a:r>
            <a:endParaRPr lang="en-US" sz="2000" b="1" dirty="0">
              <a:cs typeface="Arial" charset="0"/>
            </a:endParaRPr>
          </a:p>
        </p:txBody>
      </p:sp>
      <p:sp>
        <p:nvSpPr>
          <p:cNvPr id="22537" name="Rectangle 12"/>
          <p:cNvSpPr>
            <a:spLocks noChangeArrowheads="1"/>
          </p:cNvSpPr>
          <p:nvPr/>
        </p:nvSpPr>
        <p:spPr bwMode="auto">
          <a:xfrm>
            <a:off x="179512" y="4797152"/>
            <a:ext cx="5002267" cy="400110"/>
          </a:xfrm>
          <a:prstGeom prst="rect">
            <a:avLst/>
          </a:prstGeom>
          <a:noFill/>
          <a:ln w="9525">
            <a:noFill/>
            <a:miter lim="800000"/>
            <a:headEnd/>
            <a:tailEnd/>
          </a:ln>
        </p:spPr>
        <p:txBody>
          <a:bodyPr wrap="none">
            <a:spAutoFit/>
          </a:bodyPr>
          <a:lstStyle/>
          <a:p>
            <a:pPr algn="l"/>
            <a:r>
              <a:rPr lang="en-GB" sz="2000" b="1" dirty="0">
                <a:cs typeface="Arial" charset="0"/>
              </a:rPr>
              <a:t>Being able to think critically to evaluate </a:t>
            </a:r>
            <a:r>
              <a:rPr lang="en-GB" sz="2000" b="1" dirty="0" smtClean="0">
                <a:cs typeface="Arial" charset="0"/>
              </a:rPr>
              <a:t>ideas</a:t>
            </a:r>
            <a:endParaRPr lang="en-US" sz="2000" b="1" dirty="0">
              <a:solidFill>
                <a:srgbClr val="FF0000"/>
              </a:solidFill>
              <a:cs typeface="Arial" charset="0"/>
            </a:endParaRPr>
          </a:p>
        </p:txBody>
      </p:sp>
      <p:sp>
        <p:nvSpPr>
          <p:cNvPr id="22538" name="Rectangle 13"/>
          <p:cNvSpPr>
            <a:spLocks noChangeArrowheads="1"/>
          </p:cNvSpPr>
          <p:nvPr/>
        </p:nvSpPr>
        <p:spPr bwMode="auto">
          <a:xfrm>
            <a:off x="179512" y="5877272"/>
            <a:ext cx="5742598" cy="707886"/>
          </a:xfrm>
          <a:prstGeom prst="rect">
            <a:avLst/>
          </a:prstGeom>
          <a:noFill/>
          <a:ln w="9525">
            <a:noFill/>
            <a:miter lim="800000"/>
            <a:headEnd/>
            <a:tailEnd/>
          </a:ln>
        </p:spPr>
        <p:txBody>
          <a:bodyPr wrap="none">
            <a:spAutoFit/>
          </a:bodyPr>
          <a:lstStyle/>
          <a:p>
            <a:pPr algn="l"/>
            <a:r>
              <a:rPr lang="en-GB" sz="2000" b="1" dirty="0">
                <a:cs typeface="Arial" charset="0"/>
              </a:rPr>
              <a:t>Being able to communicate in ways that help </a:t>
            </a:r>
            <a:r>
              <a:rPr lang="en-GB" sz="2000" b="1" dirty="0" smtClean="0">
                <a:cs typeface="Arial" charset="0"/>
              </a:rPr>
              <a:t>people</a:t>
            </a:r>
            <a:endParaRPr lang="en-GB" sz="2000" b="1" dirty="0">
              <a:solidFill>
                <a:srgbClr val="FF0000"/>
              </a:solidFill>
              <a:cs typeface="Arial" charset="0"/>
            </a:endParaRPr>
          </a:p>
          <a:p>
            <a:pPr algn="l"/>
            <a:r>
              <a:rPr lang="en-GB" sz="2000" b="1" dirty="0">
                <a:cs typeface="Arial" charset="0"/>
              </a:rPr>
              <a:t>comprehend and if necessary, see things differently</a:t>
            </a:r>
            <a:endParaRPr lang="en-US" sz="2000" b="1" dirty="0">
              <a:cs typeface="Arial" charset="0"/>
            </a:endParaRPr>
          </a:p>
        </p:txBody>
      </p:sp>
      <p:pic>
        <p:nvPicPr>
          <p:cNvPr id="11" name="Picture 19" descr="C:\Users\norman\Pictures\book.jpg"/>
          <p:cNvPicPr>
            <a:picLocks noChangeAspect="1" noChangeArrowheads="1"/>
          </p:cNvPicPr>
          <p:nvPr/>
        </p:nvPicPr>
        <p:blipFill>
          <a:blip r:embed="rId3" cstate="print"/>
          <a:srcRect/>
          <a:stretch>
            <a:fillRect/>
          </a:stretch>
        </p:blipFill>
        <p:spPr bwMode="auto">
          <a:xfrm>
            <a:off x="7020272" y="476673"/>
            <a:ext cx="1764195" cy="2304255"/>
          </a:xfrm>
          <a:prstGeom prst="rect">
            <a:avLst/>
          </a:prstGeom>
          <a:noFill/>
          <a:ln w="9525">
            <a:solidFill>
              <a:schemeClr val="tx1"/>
            </a:solid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5508104" y="2852936"/>
            <a:ext cx="3456384" cy="22322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87624" y="1196752"/>
            <a:ext cx="7345363" cy="489654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17411" name="TextBox 2"/>
          <p:cNvSpPr txBox="1">
            <a:spLocks noChangeArrowheads="1"/>
          </p:cNvSpPr>
          <p:nvPr/>
        </p:nvSpPr>
        <p:spPr bwMode="auto">
          <a:xfrm rot="-5400000">
            <a:off x="-1342542" y="3397177"/>
            <a:ext cx="4565032" cy="461665"/>
          </a:xfrm>
          <a:prstGeom prst="rect">
            <a:avLst/>
          </a:prstGeom>
          <a:noFill/>
          <a:ln w="9525">
            <a:noFill/>
            <a:miter lim="800000"/>
            <a:headEnd/>
            <a:tailEnd/>
          </a:ln>
        </p:spPr>
        <p:txBody>
          <a:bodyPr wrap="none">
            <a:spAutoFit/>
          </a:bodyPr>
          <a:lstStyle/>
          <a:p>
            <a:r>
              <a:rPr lang="en-GB" sz="2400" b="1" dirty="0"/>
              <a:t>new ideas &amp; their implementation</a:t>
            </a:r>
          </a:p>
        </p:txBody>
      </p:sp>
      <p:sp>
        <p:nvSpPr>
          <p:cNvPr id="17412" name="TextBox 3"/>
          <p:cNvSpPr txBox="1">
            <a:spLocks noChangeArrowheads="1"/>
          </p:cNvSpPr>
          <p:nvPr/>
        </p:nvSpPr>
        <p:spPr bwMode="auto">
          <a:xfrm>
            <a:off x="2051720" y="6093296"/>
            <a:ext cx="5131405" cy="461665"/>
          </a:xfrm>
          <a:prstGeom prst="rect">
            <a:avLst/>
          </a:prstGeom>
          <a:noFill/>
          <a:ln w="9525">
            <a:noFill/>
            <a:miter lim="800000"/>
            <a:headEnd/>
            <a:tailEnd/>
          </a:ln>
        </p:spPr>
        <p:txBody>
          <a:bodyPr wrap="none">
            <a:spAutoFit/>
          </a:bodyPr>
          <a:lstStyle/>
          <a:p>
            <a:r>
              <a:rPr lang="en-GB" sz="2400" b="1" dirty="0" smtClean="0"/>
              <a:t>location, scale </a:t>
            </a:r>
            <a:r>
              <a:rPr lang="en-GB" sz="2400" b="1" dirty="0"/>
              <a:t>of influence and impact</a:t>
            </a:r>
          </a:p>
        </p:txBody>
      </p:sp>
      <p:sp>
        <p:nvSpPr>
          <p:cNvPr id="5" name="Up Arrow 4"/>
          <p:cNvSpPr/>
          <p:nvPr/>
        </p:nvSpPr>
        <p:spPr>
          <a:xfrm rot="3693533">
            <a:off x="4289324" y="-91689"/>
            <a:ext cx="1150937" cy="739775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17414" name="TextBox 5"/>
          <p:cNvSpPr txBox="1">
            <a:spLocks noChangeArrowheads="1"/>
          </p:cNvSpPr>
          <p:nvPr/>
        </p:nvSpPr>
        <p:spPr bwMode="auto">
          <a:xfrm>
            <a:off x="1475830" y="1412801"/>
            <a:ext cx="973343" cy="461665"/>
          </a:xfrm>
          <a:prstGeom prst="rect">
            <a:avLst/>
          </a:prstGeom>
          <a:noFill/>
          <a:ln w="9525">
            <a:noFill/>
            <a:miter lim="800000"/>
            <a:headEnd/>
            <a:tailEnd/>
          </a:ln>
        </p:spPr>
        <p:txBody>
          <a:bodyPr wrap="none">
            <a:spAutoFit/>
          </a:bodyPr>
          <a:lstStyle/>
          <a:p>
            <a:r>
              <a:rPr lang="en-GB" sz="2400" b="1" dirty="0"/>
              <a:t>mini-c</a:t>
            </a:r>
          </a:p>
        </p:txBody>
      </p:sp>
      <p:sp>
        <p:nvSpPr>
          <p:cNvPr id="17415" name="TextBox 6"/>
          <p:cNvSpPr txBox="1">
            <a:spLocks noChangeArrowheads="1"/>
          </p:cNvSpPr>
          <p:nvPr/>
        </p:nvSpPr>
        <p:spPr bwMode="auto">
          <a:xfrm>
            <a:off x="2987998" y="1412801"/>
            <a:ext cx="1000210" cy="461665"/>
          </a:xfrm>
          <a:prstGeom prst="rect">
            <a:avLst/>
          </a:prstGeom>
          <a:noFill/>
          <a:ln w="9525">
            <a:noFill/>
            <a:miter lim="800000"/>
            <a:headEnd/>
            <a:tailEnd/>
          </a:ln>
        </p:spPr>
        <p:txBody>
          <a:bodyPr wrap="none">
            <a:spAutoFit/>
          </a:bodyPr>
          <a:lstStyle/>
          <a:p>
            <a:r>
              <a:rPr lang="en-GB" sz="2400" b="1" dirty="0"/>
              <a:t>little-c</a:t>
            </a:r>
          </a:p>
        </p:txBody>
      </p:sp>
      <p:sp>
        <p:nvSpPr>
          <p:cNvPr id="17416" name="TextBox 7"/>
          <p:cNvSpPr txBox="1">
            <a:spLocks noChangeArrowheads="1"/>
          </p:cNvSpPr>
          <p:nvPr/>
        </p:nvSpPr>
        <p:spPr bwMode="auto">
          <a:xfrm>
            <a:off x="4860206" y="1412801"/>
            <a:ext cx="842923" cy="461665"/>
          </a:xfrm>
          <a:prstGeom prst="rect">
            <a:avLst/>
          </a:prstGeom>
          <a:noFill/>
          <a:ln w="9525">
            <a:noFill/>
            <a:miter lim="800000"/>
            <a:headEnd/>
            <a:tailEnd/>
          </a:ln>
        </p:spPr>
        <p:txBody>
          <a:bodyPr wrap="none">
            <a:spAutoFit/>
          </a:bodyPr>
          <a:lstStyle/>
          <a:p>
            <a:r>
              <a:rPr lang="en-GB" sz="2400" b="1" dirty="0" smtClean="0"/>
              <a:t>pro-c</a:t>
            </a:r>
            <a:endParaRPr lang="en-GB" sz="2400" b="1" dirty="0"/>
          </a:p>
        </p:txBody>
      </p:sp>
      <p:sp>
        <p:nvSpPr>
          <p:cNvPr id="17417" name="TextBox 8"/>
          <p:cNvSpPr txBox="1">
            <a:spLocks noChangeArrowheads="1"/>
          </p:cNvSpPr>
          <p:nvPr/>
        </p:nvSpPr>
        <p:spPr bwMode="auto">
          <a:xfrm>
            <a:off x="6372399" y="1412652"/>
            <a:ext cx="837089" cy="461665"/>
          </a:xfrm>
          <a:prstGeom prst="rect">
            <a:avLst/>
          </a:prstGeom>
          <a:noFill/>
          <a:ln w="9525">
            <a:noFill/>
            <a:miter lim="800000"/>
            <a:headEnd/>
            <a:tailEnd/>
          </a:ln>
        </p:spPr>
        <p:txBody>
          <a:bodyPr wrap="none">
            <a:spAutoFit/>
          </a:bodyPr>
          <a:lstStyle/>
          <a:p>
            <a:r>
              <a:rPr lang="en-GB" sz="2400" b="1" dirty="0"/>
              <a:t>Big-C</a:t>
            </a:r>
          </a:p>
        </p:txBody>
      </p:sp>
      <p:sp>
        <p:nvSpPr>
          <p:cNvPr id="17418" name="TextBox 9"/>
          <p:cNvSpPr txBox="1">
            <a:spLocks noChangeArrowheads="1"/>
          </p:cNvSpPr>
          <p:nvPr/>
        </p:nvSpPr>
        <p:spPr bwMode="auto">
          <a:xfrm>
            <a:off x="6228358" y="1916857"/>
            <a:ext cx="1931426" cy="923330"/>
          </a:xfrm>
          <a:prstGeom prst="rect">
            <a:avLst/>
          </a:prstGeom>
          <a:noFill/>
          <a:ln w="9525">
            <a:noFill/>
            <a:miter lim="800000"/>
            <a:headEnd/>
            <a:tailEnd/>
          </a:ln>
        </p:spPr>
        <p:txBody>
          <a:bodyPr wrap="none">
            <a:spAutoFit/>
          </a:bodyPr>
          <a:lstStyle/>
          <a:p>
            <a:r>
              <a:rPr lang="en-GB" b="1" i="1" dirty="0"/>
              <a:t>eminent creativity</a:t>
            </a:r>
          </a:p>
          <a:p>
            <a:r>
              <a:rPr lang="en-GB" b="1" i="1" dirty="0"/>
              <a:t>of exceptional</a:t>
            </a:r>
          </a:p>
          <a:p>
            <a:r>
              <a:rPr lang="en-GB" b="1" i="1" dirty="0"/>
              <a:t> people</a:t>
            </a:r>
          </a:p>
        </p:txBody>
      </p:sp>
      <p:sp>
        <p:nvSpPr>
          <p:cNvPr id="17419" name="TextBox 10"/>
          <p:cNvSpPr txBox="1">
            <a:spLocks noChangeArrowheads="1"/>
          </p:cNvSpPr>
          <p:nvPr/>
        </p:nvSpPr>
        <p:spPr bwMode="auto">
          <a:xfrm>
            <a:off x="4643612" y="2709640"/>
            <a:ext cx="1604350" cy="1200329"/>
          </a:xfrm>
          <a:prstGeom prst="rect">
            <a:avLst/>
          </a:prstGeom>
          <a:noFill/>
          <a:ln w="9525">
            <a:noFill/>
            <a:miter lim="800000"/>
            <a:headEnd/>
            <a:tailEnd/>
          </a:ln>
        </p:spPr>
        <p:txBody>
          <a:bodyPr wrap="none">
            <a:spAutoFit/>
          </a:bodyPr>
          <a:lstStyle/>
          <a:p>
            <a:r>
              <a:rPr lang="en-GB" b="1" i="1" dirty="0"/>
              <a:t>creative acts </a:t>
            </a:r>
          </a:p>
          <a:p>
            <a:r>
              <a:rPr lang="en-GB" b="1" i="1" dirty="0"/>
              <a:t>of experts </a:t>
            </a:r>
          </a:p>
          <a:p>
            <a:r>
              <a:rPr lang="en-GB" b="1" i="1" dirty="0"/>
              <a:t>&amp; experienced </a:t>
            </a:r>
          </a:p>
          <a:p>
            <a:r>
              <a:rPr lang="en-GB" b="1" i="1" dirty="0"/>
              <a:t>people</a:t>
            </a:r>
          </a:p>
        </p:txBody>
      </p:sp>
      <p:sp>
        <p:nvSpPr>
          <p:cNvPr id="17420" name="TextBox 11"/>
          <p:cNvSpPr txBox="1">
            <a:spLocks noChangeArrowheads="1"/>
          </p:cNvSpPr>
          <p:nvPr/>
        </p:nvSpPr>
        <p:spPr bwMode="auto">
          <a:xfrm>
            <a:off x="3059287" y="3357340"/>
            <a:ext cx="1556836" cy="1477328"/>
          </a:xfrm>
          <a:prstGeom prst="rect">
            <a:avLst/>
          </a:prstGeom>
          <a:noFill/>
          <a:ln w="9525">
            <a:noFill/>
            <a:miter lim="800000"/>
            <a:headEnd/>
            <a:tailEnd/>
          </a:ln>
        </p:spPr>
        <p:txBody>
          <a:bodyPr wrap="none">
            <a:spAutoFit/>
          </a:bodyPr>
          <a:lstStyle/>
          <a:p>
            <a:r>
              <a:rPr lang="en-GB" b="1" i="1"/>
              <a:t>everyday</a:t>
            </a:r>
          </a:p>
          <a:p>
            <a:r>
              <a:rPr lang="en-GB" b="1" i="1"/>
              <a:t>creative </a:t>
            </a:r>
          </a:p>
          <a:p>
            <a:r>
              <a:rPr lang="en-GB" b="1" i="1"/>
              <a:t>thoughts </a:t>
            </a:r>
          </a:p>
          <a:p>
            <a:r>
              <a:rPr lang="en-GB" b="1" i="1"/>
              <a:t>and actions </a:t>
            </a:r>
          </a:p>
          <a:p>
            <a:r>
              <a:rPr lang="en-GB" b="1" i="1"/>
              <a:t>of you and me</a:t>
            </a:r>
          </a:p>
        </p:txBody>
      </p:sp>
      <p:sp>
        <p:nvSpPr>
          <p:cNvPr id="17421" name="TextBox 12"/>
          <p:cNvSpPr txBox="1">
            <a:spLocks noChangeArrowheads="1"/>
          </p:cNvSpPr>
          <p:nvPr/>
        </p:nvSpPr>
        <p:spPr bwMode="auto">
          <a:xfrm>
            <a:off x="899592" y="476672"/>
            <a:ext cx="7625101" cy="461665"/>
          </a:xfrm>
          <a:prstGeom prst="rect">
            <a:avLst/>
          </a:prstGeom>
          <a:noFill/>
          <a:ln w="9525">
            <a:noFill/>
            <a:miter lim="800000"/>
            <a:headEnd/>
            <a:tailEnd/>
          </a:ln>
        </p:spPr>
        <p:txBody>
          <a:bodyPr wrap="none">
            <a:spAutoFit/>
          </a:bodyPr>
          <a:lstStyle/>
          <a:p>
            <a:r>
              <a:rPr lang="en-GB" sz="2400" b="1" dirty="0"/>
              <a:t>Four-C model of creativity  Kaufman and </a:t>
            </a:r>
            <a:r>
              <a:rPr lang="en-GB" sz="2400" b="1" dirty="0" err="1"/>
              <a:t>Berghetto</a:t>
            </a:r>
            <a:r>
              <a:rPr lang="en-GB" sz="2400" b="1" dirty="0"/>
              <a:t> (2009) </a:t>
            </a:r>
          </a:p>
        </p:txBody>
      </p:sp>
      <p:sp>
        <p:nvSpPr>
          <p:cNvPr id="17422" name="TextBox 11"/>
          <p:cNvSpPr txBox="1">
            <a:spLocks noChangeArrowheads="1"/>
          </p:cNvSpPr>
          <p:nvPr/>
        </p:nvSpPr>
        <p:spPr bwMode="auto">
          <a:xfrm>
            <a:off x="1403648" y="4509120"/>
            <a:ext cx="1577098" cy="646331"/>
          </a:xfrm>
          <a:prstGeom prst="rect">
            <a:avLst/>
          </a:prstGeom>
          <a:noFill/>
          <a:ln w="9525">
            <a:noFill/>
            <a:miter lim="800000"/>
            <a:headEnd/>
            <a:tailEnd/>
          </a:ln>
        </p:spPr>
        <p:txBody>
          <a:bodyPr wrap="none">
            <a:spAutoFit/>
          </a:bodyPr>
          <a:lstStyle/>
          <a:p>
            <a:r>
              <a:rPr lang="en-GB" b="1" i="1" dirty="0"/>
              <a:t>changes in </a:t>
            </a:r>
          </a:p>
          <a:p>
            <a:r>
              <a:rPr lang="en-GB" b="1" i="1" dirty="0"/>
              <a:t>understanding</a:t>
            </a:r>
          </a:p>
        </p:txBody>
      </p:sp>
      <p:cxnSp>
        <p:nvCxnSpPr>
          <p:cNvPr id="17" name="Straight Arrow Connector 16"/>
          <p:cNvCxnSpPr/>
          <p:nvPr/>
        </p:nvCxnSpPr>
        <p:spPr>
          <a:xfrm>
            <a:off x="1979712" y="5805264"/>
            <a:ext cx="4320654" cy="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79712" y="5445224"/>
            <a:ext cx="2440062" cy="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08078" y="5517257"/>
            <a:ext cx="1379032" cy="400110"/>
          </a:xfrm>
          <a:prstGeom prst="rect">
            <a:avLst/>
          </a:prstGeom>
          <a:solidFill>
            <a:schemeClr val="bg1"/>
          </a:solidFill>
        </p:spPr>
        <p:txBody>
          <a:bodyPr wrap="none" rtlCol="0">
            <a:spAutoFit/>
          </a:bodyPr>
          <a:lstStyle/>
          <a:p>
            <a:r>
              <a:rPr lang="en-GB" sz="2000" b="1" dirty="0" smtClean="0"/>
              <a:t>Academics </a:t>
            </a:r>
            <a:endParaRPr lang="en-GB" sz="2000" b="1" dirty="0"/>
          </a:p>
        </p:txBody>
      </p:sp>
      <p:sp>
        <p:nvSpPr>
          <p:cNvPr id="22" name="TextBox 21"/>
          <p:cNvSpPr txBox="1"/>
          <p:nvPr/>
        </p:nvSpPr>
        <p:spPr>
          <a:xfrm>
            <a:off x="2699966" y="5229225"/>
            <a:ext cx="1184170" cy="400110"/>
          </a:xfrm>
          <a:prstGeom prst="rect">
            <a:avLst/>
          </a:prstGeom>
          <a:solidFill>
            <a:schemeClr val="bg1"/>
          </a:solidFill>
        </p:spPr>
        <p:txBody>
          <a:bodyPr wrap="none" rtlCol="0">
            <a:spAutoFit/>
          </a:bodyPr>
          <a:lstStyle/>
          <a:p>
            <a:r>
              <a:rPr lang="en-GB" sz="2000" b="1" dirty="0" smtClean="0"/>
              <a:t>Students </a:t>
            </a:r>
            <a:endParaRPr lang="en-GB" sz="2000" b="1" dirty="0"/>
          </a:p>
        </p:txBody>
      </p:sp>
      <p:sp>
        <p:nvSpPr>
          <p:cNvPr id="26" name="Rectangle 25"/>
          <p:cNvSpPr/>
          <p:nvPr/>
        </p:nvSpPr>
        <p:spPr>
          <a:xfrm>
            <a:off x="1331640" y="2852936"/>
            <a:ext cx="3240360" cy="2246769"/>
          </a:xfrm>
          <a:prstGeom prst="rect">
            <a:avLst/>
          </a:prstGeom>
          <a:solidFill>
            <a:schemeClr val="bg1"/>
          </a:solidFill>
          <a:ln>
            <a:noFill/>
          </a:ln>
        </p:spPr>
        <p:txBody>
          <a:bodyPr wrap="square">
            <a:spAutoFit/>
          </a:bodyPr>
          <a:lstStyle/>
          <a:p>
            <a:r>
              <a:rPr lang="en-US" sz="2000" b="1" dirty="0" smtClean="0">
                <a:latin typeface="Arial" pitchFamily="34" charset="0"/>
                <a:cs typeface="Arial" pitchFamily="34" charset="0"/>
              </a:rPr>
              <a:t>creativity is often the </a:t>
            </a:r>
          </a:p>
          <a:p>
            <a:r>
              <a:rPr lang="en-US" sz="2000" b="1" dirty="0" smtClean="0">
                <a:latin typeface="Arial" pitchFamily="34" charset="0"/>
                <a:cs typeface="Arial" pitchFamily="34" charset="0"/>
              </a:rPr>
              <a:t>result of making a third </a:t>
            </a:r>
          </a:p>
          <a:p>
            <a:r>
              <a:rPr lang="en-US" sz="2000" b="1" dirty="0" smtClean="0">
                <a:latin typeface="Arial" pitchFamily="34" charset="0"/>
                <a:cs typeface="Arial" pitchFamily="34" charset="0"/>
              </a:rPr>
              <a:t>‘thing’ from two existing </a:t>
            </a:r>
          </a:p>
          <a:p>
            <a:r>
              <a:rPr lang="en-US" sz="2000" b="1" dirty="0" smtClean="0">
                <a:latin typeface="Arial" pitchFamily="34" charset="0"/>
                <a:cs typeface="Arial" pitchFamily="34" charset="0"/>
              </a:rPr>
              <a:t>things or ideas, rather </a:t>
            </a:r>
          </a:p>
          <a:p>
            <a:r>
              <a:rPr lang="en-US" sz="2000" b="1" dirty="0" smtClean="0">
                <a:latin typeface="Arial" pitchFamily="34" charset="0"/>
                <a:cs typeface="Arial" pitchFamily="34" charset="0"/>
              </a:rPr>
              <a:t>than making something </a:t>
            </a:r>
          </a:p>
          <a:p>
            <a:r>
              <a:rPr lang="en-US" sz="2000" b="1" dirty="0" smtClean="0">
                <a:latin typeface="Arial" pitchFamily="34" charset="0"/>
                <a:cs typeface="Arial" pitchFamily="34" charset="0"/>
              </a:rPr>
              <a:t>from nothing 1+1=3!</a:t>
            </a:r>
          </a:p>
          <a:p>
            <a:r>
              <a:rPr lang="en-US" sz="2000" b="1" dirty="0" err="1" smtClean="0">
                <a:latin typeface="Arial" pitchFamily="34" charset="0"/>
                <a:cs typeface="Arial" pitchFamily="34" charset="0"/>
              </a:rPr>
              <a:t>McWilliam</a:t>
            </a:r>
            <a:r>
              <a:rPr lang="en-US" sz="2000" b="1" dirty="0" smtClean="0">
                <a:latin typeface="Arial" pitchFamily="34" charset="0"/>
                <a:cs typeface="Arial" pitchFamily="34" charset="0"/>
              </a:rPr>
              <a:t> (2016)</a:t>
            </a:r>
            <a:r>
              <a:rPr lang="en-US" sz="2000" b="1" baseline="30000" dirty="0" smtClean="0">
                <a:latin typeface="Arial" pitchFamily="34" charset="0"/>
                <a:cs typeface="Arial" pitchFamily="34" charset="0"/>
              </a:rPr>
              <a:t> </a:t>
            </a:r>
            <a:endParaRPr lang="en-GB" sz="2000" b="1" dirty="0">
              <a:latin typeface="Arial" pitchFamily="34" charset="0"/>
              <a:cs typeface="Arial"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norman\Pictures\LIMERICK\TINA SEELIG.png"/>
          <p:cNvPicPr>
            <a:picLocks noChangeAspect="1" noChangeArrowheads="1"/>
          </p:cNvPicPr>
          <p:nvPr/>
        </p:nvPicPr>
        <p:blipFill>
          <a:blip r:embed="rId3" cstate="print"/>
          <a:srcRect/>
          <a:stretch>
            <a:fillRect/>
          </a:stretch>
        </p:blipFill>
        <p:spPr bwMode="auto">
          <a:xfrm>
            <a:off x="611560" y="188640"/>
            <a:ext cx="8352928" cy="5877272"/>
          </a:xfrm>
          <a:prstGeom prst="rect">
            <a:avLst/>
          </a:prstGeom>
          <a:noFill/>
        </p:spPr>
      </p:pic>
      <p:sp>
        <p:nvSpPr>
          <p:cNvPr id="4" name="Rectangle 3">
            <a:hlinkClick r:id="rId4"/>
          </p:cNvPr>
          <p:cNvSpPr/>
          <p:nvPr/>
        </p:nvSpPr>
        <p:spPr>
          <a:xfrm>
            <a:off x="1115616" y="6211669"/>
            <a:ext cx="6624736" cy="461665"/>
          </a:xfrm>
          <a:prstGeom prst="rect">
            <a:avLst/>
          </a:prstGeom>
        </p:spPr>
        <p:txBody>
          <a:bodyPr wrap="square">
            <a:spAutoFit/>
          </a:bodyPr>
          <a:lstStyle/>
          <a:p>
            <a:r>
              <a:rPr lang="en-GB" sz="2400" b="1" dirty="0" smtClean="0">
                <a:hlinkClick r:id="rId4"/>
              </a:rPr>
              <a:t>https://www.youtube.com/watch?v=IC_ZT00fasY</a:t>
            </a:r>
            <a:endParaRPr lang="en-GB" sz="2400" b="1" dirty="0"/>
          </a:p>
        </p:txBody>
      </p:sp>
      <p:sp>
        <p:nvSpPr>
          <p:cNvPr id="6" name="TextBox 5"/>
          <p:cNvSpPr txBox="1"/>
          <p:nvPr/>
        </p:nvSpPr>
        <p:spPr>
          <a:xfrm>
            <a:off x="5076056" y="3429000"/>
            <a:ext cx="3701654" cy="1631216"/>
          </a:xfrm>
          <a:prstGeom prst="rect">
            <a:avLst/>
          </a:prstGeom>
          <a:noFill/>
        </p:spPr>
        <p:txBody>
          <a:bodyPr wrap="none" rtlCol="0">
            <a:spAutoFit/>
          </a:bodyPr>
          <a:lstStyle/>
          <a:p>
            <a:r>
              <a:rPr lang="en-GB" sz="2000" b="1" dirty="0" smtClean="0">
                <a:solidFill>
                  <a:schemeClr val="bg1"/>
                </a:solidFill>
                <a:latin typeface="Arial" pitchFamily="34" charset="0"/>
                <a:cs typeface="Arial" pitchFamily="34" charset="0"/>
              </a:rPr>
              <a:t>Identify possible techniques </a:t>
            </a:r>
          </a:p>
          <a:p>
            <a:r>
              <a:rPr lang="en-GB" sz="2000" b="1" dirty="0" smtClean="0">
                <a:solidFill>
                  <a:schemeClr val="bg1"/>
                </a:solidFill>
                <a:latin typeface="Arial" pitchFamily="34" charset="0"/>
                <a:cs typeface="Arial" pitchFamily="34" charset="0"/>
              </a:rPr>
              <a:t>that you could use to </a:t>
            </a:r>
          </a:p>
          <a:p>
            <a:r>
              <a:rPr lang="en-GB" sz="2000" b="1" dirty="0" smtClean="0">
                <a:solidFill>
                  <a:schemeClr val="bg1"/>
                </a:solidFill>
                <a:latin typeface="Arial" pitchFamily="34" charset="0"/>
                <a:cs typeface="Arial" pitchFamily="34" charset="0"/>
              </a:rPr>
              <a:t>encourage students to use </a:t>
            </a:r>
          </a:p>
          <a:p>
            <a:r>
              <a:rPr lang="en-GB" sz="2000" b="1" dirty="0" smtClean="0">
                <a:solidFill>
                  <a:schemeClr val="bg1"/>
                </a:solidFill>
                <a:latin typeface="Arial" pitchFamily="34" charset="0"/>
                <a:cs typeface="Arial" pitchFamily="34" charset="0"/>
              </a:rPr>
              <a:t>their creativity in your own</a:t>
            </a:r>
          </a:p>
          <a:p>
            <a:r>
              <a:rPr lang="en-GB" sz="2000" b="1" dirty="0" smtClean="0">
                <a:solidFill>
                  <a:schemeClr val="bg1"/>
                </a:solidFill>
                <a:latin typeface="Arial" pitchFamily="34" charset="0"/>
                <a:cs typeface="Arial" pitchFamily="34" charset="0"/>
              </a:rPr>
              <a:t>teaching / learning contexts</a:t>
            </a:r>
            <a:endParaRPr lang="en-GB" sz="20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man\Documents\CHALKMOUNTAIN KEY INFORMATION\CARTOONS\COPY CARTOONS\KIBOKO additions\ECOLOGIES\SETTING UP A BUSINESS\setting up a business.jpg"/>
          <p:cNvPicPr>
            <a:picLocks noChangeAspect="1" noChangeArrowheads="1"/>
          </p:cNvPicPr>
          <p:nvPr/>
        </p:nvPicPr>
        <p:blipFill>
          <a:blip r:embed="rId2" cstate="print"/>
          <a:srcRect/>
          <a:stretch>
            <a:fillRect/>
          </a:stretch>
        </p:blipFill>
        <p:spPr bwMode="auto">
          <a:xfrm>
            <a:off x="1907704" y="3284984"/>
            <a:ext cx="2664296" cy="2656911"/>
          </a:xfrm>
          <a:prstGeom prst="rect">
            <a:avLst/>
          </a:prstGeom>
          <a:noFill/>
        </p:spPr>
      </p:pic>
      <p:pic>
        <p:nvPicPr>
          <p:cNvPr id="1027" name="Picture 3" descr="C:\Users\norman\Documents\CHALKMOUNTAIN KEY INFORMATION\CARTOONS\COPY CARTOONS\KIBOKO additions\ECOLOGIES\PHD NARRATIVE\colleague b.jpg"/>
          <p:cNvPicPr>
            <a:picLocks noChangeAspect="1" noChangeArrowheads="1"/>
          </p:cNvPicPr>
          <p:nvPr/>
        </p:nvPicPr>
        <p:blipFill>
          <a:blip r:embed="rId3" cstate="print"/>
          <a:srcRect/>
          <a:stretch>
            <a:fillRect/>
          </a:stretch>
        </p:blipFill>
        <p:spPr bwMode="auto">
          <a:xfrm flipH="1">
            <a:off x="6228184" y="3645024"/>
            <a:ext cx="2304256" cy="2232248"/>
          </a:xfrm>
          <a:prstGeom prst="rect">
            <a:avLst/>
          </a:prstGeom>
          <a:noFill/>
        </p:spPr>
      </p:pic>
      <p:sp>
        <p:nvSpPr>
          <p:cNvPr id="9" name="Cloud Callout 8"/>
          <p:cNvSpPr/>
          <p:nvPr/>
        </p:nvSpPr>
        <p:spPr>
          <a:xfrm rot="16200000">
            <a:off x="7236296" y="2924944"/>
            <a:ext cx="504056" cy="648072"/>
          </a:xfrm>
          <a:prstGeom prst="cloudCallout">
            <a:avLst>
              <a:gd name="adj1" fmla="val -75245"/>
              <a:gd name="adj2" fmla="val 71816"/>
            </a:avLst>
          </a:prstGeom>
          <a:solidFill>
            <a:srgbClr val="F8F319">
              <a:alpha val="3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55576" y="6027003"/>
            <a:ext cx="9289032" cy="830997"/>
          </a:xfrm>
          <a:prstGeom prst="rect">
            <a:avLst/>
          </a:prstGeom>
          <a:noFill/>
        </p:spPr>
        <p:txBody>
          <a:bodyPr wrap="square" rtlCol="0">
            <a:spAutoFit/>
          </a:bodyPr>
          <a:lstStyle/>
          <a:p>
            <a:r>
              <a:rPr lang="en-GB" sz="2400" dirty="0" smtClean="0">
                <a:latin typeface="Hobo Std" pitchFamily="34" charset="0"/>
              </a:rPr>
              <a:t>instigate, encourage, ‘get out of the way’,  observe, </a:t>
            </a:r>
          </a:p>
          <a:p>
            <a:r>
              <a:rPr lang="en-GB" sz="2400" dirty="0" smtClean="0">
                <a:latin typeface="Hobo Std" pitchFamily="34" charset="0"/>
              </a:rPr>
              <a:t>recognise &amp; value, share meanings of creation</a:t>
            </a:r>
            <a:endParaRPr lang="en-GB" sz="2400" dirty="0">
              <a:latin typeface="Hobo Std" pitchFamily="34" charset="0"/>
            </a:endParaRPr>
          </a:p>
        </p:txBody>
      </p:sp>
      <p:sp>
        <p:nvSpPr>
          <p:cNvPr id="15" name="TextBox 14"/>
          <p:cNvSpPr txBox="1"/>
          <p:nvPr/>
        </p:nvSpPr>
        <p:spPr>
          <a:xfrm>
            <a:off x="611560" y="4581128"/>
            <a:ext cx="1800200" cy="523220"/>
          </a:xfrm>
          <a:prstGeom prst="rect">
            <a:avLst/>
          </a:prstGeom>
          <a:solidFill>
            <a:schemeClr val="bg1"/>
          </a:solidFill>
        </p:spPr>
        <p:txBody>
          <a:bodyPr wrap="square" rtlCol="0">
            <a:spAutoFit/>
          </a:bodyPr>
          <a:lstStyle/>
          <a:p>
            <a:r>
              <a:rPr lang="en-GB" sz="2800" dirty="0" smtClean="0">
                <a:latin typeface="Hobo Std" pitchFamily="34" charset="0"/>
              </a:rPr>
              <a:t>instigator</a:t>
            </a:r>
            <a:endParaRPr lang="en-GB" sz="2800" dirty="0">
              <a:latin typeface="Hobo Std" pitchFamily="34" charset="0"/>
            </a:endParaRPr>
          </a:p>
        </p:txBody>
      </p:sp>
      <p:sp>
        <p:nvSpPr>
          <p:cNvPr id="17" name="TextBox 16"/>
          <p:cNvSpPr txBox="1"/>
          <p:nvPr/>
        </p:nvSpPr>
        <p:spPr>
          <a:xfrm>
            <a:off x="5652120" y="4653136"/>
            <a:ext cx="1440160" cy="830997"/>
          </a:xfrm>
          <a:prstGeom prst="rect">
            <a:avLst/>
          </a:prstGeom>
          <a:noFill/>
        </p:spPr>
        <p:txBody>
          <a:bodyPr wrap="square" rtlCol="0">
            <a:spAutoFit/>
          </a:bodyPr>
          <a:lstStyle/>
          <a:p>
            <a:r>
              <a:rPr lang="en-GB" sz="2400" dirty="0" smtClean="0">
                <a:latin typeface="Hobo Std" pitchFamily="34" charset="0"/>
              </a:rPr>
              <a:t>create </a:t>
            </a:r>
          </a:p>
          <a:p>
            <a:r>
              <a:rPr lang="en-GB" sz="2400" dirty="0" smtClean="0">
                <a:latin typeface="Hobo Std" pitchFamily="34" charset="0"/>
              </a:rPr>
              <a:t>&amp; learn</a:t>
            </a:r>
            <a:endParaRPr lang="en-GB" sz="2400" dirty="0">
              <a:latin typeface="Hobo Std" pitchFamily="34" charset="0"/>
            </a:endParaRPr>
          </a:p>
        </p:txBody>
      </p:sp>
      <p:pic>
        <p:nvPicPr>
          <p:cNvPr id="1032" name="Picture 8"/>
          <p:cNvPicPr>
            <a:picLocks noChangeAspect="1" noChangeArrowheads="1"/>
          </p:cNvPicPr>
          <p:nvPr/>
        </p:nvPicPr>
        <p:blipFill>
          <a:blip r:embed="rId4" cstate="print"/>
          <a:srcRect/>
          <a:stretch>
            <a:fillRect/>
          </a:stretch>
        </p:blipFill>
        <p:spPr bwMode="auto">
          <a:xfrm>
            <a:off x="2771800" y="836712"/>
            <a:ext cx="4231040" cy="2059137"/>
          </a:xfrm>
          <a:prstGeom prst="rect">
            <a:avLst/>
          </a:prstGeom>
          <a:noFill/>
          <a:ln w="9525">
            <a:noFill/>
            <a:miter lim="800000"/>
            <a:headEnd/>
            <a:tailEnd/>
          </a:ln>
        </p:spPr>
      </p:pic>
      <p:sp>
        <p:nvSpPr>
          <p:cNvPr id="22" name="Freeform 21"/>
          <p:cNvSpPr/>
          <p:nvPr/>
        </p:nvSpPr>
        <p:spPr>
          <a:xfrm>
            <a:off x="2987824" y="2492896"/>
            <a:ext cx="1728192" cy="1728192"/>
          </a:xfrm>
          <a:custGeom>
            <a:avLst/>
            <a:gdLst>
              <a:gd name="connsiteX0" fmla="*/ 0 w 2102069"/>
              <a:gd name="connsiteY0" fmla="*/ 1376855 h 2236952"/>
              <a:gd name="connsiteX1" fmla="*/ 609600 w 2102069"/>
              <a:gd name="connsiteY1" fmla="*/ 2007476 h 2236952"/>
              <a:gd name="connsiteX2" fmla="*/ 2102069 w 2102069"/>
              <a:gd name="connsiteY2" fmla="*/ 0 h 2236952"/>
              <a:gd name="connsiteX3" fmla="*/ 2102069 w 2102069"/>
              <a:gd name="connsiteY3" fmla="*/ 0 h 2236952"/>
            </a:gdLst>
            <a:ahLst/>
            <a:cxnLst>
              <a:cxn ang="0">
                <a:pos x="connsiteX0" y="connsiteY0"/>
              </a:cxn>
              <a:cxn ang="0">
                <a:pos x="connsiteX1" y="connsiteY1"/>
              </a:cxn>
              <a:cxn ang="0">
                <a:pos x="connsiteX2" y="connsiteY2"/>
              </a:cxn>
              <a:cxn ang="0">
                <a:pos x="connsiteX3" y="connsiteY3"/>
              </a:cxn>
            </a:cxnLst>
            <a:rect l="l" t="t" r="r" b="b"/>
            <a:pathLst>
              <a:path w="2102069" h="2236952">
                <a:moveTo>
                  <a:pt x="0" y="1376855"/>
                </a:moveTo>
                <a:cubicBezTo>
                  <a:pt x="129627" y="1806903"/>
                  <a:pt x="259255" y="2236952"/>
                  <a:pt x="609600" y="2007476"/>
                </a:cubicBezTo>
                <a:cubicBezTo>
                  <a:pt x="959945" y="1778000"/>
                  <a:pt x="2102069" y="0"/>
                  <a:pt x="2102069" y="0"/>
                </a:cubicBezTo>
                <a:lnTo>
                  <a:pt x="2102069" y="0"/>
                </a:lnTo>
              </a:path>
            </a:pathLst>
          </a:custGeom>
          <a:ln w="508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3131840" y="2780928"/>
            <a:ext cx="2232248" cy="738664"/>
          </a:xfrm>
          <a:prstGeom prst="rect">
            <a:avLst/>
          </a:prstGeom>
          <a:solidFill>
            <a:schemeClr val="bg1"/>
          </a:solidFill>
        </p:spPr>
        <p:txBody>
          <a:bodyPr wrap="square" rtlCol="0">
            <a:spAutoFit/>
          </a:bodyPr>
          <a:lstStyle/>
          <a:p>
            <a:pPr algn="ctr"/>
            <a:r>
              <a:rPr lang="en-GB" sz="2400" dirty="0" smtClean="0">
                <a:latin typeface="Hobo Std" pitchFamily="34" charset="0"/>
              </a:rPr>
              <a:t>CHALLENGE</a:t>
            </a:r>
            <a:r>
              <a:rPr lang="en-GB" dirty="0" smtClean="0">
                <a:latin typeface="Hobo Std" pitchFamily="34" charset="0"/>
              </a:rPr>
              <a:t> </a:t>
            </a:r>
          </a:p>
          <a:p>
            <a:pPr algn="ctr"/>
            <a:r>
              <a:rPr lang="en-GB" dirty="0" smtClean="0">
                <a:latin typeface="Hobo Std" pitchFamily="34" charset="0"/>
              </a:rPr>
              <a:t>make &amp; tell a story</a:t>
            </a:r>
          </a:p>
        </p:txBody>
      </p:sp>
      <p:pic>
        <p:nvPicPr>
          <p:cNvPr id="1033" name="Picture 9" descr="C:\Users\norman\Documents\CHALKMOUNTAIN KEY INFORMATION\CARTOONS\COPY CARTOONS\KIBOKO additions\ECOLOGIES\SETTING UP A BUSINESS\female3.png"/>
          <p:cNvPicPr>
            <a:picLocks noChangeAspect="1" noChangeArrowheads="1"/>
          </p:cNvPicPr>
          <p:nvPr/>
        </p:nvPicPr>
        <p:blipFill>
          <a:blip r:embed="rId5" cstate="print"/>
          <a:srcRect/>
          <a:stretch>
            <a:fillRect/>
          </a:stretch>
        </p:blipFill>
        <p:spPr bwMode="auto">
          <a:xfrm>
            <a:off x="539552" y="260648"/>
            <a:ext cx="1935857" cy="2092516"/>
          </a:xfrm>
          <a:prstGeom prst="rect">
            <a:avLst/>
          </a:prstGeom>
          <a:noFill/>
        </p:spPr>
      </p:pic>
      <p:sp>
        <p:nvSpPr>
          <p:cNvPr id="24" name="TextBox 23"/>
          <p:cNvSpPr txBox="1"/>
          <p:nvPr/>
        </p:nvSpPr>
        <p:spPr>
          <a:xfrm>
            <a:off x="755576" y="2132856"/>
            <a:ext cx="2016224" cy="461665"/>
          </a:xfrm>
          <a:prstGeom prst="rect">
            <a:avLst/>
          </a:prstGeom>
          <a:solidFill>
            <a:schemeClr val="bg1"/>
          </a:solidFill>
        </p:spPr>
        <p:txBody>
          <a:bodyPr wrap="square" rtlCol="0">
            <a:spAutoFit/>
          </a:bodyPr>
          <a:lstStyle/>
          <a:p>
            <a:r>
              <a:rPr lang="en-GB" sz="2400" dirty="0" smtClean="0">
                <a:latin typeface="Hobo Std" pitchFamily="34" charset="0"/>
              </a:rPr>
              <a:t>create/learn</a:t>
            </a:r>
            <a:endParaRPr lang="en-GB" sz="2400" dirty="0">
              <a:latin typeface="Hobo Std" pitchFamily="34" charset="0"/>
            </a:endParaRPr>
          </a:p>
        </p:txBody>
      </p:sp>
      <p:sp>
        <p:nvSpPr>
          <p:cNvPr id="26" name="Cloud Callout 25"/>
          <p:cNvSpPr/>
          <p:nvPr/>
        </p:nvSpPr>
        <p:spPr>
          <a:xfrm rot="16400978">
            <a:off x="1855983" y="269416"/>
            <a:ext cx="432048" cy="592405"/>
          </a:xfrm>
          <a:prstGeom prst="cloudCallout">
            <a:avLst>
              <a:gd name="adj1" fmla="val -5508"/>
              <a:gd name="adj2" fmla="val -100731"/>
            </a:avLst>
          </a:prstGeom>
          <a:solidFill>
            <a:srgbClr val="F8F319">
              <a:alpha val="3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067944" y="1412776"/>
            <a:ext cx="1656184" cy="954107"/>
          </a:xfrm>
          <a:prstGeom prst="rect">
            <a:avLst/>
          </a:prstGeom>
          <a:solidFill>
            <a:schemeClr val="bg1"/>
          </a:solidFill>
        </p:spPr>
        <p:txBody>
          <a:bodyPr wrap="square" rtlCol="0">
            <a:spAutoFit/>
          </a:bodyPr>
          <a:lstStyle/>
          <a:p>
            <a:pPr algn="ctr"/>
            <a:r>
              <a:rPr lang="en-GB" sz="2800" dirty="0" smtClean="0">
                <a:latin typeface="Hobo Std" pitchFamily="34" charset="0"/>
              </a:rPr>
              <a:t> SHARE/ LEARN</a:t>
            </a:r>
            <a:endParaRPr lang="en-GB" sz="2800" dirty="0">
              <a:latin typeface="Hobo Std" pitchFamily="34" charset="0"/>
            </a:endParaRPr>
          </a:p>
        </p:txBody>
      </p:sp>
      <p:pic>
        <p:nvPicPr>
          <p:cNvPr id="1034" name="Picture 10" descr="C:\Users\norman\Documents\CHALKMOUNTAIN KEY INFORMATION\CARTOONS\COPY CARTOONS\KIBOKO additions\PEDAGOGY\designer.jpg"/>
          <p:cNvPicPr>
            <a:picLocks noChangeAspect="1" noChangeArrowheads="1"/>
          </p:cNvPicPr>
          <p:nvPr/>
        </p:nvPicPr>
        <p:blipFill>
          <a:blip r:embed="rId6" cstate="print"/>
          <a:srcRect/>
          <a:stretch>
            <a:fillRect/>
          </a:stretch>
        </p:blipFill>
        <p:spPr bwMode="auto">
          <a:xfrm>
            <a:off x="7236296" y="548680"/>
            <a:ext cx="1420521" cy="2232248"/>
          </a:xfrm>
          <a:prstGeom prst="rect">
            <a:avLst/>
          </a:prstGeom>
          <a:noFill/>
        </p:spPr>
      </p:pic>
      <p:sp>
        <p:nvSpPr>
          <p:cNvPr id="29" name="Cloud Callout 28"/>
          <p:cNvSpPr/>
          <p:nvPr/>
        </p:nvSpPr>
        <p:spPr>
          <a:xfrm rot="16200000">
            <a:off x="7308304" y="332656"/>
            <a:ext cx="504056" cy="648072"/>
          </a:xfrm>
          <a:prstGeom prst="cloudCallout">
            <a:avLst>
              <a:gd name="adj1" fmla="val -12690"/>
              <a:gd name="adj2" fmla="val 101008"/>
            </a:avLst>
          </a:prstGeom>
          <a:solidFill>
            <a:srgbClr val="F8F319">
              <a:alpha val="34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6839744" y="2492896"/>
            <a:ext cx="2304256" cy="461665"/>
          </a:xfrm>
          <a:prstGeom prst="rect">
            <a:avLst/>
          </a:prstGeom>
          <a:solidFill>
            <a:schemeClr val="bg1"/>
          </a:solidFill>
        </p:spPr>
        <p:txBody>
          <a:bodyPr wrap="square" rtlCol="0">
            <a:spAutoFit/>
          </a:bodyPr>
          <a:lstStyle/>
          <a:p>
            <a:r>
              <a:rPr lang="en-GB" sz="2400" dirty="0" smtClean="0">
                <a:latin typeface="Hobo Std" pitchFamily="34" charset="0"/>
              </a:rPr>
              <a:t>create &amp; learn</a:t>
            </a:r>
            <a:endParaRPr lang="en-GB" sz="2400" dirty="0">
              <a:latin typeface="Hobo Std" pitchFamily="34" charset="0"/>
            </a:endParaRPr>
          </a:p>
        </p:txBody>
      </p:sp>
      <p:sp>
        <p:nvSpPr>
          <p:cNvPr id="32" name="Freeform 31"/>
          <p:cNvSpPr/>
          <p:nvPr/>
        </p:nvSpPr>
        <p:spPr>
          <a:xfrm rot="633685">
            <a:off x="1691680" y="1916832"/>
            <a:ext cx="2952328" cy="596516"/>
          </a:xfrm>
          <a:custGeom>
            <a:avLst/>
            <a:gdLst>
              <a:gd name="connsiteX0" fmla="*/ 0 w 2627586"/>
              <a:gd name="connsiteY0" fmla="*/ 935421 h 1291020"/>
              <a:gd name="connsiteX1" fmla="*/ 451945 w 2627586"/>
              <a:gd name="connsiteY1" fmla="*/ 1135117 h 1291020"/>
              <a:gd name="connsiteX2" fmla="*/ 2627586 w 2627586"/>
              <a:gd name="connsiteY2" fmla="*/ 0 h 1291020"/>
              <a:gd name="connsiteX3" fmla="*/ 2627586 w 2627586"/>
              <a:gd name="connsiteY3" fmla="*/ 0 h 1291020"/>
            </a:gdLst>
            <a:ahLst/>
            <a:cxnLst>
              <a:cxn ang="0">
                <a:pos x="connsiteX0" y="connsiteY0"/>
              </a:cxn>
              <a:cxn ang="0">
                <a:pos x="connsiteX1" y="connsiteY1"/>
              </a:cxn>
              <a:cxn ang="0">
                <a:pos x="connsiteX2" y="connsiteY2"/>
              </a:cxn>
              <a:cxn ang="0">
                <a:pos x="connsiteX3" y="connsiteY3"/>
              </a:cxn>
            </a:cxnLst>
            <a:rect l="l" t="t" r="r" b="b"/>
            <a:pathLst>
              <a:path w="2627586" h="1291020">
                <a:moveTo>
                  <a:pt x="0" y="935421"/>
                </a:moveTo>
                <a:cubicBezTo>
                  <a:pt x="7007" y="1113220"/>
                  <a:pt x="14014" y="1291020"/>
                  <a:pt x="451945" y="1135117"/>
                </a:cubicBezTo>
                <a:cubicBezTo>
                  <a:pt x="889876" y="979214"/>
                  <a:pt x="2627586" y="0"/>
                  <a:pt x="2627586" y="0"/>
                </a:cubicBezTo>
                <a:lnTo>
                  <a:pt x="2627586" y="0"/>
                </a:lnTo>
              </a:path>
            </a:pathLst>
          </a:custGeom>
          <a:ln w="381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Freeform 32"/>
          <p:cNvSpPr/>
          <p:nvPr/>
        </p:nvSpPr>
        <p:spPr>
          <a:xfrm>
            <a:off x="4860032" y="2348881"/>
            <a:ext cx="2160240" cy="1800200"/>
          </a:xfrm>
          <a:custGeom>
            <a:avLst/>
            <a:gdLst>
              <a:gd name="connsiteX0" fmla="*/ 2049518 w 2049518"/>
              <a:gd name="connsiteY0" fmla="*/ 1965435 h 1965435"/>
              <a:gd name="connsiteX1" fmla="*/ 693683 w 2049518"/>
              <a:gd name="connsiteY1" fmla="*/ 903890 h 1965435"/>
              <a:gd name="connsiteX2" fmla="*/ 0 w 2049518"/>
              <a:gd name="connsiteY2" fmla="*/ 0 h 1965435"/>
              <a:gd name="connsiteX3" fmla="*/ 0 w 2049518"/>
              <a:gd name="connsiteY3" fmla="*/ 0 h 1965435"/>
            </a:gdLst>
            <a:ahLst/>
            <a:cxnLst>
              <a:cxn ang="0">
                <a:pos x="connsiteX0" y="connsiteY0"/>
              </a:cxn>
              <a:cxn ang="0">
                <a:pos x="connsiteX1" y="connsiteY1"/>
              </a:cxn>
              <a:cxn ang="0">
                <a:pos x="connsiteX2" y="connsiteY2"/>
              </a:cxn>
              <a:cxn ang="0">
                <a:pos x="connsiteX3" y="connsiteY3"/>
              </a:cxn>
            </a:cxnLst>
            <a:rect l="l" t="t" r="r" b="b"/>
            <a:pathLst>
              <a:path w="2049518" h="1965435">
                <a:moveTo>
                  <a:pt x="2049518" y="1965435"/>
                </a:moveTo>
                <a:cubicBezTo>
                  <a:pt x="1542393" y="1598448"/>
                  <a:pt x="1035269" y="1231462"/>
                  <a:pt x="693683" y="903890"/>
                </a:cubicBezTo>
                <a:cubicBezTo>
                  <a:pt x="352097" y="576318"/>
                  <a:pt x="0" y="0"/>
                  <a:pt x="0" y="0"/>
                </a:cubicBezTo>
                <a:lnTo>
                  <a:pt x="0" y="0"/>
                </a:lnTo>
              </a:path>
            </a:pathLst>
          </a:custGeom>
          <a:ln w="381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Freeform 33"/>
          <p:cNvSpPr/>
          <p:nvPr/>
        </p:nvSpPr>
        <p:spPr>
          <a:xfrm>
            <a:off x="5423338" y="2291255"/>
            <a:ext cx="2427890" cy="744483"/>
          </a:xfrm>
          <a:custGeom>
            <a:avLst/>
            <a:gdLst>
              <a:gd name="connsiteX0" fmla="*/ 2427890 w 2427890"/>
              <a:gd name="connsiteY0" fmla="*/ 52552 h 744483"/>
              <a:gd name="connsiteX1" fmla="*/ 1755228 w 2427890"/>
              <a:gd name="connsiteY1" fmla="*/ 651642 h 744483"/>
              <a:gd name="connsiteX2" fmla="*/ 588579 w 2427890"/>
              <a:gd name="connsiteY2" fmla="*/ 609600 h 744483"/>
              <a:gd name="connsiteX3" fmla="*/ 0 w 2427890"/>
              <a:gd name="connsiteY3" fmla="*/ 0 h 744483"/>
              <a:gd name="connsiteX4" fmla="*/ 0 w 2427890"/>
              <a:gd name="connsiteY4" fmla="*/ 0 h 74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890" h="744483">
                <a:moveTo>
                  <a:pt x="2427890" y="52552"/>
                </a:moveTo>
                <a:cubicBezTo>
                  <a:pt x="2244835" y="305676"/>
                  <a:pt x="2061780" y="558801"/>
                  <a:pt x="1755228" y="651642"/>
                </a:cubicBezTo>
                <a:cubicBezTo>
                  <a:pt x="1448676" y="744483"/>
                  <a:pt x="881117" y="718207"/>
                  <a:pt x="588579" y="609600"/>
                </a:cubicBezTo>
                <a:cubicBezTo>
                  <a:pt x="296041" y="500993"/>
                  <a:pt x="0" y="0"/>
                  <a:pt x="0" y="0"/>
                </a:cubicBezTo>
                <a:lnTo>
                  <a:pt x="0" y="0"/>
                </a:lnTo>
              </a:path>
            </a:pathLst>
          </a:custGeom>
          <a:ln w="381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24"/>
          <p:cNvSpPr txBox="1"/>
          <p:nvPr/>
        </p:nvSpPr>
        <p:spPr>
          <a:xfrm>
            <a:off x="2987824" y="188640"/>
            <a:ext cx="3586303" cy="584775"/>
          </a:xfrm>
          <a:prstGeom prst="rect">
            <a:avLst/>
          </a:prstGeom>
          <a:noFill/>
        </p:spPr>
        <p:txBody>
          <a:bodyPr wrap="none" rtlCol="0">
            <a:spAutoFit/>
          </a:bodyPr>
          <a:lstStyle/>
          <a:p>
            <a:r>
              <a:rPr lang="en-GB" sz="3200" b="1" dirty="0" smtClean="0"/>
              <a:t>#</a:t>
            </a:r>
            <a:r>
              <a:rPr lang="en-GB" sz="3200" b="1" dirty="0" err="1" smtClean="0"/>
              <a:t>creativeHE</a:t>
            </a:r>
            <a:r>
              <a:rPr lang="en-GB" sz="3200" b="1" dirty="0" smtClean="0"/>
              <a:t> courses</a:t>
            </a:r>
            <a:endParaRPr lang="en-GB" sz="3200" b="1"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7587</TotalTime>
  <Words>4599</Words>
  <Application>Microsoft Office PowerPoint</Application>
  <PresentationFormat>On-screen Show (4:3)</PresentationFormat>
  <Paragraphs>767</Paragraphs>
  <Slides>29</Slides>
  <Notes>17</Notes>
  <HiddenSlides>0</HiddenSlides>
  <MMClips>0</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Office Theme</vt:lpstr>
      <vt:lpstr>1_Office Theme</vt:lpstr>
      <vt:lpstr>2_Office Theme</vt:lpstr>
      <vt:lpstr>3_Office Theme</vt:lpstr>
      <vt:lpstr>Default Design</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norman</dc:creator>
  <cp:lastModifiedBy>norman</cp:lastModifiedBy>
  <cp:revision>29</cp:revision>
  <dcterms:created xsi:type="dcterms:W3CDTF">2017-04-27T16:52:35Z</dcterms:created>
  <dcterms:modified xsi:type="dcterms:W3CDTF">2017-05-08T06:09:38Z</dcterms:modified>
</cp:coreProperties>
</file>