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23"/>
  </p:notesMasterIdLst>
  <p:sldIdLst>
    <p:sldId id="1455" r:id="rId2"/>
    <p:sldId id="259" r:id="rId3"/>
    <p:sldId id="258" r:id="rId4"/>
    <p:sldId id="260" r:id="rId5"/>
    <p:sldId id="261" r:id="rId6"/>
    <p:sldId id="1462" r:id="rId7"/>
    <p:sldId id="262" r:id="rId8"/>
    <p:sldId id="1159" r:id="rId9"/>
    <p:sldId id="1456" r:id="rId10"/>
    <p:sldId id="1409" r:id="rId11"/>
    <p:sldId id="256" r:id="rId12"/>
    <p:sldId id="257" r:id="rId13"/>
    <p:sldId id="264" r:id="rId14"/>
    <p:sldId id="1160" r:id="rId15"/>
    <p:sldId id="1161" r:id="rId16"/>
    <p:sldId id="1457" r:id="rId17"/>
    <p:sldId id="1460" r:id="rId18"/>
    <p:sldId id="1459" r:id="rId19"/>
    <p:sldId id="263" r:id="rId20"/>
    <p:sldId id="1165" r:id="rId21"/>
    <p:sldId id="1461" r:id="rId2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060" autoAdjust="0"/>
    <p:restoredTop sz="94660"/>
  </p:normalViewPr>
  <p:slideViewPr>
    <p:cSldViewPr snapToGrid="0">
      <p:cViewPr>
        <p:scale>
          <a:sx n="100" d="100"/>
          <a:sy n="100" d="100"/>
        </p:scale>
        <p:origin x="1026" y="4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FF4392-5622-45C3-969B-AC6AB6225BAF}"/>
              </a:ext>
            </a:extLst>
          </p:cNvPr>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a:extLst>
              <a:ext uri="{FF2B5EF4-FFF2-40B4-BE49-F238E27FC236}">
                <a16:creationId xmlns:a16="http://schemas.microsoft.com/office/drawing/2014/main" id="{8619D264-ADD0-47F3-AE9B-FC390F28F891}"/>
              </a:ext>
            </a:extLst>
          </p:cNvPr>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BF1A8428-984B-4AA4-B21E-DF40FBC0C7D6}" type="datetimeFigureOut">
              <a:rPr lang="en-US" smtClean="0"/>
              <a:t>6/26/2018</a:t>
            </a:fld>
            <a:endParaRPr lang="en-US"/>
          </a:p>
        </p:txBody>
      </p:sp>
      <p:sp>
        <p:nvSpPr>
          <p:cNvPr id="4" name="Slide Image Placeholder 3">
            <a:extLst>
              <a:ext uri="{FF2B5EF4-FFF2-40B4-BE49-F238E27FC236}">
                <a16:creationId xmlns:a16="http://schemas.microsoft.com/office/drawing/2014/main" id="{A9EBF13A-74A1-4294-BF53-5A928512779A}"/>
              </a:ext>
            </a:extLst>
          </p:cNvPr>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a:extLst>
              <a:ext uri="{FF2B5EF4-FFF2-40B4-BE49-F238E27FC236}">
                <a16:creationId xmlns:a16="http://schemas.microsoft.com/office/drawing/2014/main" id="{A4F7A984-D65C-4314-B520-7745944B3B4C}"/>
              </a:ext>
            </a:extLst>
          </p:cNvPr>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3554391-2ED6-40FF-81C8-9FE972C9CD19}"/>
              </a:ext>
            </a:extLst>
          </p:cNvPr>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C344CC86-A905-41A1-80C2-E9F99321CEFE}"/>
              </a:ext>
            </a:extLst>
          </p:cNvPr>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152CE4A4-5053-461C-B27F-932D8308CB0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4FDC8312-6881-4A76-927A-CFE1C4288E48}"/>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BB283DB5-51B1-4F48-99A5-D834785AD9C3}"/>
              </a:ext>
            </a:extLst>
          </p:cNvPr>
          <p:cNvSpPr>
            <a:spLocks noGrp="1"/>
          </p:cNvSpPr>
          <p:nvPr>
            <p:ph type="body" idx="1"/>
          </p:nvPr>
        </p:nvSpPr>
        <p:spPr/>
        <p:txBody>
          <a:bodyPr>
            <a:normAutofit lnSpcReduction="10000"/>
          </a:bodyPr>
          <a:lstStyle/>
          <a:p>
            <a:pPr>
              <a:defRPr/>
            </a:pPr>
            <a:r>
              <a:rPr lang="en-GB" dirty="0"/>
              <a:t>There are opportunities and affordances for self-directed, self-regulated learning across the whole of a learners life while they are studying at university but to support and recognise learners’ self-regulated learning, development and achievement across their whole life requires the adoption of a </a:t>
            </a:r>
            <a:r>
              <a:rPr lang="en-GB" dirty="0" err="1"/>
              <a:t>lifewide</a:t>
            </a:r>
            <a:r>
              <a:rPr lang="en-GB" dirty="0"/>
              <a:t> curriculum and the means of recognising student development outside the formal academic curriculum (Jackson 2011)</a:t>
            </a:r>
          </a:p>
          <a:p>
            <a:pPr>
              <a:defRPr/>
            </a:pPr>
            <a:endParaRPr lang="en-GB" dirty="0"/>
          </a:p>
          <a:p>
            <a:pPr>
              <a:defRPr/>
            </a:pPr>
            <a:r>
              <a:rPr lang="en-GB" dirty="0"/>
              <a:t>The concrete expression of a </a:t>
            </a:r>
            <a:r>
              <a:rPr lang="en-GB" dirty="0" err="1"/>
              <a:t>lifewide</a:t>
            </a:r>
            <a:r>
              <a:rPr lang="en-GB" dirty="0"/>
              <a:t> curriculum as depicted in this diagram it contains four different curricular domains: </a:t>
            </a:r>
          </a:p>
          <a:p>
            <a:pPr marL="237093" indent="-237093">
              <a:buFontTx/>
              <a:buAutoNum type="arabicPeriod"/>
              <a:defRPr/>
            </a:pPr>
            <a:r>
              <a:rPr lang="en-GB" dirty="0"/>
              <a:t>Academic curriculum, </a:t>
            </a:r>
          </a:p>
          <a:p>
            <a:pPr marL="237093" indent="-237093">
              <a:buFontTx/>
              <a:buAutoNum type="arabicPeriod"/>
              <a:defRPr/>
            </a:pPr>
            <a:r>
              <a:rPr lang="en-GB" dirty="0"/>
              <a:t>Work-related curriculum</a:t>
            </a:r>
          </a:p>
          <a:p>
            <a:pPr>
              <a:defRPr/>
            </a:pPr>
            <a:r>
              <a:rPr lang="en-GB" dirty="0"/>
              <a:t>3.  Co-curriculum: experiences provided by the university that may or may not be credit-bearing and for which learners may or may not receive formal recognition</a:t>
            </a:r>
          </a:p>
          <a:p>
            <a:pPr>
              <a:defRPr/>
            </a:pPr>
            <a:r>
              <a:rPr lang="en-GB" dirty="0"/>
              <a:t>4 Extra-curriculum: experiences that are determined by the learners themselves and constitute all the spaces that they inhabit outside of 1 and 2 above.</a:t>
            </a:r>
          </a:p>
          <a:p>
            <a:pPr>
              <a:defRPr/>
            </a:pPr>
            <a:r>
              <a:rPr lang="en-GB" dirty="0"/>
              <a:t> </a:t>
            </a:r>
          </a:p>
          <a:p>
            <a:pPr>
              <a:defRPr/>
            </a:pPr>
            <a:r>
              <a:rPr lang="en-GB" dirty="0"/>
              <a:t>The distinction between co- and extra-curricular has been deliberately blurred in some universities as experiences that would be considered to be extra-curricular have been incorporated into the co-curriculum. But regardless of the way institutions define their curricular domains this book is primarily concerned with the co-curricular and extra-curricular domains of student experience and achievement and the ways in which student learning and development is being supported and recognised in these domains. </a:t>
            </a:r>
          </a:p>
          <a:p>
            <a:pPr>
              <a:defRPr/>
            </a:pPr>
            <a:endParaRPr lang="en-GB" dirty="0"/>
          </a:p>
        </p:txBody>
      </p:sp>
      <p:sp>
        <p:nvSpPr>
          <p:cNvPr id="121860" name="Slide Number Placeholder 3">
            <a:extLst>
              <a:ext uri="{FF2B5EF4-FFF2-40B4-BE49-F238E27FC236}">
                <a16:creationId xmlns:a16="http://schemas.microsoft.com/office/drawing/2014/main" id="{65338D56-49A1-4438-B481-FDCF6677A1C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70549" indent="-296365">
              <a:defRPr b="1">
                <a:solidFill>
                  <a:schemeClr val="tx1"/>
                </a:solidFill>
                <a:latin typeface="Arial" panose="020B0604020202020204" pitchFamily="34" charset="0"/>
                <a:ea typeface="MS PGothic" panose="020B0600070205080204" pitchFamily="34" charset="-128"/>
              </a:defRPr>
            </a:lvl2pPr>
            <a:lvl3pPr marL="1185461" indent="-237093">
              <a:defRPr b="1">
                <a:solidFill>
                  <a:schemeClr val="tx1"/>
                </a:solidFill>
                <a:latin typeface="Arial" panose="020B0604020202020204" pitchFamily="34" charset="0"/>
                <a:ea typeface="MS PGothic" panose="020B0600070205080204" pitchFamily="34" charset="-128"/>
              </a:defRPr>
            </a:lvl3pPr>
            <a:lvl4pPr marL="1659644" indent="-237093">
              <a:defRPr b="1">
                <a:solidFill>
                  <a:schemeClr val="tx1"/>
                </a:solidFill>
                <a:latin typeface="Arial" panose="020B0604020202020204" pitchFamily="34" charset="0"/>
                <a:ea typeface="MS PGothic" panose="020B0600070205080204" pitchFamily="34" charset="-128"/>
              </a:defRPr>
            </a:lvl4pPr>
            <a:lvl5pPr marL="2133829" indent="-237093">
              <a:defRPr b="1">
                <a:solidFill>
                  <a:schemeClr val="tx1"/>
                </a:solidFill>
                <a:latin typeface="Arial" panose="020B0604020202020204" pitchFamily="34" charset="0"/>
                <a:ea typeface="MS PGothic" panose="020B0600070205080204" pitchFamily="34" charset="-128"/>
              </a:defRPr>
            </a:lvl5pPr>
            <a:lvl6pPr marL="2608013" indent="-23709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82196" indent="-23709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556381" indent="-23709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4030564" indent="-23709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fld id="{1B59D438-A98B-4A30-8F70-250DAC0F683D}" type="slidenum">
              <a:rPr lang="en-GB" altLang="en-US" b="0" smtClean="0"/>
              <a:pPr/>
              <a:t>9</a:t>
            </a:fld>
            <a:endParaRPr lang="en-GB" altLang="en-US" b="0"/>
          </a:p>
        </p:txBody>
      </p:sp>
    </p:spTree>
    <p:extLst>
      <p:ext uri="{BB962C8B-B14F-4D97-AF65-F5344CB8AC3E}">
        <p14:creationId xmlns:p14="http://schemas.microsoft.com/office/powerpoint/2010/main" val="3274435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52909549-4F1F-4E72-B2F2-9BD46F0D4A0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F08F1575-E917-4614-9E44-3490239CEBA0}"/>
              </a:ext>
            </a:extLst>
          </p:cNvPr>
          <p:cNvSpPr>
            <a:spLocks noGrp="1"/>
          </p:cNvSpPr>
          <p:nvPr>
            <p:ph type="body" idx="1"/>
          </p:nvPr>
        </p:nvSpPr>
        <p:spPr/>
        <p:txBody>
          <a:bodyPr>
            <a:normAutofit fontScale="77500" lnSpcReduction="20000"/>
          </a:bodyPr>
          <a:lstStyle/>
          <a:p>
            <a:pPr>
              <a:defRPr/>
            </a:pPr>
            <a:r>
              <a:rPr lang="en-US" dirty="0">
                <a:latin typeface="+mn-lt"/>
                <a:ea typeface="+mn-ea"/>
                <a:cs typeface="+mn-cs"/>
              </a:rPr>
              <a:t>There are many definitions of creativity and most seem to have the ideas of bringing something new and original into existence as their core conception without providing any sort of context. It’s as if creativity and invention happen in isolation from the world of their creator. Because of this I have come increasingly to appreciate and respect the way Carl Rogers framed the idea of personal creativity as, </a:t>
            </a:r>
            <a:r>
              <a:rPr lang="en-US" i="1" dirty="0">
                <a:latin typeface="+mn-lt"/>
                <a:ea typeface="+mn-ea"/>
                <a:cs typeface="+mn-cs"/>
              </a:rPr>
              <a:t>'the emergence in action of a novel relational product growing out of the uniqueness of the individual on the one hand, and the materials, events, people, or circumstances of his life'  </a:t>
            </a:r>
            <a:r>
              <a:rPr lang="en-US" baseline="30000" dirty="0">
                <a:latin typeface="+mn-lt"/>
                <a:ea typeface="+mn-ea"/>
                <a:cs typeface="+mn-cs"/>
              </a:rPr>
              <a:t>27:350</a:t>
            </a:r>
            <a:endParaRPr lang="en-US" dirty="0">
              <a:latin typeface="+mn-lt"/>
              <a:ea typeface="+mn-ea"/>
              <a:cs typeface="+mn-cs"/>
            </a:endParaRPr>
          </a:p>
          <a:p>
            <a:pPr>
              <a:defRPr/>
            </a:pPr>
            <a:r>
              <a:rPr lang="en-US" dirty="0">
                <a:latin typeface="+mn-lt"/>
                <a:ea typeface="+mn-ea"/>
                <a:cs typeface="+mn-cs"/>
              </a:rPr>
              <a:t> </a:t>
            </a:r>
          </a:p>
          <a:p>
            <a:pPr>
              <a:defRPr/>
            </a:pPr>
            <a:r>
              <a:rPr lang="en-US" dirty="0">
                <a:latin typeface="+mn-lt"/>
                <a:ea typeface="+mn-ea"/>
                <a:cs typeface="+mn-cs"/>
              </a:rPr>
              <a:t>The bottom line is that creativity is an ecological phenomenon. It’s about human beings having thoughts that are stimulated by their relationship and interactions with the world around them. A creative thought is the result of a person interacting cognitively, physically, emotionally, virtually with something in their world ideas, people, things, problems, situations and experiences, and a multitude of other things and this interaction triggering a novel thought. These thoughts are often the result of connecting/combining two or more things to create something that is different to the things that were connected. </a:t>
            </a:r>
            <a:r>
              <a:rPr lang="en-US" dirty="0" err="1">
                <a:latin typeface="+mn-lt"/>
                <a:ea typeface="+mn-ea"/>
                <a:cs typeface="+mn-cs"/>
              </a:rPr>
              <a:t>McWilliam</a:t>
            </a:r>
            <a:r>
              <a:rPr lang="en-US" dirty="0">
                <a:latin typeface="+mn-lt"/>
                <a:ea typeface="+mn-ea"/>
                <a:cs typeface="+mn-cs"/>
              </a:rPr>
              <a:t> and Taylor</a:t>
            </a:r>
            <a:r>
              <a:rPr lang="en-US" baseline="30000" dirty="0">
                <a:latin typeface="+mn-lt"/>
                <a:ea typeface="+mn-ea"/>
                <a:cs typeface="+mn-cs"/>
              </a:rPr>
              <a:t>6</a:t>
            </a:r>
            <a:r>
              <a:rPr lang="en-US" dirty="0">
                <a:latin typeface="+mn-lt"/>
                <a:ea typeface="+mn-ea"/>
                <a:cs typeface="+mn-cs"/>
              </a:rPr>
              <a:t> catch this beautifully in their idea that creativity is often the result of </a:t>
            </a:r>
            <a:r>
              <a:rPr lang="en-US" i="1" dirty="0">
                <a:latin typeface="+mn-lt"/>
                <a:ea typeface="+mn-ea"/>
                <a:cs typeface="+mn-cs"/>
              </a:rPr>
              <a:t>making a third ‘thing’ from two existing things or ideas</a:t>
            </a:r>
            <a:r>
              <a:rPr lang="en-US" dirty="0">
                <a:latin typeface="+mn-lt"/>
                <a:ea typeface="+mn-ea"/>
                <a:cs typeface="+mn-cs"/>
              </a:rPr>
              <a:t>, rather than making something from nothing. Perhaps we might capture the idea in 1+1=3!</a:t>
            </a:r>
          </a:p>
          <a:p>
            <a:pPr>
              <a:defRPr/>
            </a:pPr>
            <a:r>
              <a:rPr lang="en-US" dirty="0">
                <a:latin typeface="+mn-lt"/>
                <a:ea typeface="+mn-ea"/>
                <a:cs typeface="+mn-cs"/>
              </a:rPr>
              <a:t> </a:t>
            </a:r>
          </a:p>
          <a:p>
            <a:pPr>
              <a:defRPr/>
            </a:pPr>
            <a:r>
              <a:rPr lang="en-US" dirty="0">
                <a:latin typeface="+mn-lt"/>
                <a:ea typeface="+mn-ea"/>
                <a:cs typeface="+mn-cs"/>
              </a:rPr>
              <a:t>Rogers' view of personal creativity and how it emerges from the circumstances of our life, is an ecological concept. The ecological metaphor affords us the most freedom and flexibility to explore and appreciate the ways in which we and our purposes are connected to our experiences and the physical, social and psychological world we inhabit. I believe that our</a:t>
            </a:r>
            <a:r>
              <a:rPr lang="en-GB" dirty="0">
                <a:latin typeface="+mn-lt"/>
                <a:ea typeface="+mn-ea"/>
                <a:cs typeface="+mn-cs"/>
              </a:rPr>
              <a:t> creativity lies in seeing affordance in an idea, thing or situation and then acting on this</a:t>
            </a:r>
            <a:endParaRPr lang="en-US" dirty="0">
              <a:latin typeface="+mn-lt"/>
              <a:ea typeface="+mn-ea"/>
              <a:cs typeface="+mn-cs"/>
            </a:endParaRPr>
          </a:p>
          <a:p>
            <a:pPr>
              <a:defRPr/>
            </a:pPr>
            <a:r>
              <a:rPr lang="en-GB" dirty="0">
                <a:latin typeface="+mn-lt"/>
                <a:ea typeface="+mn-ea"/>
                <a:cs typeface="+mn-cs"/>
              </a:rPr>
              <a:t>affordance by doing something useful and novel (at least to ourselves) with what is afforded</a:t>
            </a:r>
            <a:r>
              <a:rPr lang="en-GB" baseline="30000" dirty="0">
                <a:latin typeface="+mn-lt"/>
                <a:ea typeface="+mn-ea"/>
                <a:cs typeface="+mn-cs"/>
              </a:rPr>
              <a:t>29</a:t>
            </a:r>
            <a:r>
              <a:rPr lang="en-GB" dirty="0">
                <a:latin typeface="+mn-lt"/>
                <a:ea typeface="+mn-ea"/>
                <a:cs typeface="+mn-cs"/>
              </a:rPr>
              <a:t>. If we translate this way of thinking to the formal teaching and learning environment then the most important things a teacher does through their pedagogic practice is to create affordance for learning, enable learners to appreciate that affordance, and equip them with the means and motivation to make use of it. If the object of affordance has a creative dimension then their pedagogic task is to encourage and enable learners to make use of it.</a:t>
            </a:r>
            <a:endParaRPr lang="en-US" dirty="0">
              <a:latin typeface="+mn-lt"/>
              <a:ea typeface="+mn-ea"/>
              <a:cs typeface="+mn-cs"/>
            </a:endParaRPr>
          </a:p>
          <a:p>
            <a:pPr>
              <a:defRPr/>
            </a:pPr>
            <a:r>
              <a:rPr lang="en-GB" dirty="0">
                <a:latin typeface="+mn-lt"/>
                <a:ea typeface="+mn-ea"/>
                <a:cs typeface="+mn-cs"/>
              </a:rPr>
              <a:t> </a:t>
            </a:r>
            <a:endParaRPr lang="en-US" dirty="0">
              <a:latin typeface="+mn-lt"/>
              <a:ea typeface="+mn-ea"/>
              <a:cs typeface="+mn-cs"/>
            </a:endParaRPr>
          </a:p>
          <a:p>
            <a:pPr>
              <a:defRPr/>
            </a:pPr>
            <a:r>
              <a:rPr lang="en-US" dirty="0">
                <a:latin typeface="+mn-lt"/>
                <a:ea typeface="+mn-ea"/>
                <a:cs typeface="+mn-cs"/>
              </a:rPr>
              <a:t>A learning ecology contains not only the physical, virtual and social spaces that form the circumstances of our lives, but also the mental / psychological spaces that enable us to think about ideas and situations in a variety of ways.  </a:t>
            </a:r>
            <a:r>
              <a:rPr lang="en-GB" dirty="0">
                <a:latin typeface="+mn-lt"/>
                <a:ea typeface="+mn-ea"/>
                <a:cs typeface="+mn-cs"/>
              </a:rPr>
              <a:t>If we translate this way of thinking to the formal teaching and learning environment then the most important things a teacher does through their pedagogic practice is to create affordance for learning, enable</a:t>
            </a:r>
            <a:endParaRPr lang="en-US" dirty="0">
              <a:latin typeface="+mn-lt"/>
              <a:ea typeface="+mn-ea"/>
              <a:cs typeface="+mn-cs"/>
            </a:endParaRPr>
          </a:p>
          <a:p>
            <a:pPr>
              <a:defRPr/>
            </a:pPr>
            <a:endParaRPr lang="en-GB" dirty="0"/>
          </a:p>
          <a:p>
            <a:pPr>
              <a:defRPr/>
            </a:pPr>
            <a:endParaRPr lang="en-GB" dirty="0"/>
          </a:p>
        </p:txBody>
      </p:sp>
      <p:sp>
        <p:nvSpPr>
          <p:cNvPr id="131076" name="Slide Number Placeholder 3">
            <a:extLst>
              <a:ext uri="{FF2B5EF4-FFF2-40B4-BE49-F238E27FC236}">
                <a16:creationId xmlns:a16="http://schemas.microsoft.com/office/drawing/2014/main" id="{F7C7B5B5-E460-4C95-B6B0-42A7269A44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70549" indent="-296365">
              <a:defRPr b="1">
                <a:solidFill>
                  <a:schemeClr val="tx1"/>
                </a:solidFill>
                <a:latin typeface="Arial" panose="020B0604020202020204" pitchFamily="34" charset="0"/>
                <a:ea typeface="MS PGothic" panose="020B0600070205080204" pitchFamily="34" charset="-128"/>
              </a:defRPr>
            </a:lvl2pPr>
            <a:lvl3pPr marL="1185461" indent="-237093">
              <a:defRPr b="1">
                <a:solidFill>
                  <a:schemeClr val="tx1"/>
                </a:solidFill>
                <a:latin typeface="Arial" panose="020B0604020202020204" pitchFamily="34" charset="0"/>
                <a:ea typeface="MS PGothic" panose="020B0600070205080204" pitchFamily="34" charset="-128"/>
              </a:defRPr>
            </a:lvl3pPr>
            <a:lvl4pPr marL="1659644" indent="-237093">
              <a:defRPr b="1">
                <a:solidFill>
                  <a:schemeClr val="tx1"/>
                </a:solidFill>
                <a:latin typeface="Arial" panose="020B0604020202020204" pitchFamily="34" charset="0"/>
                <a:ea typeface="MS PGothic" panose="020B0600070205080204" pitchFamily="34" charset="-128"/>
              </a:defRPr>
            </a:lvl4pPr>
            <a:lvl5pPr marL="2133829" indent="-237093">
              <a:defRPr b="1">
                <a:solidFill>
                  <a:schemeClr val="tx1"/>
                </a:solidFill>
                <a:latin typeface="Arial" panose="020B0604020202020204" pitchFamily="34" charset="0"/>
                <a:ea typeface="MS PGothic" panose="020B0600070205080204" pitchFamily="34" charset="-128"/>
              </a:defRPr>
            </a:lvl5pPr>
            <a:lvl6pPr marL="2608013" indent="-23709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82196" indent="-23709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556381" indent="-23709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4030564" indent="-23709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fld id="{047AF6E1-3978-44D8-8114-998388FE4EA3}" type="slidenum">
              <a:rPr lang="en-GB" altLang="en-US" b="0" smtClean="0"/>
              <a:pPr/>
              <a:t>18</a:t>
            </a:fld>
            <a:endParaRPr lang="en-GB" altLang="en-US" b="0"/>
          </a:p>
        </p:txBody>
      </p:sp>
    </p:spTree>
    <p:extLst>
      <p:ext uri="{BB962C8B-B14F-4D97-AF65-F5344CB8AC3E}">
        <p14:creationId xmlns:p14="http://schemas.microsoft.com/office/powerpoint/2010/main" val="4185098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52909549-4F1F-4E72-B2F2-9BD46F0D4A0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F08F1575-E917-4614-9E44-3490239CEBA0}"/>
              </a:ext>
            </a:extLst>
          </p:cNvPr>
          <p:cNvSpPr>
            <a:spLocks noGrp="1"/>
          </p:cNvSpPr>
          <p:nvPr>
            <p:ph type="body" idx="1"/>
          </p:nvPr>
        </p:nvSpPr>
        <p:spPr/>
        <p:txBody>
          <a:bodyPr>
            <a:normAutofit fontScale="77500" lnSpcReduction="20000"/>
          </a:bodyPr>
          <a:lstStyle/>
          <a:p>
            <a:pPr>
              <a:defRPr/>
            </a:pPr>
            <a:r>
              <a:rPr lang="en-US" dirty="0">
                <a:latin typeface="+mn-lt"/>
                <a:ea typeface="+mn-ea"/>
                <a:cs typeface="+mn-cs"/>
              </a:rPr>
              <a:t>There are many definitions of creativity and most seem to have the ideas of bringing something new and original into existence as their core conception without providing any sort of context. It’s as if creativity and invention happen in isolation from the world of their creator. Because of this I have come increasingly to appreciate and respect the way Carl Rogers framed the idea of personal creativity as, </a:t>
            </a:r>
            <a:r>
              <a:rPr lang="en-US" i="1" dirty="0">
                <a:latin typeface="+mn-lt"/>
                <a:ea typeface="+mn-ea"/>
                <a:cs typeface="+mn-cs"/>
              </a:rPr>
              <a:t>'the emergence in action of a novel relational product growing out of the uniqueness of the individual on the one hand, and the materials, events, people, or circumstances of his life'  </a:t>
            </a:r>
            <a:r>
              <a:rPr lang="en-US" baseline="30000" dirty="0">
                <a:latin typeface="+mn-lt"/>
                <a:ea typeface="+mn-ea"/>
                <a:cs typeface="+mn-cs"/>
              </a:rPr>
              <a:t>27:350</a:t>
            </a:r>
            <a:endParaRPr lang="en-US" dirty="0">
              <a:latin typeface="+mn-lt"/>
              <a:ea typeface="+mn-ea"/>
              <a:cs typeface="+mn-cs"/>
            </a:endParaRPr>
          </a:p>
          <a:p>
            <a:pPr>
              <a:defRPr/>
            </a:pPr>
            <a:r>
              <a:rPr lang="en-US" dirty="0">
                <a:latin typeface="+mn-lt"/>
                <a:ea typeface="+mn-ea"/>
                <a:cs typeface="+mn-cs"/>
              </a:rPr>
              <a:t> </a:t>
            </a:r>
          </a:p>
          <a:p>
            <a:pPr>
              <a:defRPr/>
            </a:pPr>
            <a:r>
              <a:rPr lang="en-US" dirty="0">
                <a:latin typeface="+mn-lt"/>
                <a:ea typeface="+mn-ea"/>
                <a:cs typeface="+mn-cs"/>
              </a:rPr>
              <a:t>The bottom line is that creativity is an ecological phenomenon. It’s about human beings having thoughts that are stimulated by their relationship and interactions with the world around them. A creative thought is the result of a person interacting cognitively, physically, emotionally, virtually with something in their world ideas, people, things, problems, situations and experiences, and a multitude of other things and this interaction triggering a novel thought. These thoughts are often the result of connecting/combining two or more things to create something that is different to the things that were connected. </a:t>
            </a:r>
            <a:r>
              <a:rPr lang="en-US" dirty="0" err="1">
                <a:latin typeface="+mn-lt"/>
                <a:ea typeface="+mn-ea"/>
                <a:cs typeface="+mn-cs"/>
              </a:rPr>
              <a:t>McWilliam</a:t>
            </a:r>
            <a:r>
              <a:rPr lang="en-US" dirty="0">
                <a:latin typeface="+mn-lt"/>
                <a:ea typeface="+mn-ea"/>
                <a:cs typeface="+mn-cs"/>
              </a:rPr>
              <a:t> and Taylor</a:t>
            </a:r>
            <a:r>
              <a:rPr lang="en-US" baseline="30000" dirty="0">
                <a:latin typeface="+mn-lt"/>
                <a:ea typeface="+mn-ea"/>
                <a:cs typeface="+mn-cs"/>
              </a:rPr>
              <a:t>6</a:t>
            </a:r>
            <a:r>
              <a:rPr lang="en-US" dirty="0">
                <a:latin typeface="+mn-lt"/>
                <a:ea typeface="+mn-ea"/>
                <a:cs typeface="+mn-cs"/>
              </a:rPr>
              <a:t> catch this beautifully in their idea that creativity is often the result of </a:t>
            </a:r>
            <a:r>
              <a:rPr lang="en-US" i="1" dirty="0">
                <a:latin typeface="+mn-lt"/>
                <a:ea typeface="+mn-ea"/>
                <a:cs typeface="+mn-cs"/>
              </a:rPr>
              <a:t>making a third ‘thing’ from two existing things or ideas</a:t>
            </a:r>
            <a:r>
              <a:rPr lang="en-US" dirty="0">
                <a:latin typeface="+mn-lt"/>
                <a:ea typeface="+mn-ea"/>
                <a:cs typeface="+mn-cs"/>
              </a:rPr>
              <a:t>, rather than making something from nothing. Perhaps we might capture the idea in 1+1=3!</a:t>
            </a:r>
          </a:p>
          <a:p>
            <a:pPr>
              <a:defRPr/>
            </a:pPr>
            <a:r>
              <a:rPr lang="en-US" dirty="0">
                <a:latin typeface="+mn-lt"/>
                <a:ea typeface="+mn-ea"/>
                <a:cs typeface="+mn-cs"/>
              </a:rPr>
              <a:t> </a:t>
            </a:r>
          </a:p>
          <a:p>
            <a:pPr>
              <a:defRPr/>
            </a:pPr>
            <a:r>
              <a:rPr lang="en-US" dirty="0">
                <a:latin typeface="+mn-lt"/>
                <a:ea typeface="+mn-ea"/>
                <a:cs typeface="+mn-cs"/>
              </a:rPr>
              <a:t>Rogers' view of personal creativity and how it emerges from the circumstances of our life, is an ecological concept. The ecological metaphor affords us the most freedom and flexibility to explore and appreciate the ways in which we and our purposes are connected to our experiences and the physical, social and psychological world we inhabit. I believe that our</a:t>
            </a:r>
            <a:r>
              <a:rPr lang="en-GB" dirty="0">
                <a:latin typeface="+mn-lt"/>
                <a:ea typeface="+mn-ea"/>
                <a:cs typeface="+mn-cs"/>
              </a:rPr>
              <a:t> creativity lies in seeing affordance in an idea, thing or situation and then acting on this</a:t>
            </a:r>
            <a:endParaRPr lang="en-US" dirty="0">
              <a:latin typeface="+mn-lt"/>
              <a:ea typeface="+mn-ea"/>
              <a:cs typeface="+mn-cs"/>
            </a:endParaRPr>
          </a:p>
          <a:p>
            <a:pPr>
              <a:defRPr/>
            </a:pPr>
            <a:r>
              <a:rPr lang="en-GB" dirty="0">
                <a:latin typeface="+mn-lt"/>
                <a:ea typeface="+mn-ea"/>
                <a:cs typeface="+mn-cs"/>
              </a:rPr>
              <a:t>affordance by doing something useful and novel (at least to ourselves) with what is afforded</a:t>
            </a:r>
            <a:r>
              <a:rPr lang="en-GB" baseline="30000" dirty="0">
                <a:latin typeface="+mn-lt"/>
                <a:ea typeface="+mn-ea"/>
                <a:cs typeface="+mn-cs"/>
              </a:rPr>
              <a:t>29</a:t>
            </a:r>
            <a:r>
              <a:rPr lang="en-GB" dirty="0">
                <a:latin typeface="+mn-lt"/>
                <a:ea typeface="+mn-ea"/>
                <a:cs typeface="+mn-cs"/>
              </a:rPr>
              <a:t>. If we translate this way of thinking to the formal teaching and learning environment then the most important things a teacher does through their pedagogic practice is to create affordance for learning, enable learners to appreciate that affordance, and equip them with the means and motivation to make use of it. If the object of affordance has a creative dimension then their pedagogic task is to encourage and enable learners to make use of it.</a:t>
            </a:r>
            <a:endParaRPr lang="en-US" dirty="0">
              <a:latin typeface="+mn-lt"/>
              <a:ea typeface="+mn-ea"/>
              <a:cs typeface="+mn-cs"/>
            </a:endParaRPr>
          </a:p>
          <a:p>
            <a:pPr>
              <a:defRPr/>
            </a:pPr>
            <a:r>
              <a:rPr lang="en-GB" dirty="0">
                <a:latin typeface="+mn-lt"/>
                <a:ea typeface="+mn-ea"/>
                <a:cs typeface="+mn-cs"/>
              </a:rPr>
              <a:t> </a:t>
            </a:r>
            <a:endParaRPr lang="en-US" dirty="0">
              <a:latin typeface="+mn-lt"/>
              <a:ea typeface="+mn-ea"/>
              <a:cs typeface="+mn-cs"/>
            </a:endParaRPr>
          </a:p>
          <a:p>
            <a:pPr>
              <a:defRPr/>
            </a:pPr>
            <a:r>
              <a:rPr lang="en-US" dirty="0">
                <a:latin typeface="+mn-lt"/>
                <a:ea typeface="+mn-ea"/>
                <a:cs typeface="+mn-cs"/>
              </a:rPr>
              <a:t>A learning ecology contains not only the physical, virtual and social spaces that form the circumstances of our lives, but also the mental / psychological spaces that enable us to think about ideas and situations in a variety of ways.  </a:t>
            </a:r>
            <a:r>
              <a:rPr lang="en-GB" dirty="0">
                <a:latin typeface="+mn-lt"/>
                <a:ea typeface="+mn-ea"/>
                <a:cs typeface="+mn-cs"/>
              </a:rPr>
              <a:t>If we translate this way of thinking to the formal teaching and learning environment then the most important things a teacher does through their pedagogic practice is to create affordance for learning, enable</a:t>
            </a:r>
            <a:endParaRPr lang="en-US" dirty="0">
              <a:latin typeface="+mn-lt"/>
              <a:ea typeface="+mn-ea"/>
              <a:cs typeface="+mn-cs"/>
            </a:endParaRPr>
          </a:p>
          <a:p>
            <a:pPr>
              <a:defRPr/>
            </a:pPr>
            <a:endParaRPr lang="en-GB" dirty="0"/>
          </a:p>
          <a:p>
            <a:pPr>
              <a:defRPr/>
            </a:pPr>
            <a:endParaRPr lang="en-GB" dirty="0"/>
          </a:p>
        </p:txBody>
      </p:sp>
      <p:sp>
        <p:nvSpPr>
          <p:cNvPr id="131076" name="Slide Number Placeholder 3">
            <a:extLst>
              <a:ext uri="{FF2B5EF4-FFF2-40B4-BE49-F238E27FC236}">
                <a16:creationId xmlns:a16="http://schemas.microsoft.com/office/drawing/2014/main" id="{F7C7B5B5-E460-4C95-B6B0-42A7269A44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70549" indent="-296365">
              <a:defRPr b="1">
                <a:solidFill>
                  <a:schemeClr val="tx1"/>
                </a:solidFill>
                <a:latin typeface="Arial" panose="020B0604020202020204" pitchFamily="34" charset="0"/>
                <a:ea typeface="MS PGothic" panose="020B0600070205080204" pitchFamily="34" charset="-128"/>
              </a:defRPr>
            </a:lvl2pPr>
            <a:lvl3pPr marL="1185461" indent="-237093">
              <a:defRPr b="1">
                <a:solidFill>
                  <a:schemeClr val="tx1"/>
                </a:solidFill>
                <a:latin typeface="Arial" panose="020B0604020202020204" pitchFamily="34" charset="0"/>
                <a:ea typeface="MS PGothic" panose="020B0600070205080204" pitchFamily="34" charset="-128"/>
              </a:defRPr>
            </a:lvl3pPr>
            <a:lvl4pPr marL="1659644" indent="-237093">
              <a:defRPr b="1">
                <a:solidFill>
                  <a:schemeClr val="tx1"/>
                </a:solidFill>
                <a:latin typeface="Arial" panose="020B0604020202020204" pitchFamily="34" charset="0"/>
                <a:ea typeface="MS PGothic" panose="020B0600070205080204" pitchFamily="34" charset="-128"/>
              </a:defRPr>
            </a:lvl4pPr>
            <a:lvl5pPr marL="2133829" indent="-237093">
              <a:defRPr b="1">
                <a:solidFill>
                  <a:schemeClr val="tx1"/>
                </a:solidFill>
                <a:latin typeface="Arial" panose="020B0604020202020204" pitchFamily="34" charset="0"/>
                <a:ea typeface="MS PGothic" panose="020B0600070205080204" pitchFamily="34" charset="-128"/>
              </a:defRPr>
            </a:lvl5pPr>
            <a:lvl6pPr marL="2608013" indent="-23709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82196" indent="-23709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556381" indent="-23709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4030564" indent="-23709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fld id="{047AF6E1-3978-44D8-8114-998388FE4EA3}" type="slidenum">
              <a:rPr lang="en-GB" altLang="en-US" b="0" smtClean="0"/>
              <a:pPr/>
              <a:t>21</a:t>
            </a:fld>
            <a:endParaRPr lang="en-GB" altLang="en-US" b="0"/>
          </a:p>
        </p:txBody>
      </p:sp>
    </p:spTree>
    <p:extLst>
      <p:ext uri="{BB962C8B-B14F-4D97-AF65-F5344CB8AC3E}">
        <p14:creationId xmlns:p14="http://schemas.microsoft.com/office/powerpoint/2010/main" val="24365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BBF1C3-1FC4-4875-8447-4E5C5B657D60}"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2628F-92C4-4049-9630-E293BB08F361}" type="slidenum">
              <a:rPr lang="en-US" smtClean="0"/>
              <a:t>‹#›</a:t>
            </a:fld>
            <a:endParaRPr lang="en-US"/>
          </a:p>
        </p:txBody>
      </p:sp>
    </p:spTree>
    <p:extLst>
      <p:ext uri="{BB962C8B-B14F-4D97-AF65-F5344CB8AC3E}">
        <p14:creationId xmlns:p14="http://schemas.microsoft.com/office/powerpoint/2010/main" val="4278295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BBF1C3-1FC4-4875-8447-4E5C5B657D60}"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2628F-92C4-4049-9630-E293BB08F361}" type="slidenum">
              <a:rPr lang="en-US" smtClean="0"/>
              <a:t>‹#›</a:t>
            </a:fld>
            <a:endParaRPr lang="en-US"/>
          </a:p>
        </p:txBody>
      </p:sp>
    </p:spTree>
    <p:extLst>
      <p:ext uri="{BB962C8B-B14F-4D97-AF65-F5344CB8AC3E}">
        <p14:creationId xmlns:p14="http://schemas.microsoft.com/office/powerpoint/2010/main" val="3000678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BBF1C3-1FC4-4875-8447-4E5C5B657D60}"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2628F-92C4-4049-9630-E293BB08F361}" type="slidenum">
              <a:rPr lang="en-US" smtClean="0"/>
              <a:t>‹#›</a:t>
            </a:fld>
            <a:endParaRPr lang="en-US"/>
          </a:p>
        </p:txBody>
      </p:sp>
    </p:spTree>
    <p:extLst>
      <p:ext uri="{BB962C8B-B14F-4D97-AF65-F5344CB8AC3E}">
        <p14:creationId xmlns:p14="http://schemas.microsoft.com/office/powerpoint/2010/main" val="2418723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BBF1C3-1FC4-4875-8447-4E5C5B657D60}"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2628F-92C4-4049-9630-E293BB08F361}" type="slidenum">
              <a:rPr lang="en-US" smtClean="0"/>
              <a:t>‹#›</a:t>
            </a:fld>
            <a:endParaRPr lang="en-US"/>
          </a:p>
        </p:txBody>
      </p:sp>
    </p:spTree>
    <p:extLst>
      <p:ext uri="{BB962C8B-B14F-4D97-AF65-F5344CB8AC3E}">
        <p14:creationId xmlns:p14="http://schemas.microsoft.com/office/powerpoint/2010/main" val="3549515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BBF1C3-1FC4-4875-8447-4E5C5B657D60}"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2628F-92C4-4049-9630-E293BB08F361}" type="slidenum">
              <a:rPr lang="en-US" smtClean="0"/>
              <a:t>‹#›</a:t>
            </a:fld>
            <a:endParaRPr lang="en-US"/>
          </a:p>
        </p:txBody>
      </p:sp>
    </p:spTree>
    <p:extLst>
      <p:ext uri="{BB962C8B-B14F-4D97-AF65-F5344CB8AC3E}">
        <p14:creationId xmlns:p14="http://schemas.microsoft.com/office/powerpoint/2010/main" val="1076412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3BBF1C3-1FC4-4875-8447-4E5C5B657D60}"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52628F-92C4-4049-9630-E293BB08F361}" type="slidenum">
              <a:rPr lang="en-US" smtClean="0"/>
              <a:t>‹#›</a:t>
            </a:fld>
            <a:endParaRPr lang="en-US"/>
          </a:p>
        </p:txBody>
      </p:sp>
    </p:spTree>
    <p:extLst>
      <p:ext uri="{BB962C8B-B14F-4D97-AF65-F5344CB8AC3E}">
        <p14:creationId xmlns:p14="http://schemas.microsoft.com/office/powerpoint/2010/main" val="1045333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BBF1C3-1FC4-4875-8447-4E5C5B657D60}" type="datetimeFigureOut">
              <a:rPr lang="en-US" smtClean="0"/>
              <a:t>6/26/2018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52628F-92C4-4049-9630-E293BB08F361}" type="slidenum">
              <a:rPr lang="en-US" smtClean="0"/>
              <a:t>‹#›</a:t>
            </a:fld>
            <a:endParaRPr lang="en-US"/>
          </a:p>
        </p:txBody>
      </p:sp>
    </p:spTree>
    <p:extLst>
      <p:ext uri="{BB962C8B-B14F-4D97-AF65-F5344CB8AC3E}">
        <p14:creationId xmlns:p14="http://schemas.microsoft.com/office/powerpoint/2010/main" val="1483676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BBF1C3-1FC4-4875-8447-4E5C5B657D60}" type="datetimeFigureOut">
              <a:rPr lang="en-US" smtClean="0"/>
              <a:t>6/26/2018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52628F-92C4-4049-9630-E293BB08F361}" type="slidenum">
              <a:rPr lang="en-US" smtClean="0"/>
              <a:t>‹#›</a:t>
            </a:fld>
            <a:endParaRPr lang="en-US"/>
          </a:p>
        </p:txBody>
      </p:sp>
    </p:spTree>
    <p:extLst>
      <p:ext uri="{BB962C8B-B14F-4D97-AF65-F5344CB8AC3E}">
        <p14:creationId xmlns:p14="http://schemas.microsoft.com/office/powerpoint/2010/main" val="1118361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BBF1C3-1FC4-4875-8447-4E5C5B657D60}" type="datetimeFigureOut">
              <a:rPr lang="en-US" smtClean="0"/>
              <a:t>6/26/2018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52628F-92C4-4049-9630-E293BB08F361}" type="slidenum">
              <a:rPr lang="en-US" smtClean="0"/>
              <a:t>‹#›</a:t>
            </a:fld>
            <a:endParaRPr lang="en-US"/>
          </a:p>
        </p:txBody>
      </p:sp>
    </p:spTree>
    <p:extLst>
      <p:ext uri="{BB962C8B-B14F-4D97-AF65-F5344CB8AC3E}">
        <p14:creationId xmlns:p14="http://schemas.microsoft.com/office/powerpoint/2010/main" val="3690477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BBF1C3-1FC4-4875-8447-4E5C5B657D60}"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52628F-92C4-4049-9630-E293BB08F361}" type="slidenum">
              <a:rPr lang="en-US" smtClean="0"/>
              <a:t>‹#›</a:t>
            </a:fld>
            <a:endParaRPr lang="en-US"/>
          </a:p>
        </p:txBody>
      </p:sp>
    </p:spTree>
    <p:extLst>
      <p:ext uri="{BB962C8B-B14F-4D97-AF65-F5344CB8AC3E}">
        <p14:creationId xmlns:p14="http://schemas.microsoft.com/office/powerpoint/2010/main" val="1098419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BBF1C3-1FC4-4875-8447-4E5C5B657D60}"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52628F-92C4-4049-9630-E293BB08F361}" type="slidenum">
              <a:rPr lang="en-US" smtClean="0"/>
              <a:t>‹#›</a:t>
            </a:fld>
            <a:endParaRPr lang="en-US"/>
          </a:p>
        </p:txBody>
      </p:sp>
    </p:spTree>
    <p:extLst>
      <p:ext uri="{BB962C8B-B14F-4D97-AF65-F5344CB8AC3E}">
        <p14:creationId xmlns:p14="http://schemas.microsoft.com/office/powerpoint/2010/main" val="435400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BF1C3-1FC4-4875-8447-4E5C5B657D60}" type="datetimeFigureOut">
              <a:rPr lang="en-US" smtClean="0"/>
              <a:t>6/26/2018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2628F-92C4-4049-9630-E293BB08F361}" type="slidenum">
              <a:rPr lang="en-US" smtClean="0"/>
              <a:t>‹#›</a:t>
            </a:fld>
            <a:endParaRPr lang="en-US"/>
          </a:p>
        </p:txBody>
      </p:sp>
    </p:spTree>
    <p:extLst>
      <p:ext uri="{BB962C8B-B14F-4D97-AF65-F5344CB8AC3E}">
        <p14:creationId xmlns:p14="http://schemas.microsoft.com/office/powerpoint/2010/main" val="41171381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hyperlink" Target="http://ierg.ca/IEE/" TargetMode="External"/><Relationship Id="rId4" Type="http://schemas.openxmlformats.org/officeDocument/2006/relationships/image" Target="../media/image36.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youtube.com/watch?v=1bnkjofMUjo&amp;t=147s"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ierg.ca/storystory-form/"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hyperlink" Target="http://upload.wikimedia.org/wikipedia/en/3/36/Carlrogers.jpg"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3.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hyperlink" Target="http://upload.wikimedia.org/wikipedia/en/3/36/Carlrogers.jpg"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medium.com/@designforsustainability?source=post_header_lockup"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0.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norman\Pictures\COMPLEX WORLD.JPG">
            <a:extLst>
              <a:ext uri="{FF2B5EF4-FFF2-40B4-BE49-F238E27FC236}">
                <a16:creationId xmlns:a16="http://schemas.microsoft.com/office/drawing/2014/main" id="{CFADB18B-D837-4A9A-9C30-C506C4E45C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653" y="708970"/>
            <a:ext cx="8509687" cy="604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9A16F6B-A990-4265-8FEB-706B802A1DFD}"/>
              </a:ext>
            </a:extLst>
          </p:cNvPr>
          <p:cNvPicPr>
            <a:picLocks noChangeAspect="1"/>
          </p:cNvPicPr>
          <p:nvPr/>
        </p:nvPicPr>
        <p:blipFill>
          <a:blip r:embed="rId3"/>
          <a:stretch>
            <a:fillRect/>
          </a:stretch>
        </p:blipFill>
        <p:spPr>
          <a:xfrm>
            <a:off x="716692" y="197534"/>
            <a:ext cx="4291915" cy="408754"/>
          </a:xfrm>
          <a:prstGeom prst="rect">
            <a:avLst/>
          </a:prstGeom>
        </p:spPr>
      </p:pic>
      <p:pic>
        <p:nvPicPr>
          <p:cNvPr id="4" name="Picture 3">
            <a:extLst>
              <a:ext uri="{FF2B5EF4-FFF2-40B4-BE49-F238E27FC236}">
                <a16:creationId xmlns:a16="http://schemas.microsoft.com/office/drawing/2014/main" id="{922D0EEC-23DE-4949-9D52-258C96F3B327}"/>
              </a:ext>
            </a:extLst>
          </p:cNvPr>
          <p:cNvPicPr>
            <a:picLocks noChangeAspect="1"/>
          </p:cNvPicPr>
          <p:nvPr/>
        </p:nvPicPr>
        <p:blipFill>
          <a:blip r:embed="rId4"/>
          <a:stretch>
            <a:fillRect/>
          </a:stretch>
        </p:blipFill>
        <p:spPr>
          <a:xfrm>
            <a:off x="5008607" y="179340"/>
            <a:ext cx="3270421" cy="426948"/>
          </a:xfrm>
          <a:prstGeom prst="rect">
            <a:avLst/>
          </a:prstGeom>
        </p:spPr>
      </p:pic>
    </p:spTree>
    <p:extLst>
      <p:ext uri="{BB962C8B-B14F-4D97-AF65-F5344CB8AC3E}">
        <p14:creationId xmlns:p14="http://schemas.microsoft.com/office/powerpoint/2010/main" val="962125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Right Arrow 1">
            <a:extLst>
              <a:ext uri="{FF2B5EF4-FFF2-40B4-BE49-F238E27FC236}">
                <a16:creationId xmlns:a16="http://schemas.microsoft.com/office/drawing/2014/main" id="{2B609D5C-0A96-4B4F-AB1B-8A6B0C3BF5E1}"/>
              </a:ext>
            </a:extLst>
          </p:cNvPr>
          <p:cNvSpPr/>
          <p:nvPr/>
        </p:nvSpPr>
        <p:spPr>
          <a:xfrm>
            <a:off x="2195513" y="2708275"/>
            <a:ext cx="4464050" cy="649288"/>
          </a:xfrm>
          <a:prstGeom prst="lef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0" dirty="0">
              <a:solidFill>
                <a:srgbClr val="FFFFFF"/>
              </a:solidFill>
            </a:endParaRPr>
          </a:p>
        </p:txBody>
      </p:sp>
      <p:sp>
        <p:nvSpPr>
          <p:cNvPr id="4" name="Left-Right Arrow 3">
            <a:extLst>
              <a:ext uri="{FF2B5EF4-FFF2-40B4-BE49-F238E27FC236}">
                <a16:creationId xmlns:a16="http://schemas.microsoft.com/office/drawing/2014/main" id="{A57A97BF-DEBE-416E-A5C0-06E5CCF137D1}"/>
              </a:ext>
            </a:extLst>
          </p:cNvPr>
          <p:cNvSpPr/>
          <p:nvPr/>
        </p:nvSpPr>
        <p:spPr>
          <a:xfrm rot="16200000">
            <a:off x="2605881" y="2853532"/>
            <a:ext cx="3671887" cy="647700"/>
          </a:xfrm>
          <a:prstGeom prst="lef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0">
              <a:solidFill>
                <a:srgbClr val="FFFFFF"/>
              </a:solidFill>
            </a:endParaRPr>
          </a:p>
        </p:txBody>
      </p:sp>
      <p:sp>
        <p:nvSpPr>
          <p:cNvPr id="114692" name="TextBox 4">
            <a:extLst>
              <a:ext uri="{FF2B5EF4-FFF2-40B4-BE49-F238E27FC236}">
                <a16:creationId xmlns:a16="http://schemas.microsoft.com/office/drawing/2014/main" id="{68F82CB4-A75C-48AA-B520-394576E31A7C}"/>
              </a:ext>
            </a:extLst>
          </p:cNvPr>
          <p:cNvSpPr txBox="1">
            <a:spLocks noChangeArrowheads="1"/>
          </p:cNvSpPr>
          <p:nvPr/>
        </p:nvSpPr>
        <p:spPr bwMode="auto">
          <a:xfrm>
            <a:off x="3192463" y="2852738"/>
            <a:ext cx="2490787" cy="369887"/>
          </a:xfrm>
          <a:prstGeom prst="rect">
            <a:avLst/>
          </a:prstGeom>
          <a:noFill/>
          <a:ln w="9525">
            <a:noFill/>
            <a:miter lim="800000"/>
            <a:headEnd/>
            <a:tailEnd/>
          </a:ln>
        </p:spPr>
        <p:txBody>
          <a:bodyPr wrap="none">
            <a:spAutoFit/>
          </a:bodyPr>
          <a:lstStyle/>
          <a:p>
            <a:pPr algn="ctr" eaLnBrk="1" fontAlgn="auto" hangingPunct="1">
              <a:spcBef>
                <a:spcPts val="0"/>
              </a:spcBef>
              <a:spcAft>
                <a:spcPts val="0"/>
              </a:spcAft>
              <a:defRPr/>
            </a:pPr>
            <a:r>
              <a:rPr lang="en-GB" altLang="en-US" dirty="0">
                <a:solidFill>
                  <a:srgbClr val="000000"/>
                </a:solidFill>
                <a:latin typeface="Calibri"/>
                <a:ea typeface="+mn-ea"/>
                <a:cs typeface="Arial" charset="0"/>
              </a:rPr>
              <a:t>LEARNING        CONTEXT</a:t>
            </a:r>
          </a:p>
        </p:txBody>
      </p:sp>
      <p:sp>
        <p:nvSpPr>
          <p:cNvPr id="114693" name="TextBox 5">
            <a:extLst>
              <a:ext uri="{FF2B5EF4-FFF2-40B4-BE49-F238E27FC236}">
                <a16:creationId xmlns:a16="http://schemas.microsoft.com/office/drawing/2014/main" id="{9E5B3AD3-219E-46E2-BEF4-F17816CEE5EF}"/>
              </a:ext>
            </a:extLst>
          </p:cNvPr>
          <p:cNvSpPr txBox="1">
            <a:spLocks noChangeArrowheads="1"/>
          </p:cNvSpPr>
          <p:nvPr/>
        </p:nvSpPr>
        <p:spPr bwMode="auto">
          <a:xfrm rot="-5400000">
            <a:off x="3300413" y="2857500"/>
            <a:ext cx="2336800" cy="368300"/>
          </a:xfrm>
          <a:prstGeom prst="rect">
            <a:avLst/>
          </a:prstGeom>
          <a:noFill/>
          <a:ln w="9525">
            <a:noFill/>
            <a:miter lim="800000"/>
            <a:headEnd/>
            <a:tailEnd/>
          </a:ln>
        </p:spPr>
        <p:txBody>
          <a:bodyPr wrap="none">
            <a:spAutoFit/>
          </a:bodyPr>
          <a:lstStyle/>
          <a:p>
            <a:pPr algn="ctr" eaLnBrk="1" fontAlgn="auto" hangingPunct="1">
              <a:spcBef>
                <a:spcPts val="0"/>
              </a:spcBef>
              <a:spcAft>
                <a:spcPts val="0"/>
              </a:spcAft>
              <a:defRPr/>
            </a:pPr>
            <a:r>
              <a:rPr lang="en-GB" altLang="en-US" dirty="0">
                <a:solidFill>
                  <a:srgbClr val="000000"/>
                </a:solidFill>
                <a:latin typeface="Calibri"/>
                <a:ea typeface="+mn-ea"/>
                <a:cs typeface="Arial" charset="0"/>
              </a:rPr>
              <a:t>LEARNING     ECOLOGY</a:t>
            </a:r>
          </a:p>
        </p:txBody>
      </p:sp>
      <p:sp>
        <p:nvSpPr>
          <p:cNvPr id="114694" name="TextBox 6">
            <a:extLst>
              <a:ext uri="{FF2B5EF4-FFF2-40B4-BE49-F238E27FC236}">
                <a16:creationId xmlns:a16="http://schemas.microsoft.com/office/drawing/2014/main" id="{6F0F19CC-FAD5-4E0A-8AB9-B6584D403A53}"/>
              </a:ext>
            </a:extLst>
          </p:cNvPr>
          <p:cNvSpPr txBox="1">
            <a:spLocks noChangeArrowheads="1"/>
          </p:cNvSpPr>
          <p:nvPr/>
        </p:nvSpPr>
        <p:spPr bwMode="auto">
          <a:xfrm>
            <a:off x="800100" y="2708275"/>
            <a:ext cx="1444625" cy="708025"/>
          </a:xfrm>
          <a:prstGeom prst="rect">
            <a:avLst/>
          </a:prstGeom>
          <a:noFill/>
          <a:ln w="9525">
            <a:noFill/>
            <a:miter lim="800000"/>
            <a:headEnd/>
            <a:tailEnd/>
          </a:ln>
        </p:spPr>
        <p:txBody>
          <a:bodyPr wrap="none">
            <a:spAutoFit/>
          </a:bodyPr>
          <a:lstStyle/>
          <a:p>
            <a:pPr algn="ctr" eaLnBrk="1" fontAlgn="auto" hangingPunct="1">
              <a:spcBef>
                <a:spcPts val="0"/>
              </a:spcBef>
              <a:spcAft>
                <a:spcPts val="0"/>
              </a:spcAft>
              <a:defRPr/>
            </a:pPr>
            <a:r>
              <a:rPr lang="en-GB" altLang="en-US" sz="2000" i="1" dirty="0">
                <a:solidFill>
                  <a:srgbClr val="000000"/>
                </a:solidFill>
                <a:latin typeface="Calibri"/>
                <a:ea typeface="+mn-ea"/>
                <a:cs typeface="Arial" charset="0"/>
              </a:rPr>
              <a:t>Academic</a:t>
            </a:r>
          </a:p>
          <a:p>
            <a:pPr algn="ctr" eaLnBrk="1" fontAlgn="auto" hangingPunct="1">
              <a:spcBef>
                <a:spcPts val="0"/>
              </a:spcBef>
              <a:spcAft>
                <a:spcPts val="0"/>
              </a:spcAft>
              <a:defRPr/>
            </a:pPr>
            <a:r>
              <a:rPr lang="en-GB" altLang="en-US" sz="2000" i="1" dirty="0">
                <a:solidFill>
                  <a:srgbClr val="000000"/>
                </a:solidFill>
                <a:latin typeface="Calibri"/>
                <a:ea typeface="+mn-ea"/>
                <a:cs typeface="Arial" charset="0"/>
              </a:rPr>
              <a:t>Programme</a:t>
            </a:r>
          </a:p>
        </p:txBody>
      </p:sp>
      <p:sp>
        <p:nvSpPr>
          <p:cNvPr id="114696" name="TextBox 9">
            <a:extLst>
              <a:ext uri="{FF2B5EF4-FFF2-40B4-BE49-F238E27FC236}">
                <a16:creationId xmlns:a16="http://schemas.microsoft.com/office/drawing/2014/main" id="{F024E593-4D01-4716-A78E-28D20C783529}"/>
              </a:ext>
            </a:extLst>
          </p:cNvPr>
          <p:cNvSpPr txBox="1">
            <a:spLocks noChangeArrowheads="1"/>
          </p:cNvSpPr>
          <p:nvPr/>
        </p:nvSpPr>
        <p:spPr bwMode="auto">
          <a:xfrm>
            <a:off x="1079500" y="4945866"/>
            <a:ext cx="6985000" cy="708025"/>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en-GB" altLang="en-US" sz="2000" i="1" dirty="0">
                <a:solidFill>
                  <a:srgbClr val="000000"/>
                </a:solidFill>
                <a:latin typeface="Calibri"/>
                <a:ea typeface="+mn-ea"/>
                <a:cs typeface="Arial" pitchFamily="34" charset="0"/>
              </a:rPr>
              <a:t>Determined by institution or other body </a:t>
            </a:r>
          </a:p>
          <a:p>
            <a:pPr algn="ctr" eaLnBrk="1" fontAlgn="auto" hangingPunct="1">
              <a:spcBef>
                <a:spcPts val="0"/>
              </a:spcBef>
              <a:spcAft>
                <a:spcPts val="0"/>
              </a:spcAft>
              <a:defRPr/>
            </a:pPr>
            <a:r>
              <a:rPr lang="en-GB" altLang="en-US" sz="2000" i="1" dirty="0" err="1">
                <a:solidFill>
                  <a:srgbClr val="000000"/>
                </a:solidFill>
                <a:latin typeface="Calibri"/>
                <a:ea typeface="+mn-ea"/>
                <a:cs typeface="Arial" pitchFamily="34" charset="0"/>
              </a:rPr>
              <a:t>eg</a:t>
            </a:r>
            <a:r>
              <a:rPr lang="en-GB" altLang="en-US" sz="2000" i="1" dirty="0">
                <a:solidFill>
                  <a:srgbClr val="000000"/>
                </a:solidFill>
                <a:latin typeface="Calibri"/>
                <a:ea typeface="+mn-ea"/>
                <a:cs typeface="Arial" pitchFamily="34" charset="0"/>
              </a:rPr>
              <a:t> a work placement or volunteering organisation</a:t>
            </a:r>
          </a:p>
        </p:txBody>
      </p:sp>
      <p:sp>
        <p:nvSpPr>
          <p:cNvPr id="114697" name="TextBox 10">
            <a:extLst>
              <a:ext uri="{FF2B5EF4-FFF2-40B4-BE49-F238E27FC236}">
                <a16:creationId xmlns:a16="http://schemas.microsoft.com/office/drawing/2014/main" id="{73F7D7B4-5BEE-41B8-9FB0-3A2E73CA43D2}"/>
              </a:ext>
            </a:extLst>
          </p:cNvPr>
          <p:cNvSpPr txBox="1">
            <a:spLocks noChangeArrowheads="1"/>
          </p:cNvSpPr>
          <p:nvPr/>
        </p:nvSpPr>
        <p:spPr bwMode="auto">
          <a:xfrm>
            <a:off x="3209925" y="908050"/>
            <a:ext cx="2600325" cy="400050"/>
          </a:xfrm>
          <a:prstGeom prst="rect">
            <a:avLst/>
          </a:prstGeom>
          <a:noFill/>
          <a:ln w="9525">
            <a:noFill/>
            <a:miter lim="800000"/>
            <a:headEnd/>
            <a:tailEnd/>
          </a:ln>
        </p:spPr>
        <p:txBody>
          <a:bodyPr wrap="none">
            <a:spAutoFit/>
          </a:bodyPr>
          <a:lstStyle/>
          <a:p>
            <a:pPr algn="ctr" eaLnBrk="1" fontAlgn="auto" hangingPunct="1">
              <a:spcBef>
                <a:spcPts val="0"/>
              </a:spcBef>
              <a:spcAft>
                <a:spcPts val="0"/>
              </a:spcAft>
              <a:defRPr/>
            </a:pPr>
            <a:r>
              <a:rPr lang="en-GB" altLang="en-US" sz="2000" i="1" dirty="0">
                <a:solidFill>
                  <a:srgbClr val="000000"/>
                </a:solidFill>
                <a:latin typeface="Calibri"/>
                <a:ea typeface="+mn-ea"/>
                <a:cs typeface="Arial" charset="0"/>
              </a:rPr>
              <a:t>Determined by learner</a:t>
            </a:r>
          </a:p>
        </p:txBody>
      </p:sp>
      <p:sp>
        <p:nvSpPr>
          <p:cNvPr id="114701" name="TextBox 14">
            <a:extLst>
              <a:ext uri="{FF2B5EF4-FFF2-40B4-BE49-F238E27FC236}">
                <a16:creationId xmlns:a16="http://schemas.microsoft.com/office/drawing/2014/main" id="{4B489FC4-B6CB-4C4D-A343-4AFD15335973}"/>
              </a:ext>
            </a:extLst>
          </p:cNvPr>
          <p:cNvSpPr txBox="1">
            <a:spLocks noChangeArrowheads="1"/>
          </p:cNvSpPr>
          <p:nvPr/>
        </p:nvSpPr>
        <p:spPr bwMode="auto">
          <a:xfrm>
            <a:off x="1592262" y="3567896"/>
            <a:ext cx="2376487" cy="954107"/>
          </a:xfrm>
          <a:prstGeom prst="rect">
            <a:avLst/>
          </a:prstGeom>
          <a:solidFill>
            <a:schemeClr val="bg1"/>
          </a:solidFill>
          <a:ln w="9525">
            <a:noFill/>
            <a:miter lim="800000"/>
            <a:headEnd/>
            <a:tailEnd/>
          </a:ln>
        </p:spPr>
        <p:txBody>
          <a:bodyPr>
            <a:spAutoFit/>
          </a:bodyPr>
          <a:lstStyle/>
          <a:p>
            <a:pPr algn="ctr" eaLnBrk="1" fontAlgn="auto" hangingPunct="1">
              <a:spcBef>
                <a:spcPts val="0"/>
              </a:spcBef>
              <a:spcAft>
                <a:spcPts val="0"/>
              </a:spcAft>
              <a:defRPr/>
            </a:pPr>
            <a:r>
              <a:rPr lang="en-GB" altLang="en-US" sz="2800" dirty="0">
                <a:solidFill>
                  <a:srgbClr val="000000"/>
                </a:solidFill>
                <a:latin typeface="Aharoni" pitchFamily="2" charset="-79"/>
              </a:rPr>
              <a:t>LEARNING </a:t>
            </a:r>
          </a:p>
          <a:p>
            <a:pPr algn="ctr" eaLnBrk="1" fontAlgn="auto" hangingPunct="1">
              <a:spcBef>
                <a:spcPts val="0"/>
              </a:spcBef>
              <a:spcAft>
                <a:spcPts val="0"/>
              </a:spcAft>
              <a:defRPr/>
            </a:pPr>
            <a:r>
              <a:rPr lang="en-GB" altLang="en-US" sz="2800" dirty="0">
                <a:solidFill>
                  <a:srgbClr val="000000"/>
                </a:solidFill>
                <a:latin typeface="Aharoni" pitchFamily="2" charset="-79"/>
              </a:rPr>
              <a:t>ABOUT</a:t>
            </a:r>
            <a:endParaRPr lang="en-GB" altLang="en-US" sz="2800" b="0" dirty="0">
              <a:solidFill>
                <a:srgbClr val="000000"/>
              </a:solidFill>
              <a:latin typeface="Aharoni" pitchFamily="2" charset="-79"/>
              <a:ea typeface="+mn-ea"/>
            </a:endParaRPr>
          </a:p>
        </p:txBody>
      </p:sp>
      <p:sp>
        <p:nvSpPr>
          <p:cNvPr id="114703" name="Rectangle 16">
            <a:extLst>
              <a:ext uri="{FF2B5EF4-FFF2-40B4-BE49-F238E27FC236}">
                <a16:creationId xmlns:a16="http://schemas.microsoft.com/office/drawing/2014/main" id="{D2F69465-B90F-4E70-A284-D6FAD9A3F437}"/>
              </a:ext>
            </a:extLst>
          </p:cNvPr>
          <p:cNvSpPr>
            <a:spLocks noChangeArrowheads="1"/>
          </p:cNvSpPr>
          <p:nvPr/>
        </p:nvSpPr>
        <p:spPr bwMode="auto">
          <a:xfrm>
            <a:off x="0" y="5876925"/>
            <a:ext cx="9144000" cy="708025"/>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en-GB" altLang="en-US" sz="2000" i="1" dirty="0">
                <a:solidFill>
                  <a:srgbClr val="000000"/>
                </a:solidFill>
                <a:latin typeface="Arial Narrow" pitchFamily="34" charset="0"/>
                <a:ea typeface="+mn-ea"/>
              </a:rPr>
              <a:t>Learning ecology includes goals, affordances, processes,  spaces, </a:t>
            </a:r>
          </a:p>
          <a:p>
            <a:pPr algn="ctr" eaLnBrk="1" fontAlgn="auto" hangingPunct="1">
              <a:spcBef>
                <a:spcPts val="0"/>
              </a:spcBef>
              <a:spcAft>
                <a:spcPts val="0"/>
              </a:spcAft>
              <a:defRPr/>
            </a:pPr>
            <a:r>
              <a:rPr lang="en-GB" altLang="en-US" sz="2000" i="1" dirty="0">
                <a:solidFill>
                  <a:srgbClr val="000000"/>
                </a:solidFill>
                <a:latin typeface="Arial Narrow" pitchFamily="34" charset="0"/>
                <a:ea typeface="+mn-ea"/>
              </a:rPr>
              <a:t>relationships , resources (knowledge, tools, technologies, mediating artefacts) </a:t>
            </a:r>
            <a:endParaRPr lang="en-GB" altLang="en-US" sz="2000" dirty="0">
              <a:solidFill>
                <a:srgbClr val="000000"/>
              </a:solidFill>
              <a:latin typeface="Calibri"/>
              <a:ea typeface="+mn-ea"/>
            </a:endParaRPr>
          </a:p>
        </p:txBody>
      </p:sp>
      <p:sp>
        <p:nvSpPr>
          <p:cNvPr id="16" name="TextBox 14">
            <a:extLst>
              <a:ext uri="{FF2B5EF4-FFF2-40B4-BE49-F238E27FC236}">
                <a16:creationId xmlns:a16="http://schemas.microsoft.com/office/drawing/2014/main" id="{C311ED08-C09D-4268-A9E8-A0C7212F965E}"/>
              </a:ext>
            </a:extLst>
          </p:cNvPr>
          <p:cNvSpPr txBox="1">
            <a:spLocks noChangeArrowheads="1"/>
          </p:cNvSpPr>
          <p:nvPr/>
        </p:nvSpPr>
        <p:spPr bwMode="auto">
          <a:xfrm>
            <a:off x="1375569" y="1558121"/>
            <a:ext cx="2717799" cy="954107"/>
          </a:xfrm>
          <a:prstGeom prst="rect">
            <a:avLst/>
          </a:prstGeom>
          <a:solidFill>
            <a:schemeClr val="bg1"/>
          </a:solidFill>
          <a:ln w="9525">
            <a:noFill/>
            <a:miter lim="800000"/>
            <a:headEnd/>
            <a:tailEnd/>
          </a:ln>
        </p:spPr>
        <p:txBody>
          <a:bodyPr wrap="square">
            <a:spAutoFit/>
          </a:bodyPr>
          <a:lstStyle/>
          <a:p>
            <a:pPr algn="ctr" eaLnBrk="1" fontAlgn="auto" hangingPunct="1">
              <a:spcBef>
                <a:spcPts val="0"/>
              </a:spcBef>
              <a:spcAft>
                <a:spcPts val="0"/>
              </a:spcAft>
              <a:defRPr/>
            </a:pPr>
            <a:r>
              <a:rPr lang="en-GB" altLang="en-US" sz="2800" dirty="0">
                <a:solidFill>
                  <a:srgbClr val="000000"/>
                </a:solidFill>
                <a:latin typeface="Aharoni" pitchFamily="2" charset="-79"/>
              </a:rPr>
              <a:t>ACTING</a:t>
            </a:r>
          </a:p>
          <a:p>
            <a:pPr algn="ctr" eaLnBrk="1" fontAlgn="auto" hangingPunct="1">
              <a:spcBef>
                <a:spcPts val="0"/>
              </a:spcBef>
              <a:spcAft>
                <a:spcPts val="0"/>
              </a:spcAft>
              <a:defRPr/>
            </a:pPr>
            <a:r>
              <a:rPr lang="en-GB" altLang="en-US" sz="2800" dirty="0">
                <a:solidFill>
                  <a:srgbClr val="000000"/>
                </a:solidFill>
                <a:latin typeface="Aharoni" pitchFamily="2" charset="-79"/>
              </a:rPr>
              <a:t>SUSTAINABLY</a:t>
            </a:r>
          </a:p>
        </p:txBody>
      </p:sp>
      <p:sp>
        <p:nvSpPr>
          <p:cNvPr id="17" name="TextBox 14">
            <a:extLst>
              <a:ext uri="{FF2B5EF4-FFF2-40B4-BE49-F238E27FC236}">
                <a16:creationId xmlns:a16="http://schemas.microsoft.com/office/drawing/2014/main" id="{094C59A1-ED98-4B2D-B39D-AAFF1033D6FF}"/>
              </a:ext>
            </a:extLst>
          </p:cNvPr>
          <p:cNvSpPr txBox="1">
            <a:spLocks noChangeArrowheads="1"/>
          </p:cNvSpPr>
          <p:nvPr/>
        </p:nvSpPr>
        <p:spPr bwMode="auto">
          <a:xfrm>
            <a:off x="4951729" y="1604963"/>
            <a:ext cx="2717799" cy="954107"/>
          </a:xfrm>
          <a:prstGeom prst="rect">
            <a:avLst/>
          </a:prstGeom>
          <a:solidFill>
            <a:schemeClr val="bg1"/>
          </a:solidFill>
          <a:ln w="9525">
            <a:noFill/>
            <a:miter lim="800000"/>
            <a:headEnd/>
            <a:tailEnd/>
          </a:ln>
        </p:spPr>
        <p:txBody>
          <a:bodyPr wrap="square">
            <a:spAutoFit/>
          </a:bodyPr>
          <a:lstStyle/>
          <a:p>
            <a:pPr algn="ctr" eaLnBrk="1" fontAlgn="auto" hangingPunct="1">
              <a:spcBef>
                <a:spcPts val="0"/>
              </a:spcBef>
              <a:spcAft>
                <a:spcPts val="0"/>
              </a:spcAft>
              <a:defRPr/>
            </a:pPr>
            <a:r>
              <a:rPr lang="en-GB" altLang="en-US" sz="2800" dirty="0">
                <a:solidFill>
                  <a:srgbClr val="000000"/>
                </a:solidFill>
                <a:latin typeface="Aharoni" pitchFamily="2" charset="-79"/>
              </a:rPr>
              <a:t>ACTING</a:t>
            </a:r>
          </a:p>
          <a:p>
            <a:pPr algn="ctr" eaLnBrk="1" fontAlgn="auto" hangingPunct="1">
              <a:spcBef>
                <a:spcPts val="0"/>
              </a:spcBef>
              <a:spcAft>
                <a:spcPts val="0"/>
              </a:spcAft>
              <a:defRPr/>
            </a:pPr>
            <a:r>
              <a:rPr lang="en-GB" altLang="en-US" sz="2800" dirty="0">
                <a:solidFill>
                  <a:srgbClr val="000000"/>
                </a:solidFill>
                <a:latin typeface="Aharoni" pitchFamily="2" charset="-79"/>
              </a:rPr>
              <a:t>SUSTAINABLY</a:t>
            </a:r>
          </a:p>
        </p:txBody>
      </p:sp>
      <p:sp>
        <p:nvSpPr>
          <p:cNvPr id="18" name="TextBox 14">
            <a:extLst>
              <a:ext uri="{FF2B5EF4-FFF2-40B4-BE49-F238E27FC236}">
                <a16:creationId xmlns:a16="http://schemas.microsoft.com/office/drawing/2014/main" id="{44133646-C81C-46B9-B628-01CC9E6F8E47}"/>
              </a:ext>
            </a:extLst>
          </p:cNvPr>
          <p:cNvSpPr txBox="1">
            <a:spLocks noChangeArrowheads="1"/>
          </p:cNvSpPr>
          <p:nvPr/>
        </p:nvSpPr>
        <p:spPr bwMode="auto">
          <a:xfrm>
            <a:off x="4813300" y="3610751"/>
            <a:ext cx="2717799" cy="954107"/>
          </a:xfrm>
          <a:prstGeom prst="rect">
            <a:avLst/>
          </a:prstGeom>
          <a:solidFill>
            <a:schemeClr val="bg1"/>
          </a:solidFill>
          <a:ln w="9525">
            <a:noFill/>
            <a:miter lim="800000"/>
            <a:headEnd/>
            <a:tailEnd/>
          </a:ln>
        </p:spPr>
        <p:txBody>
          <a:bodyPr wrap="square">
            <a:spAutoFit/>
          </a:bodyPr>
          <a:lstStyle/>
          <a:p>
            <a:pPr algn="ctr" eaLnBrk="1" fontAlgn="auto" hangingPunct="1">
              <a:spcBef>
                <a:spcPts val="0"/>
              </a:spcBef>
              <a:spcAft>
                <a:spcPts val="0"/>
              </a:spcAft>
              <a:defRPr/>
            </a:pPr>
            <a:r>
              <a:rPr lang="en-GB" altLang="en-US" sz="2800" dirty="0">
                <a:solidFill>
                  <a:srgbClr val="000000"/>
                </a:solidFill>
                <a:latin typeface="Aharoni" pitchFamily="2" charset="-79"/>
              </a:rPr>
              <a:t>ACTING</a:t>
            </a:r>
          </a:p>
          <a:p>
            <a:pPr algn="ctr" eaLnBrk="1" fontAlgn="auto" hangingPunct="1">
              <a:spcBef>
                <a:spcPts val="0"/>
              </a:spcBef>
              <a:spcAft>
                <a:spcPts val="0"/>
              </a:spcAft>
              <a:defRPr/>
            </a:pPr>
            <a:r>
              <a:rPr lang="en-GB" altLang="en-US" sz="2800" dirty="0">
                <a:solidFill>
                  <a:srgbClr val="000000"/>
                </a:solidFill>
                <a:latin typeface="Aharoni" pitchFamily="2" charset="-79"/>
              </a:rPr>
              <a:t>SUSTAINABLY</a:t>
            </a:r>
          </a:p>
        </p:txBody>
      </p:sp>
      <p:sp>
        <p:nvSpPr>
          <p:cNvPr id="19" name="TextBox 7">
            <a:extLst>
              <a:ext uri="{FF2B5EF4-FFF2-40B4-BE49-F238E27FC236}">
                <a16:creationId xmlns:a16="http://schemas.microsoft.com/office/drawing/2014/main" id="{E39C5C65-133A-4AE0-89E2-A7B895F78440}"/>
              </a:ext>
            </a:extLst>
          </p:cNvPr>
          <p:cNvSpPr txBox="1">
            <a:spLocks noChangeArrowheads="1"/>
          </p:cNvSpPr>
          <p:nvPr/>
        </p:nvSpPr>
        <p:spPr bwMode="auto">
          <a:xfrm>
            <a:off x="6608761" y="2426503"/>
            <a:ext cx="2436812" cy="1323975"/>
          </a:xfrm>
          <a:prstGeom prst="rect">
            <a:avLst/>
          </a:prstGeom>
          <a:noFill/>
          <a:ln w="9525">
            <a:noFill/>
            <a:miter lim="800000"/>
            <a:headEnd/>
            <a:tailEnd/>
          </a:ln>
        </p:spPr>
        <p:txBody>
          <a:bodyPr wrap="none">
            <a:spAutoFit/>
          </a:bodyPr>
          <a:lstStyle/>
          <a:p>
            <a:pPr algn="ctr" eaLnBrk="1" fontAlgn="auto" hangingPunct="1">
              <a:spcBef>
                <a:spcPts val="0"/>
              </a:spcBef>
              <a:spcAft>
                <a:spcPts val="0"/>
              </a:spcAft>
              <a:defRPr/>
            </a:pPr>
            <a:r>
              <a:rPr lang="en-GB" altLang="en-US" sz="2000" i="1" dirty="0">
                <a:solidFill>
                  <a:srgbClr val="000000"/>
                </a:solidFill>
                <a:latin typeface="Calibri"/>
                <a:ea typeface="+mn-ea"/>
                <a:cs typeface="Arial" charset="0"/>
              </a:rPr>
              <a:t>Other Contexts</a:t>
            </a:r>
          </a:p>
          <a:p>
            <a:pPr algn="ctr" eaLnBrk="1" fontAlgn="auto" hangingPunct="1">
              <a:spcBef>
                <a:spcPts val="0"/>
              </a:spcBef>
              <a:spcAft>
                <a:spcPts val="0"/>
              </a:spcAft>
              <a:defRPr/>
            </a:pPr>
            <a:r>
              <a:rPr lang="en-GB" altLang="en-US" sz="2000" i="1" dirty="0" err="1">
                <a:solidFill>
                  <a:srgbClr val="000000"/>
                </a:solidFill>
                <a:latin typeface="Calibri"/>
                <a:ea typeface="+mn-ea"/>
                <a:cs typeface="Arial" charset="0"/>
              </a:rPr>
              <a:t>eg</a:t>
            </a:r>
            <a:r>
              <a:rPr lang="en-GB" altLang="en-US" sz="2000" i="1" dirty="0">
                <a:solidFill>
                  <a:srgbClr val="000000"/>
                </a:solidFill>
                <a:latin typeface="Calibri"/>
                <a:ea typeface="+mn-ea"/>
                <a:cs typeface="Arial" charset="0"/>
              </a:rPr>
              <a:t>. work, community</a:t>
            </a:r>
          </a:p>
          <a:p>
            <a:pPr algn="ctr" eaLnBrk="1" fontAlgn="auto" hangingPunct="1">
              <a:spcBef>
                <a:spcPts val="0"/>
              </a:spcBef>
              <a:spcAft>
                <a:spcPts val="0"/>
              </a:spcAft>
              <a:defRPr/>
            </a:pPr>
            <a:r>
              <a:rPr lang="en-GB" altLang="en-US" sz="2000" i="1" dirty="0">
                <a:solidFill>
                  <a:srgbClr val="000000"/>
                </a:solidFill>
                <a:latin typeface="Calibri"/>
                <a:ea typeface="+mn-ea"/>
                <a:cs typeface="Arial" charset="0"/>
              </a:rPr>
              <a:t>field, co-curriculum</a:t>
            </a:r>
          </a:p>
          <a:p>
            <a:pPr algn="ctr" eaLnBrk="1" fontAlgn="auto" hangingPunct="1">
              <a:spcBef>
                <a:spcPts val="0"/>
              </a:spcBef>
              <a:spcAft>
                <a:spcPts val="0"/>
              </a:spcAft>
              <a:defRPr/>
            </a:pPr>
            <a:r>
              <a:rPr lang="en-GB" altLang="en-US" sz="2000" i="1" dirty="0">
                <a:solidFill>
                  <a:srgbClr val="000000"/>
                </a:solidFill>
                <a:latin typeface="Calibri"/>
                <a:ea typeface="+mn-ea"/>
                <a:cs typeface="Arial" charset="0"/>
              </a:rPr>
              <a:t>extra-curriculum</a:t>
            </a:r>
          </a:p>
        </p:txBody>
      </p:sp>
      <p:pic>
        <p:nvPicPr>
          <p:cNvPr id="3" name="Picture 2">
            <a:extLst>
              <a:ext uri="{FF2B5EF4-FFF2-40B4-BE49-F238E27FC236}">
                <a16:creationId xmlns:a16="http://schemas.microsoft.com/office/drawing/2014/main" id="{D53186EC-D036-4B2E-9607-A85C339CF2F2}"/>
              </a:ext>
            </a:extLst>
          </p:cNvPr>
          <p:cNvPicPr>
            <a:picLocks noChangeAspect="1"/>
          </p:cNvPicPr>
          <p:nvPr/>
        </p:nvPicPr>
        <p:blipFill>
          <a:blip r:embed="rId2"/>
          <a:stretch>
            <a:fillRect/>
          </a:stretch>
        </p:blipFill>
        <p:spPr>
          <a:xfrm>
            <a:off x="256540" y="223645"/>
            <a:ext cx="2953385" cy="262972"/>
          </a:xfrm>
          <a:prstGeom prst="rect">
            <a:avLst/>
          </a:prstGeom>
        </p:spPr>
      </p:pic>
      <p:pic>
        <p:nvPicPr>
          <p:cNvPr id="5" name="Picture 4">
            <a:extLst>
              <a:ext uri="{FF2B5EF4-FFF2-40B4-BE49-F238E27FC236}">
                <a16:creationId xmlns:a16="http://schemas.microsoft.com/office/drawing/2014/main" id="{B8C225AF-704A-40D5-BCDE-00E8CE44614B}"/>
              </a:ext>
            </a:extLst>
          </p:cNvPr>
          <p:cNvPicPr>
            <a:picLocks noChangeAspect="1"/>
          </p:cNvPicPr>
          <p:nvPr/>
        </p:nvPicPr>
        <p:blipFill>
          <a:blip r:embed="rId3"/>
          <a:stretch>
            <a:fillRect/>
          </a:stretch>
        </p:blipFill>
        <p:spPr>
          <a:xfrm>
            <a:off x="3274695" y="207469"/>
            <a:ext cx="3727451" cy="279148"/>
          </a:xfrm>
          <a:prstGeom prst="rect">
            <a:avLst/>
          </a:prstGeom>
        </p:spPr>
      </p:pic>
      <p:pic>
        <p:nvPicPr>
          <p:cNvPr id="6" name="Picture 5">
            <a:extLst>
              <a:ext uri="{FF2B5EF4-FFF2-40B4-BE49-F238E27FC236}">
                <a16:creationId xmlns:a16="http://schemas.microsoft.com/office/drawing/2014/main" id="{8FE63551-9E2B-4E85-A90A-DE0DEE730456}"/>
              </a:ext>
            </a:extLst>
          </p:cNvPr>
          <p:cNvPicPr>
            <a:picLocks noChangeAspect="1"/>
          </p:cNvPicPr>
          <p:nvPr/>
        </p:nvPicPr>
        <p:blipFill>
          <a:blip r:embed="rId4"/>
          <a:stretch>
            <a:fillRect/>
          </a:stretch>
        </p:blipFill>
        <p:spPr>
          <a:xfrm>
            <a:off x="7029448" y="223795"/>
            <a:ext cx="1634492" cy="262822"/>
          </a:xfrm>
          <a:prstGeom prst="rect">
            <a:avLst/>
          </a:prstGeom>
        </p:spPr>
      </p:pic>
    </p:spTree>
    <p:extLst>
      <p:ext uri="{BB962C8B-B14F-4D97-AF65-F5344CB8AC3E}">
        <p14:creationId xmlns:p14="http://schemas.microsoft.com/office/powerpoint/2010/main" val="107532622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658FE1-35E0-4B7B-B35C-9B2D2700B297}"/>
              </a:ext>
            </a:extLst>
          </p:cNvPr>
          <p:cNvPicPr>
            <a:picLocks noChangeAspect="1"/>
          </p:cNvPicPr>
          <p:nvPr/>
        </p:nvPicPr>
        <p:blipFill>
          <a:blip r:embed="rId2"/>
          <a:stretch>
            <a:fillRect/>
          </a:stretch>
        </p:blipFill>
        <p:spPr>
          <a:xfrm>
            <a:off x="775929" y="1377981"/>
            <a:ext cx="4579750" cy="364817"/>
          </a:xfrm>
          <a:prstGeom prst="rect">
            <a:avLst/>
          </a:prstGeom>
        </p:spPr>
      </p:pic>
      <p:pic>
        <p:nvPicPr>
          <p:cNvPr id="6" name="Picture 5">
            <a:extLst>
              <a:ext uri="{FF2B5EF4-FFF2-40B4-BE49-F238E27FC236}">
                <a16:creationId xmlns:a16="http://schemas.microsoft.com/office/drawing/2014/main" id="{FC91ECA9-737C-4728-8745-24ECB0D1E35D}"/>
              </a:ext>
            </a:extLst>
          </p:cNvPr>
          <p:cNvPicPr>
            <a:picLocks noChangeAspect="1"/>
          </p:cNvPicPr>
          <p:nvPr/>
        </p:nvPicPr>
        <p:blipFill>
          <a:blip r:embed="rId3"/>
          <a:stretch>
            <a:fillRect/>
          </a:stretch>
        </p:blipFill>
        <p:spPr>
          <a:xfrm>
            <a:off x="5484286" y="1370709"/>
            <a:ext cx="2172707" cy="379361"/>
          </a:xfrm>
          <a:prstGeom prst="rect">
            <a:avLst/>
          </a:prstGeom>
        </p:spPr>
      </p:pic>
      <p:pic>
        <p:nvPicPr>
          <p:cNvPr id="7" name="Picture 6">
            <a:extLst>
              <a:ext uri="{FF2B5EF4-FFF2-40B4-BE49-F238E27FC236}">
                <a16:creationId xmlns:a16="http://schemas.microsoft.com/office/drawing/2014/main" id="{03F574BC-48DB-4B47-BDFE-587F989409C4}"/>
              </a:ext>
            </a:extLst>
          </p:cNvPr>
          <p:cNvPicPr>
            <a:picLocks noChangeAspect="1"/>
          </p:cNvPicPr>
          <p:nvPr/>
        </p:nvPicPr>
        <p:blipFill>
          <a:blip r:embed="rId4"/>
          <a:stretch>
            <a:fillRect/>
          </a:stretch>
        </p:blipFill>
        <p:spPr>
          <a:xfrm>
            <a:off x="835853" y="2045332"/>
            <a:ext cx="1389314" cy="1674967"/>
          </a:xfrm>
          <a:prstGeom prst="rect">
            <a:avLst/>
          </a:prstGeom>
        </p:spPr>
      </p:pic>
      <p:sp>
        <p:nvSpPr>
          <p:cNvPr id="8" name="TextBox 7">
            <a:extLst>
              <a:ext uri="{FF2B5EF4-FFF2-40B4-BE49-F238E27FC236}">
                <a16:creationId xmlns:a16="http://schemas.microsoft.com/office/drawing/2014/main" id="{6B17E994-8DEC-483A-9565-4504B4402312}"/>
              </a:ext>
            </a:extLst>
          </p:cNvPr>
          <p:cNvSpPr txBox="1"/>
          <p:nvPr/>
        </p:nvSpPr>
        <p:spPr>
          <a:xfrm>
            <a:off x="2476869" y="1928130"/>
            <a:ext cx="6249596" cy="1246495"/>
          </a:xfrm>
          <a:prstGeom prst="rect">
            <a:avLst/>
          </a:prstGeom>
          <a:noFill/>
        </p:spPr>
        <p:txBody>
          <a:bodyPr wrap="none" rtlCol="0">
            <a:spAutoFit/>
          </a:bodyPr>
          <a:lstStyle/>
          <a:p>
            <a:r>
              <a:rPr lang="en-US" sz="2100" b="1" dirty="0"/>
              <a:t>Dr Gillian Judson </a:t>
            </a:r>
          </a:p>
          <a:p>
            <a:r>
              <a:rPr lang="en-US" dirty="0"/>
              <a:t>Director at the Imaginative Education Research Group</a:t>
            </a:r>
          </a:p>
          <a:p>
            <a:r>
              <a:rPr lang="en-US" dirty="0"/>
              <a:t>Teacher Educator Faculty of Education at Simon Fraser University</a:t>
            </a:r>
          </a:p>
          <a:p>
            <a:endParaRPr lang="en-US" dirty="0"/>
          </a:p>
        </p:txBody>
      </p:sp>
      <p:pic>
        <p:nvPicPr>
          <p:cNvPr id="10" name="Picture 9">
            <a:extLst>
              <a:ext uri="{FF2B5EF4-FFF2-40B4-BE49-F238E27FC236}">
                <a16:creationId xmlns:a16="http://schemas.microsoft.com/office/drawing/2014/main" id="{84C73500-30AA-4A83-94B2-8A9033DF7CC1}"/>
              </a:ext>
            </a:extLst>
          </p:cNvPr>
          <p:cNvPicPr/>
          <p:nvPr/>
        </p:nvPicPr>
        <p:blipFill>
          <a:blip r:embed="rId5"/>
          <a:stretch>
            <a:fillRect/>
          </a:stretch>
        </p:blipFill>
        <p:spPr>
          <a:xfrm>
            <a:off x="865937" y="3891124"/>
            <a:ext cx="1449734" cy="1843088"/>
          </a:xfrm>
          <a:prstGeom prst="rect">
            <a:avLst/>
          </a:prstGeom>
        </p:spPr>
      </p:pic>
      <p:pic>
        <p:nvPicPr>
          <p:cNvPr id="11" name="Picture 10">
            <a:extLst>
              <a:ext uri="{FF2B5EF4-FFF2-40B4-BE49-F238E27FC236}">
                <a16:creationId xmlns:a16="http://schemas.microsoft.com/office/drawing/2014/main" id="{74EBB603-B8F8-4EAE-991E-0B3AB9B2C5A6}"/>
              </a:ext>
            </a:extLst>
          </p:cNvPr>
          <p:cNvPicPr/>
          <p:nvPr/>
        </p:nvPicPr>
        <p:blipFill>
          <a:blip r:embed="rId6">
            <a:extLst>
              <a:ext uri="{28A0092B-C50C-407E-A947-70E740481C1C}">
                <a14:useLocalDpi xmlns:a14="http://schemas.microsoft.com/office/drawing/2010/main" val="0"/>
              </a:ext>
            </a:extLst>
          </a:blip>
          <a:stretch>
            <a:fillRect/>
          </a:stretch>
        </p:blipFill>
        <p:spPr>
          <a:xfrm>
            <a:off x="2508326" y="2799631"/>
            <a:ext cx="1710690" cy="579596"/>
          </a:xfrm>
          <a:prstGeom prst="rect">
            <a:avLst/>
          </a:prstGeom>
        </p:spPr>
      </p:pic>
      <p:pic>
        <p:nvPicPr>
          <p:cNvPr id="12" name="Picture 11">
            <a:extLst>
              <a:ext uri="{FF2B5EF4-FFF2-40B4-BE49-F238E27FC236}">
                <a16:creationId xmlns:a16="http://schemas.microsoft.com/office/drawing/2014/main" id="{31C51D7F-3E67-4930-8D80-A8B38DB2F110}"/>
              </a:ext>
            </a:extLst>
          </p:cNvPr>
          <p:cNvPicPr/>
          <p:nvPr/>
        </p:nvPicPr>
        <p:blipFill>
          <a:blip r:embed="rId7">
            <a:extLst>
              <a:ext uri="{28A0092B-C50C-407E-A947-70E740481C1C}">
                <a14:useLocalDpi xmlns:a14="http://schemas.microsoft.com/office/drawing/2010/main" val="0"/>
              </a:ext>
            </a:extLst>
          </a:blip>
          <a:stretch>
            <a:fillRect/>
          </a:stretch>
        </p:blipFill>
        <p:spPr>
          <a:xfrm>
            <a:off x="2570395" y="3891124"/>
            <a:ext cx="1449734" cy="1843088"/>
          </a:xfrm>
          <a:prstGeom prst="rect">
            <a:avLst/>
          </a:prstGeom>
        </p:spPr>
      </p:pic>
      <p:pic>
        <p:nvPicPr>
          <p:cNvPr id="13" name="Picture 12">
            <a:extLst>
              <a:ext uri="{FF2B5EF4-FFF2-40B4-BE49-F238E27FC236}">
                <a16:creationId xmlns:a16="http://schemas.microsoft.com/office/drawing/2014/main" id="{9432B8A6-78E9-430F-B067-1F5CD798AEEA}"/>
              </a:ext>
            </a:extLst>
          </p:cNvPr>
          <p:cNvPicPr/>
          <p:nvPr/>
        </p:nvPicPr>
        <p:blipFill>
          <a:blip r:embed="rId8">
            <a:extLst>
              <a:ext uri="{28A0092B-C50C-407E-A947-70E740481C1C}">
                <a14:useLocalDpi xmlns:a14="http://schemas.microsoft.com/office/drawing/2010/main" val="0"/>
              </a:ext>
            </a:extLst>
          </a:blip>
          <a:stretch>
            <a:fillRect/>
          </a:stretch>
        </p:blipFill>
        <p:spPr>
          <a:xfrm>
            <a:off x="6060931" y="3891124"/>
            <a:ext cx="1400423" cy="1843088"/>
          </a:xfrm>
          <a:prstGeom prst="rect">
            <a:avLst/>
          </a:prstGeom>
        </p:spPr>
      </p:pic>
      <p:pic>
        <p:nvPicPr>
          <p:cNvPr id="9" name="Picture 8">
            <a:extLst>
              <a:ext uri="{FF2B5EF4-FFF2-40B4-BE49-F238E27FC236}">
                <a16:creationId xmlns:a16="http://schemas.microsoft.com/office/drawing/2014/main" id="{A0EFC45D-48DD-4B54-9383-BB82D381C081}"/>
              </a:ext>
            </a:extLst>
          </p:cNvPr>
          <p:cNvPicPr>
            <a:picLocks noChangeAspect="1"/>
          </p:cNvPicPr>
          <p:nvPr/>
        </p:nvPicPr>
        <p:blipFill>
          <a:blip r:embed="rId9"/>
          <a:stretch>
            <a:fillRect/>
          </a:stretch>
        </p:blipFill>
        <p:spPr>
          <a:xfrm>
            <a:off x="4323773" y="3891124"/>
            <a:ext cx="1433513" cy="1843088"/>
          </a:xfrm>
          <a:prstGeom prst="rect">
            <a:avLst/>
          </a:prstGeom>
        </p:spPr>
      </p:pic>
      <p:sp>
        <p:nvSpPr>
          <p:cNvPr id="14" name="Rectangle 13">
            <a:extLst>
              <a:ext uri="{FF2B5EF4-FFF2-40B4-BE49-F238E27FC236}">
                <a16:creationId xmlns:a16="http://schemas.microsoft.com/office/drawing/2014/main" id="{A6CFA042-9A0E-4F53-98F7-60C0D7ABD45C}"/>
              </a:ext>
            </a:extLst>
          </p:cNvPr>
          <p:cNvSpPr/>
          <p:nvPr/>
        </p:nvSpPr>
        <p:spPr>
          <a:xfrm>
            <a:off x="4470718" y="2955334"/>
            <a:ext cx="2262992" cy="415498"/>
          </a:xfrm>
          <a:prstGeom prst="rect">
            <a:avLst/>
          </a:prstGeom>
        </p:spPr>
        <p:txBody>
          <a:bodyPr wrap="none">
            <a:spAutoFit/>
          </a:bodyPr>
          <a:lstStyle/>
          <a:p>
            <a:r>
              <a:rPr lang="en-US" sz="2100" b="1" dirty="0">
                <a:hlinkClick r:id="rId10"/>
              </a:rPr>
              <a:t>http://ierg.ca/IEE/</a:t>
            </a:r>
            <a:endParaRPr lang="en-US" sz="2100" b="1" dirty="0"/>
          </a:p>
        </p:txBody>
      </p:sp>
    </p:spTree>
    <p:extLst>
      <p:ext uri="{BB962C8B-B14F-4D97-AF65-F5344CB8AC3E}">
        <p14:creationId xmlns:p14="http://schemas.microsoft.com/office/powerpoint/2010/main" val="1502882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047C5-7DA6-4125-BF3A-D35400E5FA68}"/>
              </a:ext>
            </a:extLst>
          </p:cNvPr>
          <p:cNvSpPr/>
          <p:nvPr/>
        </p:nvSpPr>
        <p:spPr>
          <a:xfrm>
            <a:off x="1654661" y="4920429"/>
            <a:ext cx="5834675" cy="646331"/>
          </a:xfrm>
          <a:prstGeom prst="rect">
            <a:avLst/>
          </a:prstGeom>
        </p:spPr>
        <p:txBody>
          <a:bodyPr wrap="none">
            <a:spAutoFit/>
          </a:bodyPr>
          <a:lstStyle/>
          <a:p>
            <a:pPr algn="ctr"/>
            <a:r>
              <a:rPr lang="en-US" b="1" dirty="0"/>
              <a:t>What is Imaginative Ecological Education? Gillian Judson </a:t>
            </a:r>
          </a:p>
          <a:p>
            <a:pPr algn="ctr"/>
            <a:r>
              <a:rPr lang="en-US" b="1" dirty="0">
                <a:hlinkClick r:id="rId2"/>
              </a:rPr>
              <a:t>https://www.youtube.com/watch?v=1bnkjofMUjo&amp;t=147s</a:t>
            </a:r>
            <a:endParaRPr lang="en-US" b="1" dirty="0"/>
          </a:p>
        </p:txBody>
      </p:sp>
      <p:pic>
        <p:nvPicPr>
          <p:cNvPr id="3" name="Picture 2">
            <a:extLst>
              <a:ext uri="{FF2B5EF4-FFF2-40B4-BE49-F238E27FC236}">
                <a16:creationId xmlns:a16="http://schemas.microsoft.com/office/drawing/2014/main" id="{0007ACF7-2791-4C4C-BED1-C8ABB5062157}"/>
              </a:ext>
            </a:extLst>
          </p:cNvPr>
          <p:cNvPicPr>
            <a:picLocks noChangeAspect="1"/>
          </p:cNvPicPr>
          <p:nvPr/>
        </p:nvPicPr>
        <p:blipFill>
          <a:blip r:embed="rId3"/>
          <a:stretch>
            <a:fillRect/>
          </a:stretch>
        </p:blipFill>
        <p:spPr>
          <a:xfrm>
            <a:off x="2239564" y="1332976"/>
            <a:ext cx="4664869" cy="3421856"/>
          </a:xfrm>
          <a:prstGeom prst="rect">
            <a:avLst/>
          </a:prstGeom>
        </p:spPr>
      </p:pic>
    </p:spTree>
    <p:extLst>
      <p:ext uri="{BB962C8B-B14F-4D97-AF65-F5344CB8AC3E}">
        <p14:creationId xmlns:p14="http://schemas.microsoft.com/office/powerpoint/2010/main" val="4012639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93159F-029A-4CB9-B0AA-7466449C8C49}"/>
              </a:ext>
            </a:extLst>
          </p:cNvPr>
          <p:cNvSpPr/>
          <p:nvPr/>
        </p:nvSpPr>
        <p:spPr>
          <a:xfrm>
            <a:off x="338466" y="988775"/>
            <a:ext cx="8467068" cy="1015663"/>
          </a:xfrm>
          <a:prstGeom prst="rect">
            <a:avLst/>
          </a:prstGeom>
        </p:spPr>
        <p:txBody>
          <a:bodyPr wrap="square">
            <a:spAutoFit/>
          </a:bodyPr>
          <a:lstStyle/>
          <a:p>
            <a:r>
              <a:rPr lang="en-US" sz="2000" dirty="0">
                <a:latin typeface="Calibri" panose="020F0502020204030204" pitchFamily="34" charset="0"/>
                <a:ea typeface="Calibri" panose="020F0502020204030204" pitchFamily="34" charset="0"/>
              </a:rPr>
              <a:t>Imaginative Ecological Education is a </a:t>
            </a:r>
            <a:r>
              <a:rPr lang="en-US" sz="2000" b="1" dirty="0">
                <a:latin typeface="Calibri" panose="020F0502020204030204" pitchFamily="34" charset="0"/>
                <a:ea typeface="Calibri" panose="020F0502020204030204" pitchFamily="34" charset="0"/>
              </a:rPr>
              <a:t>place-based</a:t>
            </a:r>
            <a:r>
              <a:rPr lang="en-US" sz="2000" dirty="0">
                <a:latin typeface="Calibri" panose="020F0502020204030204" pitchFamily="34" charset="0"/>
                <a:ea typeface="Calibri" panose="020F0502020204030204" pitchFamily="34" charset="0"/>
              </a:rPr>
              <a:t> and </a:t>
            </a:r>
            <a:r>
              <a:rPr lang="en-US" sz="2000" b="1" dirty="0">
                <a:latin typeface="Calibri" panose="020F0502020204030204" pitchFamily="34" charset="0"/>
                <a:ea typeface="Calibri" panose="020F0502020204030204" pitchFamily="34" charset="0"/>
              </a:rPr>
              <a:t>context specific </a:t>
            </a:r>
            <a:r>
              <a:rPr lang="en-US" sz="2000" dirty="0">
                <a:latin typeface="Calibri" panose="020F0502020204030204" pitchFamily="34" charset="0"/>
                <a:ea typeface="Calibri" panose="020F0502020204030204" pitchFamily="34" charset="0"/>
              </a:rPr>
              <a:t>approach. It aims to develop students’ somatic, emotional, and imaginative bonds with the natural world generally, and with specific places in particular. </a:t>
            </a:r>
            <a:endParaRPr lang="en-US" sz="2000" dirty="0"/>
          </a:p>
        </p:txBody>
      </p:sp>
      <p:sp>
        <p:nvSpPr>
          <p:cNvPr id="5" name="Rectangle 4">
            <a:extLst>
              <a:ext uri="{FF2B5EF4-FFF2-40B4-BE49-F238E27FC236}">
                <a16:creationId xmlns:a16="http://schemas.microsoft.com/office/drawing/2014/main" id="{E6967639-DFF7-4F97-9D3B-5C9234AC1822}"/>
              </a:ext>
            </a:extLst>
          </p:cNvPr>
          <p:cNvSpPr/>
          <p:nvPr/>
        </p:nvSpPr>
        <p:spPr>
          <a:xfrm>
            <a:off x="338466" y="2078353"/>
            <a:ext cx="8622654" cy="4688206"/>
          </a:xfrm>
          <a:prstGeom prst="rect">
            <a:avLst/>
          </a:prstGeom>
        </p:spPr>
        <p:txBody>
          <a:bodyPr wrap="square">
            <a:spAutoFit/>
          </a:bodyPr>
          <a:lstStyle/>
          <a:p>
            <a:pPr>
              <a:lnSpc>
                <a:spcPct val="107000"/>
              </a:lnSpc>
            </a:pPr>
            <a:r>
              <a:rPr lang="en-US" sz="2000" dirty="0">
                <a:latin typeface="Calibri" panose="020F0502020204030204" pitchFamily="34" charset="0"/>
                <a:ea typeface="Calibri" panose="020F0502020204030204" pitchFamily="34" charset="0"/>
                <a:cs typeface="Calibri" panose="020F0502020204030204" pitchFamily="34" charset="0"/>
              </a:rPr>
              <a:t>A teacher who practices IEE must begin </a:t>
            </a:r>
            <a:r>
              <a:rPr lang="en-US" sz="2000" dirty="0">
                <a:latin typeface="Calibri" panose="020F0502020204030204" pitchFamily="34" charset="0"/>
                <a:ea typeface="Calibri" panose="020F0502020204030204" pitchFamily="34" charset="0"/>
                <a:cs typeface="Times New Roman" panose="02020603050405020304" pitchFamily="18" charset="0"/>
              </a:rPr>
              <a:t>with engagement. </a:t>
            </a:r>
            <a:r>
              <a:rPr lang="en-US" sz="2000" b="1" i="1" dirty="0">
                <a:latin typeface="Calibri" panose="020F0502020204030204" pitchFamily="34" charset="0"/>
                <a:ea typeface="Calibri" panose="020F0502020204030204" pitchFamily="34" charset="0"/>
                <a:cs typeface="Times New Roman" panose="02020603050405020304" pitchFamily="18" charset="0"/>
              </a:rPr>
              <a:t>What engages me  and my students emotionally and imaginatively?</a:t>
            </a:r>
            <a:r>
              <a:rPr lang="en-US" sz="20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The second question is, </a:t>
            </a:r>
            <a:r>
              <a:rPr lang="en-US" sz="2000" b="1" i="1" dirty="0">
                <a:latin typeface="Calibri" panose="020F0502020204030204" pitchFamily="34" charset="0"/>
                <a:ea typeface="Calibri" panose="020F0502020204030204" pitchFamily="34" charset="0"/>
                <a:cs typeface="Times New Roman" panose="02020603050405020304" pitchFamily="18" charset="0"/>
              </a:rPr>
              <a:t>How can the body the experience this topic?</a:t>
            </a:r>
            <a:r>
              <a:rPr lang="en-US" sz="2000" dirty="0">
                <a:latin typeface="Calibri" panose="020F0502020204030204" pitchFamily="34" charset="0"/>
                <a:ea typeface="Calibri" panose="020F0502020204030204" pitchFamily="34" charset="0"/>
                <a:cs typeface="Times New Roman" panose="02020603050405020304" pitchFamily="18" charset="0"/>
              </a:rPr>
              <a:t> I'm not just talking about sensory engagement. I’m talking about the powerful emotional responses of our bodies participating in the world that support learning, meaning-making, and memory. </a:t>
            </a:r>
          </a:p>
          <a:p>
            <a:pPr>
              <a:lnSpc>
                <a:spcPct val="107000"/>
              </a:lnSpc>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Thirdly, we need to ask, </a:t>
            </a:r>
            <a:r>
              <a:rPr lang="en-US" sz="2000" b="1" i="1" dirty="0">
                <a:latin typeface="Calibri" panose="020F0502020204030204" pitchFamily="34" charset="0"/>
                <a:ea typeface="Calibri" panose="020F0502020204030204" pitchFamily="34" charset="0"/>
                <a:cs typeface="Times New Roman" panose="02020603050405020304" pitchFamily="18" charset="0"/>
              </a:rPr>
              <a:t>What does the topic mean in this particular Place?</a:t>
            </a:r>
            <a:r>
              <a:rPr lang="en-US" sz="2000" dirty="0">
                <a:latin typeface="Calibri" panose="020F0502020204030204" pitchFamily="34" charset="0"/>
                <a:ea typeface="Calibri" panose="020F0502020204030204" pitchFamily="34" charset="0"/>
                <a:cs typeface="Times New Roman" panose="02020603050405020304" pitchFamily="18" charset="0"/>
              </a:rPr>
              <a:t> Places, contexts and situations matter.</a:t>
            </a:r>
          </a:p>
          <a:p>
            <a:pPr>
              <a:lnSpc>
                <a:spcPct val="107000"/>
              </a:lnSpc>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Answering only one of these questions isn’t enough: we need our emotional engagement, we need our somatic engagement, and we need engagement with place and context.</a:t>
            </a:r>
          </a:p>
        </p:txBody>
      </p:sp>
      <p:pic>
        <p:nvPicPr>
          <p:cNvPr id="6" name="Picture 5">
            <a:extLst>
              <a:ext uri="{FF2B5EF4-FFF2-40B4-BE49-F238E27FC236}">
                <a16:creationId xmlns:a16="http://schemas.microsoft.com/office/drawing/2014/main" id="{AD419550-6E33-49FE-95A2-AAF6C79DC358}"/>
              </a:ext>
            </a:extLst>
          </p:cNvPr>
          <p:cNvPicPr>
            <a:picLocks noChangeAspect="1"/>
          </p:cNvPicPr>
          <p:nvPr/>
        </p:nvPicPr>
        <p:blipFill>
          <a:blip r:embed="rId2"/>
          <a:stretch>
            <a:fillRect/>
          </a:stretch>
        </p:blipFill>
        <p:spPr>
          <a:xfrm>
            <a:off x="399353" y="263826"/>
            <a:ext cx="3786188" cy="521494"/>
          </a:xfrm>
          <a:prstGeom prst="rect">
            <a:avLst/>
          </a:prstGeom>
        </p:spPr>
      </p:pic>
    </p:spTree>
    <p:extLst>
      <p:ext uri="{BB962C8B-B14F-4D97-AF65-F5344CB8AC3E}">
        <p14:creationId xmlns:p14="http://schemas.microsoft.com/office/powerpoint/2010/main" val="3293331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6FDAEF-E3DE-4D64-AD8E-FD0F14E5DFB8}"/>
              </a:ext>
            </a:extLst>
          </p:cNvPr>
          <p:cNvPicPr>
            <a:picLocks noChangeAspect="1"/>
          </p:cNvPicPr>
          <p:nvPr/>
        </p:nvPicPr>
        <p:blipFill>
          <a:blip r:embed="rId2"/>
          <a:stretch>
            <a:fillRect/>
          </a:stretch>
        </p:blipFill>
        <p:spPr>
          <a:xfrm>
            <a:off x="171450" y="536273"/>
            <a:ext cx="3829050" cy="378619"/>
          </a:xfrm>
          <a:prstGeom prst="rect">
            <a:avLst/>
          </a:prstGeom>
        </p:spPr>
      </p:pic>
      <p:sp>
        <p:nvSpPr>
          <p:cNvPr id="3" name="Rectangle 2">
            <a:extLst>
              <a:ext uri="{FF2B5EF4-FFF2-40B4-BE49-F238E27FC236}">
                <a16:creationId xmlns:a16="http://schemas.microsoft.com/office/drawing/2014/main" id="{EF5F4510-2730-4F32-AB31-3A1D24BDFCF0}"/>
              </a:ext>
            </a:extLst>
          </p:cNvPr>
          <p:cNvSpPr/>
          <p:nvPr/>
        </p:nvSpPr>
        <p:spPr>
          <a:xfrm>
            <a:off x="142874" y="1001651"/>
            <a:ext cx="9001125" cy="461665"/>
          </a:xfrm>
          <a:prstGeom prst="rect">
            <a:avLst/>
          </a:prstGeom>
        </p:spPr>
        <p:txBody>
          <a:bodyPr wrap="square">
            <a:spAutoFit/>
          </a:bodyPr>
          <a:lstStyle/>
          <a:p>
            <a:r>
              <a:rPr lang="en-US" sz="2400" b="1" dirty="0">
                <a:solidFill>
                  <a:srgbClr val="000000"/>
                </a:solidFill>
                <a:latin typeface="Calibri" panose="020F0502020204030204" pitchFamily="34" charset="0"/>
                <a:ea typeface="Times New Roman" panose="02020603050405020304" pitchFamily="18" charset="0"/>
              </a:rPr>
              <a:t>the imaginative means we use to make sense of the world around us</a:t>
            </a:r>
            <a:endParaRPr lang="en-US" sz="2400" b="1" dirty="0"/>
          </a:p>
        </p:txBody>
      </p:sp>
      <p:sp>
        <p:nvSpPr>
          <p:cNvPr id="4" name="Rectangle 3">
            <a:extLst>
              <a:ext uri="{FF2B5EF4-FFF2-40B4-BE49-F238E27FC236}">
                <a16:creationId xmlns:a16="http://schemas.microsoft.com/office/drawing/2014/main" id="{13BBEF4C-C51D-4B0B-A1AC-754BC1A7D35F}"/>
              </a:ext>
            </a:extLst>
          </p:cNvPr>
          <p:cNvSpPr/>
          <p:nvPr/>
        </p:nvSpPr>
        <p:spPr>
          <a:xfrm>
            <a:off x="171450" y="1574719"/>
            <a:ext cx="8972549" cy="1938992"/>
          </a:xfrm>
          <a:prstGeom prst="rect">
            <a:avLst/>
          </a:prstGeom>
        </p:spPr>
        <p:txBody>
          <a:bodyPr wrap="square">
            <a:spAutoFit/>
          </a:bodyPr>
          <a:lstStyle/>
          <a:p>
            <a:pPr fontAlgn="base"/>
            <a:r>
              <a:rPr lang="en-US" sz="2000" b="1" dirty="0">
                <a:solidFill>
                  <a:srgbClr val="000000"/>
                </a:solidFill>
              </a:rPr>
              <a:t>1 Feeling -  Engaging Emotion and Imagin</a:t>
            </a:r>
            <a:r>
              <a:rPr lang="en-US" sz="2000" b="1" dirty="0">
                <a:solidFill>
                  <a:srgbClr val="000000"/>
                </a:solidFill>
                <a:latin typeface="inherit"/>
              </a:rPr>
              <a:t>ation</a:t>
            </a:r>
          </a:p>
          <a:p>
            <a:pPr fontAlgn="base"/>
            <a:r>
              <a:rPr lang="en-US" sz="2000" i="1" dirty="0"/>
              <a:t>How can the topic be shaped to bring out its emotional force? In other words, what’s the story on the topic? </a:t>
            </a:r>
            <a:r>
              <a:rPr lang="en-US" sz="2000" u="sng" dirty="0">
                <a:hlinkClick r:id="rId3"/>
              </a:rPr>
              <a:t>(story-form/narrative)</a:t>
            </a:r>
            <a:r>
              <a:rPr lang="en-US" sz="2000" u="sng" dirty="0"/>
              <a:t>  T</a:t>
            </a:r>
            <a:r>
              <a:rPr lang="en-US" sz="2000" dirty="0"/>
              <a:t>eachers in primary and elementary school will use story, abstract binary oppositions, metaphor, vivid mental imagery, rhyme, rhythm and pattern, games, drama and play, and the recognition of mystery, among other tools, in their teaching. </a:t>
            </a:r>
            <a:endParaRPr lang="en-US" sz="2000" b="1" dirty="0">
              <a:solidFill>
                <a:srgbClr val="000000"/>
              </a:solidFill>
              <a:latin typeface="inherit"/>
            </a:endParaRPr>
          </a:p>
        </p:txBody>
      </p:sp>
      <p:sp>
        <p:nvSpPr>
          <p:cNvPr id="6" name="Rectangle 5">
            <a:extLst>
              <a:ext uri="{FF2B5EF4-FFF2-40B4-BE49-F238E27FC236}">
                <a16:creationId xmlns:a16="http://schemas.microsoft.com/office/drawing/2014/main" id="{CA5C3B5F-8D99-4A1E-8CE3-BD5DC393C29A}"/>
              </a:ext>
            </a:extLst>
          </p:cNvPr>
          <p:cNvSpPr/>
          <p:nvPr/>
        </p:nvSpPr>
        <p:spPr>
          <a:xfrm>
            <a:off x="142874" y="3618231"/>
            <a:ext cx="8858251" cy="1938992"/>
          </a:xfrm>
          <a:prstGeom prst="rect">
            <a:avLst/>
          </a:prstGeom>
        </p:spPr>
        <p:txBody>
          <a:bodyPr wrap="square">
            <a:spAutoFit/>
          </a:bodyPr>
          <a:lstStyle/>
          <a:p>
            <a:pPr algn="just" fontAlgn="base"/>
            <a:r>
              <a:rPr lang="en-US" sz="2000" b="1" dirty="0">
                <a:solidFill>
                  <a:srgbClr val="000000"/>
                </a:solidFill>
              </a:rPr>
              <a:t>2 Activeness: Engaging the Body</a:t>
            </a:r>
          </a:p>
          <a:p>
            <a:pPr algn="just" fontAlgn="base"/>
            <a:r>
              <a:rPr lang="en-US" sz="2000" dirty="0">
                <a:solidFill>
                  <a:srgbClr val="000000"/>
                </a:solidFill>
              </a:rPr>
              <a:t>Activeness involves affording students’ opportunities to feel their connectedness with the world around them. To engage students teachers ask questions like</a:t>
            </a:r>
          </a:p>
          <a:p>
            <a:pPr algn="just" fontAlgn="base"/>
            <a:r>
              <a:rPr lang="en-US" sz="2000" i="1" dirty="0">
                <a:solidFill>
                  <a:srgbClr val="000000"/>
                </a:solidFill>
              </a:rPr>
              <a:t>How does the body participate in this story?</a:t>
            </a:r>
            <a:endParaRPr lang="en-US" sz="2000" dirty="0">
              <a:solidFill>
                <a:srgbClr val="000000"/>
              </a:solidFill>
            </a:endParaRPr>
          </a:p>
          <a:p>
            <a:pPr algn="just" fontAlgn="base"/>
            <a:r>
              <a:rPr lang="en-US" sz="2000" i="1" dirty="0">
                <a:solidFill>
                  <a:srgbClr val="000000"/>
                </a:solidFill>
              </a:rPr>
              <a:t>What activities can engage the learner somatically in learning about the topic?</a:t>
            </a:r>
            <a:endParaRPr lang="en-US" sz="2000" dirty="0">
              <a:solidFill>
                <a:srgbClr val="000000"/>
              </a:solidFill>
            </a:endParaRPr>
          </a:p>
          <a:p>
            <a:pPr algn="just" fontAlgn="base"/>
            <a:r>
              <a:rPr lang="en-US" sz="2000" i="1" dirty="0">
                <a:solidFill>
                  <a:srgbClr val="000000"/>
                </a:solidFill>
              </a:rPr>
              <a:t>How can students’ sense of relation to the world around them be engaged?</a:t>
            </a:r>
            <a:endParaRPr lang="en-US" sz="2000" dirty="0">
              <a:solidFill>
                <a:srgbClr val="000000"/>
              </a:solidFill>
            </a:endParaRPr>
          </a:p>
        </p:txBody>
      </p:sp>
      <p:sp>
        <p:nvSpPr>
          <p:cNvPr id="7" name="Rectangle 6">
            <a:extLst>
              <a:ext uri="{FF2B5EF4-FFF2-40B4-BE49-F238E27FC236}">
                <a16:creationId xmlns:a16="http://schemas.microsoft.com/office/drawing/2014/main" id="{4F2FBDDF-D025-4F29-88B0-501700A931C6}"/>
              </a:ext>
            </a:extLst>
          </p:cNvPr>
          <p:cNvSpPr/>
          <p:nvPr/>
        </p:nvSpPr>
        <p:spPr>
          <a:xfrm>
            <a:off x="142875" y="5668626"/>
            <a:ext cx="8550033" cy="1015663"/>
          </a:xfrm>
          <a:prstGeom prst="rect">
            <a:avLst/>
          </a:prstGeom>
        </p:spPr>
        <p:txBody>
          <a:bodyPr wrap="none">
            <a:spAutoFit/>
          </a:bodyPr>
          <a:lstStyle/>
          <a:p>
            <a:pPr fontAlgn="base"/>
            <a:r>
              <a:rPr lang="en-US" sz="2000" b="1" dirty="0">
                <a:solidFill>
                  <a:srgbClr val="000000"/>
                </a:solidFill>
              </a:rPr>
              <a:t>3 Place/Sense of Place: Engaging with Context</a:t>
            </a:r>
          </a:p>
          <a:p>
            <a:pPr fontAlgn="base"/>
            <a:r>
              <a:rPr lang="en-US" sz="2000" dirty="0"/>
              <a:t>IEE, is centrally concerned with developing students’ sense of place—a personal </a:t>
            </a:r>
          </a:p>
          <a:p>
            <a:pPr fontAlgn="base"/>
            <a:r>
              <a:rPr lang="en-US" sz="2000" dirty="0"/>
              <a:t>relationship with one’s context as well as a certain depth of knowledge about it.</a:t>
            </a:r>
            <a:r>
              <a:rPr lang="en-US" sz="2000" b="1" dirty="0">
                <a:solidFill>
                  <a:srgbClr val="000000"/>
                </a:solidFill>
              </a:rPr>
              <a:t> </a:t>
            </a:r>
          </a:p>
        </p:txBody>
      </p:sp>
    </p:spTree>
    <p:extLst>
      <p:ext uri="{BB962C8B-B14F-4D97-AF65-F5344CB8AC3E}">
        <p14:creationId xmlns:p14="http://schemas.microsoft.com/office/powerpoint/2010/main" val="1352041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B60522-CDF1-490E-B9E6-19726A9F192E}"/>
              </a:ext>
            </a:extLst>
          </p:cNvPr>
          <p:cNvSpPr/>
          <p:nvPr/>
        </p:nvSpPr>
        <p:spPr>
          <a:xfrm>
            <a:off x="343991" y="1622070"/>
            <a:ext cx="8454020" cy="1323439"/>
          </a:xfrm>
          <a:prstGeom prst="rect">
            <a:avLst/>
          </a:prstGeom>
        </p:spPr>
        <p:txBody>
          <a:bodyPr wrap="square">
            <a:spAutoFit/>
          </a:bodyPr>
          <a:lstStyle/>
          <a:p>
            <a:r>
              <a:rPr lang="en-US" sz="2000" b="1" dirty="0">
                <a:solidFill>
                  <a:srgbClr val="000000"/>
                </a:solidFill>
              </a:rPr>
              <a:t>1 sense of relation</a:t>
            </a:r>
            <a:r>
              <a:rPr lang="en-US" sz="2000" dirty="0">
                <a:solidFill>
                  <a:srgbClr val="000000"/>
                </a:solidFill>
              </a:rPr>
              <a:t>: the innate human desire to form relationships and, in this way, to engage with our surroundings. </a:t>
            </a:r>
            <a:r>
              <a:rPr lang="en-US" sz="2000" i="1" dirty="0">
                <a:solidFill>
                  <a:srgbClr val="000000"/>
                </a:solidFill>
              </a:rPr>
              <a:t>Teachers must ask questions like:</a:t>
            </a:r>
          </a:p>
          <a:p>
            <a:pPr marL="257175" indent="-257175">
              <a:buFont typeface="Arial" panose="020B0604020202020204" pitchFamily="34" charset="0"/>
              <a:buChar char="•"/>
            </a:pPr>
            <a:r>
              <a:rPr lang="en-US" sz="2000" i="1" dirty="0">
                <a:solidFill>
                  <a:srgbClr val="000000"/>
                </a:solidFill>
              </a:rPr>
              <a:t>How can students learn about this topic by forming relationships with the material and non-material world?</a:t>
            </a:r>
            <a:endParaRPr lang="en-US" sz="2000" i="1" dirty="0"/>
          </a:p>
        </p:txBody>
      </p:sp>
      <p:sp>
        <p:nvSpPr>
          <p:cNvPr id="4" name="Rectangle 3">
            <a:extLst>
              <a:ext uri="{FF2B5EF4-FFF2-40B4-BE49-F238E27FC236}">
                <a16:creationId xmlns:a16="http://schemas.microsoft.com/office/drawing/2014/main" id="{7D7535B1-F8D9-43B9-99B3-A7F0396E3A02}"/>
              </a:ext>
            </a:extLst>
          </p:cNvPr>
          <p:cNvSpPr/>
          <p:nvPr/>
        </p:nvSpPr>
        <p:spPr>
          <a:xfrm>
            <a:off x="343991" y="3401469"/>
            <a:ext cx="8454020" cy="2862322"/>
          </a:xfrm>
          <a:prstGeom prst="rect">
            <a:avLst/>
          </a:prstGeom>
        </p:spPr>
        <p:txBody>
          <a:bodyPr wrap="square">
            <a:spAutoFit/>
          </a:bodyPr>
          <a:lstStyle/>
          <a:p>
            <a:r>
              <a:rPr lang="en-US" sz="2000" b="1" dirty="0">
                <a:solidFill>
                  <a:srgbClr val="000000"/>
                </a:solidFill>
              </a:rPr>
              <a:t>2</a:t>
            </a:r>
            <a:r>
              <a:rPr lang="en-US" sz="2000" dirty="0">
                <a:solidFill>
                  <a:srgbClr val="000000"/>
                </a:solidFill>
              </a:rPr>
              <a:t> </a:t>
            </a:r>
            <a:r>
              <a:rPr lang="en-US" sz="2000" b="1" dirty="0">
                <a:solidFill>
                  <a:srgbClr val="000000"/>
                </a:solidFill>
              </a:rPr>
              <a:t>emotional attachments </a:t>
            </a:r>
            <a:r>
              <a:rPr lang="en-US" sz="2000" dirty="0">
                <a:solidFill>
                  <a:srgbClr val="000000"/>
                </a:solidFill>
              </a:rPr>
              <a:t>with features or objects in the world we encounter or make </a:t>
            </a:r>
            <a:r>
              <a:rPr lang="en-US" sz="2000" i="1" dirty="0">
                <a:solidFill>
                  <a:srgbClr val="000000"/>
                </a:solidFill>
              </a:rPr>
              <a:t>Teachers must ask questions like:</a:t>
            </a:r>
          </a:p>
          <a:p>
            <a:pPr marL="257175" indent="-257175" fontAlgn="base">
              <a:buFont typeface="Arial" panose="020B0604020202020204" pitchFamily="34" charset="0"/>
              <a:buChar char="•"/>
            </a:pPr>
            <a:r>
              <a:rPr lang="en-US" sz="2000" i="1" dirty="0">
                <a:solidFill>
                  <a:srgbClr val="000000"/>
                </a:solidFill>
              </a:rPr>
              <a:t>How can students learn about the topic in a way that engages them emotionally and imaginatively with some aspect of the natural world around them?</a:t>
            </a:r>
            <a:endParaRPr lang="en-US" sz="2000" dirty="0">
              <a:solidFill>
                <a:srgbClr val="000000"/>
              </a:solidFill>
            </a:endParaRPr>
          </a:p>
          <a:p>
            <a:pPr marL="257175" indent="-257175" fontAlgn="base">
              <a:buFont typeface="Arial" panose="020B0604020202020204" pitchFamily="34" charset="0"/>
              <a:buChar char="•"/>
            </a:pPr>
            <a:r>
              <a:rPr lang="en-US" sz="2000" i="1" dirty="0">
                <a:solidFill>
                  <a:srgbClr val="000000"/>
                </a:solidFill>
              </a:rPr>
              <a:t>How does the topic connect to the local environment?</a:t>
            </a:r>
            <a:endParaRPr lang="en-US" sz="2000" dirty="0">
              <a:solidFill>
                <a:srgbClr val="000000"/>
              </a:solidFill>
            </a:endParaRPr>
          </a:p>
          <a:p>
            <a:pPr marL="257175" indent="-257175" fontAlgn="base">
              <a:buFont typeface="Arial" panose="020B0604020202020204" pitchFamily="34" charset="0"/>
              <a:buChar char="•"/>
            </a:pPr>
            <a:r>
              <a:rPr lang="en-US" sz="2000" i="1" dirty="0">
                <a:solidFill>
                  <a:srgbClr val="000000"/>
                </a:solidFill>
              </a:rPr>
              <a:t>What does it mean here?</a:t>
            </a:r>
          </a:p>
          <a:p>
            <a:pPr marL="257175" indent="-257175" fontAlgn="base">
              <a:buFont typeface="Arial" panose="020B0604020202020204" pitchFamily="34" charset="0"/>
              <a:buChar char="•"/>
            </a:pPr>
            <a:r>
              <a:rPr lang="en-US" sz="2000" i="1" dirty="0">
                <a:solidFill>
                  <a:srgbClr val="000000"/>
                </a:solidFill>
              </a:rPr>
              <a:t>How can they be involved in making something that requires an emotional investment?</a:t>
            </a:r>
            <a:endParaRPr lang="en-US" sz="2000" dirty="0">
              <a:solidFill>
                <a:srgbClr val="000000"/>
              </a:solidFill>
            </a:endParaRPr>
          </a:p>
        </p:txBody>
      </p:sp>
      <p:sp>
        <p:nvSpPr>
          <p:cNvPr id="5" name="Rectangle 4">
            <a:extLst>
              <a:ext uri="{FF2B5EF4-FFF2-40B4-BE49-F238E27FC236}">
                <a16:creationId xmlns:a16="http://schemas.microsoft.com/office/drawing/2014/main" id="{81395E3C-91F8-4C47-977C-B3830ADB07F8}"/>
              </a:ext>
            </a:extLst>
          </p:cNvPr>
          <p:cNvSpPr/>
          <p:nvPr/>
        </p:nvSpPr>
        <p:spPr>
          <a:xfrm>
            <a:off x="1057275" y="3359751"/>
            <a:ext cx="5562600" cy="300082"/>
          </a:xfrm>
          <a:prstGeom prst="rect">
            <a:avLst/>
          </a:prstGeom>
        </p:spPr>
        <p:txBody>
          <a:bodyPr wrap="square">
            <a:spAutoFit/>
          </a:bodyPr>
          <a:lstStyle/>
          <a:p>
            <a:pPr algn="ctr" fontAlgn="base"/>
            <a:endParaRPr lang="en-US" sz="1350" dirty="0">
              <a:solidFill>
                <a:srgbClr val="000000"/>
              </a:solidFill>
              <a:latin typeface="Open Sans" panose="020B0606030504020204" pitchFamily="34" charset="0"/>
            </a:endParaRPr>
          </a:p>
        </p:txBody>
      </p:sp>
      <p:pic>
        <p:nvPicPr>
          <p:cNvPr id="6" name="Picture 5">
            <a:extLst>
              <a:ext uri="{FF2B5EF4-FFF2-40B4-BE49-F238E27FC236}">
                <a16:creationId xmlns:a16="http://schemas.microsoft.com/office/drawing/2014/main" id="{B591F80D-B4A4-47E3-995B-D2BC3B357691}"/>
              </a:ext>
            </a:extLst>
          </p:cNvPr>
          <p:cNvPicPr>
            <a:picLocks noChangeAspect="1"/>
          </p:cNvPicPr>
          <p:nvPr/>
        </p:nvPicPr>
        <p:blipFill>
          <a:blip r:embed="rId2"/>
          <a:stretch>
            <a:fillRect/>
          </a:stretch>
        </p:blipFill>
        <p:spPr>
          <a:xfrm>
            <a:off x="424763" y="773353"/>
            <a:ext cx="5090978" cy="345989"/>
          </a:xfrm>
          <a:prstGeom prst="rect">
            <a:avLst/>
          </a:prstGeom>
        </p:spPr>
      </p:pic>
    </p:spTree>
    <p:extLst>
      <p:ext uri="{BB962C8B-B14F-4D97-AF65-F5344CB8AC3E}">
        <p14:creationId xmlns:p14="http://schemas.microsoft.com/office/powerpoint/2010/main" val="1859852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395E3C-91F8-4C47-977C-B3830ADB07F8}"/>
              </a:ext>
            </a:extLst>
          </p:cNvPr>
          <p:cNvSpPr/>
          <p:nvPr/>
        </p:nvSpPr>
        <p:spPr>
          <a:xfrm>
            <a:off x="1057275" y="3359751"/>
            <a:ext cx="5562600" cy="300082"/>
          </a:xfrm>
          <a:prstGeom prst="rect">
            <a:avLst/>
          </a:prstGeom>
        </p:spPr>
        <p:txBody>
          <a:bodyPr wrap="square">
            <a:spAutoFit/>
          </a:bodyPr>
          <a:lstStyle/>
          <a:p>
            <a:pPr algn="ctr" fontAlgn="base"/>
            <a:endParaRPr lang="en-US" sz="1350" dirty="0">
              <a:solidFill>
                <a:srgbClr val="000000"/>
              </a:solidFill>
              <a:latin typeface="Open Sans" panose="020B0606030504020204" pitchFamily="34" charset="0"/>
            </a:endParaRPr>
          </a:p>
        </p:txBody>
      </p:sp>
      <p:pic>
        <p:nvPicPr>
          <p:cNvPr id="6" name="Picture 5">
            <a:extLst>
              <a:ext uri="{FF2B5EF4-FFF2-40B4-BE49-F238E27FC236}">
                <a16:creationId xmlns:a16="http://schemas.microsoft.com/office/drawing/2014/main" id="{B591F80D-B4A4-47E3-995B-D2BC3B357691}"/>
              </a:ext>
            </a:extLst>
          </p:cNvPr>
          <p:cNvPicPr>
            <a:picLocks noChangeAspect="1"/>
          </p:cNvPicPr>
          <p:nvPr/>
        </p:nvPicPr>
        <p:blipFill>
          <a:blip r:embed="rId2"/>
          <a:stretch>
            <a:fillRect/>
          </a:stretch>
        </p:blipFill>
        <p:spPr>
          <a:xfrm>
            <a:off x="228659" y="451522"/>
            <a:ext cx="5090978" cy="345989"/>
          </a:xfrm>
          <a:prstGeom prst="rect">
            <a:avLst/>
          </a:prstGeom>
        </p:spPr>
      </p:pic>
      <p:sp>
        <p:nvSpPr>
          <p:cNvPr id="8" name="Rectangle 7">
            <a:extLst>
              <a:ext uri="{FF2B5EF4-FFF2-40B4-BE49-F238E27FC236}">
                <a16:creationId xmlns:a16="http://schemas.microsoft.com/office/drawing/2014/main" id="{991E9A17-6CAD-41EE-8393-3279F37141F0}"/>
              </a:ext>
            </a:extLst>
          </p:cNvPr>
          <p:cNvSpPr/>
          <p:nvPr/>
        </p:nvSpPr>
        <p:spPr>
          <a:xfrm>
            <a:off x="162756" y="1185492"/>
            <a:ext cx="8602303" cy="2862322"/>
          </a:xfrm>
          <a:prstGeom prst="rect">
            <a:avLst/>
          </a:prstGeom>
        </p:spPr>
        <p:txBody>
          <a:bodyPr wrap="square">
            <a:spAutoFit/>
          </a:bodyPr>
          <a:lstStyle/>
          <a:p>
            <a:pPr algn="just" fontAlgn="base"/>
            <a:r>
              <a:rPr lang="en-US" sz="2000" b="1" dirty="0">
                <a:solidFill>
                  <a:srgbClr val="000000"/>
                </a:solidFill>
              </a:rPr>
              <a:t>3</a:t>
            </a:r>
            <a:r>
              <a:rPr lang="en-US" sz="2000" dirty="0">
                <a:solidFill>
                  <a:srgbClr val="000000"/>
                </a:solidFill>
              </a:rPr>
              <a:t> </a:t>
            </a:r>
            <a:r>
              <a:rPr lang="en-US" sz="2000" b="1" dirty="0">
                <a:solidFill>
                  <a:srgbClr val="000000"/>
                </a:solidFill>
              </a:rPr>
              <a:t>Creating or claiming special places/spaces </a:t>
            </a:r>
            <a:r>
              <a:rPr lang="en-US" sz="2000" dirty="0">
                <a:solidFill>
                  <a:srgbClr val="000000"/>
                </a:solidFill>
              </a:rPr>
              <a:t>By exploring the natural world and creating special places in it and in our imaginations we not only develop knowledge of the natural context but we develop emotional connections with it. </a:t>
            </a:r>
          </a:p>
          <a:p>
            <a:pPr algn="just" fontAlgn="base"/>
            <a:r>
              <a:rPr lang="en-US" sz="2000" i="1" dirty="0">
                <a:solidFill>
                  <a:srgbClr val="000000"/>
                </a:solidFill>
              </a:rPr>
              <a:t>Teachers must ask questions like</a:t>
            </a:r>
            <a:r>
              <a:rPr lang="en-US" sz="2000" b="1" dirty="0">
                <a:solidFill>
                  <a:srgbClr val="000000"/>
                </a:solidFill>
              </a:rPr>
              <a:t> </a:t>
            </a:r>
            <a:r>
              <a:rPr lang="en-US" sz="2000" dirty="0">
                <a:solidFill>
                  <a:srgbClr val="000000"/>
                </a:solidFill>
              </a:rPr>
              <a:t>:</a:t>
            </a:r>
          </a:p>
          <a:p>
            <a:pPr marL="257175" indent="-257175" fontAlgn="base">
              <a:buFont typeface="Arial" panose="020B0604020202020204" pitchFamily="34" charset="0"/>
              <a:buChar char="•"/>
            </a:pPr>
            <a:r>
              <a:rPr lang="en-US" sz="2000" i="1" dirty="0">
                <a:solidFill>
                  <a:srgbClr val="000000"/>
                </a:solidFill>
              </a:rPr>
              <a:t>What aspect of the topic might be learned in a way that affords students the opportunity to explore the natural world around them and to create places that are special to them in it?</a:t>
            </a:r>
            <a:endParaRPr lang="en-US" sz="2000" dirty="0">
              <a:solidFill>
                <a:srgbClr val="000000"/>
              </a:solidFill>
            </a:endParaRPr>
          </a:p>
          <a:p>
            <a:pPr marL="257175" indent="-257175" fontAlgn="base">
              <a:buFont typeface="Arial" panose="020B0604020202020204" pitchFamily="34" charset="0"/>
              <a:buChar char="•"/>
            </a:pPr>
            <a:r>
              <a:rPr lang="en-US" sz="2000" i="1" dirty="0">
                <a:solidFill>
                  <a:srgbClr val="000000"/>
                </a:solidFill>
              </a:rPr>
              <a:t>How might learning about the topic support a sense of belonging in the natural environment?</a:t>
            </a:r>
            <a:endParaRPr lang="en-US" sz="2000" dirty="0">
              <a:solidFill>
                <a:srgbClr val="000000"/>
              </a:solidFill>
            </a:endParaRPr>
          </a:p>
        </p:txBody>
      </p:sp>
      <p:sp>
        <p:nvSpPr>
          <p:cNvPr id="7" name="Rectangle 6">
            <a:extLst>
              <a:ext uri="{FF2B5EF4-FFF2-40B4-BE49-F238E27FC236}">
                <a16:creationId xmlns:a16="http://schemas.microsoft.com/office/drawing/2014/main" id="{C951B620-5772-4881-AAD7-1C46901C5B4A}"/>
              </a:ext>
            </a:extLst>
          </p:cNvPr>
          <p:cNvSpPr/>
          <p:nvPr/>
        </p:nvSpPr>
        <p:spPr>
          <a:xfrm>
            <a:off x="228659" y="4435795"/>
            <a:ext cx="8981243" cy="1938992"/>
          </a:xfrm>
          <a:prstGeom prst="rect">
            <a:avLst/>
          </a:prstGeom>
        </p:spPr>
        <p:txBody>
          <a:bodyPr wrap="square">
            <a:spAutoFit/>
          </a:bodyPr>
          <a:lstStyle/>
          <a:p>
            <a:pPr algn="just" fontAlgn="base"/>
            <a:r>
              <a:rPr lang="en-US" sz="2000" b="1" dirty="0">
                <a:solidFill>
                  <a:srgbClr val="000000"/>
                </a:solidFill>
              </a:rPr>
              <a:t>4</a:t>
            </a:r>
            <a:r>
              <a:rPr lang="en-US" sz="2000" dirty="0">
                <a:solidFill>
                  <a:srgbClr val="000000"/>
                </a:solidFill>
              </a:rPr>
              <a:t> </a:t>
            </a:r>
            <a:r>
              <a:rPr lang="en-US" sz="2000" b="1" dirty="0">
                <a:solidFill>
                  <a:srgbClr val="000000"/>
                </a:solidFill>
              </a:rPr>
              <a:t>Creating cultural artefacts </a:t>
            </a:r>
            <a:r>
              <a:rPr lang="en-US" sz="2000" dirty="0">
                <a:solidFill>
                  <a:srgbClr val="000000"/>
                </a:solidFill>
              </a:rPr>
              <a:t>By making an artefact with cultural meaning that </a:t>
            </a:r>
          </a:p>
          <a:p>
            <a:pPr algn="just" fontAlgn="base"/>
            <a:r>
              <a:rPr lang="en-US" sz="2000" dirty="0">
                <a:solidFill>
                  <a:srgbClr val="000000"/>
                </a:solidFill>
              </a:rPr>
              <a:t>has been grown in the natural world when we connect our imaginations, emotions </a:t>
            </a:r>
          </a:p>
          <a:p>
            <a:pPr algn="just" fontAlgn="base"/>
            <a:r>
              <a:rPr lang="en-US" sz="2000" dirty="0">
                <a:solidFill>
                  <a:srgbClr val="000000"/>
                </a:solidFill>
              </a:rPr>
              <a:t>physical bodies and creativity to a place.</a:t>
            </a:r>
          </a:p>
          <a:p>
            <a:pPr algn="just" fontAlgn="base"/>
            <a:r>
              <a:rPr lang="en-US" sz="2000" i="1" dirty="0">
                <a:solidFill>
                  <a:srgbClr val="000000"/>
                </a:solidFill>
              </a:rPr>
              <a:t>Teachers must ask questions like</a:t>
            </a:r>
            <a:r>
              <a:rPr lang="en-US" sz="2000" b="1" dirty="0">
                <a:solidFill>
                  <a:srgbClr val="000000"/>
                </a:solidFill>
              </a:rPr>
              <a:t> </a:t>
            </a:r>
            <a:r>
              <a:rPr lang="en-US" sz="2000" dirty="0">
                <a:solidFill>
                  <a:srgbClr val="000000"/>
                </a:solidFill>
              </a:rPr>
              <a:t>:</a:t>
            </a:r>
          </a:p>
          <a:p>
            <a:pPr marL="257175" indent="-257175" fontAlgn="base">
              <a:buFont typeface="Arial" panose="020B0604020202020204" pitchFamily="34" charset="0"/>
              <a:buChar char="•"/>
            </a:pPr>
            <a:r>
              <a:rPr lang="en-US" sz="2000" i="1" dirty="0">
                <a:solidFill>
                  <a:srgbClr val="000000"/>
                </a:solidFill>
              </a:rPr>
              <a:t>What aspect of the topic might be learned in a way that affords students the opportunity to make culturally meaningful artefacts?</a:t>
            </a:r>
          </a:p>
        </p:txBody>
      </p:sp>
    </p:spTree>
    <p:extLst>
      <p:ext uri="{BB962C8B-B14F-4D97-AF65-F5344CB8AC3E}">
        <p14:creationId xmlns:p14="http://schemas.microsoft.com/office/powerpoint/2010/main" val="160036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151EE6-F1F1-4F49-8295-D8DA72D35EEF}"/>
              </a:ext>
            </a:extLst>
          </p:cNvPr>
          <p:cNvSpPr/>
          <p:nvPr/>
        </p:nvSpPr>
        <p:spPr>
          <a:xfrm>
            <a:off x="2866767" y="1386175"/>
            <a:ext cx="6071287" cy="5262979"/>
          </a:xfrm>
          <a:prstGeom prst="rect">
            <a:avLst/>
          </a:prstGeom>
        </p:spPr>
        <p:txBody>
          <a:bodyPr wrap="square">
            <a:spAutoFit/>
          </a:bodyPr>
          <a:lstStyle/>
          <a:p>
            <a:r>
              <a:rPr lang="en-US" sz="2400" b="1" dirty="0"/>
              <a:t>Making is connecting because you have to connect things together (materials, ideas, or both) to make something new; </a:t>
            </a:r>
          </a:p>
          <a:p>
            <a:endParaRPr lang="en-US" sz="2400" b="1" dirty="0"/>
          </a:p>
          <a:p>
            <a:r>
              <a:rPr lang="en-US" sz="2400" b="1" dirty="0"/>
              <a:t>Making is connecting because acts of creativity usually involve, at some point, a social dimension and connect us with other people;</a:t>
            </a:r>
          </a:p>
          <a:p>
            <a:endParaRPr lang="en-US" sz="2400" b="1" dirty="0"/>
          </a:p>
          <a:p>
            <a:r>
              <a:rPr lang="en-US" sz="2400" b="1" dirty="0"/>
              <a:t>And making is connecting because through making things and sharing them in the world, we increase our engagement and connection with our social and physical environments. </a:t>
            </a:r>
          </a:p>
          <a:p>
            <a:endParaRPr lang="en-US" sz="2400" b="1" dirty="0"/>
          </a:p>
        </p:txBody>
      </p:sp>
      <p:pic>
        <p:nvPicPr>
          <p:cNvPr id="4" name="Picture 3">
            <a:extLst>
              <a:ext uri="{FF2B5EF4-FFF2-40B4-BE49-F238E27FC236}">
                <a16:creationId xmlns:a16="http://schemas.microsoft.com/office/drawing/2014/main" id="{31C4A652-19D2-462B-9EB0-774FFE9DE30B}"/>
              </a:ext>
            </a:extLst>
          </p:cNvPr>
          <p:cNvPicPr>
            <a:picLocks noChangeAspect="1"/>
          </p:cNvPicPr>
          <p:nvPr/>
        </p:nvPicPr>
        <p:blipFill>
          <a:blip r:embed="rId2"/>
          <a:stretch>
            <a:fillRect/>
          </a:stretch>
        </p:blipFill>
        <p:spPr>
          <a:xfrm>
            <a:off x="376434" y="2938652"/>
            <a:ext cx="2210395" cy="3356275"/>
          </a:xfrm>
          <a:prstGeom prst="rect">
            <a:avLst/>
          </a:prstGeom>
        </p:spPr>
      </p:pic>
      <p:pic>
        <p:nvPicPr>
          <p:cNvPr id="5" name="Picture 4">
            <a:extLst>
              <a:ext uri="{FF2B5EF4-FFF2-40B4-BE49-F238E27FC236}">
                <a16:creationId xmlns:a16="http://schemas.microsoft.com/office/drawing/2014/main" id="{48153896-D013-4734-A5A0-AC1C12601246}"/>
              </a:ext>
            </a:extLst>
          </p:cNvPr>
          <p:cNvPicPr>
            <a:picLocks noChangeAspect="1"/>
          </p:cNvPicPr>
          <p:nvPr/>
        </p:nvPicPr>
        <p:blipFill>
          <a:blip r:embed="rId3"/>
          <a:stretch>
            <a:fillRect/>
          </a:stretch>
        </p:blipFill>
        <p:spPr>
          <a:xfrm>
            <a:off x="350137" y="713860"/>
            <a:ext cx="2133600" cy="1657350"/>
          </a:xfrm>
          <a:prstGeom prst="rect">
            <a:avLst/>
          </a:prstGeom>
        </p:spPr>
      </p:pic>
      <p:sp>
        <p:nvSpPr>
          <p:cNvPr id="6" name="TextBox 5">
            <a:extLst>
              <a:ext uri="{FF2B5EF4-FFF2-40B4-BE49-F238E27FC236}">
                <a16:creationId xmlns:a16="http://schemas.microsoft.com/office/drawing/2014/main" id="{169D4855-4E42-425A-8122-4187E7973E38}"/>
              </a:ext>
            </a:extLst>
          </p:cNvPr>
          <p:cNvSpPr txBox="1"/>
          <p:nvPr/>
        </p:nvSpPr>
        <p:spPr>
          <a:xfrm>
            <a:off x="526981" y="2454876"/>
            <a:ext cx="1779911" cy="400110"/>
          </a:xfrm>
          <a:prstGeom prst="rect">
            <a:avLst/>
          </a:prstGeom>
          <a:noFill/>
        </p:spPr>
        <p:txBody>
          <a:bodyPr wrap="none" rtlCol="0">
            <a:spAutoFit/>
          </a:bodyPr>
          <a:lstStyle/>
          <a:p>
            <a:r>
              <a:rPr lang="en-US" sz="2000" b="1" i="1" dirty="0"/>
              <a:t>David Gauntlet</a:t>
            </a:r>
          </a:p>
        </p:txBody>
      </p:sp>
      <p:pic>
        <p:nvPicPr>
          <p:cNvPr id="7" name="Picture 6">
            <a:extLst>
              <a:ext uri="{FF2B5EF4-FFF2-40B4-BE49-F238E27FC236}">
                <a16:creationId xmlns:a16="http://schemas.microsoft.com/office/drawing/2014/main" id="{E78E3A21-EF6D-40D1-A8A7-4C360AA38FDD}"/>
              </a:ext>
            </a:extLst>
          </p:cNvPr>
          <p:cNvPicPr>
            <a:picLocks noChangeAspect="1"/>
          </p:cNvPicPr>
          <p:nvPr/>
        </p:nvPicPr>
        <p:blipFill>
          <a:blip r:embed="rId4"/>
          <a:stretch>
            <a:fillRect/>
          </a:stretch>
        </p:blipFill>
        <p:spPr>
          <a:xfrm>
            <a:off x="2866767" y="593381"/>
            <a:ext cx="4972050" cy="514350"/>
          </a:xfrm>
          <a:prstGeom prst="rect">
            <a:avLst/>
          </a:prstGeom>
        </p:spPr>
      </p:pic>
    </p:spTree>
    <p:extLst>
      <p:ext uri="{BB962C8B-B14F-4D97-AF65-F5344CB8AC3E}">
        <p14:creationId xmlns:p14="http://schemas.microsoft.com/office/powerpoint/2010/main" val="2523576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File:Carlrogers.jpg">
            <a:hlinkClick r:id="rId4"/>
            <a:extLst>
              <a:ext uri="{FF2B5EF4-FFF2-40B4-BE49-F238E27FC236}">
                <a16:creationId xmlns:a16="http://schemas.microsoft.com/office/drawing/2014/main" id="{F1BDE37C-0761-4BDD-A13B-B2D3483FB6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789220"/>
            <a:ext cx="151923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6">
            <a:extLst>
              <a:ext uri="{FF2B5EF4-FFF2-40B4-BE49-F238E27FC236}">
                <a16:creationId xmlns:a16="http://schemas.microsoft.com/office/drawing/2014/main" id="{A1D06E72-962C-43E6-9D96-D87D90C2928A}"/>
              </a:ext>
            </a:extLst>
          </p:cNvPr>
          <p:cNvSpPr>
            <a:spLocks noChangeArrowheads="1"/>
          </p:cNvSpPr>
          <p:nvPr/>
        </p:nvSpPr>
        <p:spPr bwMode="auto">
          <a:xfrm>
            <a:off x="2075763" y="1607451"/>
            <a:ext cx="66246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400" dirty="0">
                <a:latin typeface="Arial" panose="020B0604020202020204" pitchFamily="34" charset="0"/>
                <a:cs typeface="Arial" panose="020B0604020202020204" pitchFamily="34" charset="0"/>
              </a:rPr>
              <a:t>Personal creativity is</a:t>
            </a:r>
            <a:endParaRPr lang="en-GB" altLang="en-US" sz="2400" b="0" dirty="0">
              <a:latin typeface="Arial" panose="020B0604020202020204" pitchFamily="34" charset="0"/>
              <a:cs typeface="Arial" panose="020B0604020202020204" pitchFamily="34" charset="0"/>
            </a:endParaRPr>
          </a:p>
          <a:p>
            <a:pPr>
              <a:spcBef>
                <a:spcPct val="0"/>
              </a:spcBef>
              <a:buFontTx/>
              <a:buNone/>
            </a:pPr>
            <a:r>
              <a:rPr lang="en-GB" altLang="en-US" sz="2400" b="0" dirty="0">
                <a:latin typeface="Arial" panose="020B0604020202020204" pitchFamily="34" charset="0"/>
                <a:cs typeface="Arial" panose="020B0604020202020204" pitchFamily="34" charset="0"/>
              </a:rPr>
              <a:t>'the emergence in action of a novel relational </a:t>
            </a:r>
            <a:r>
              <a:rPr lang="en-GB" altLang="en-US" sz="2400" b="0" i="1" dirty="0">
                <a:latin typeface="Arial" panose="020B0604020202020204" pitchFamily="34" charset="0"/>
                <a:cs typeface="Arial" panose="020B0604020202020204" pitchFamily="34" charset="0"/>
              </a:rPr>
              <a:t>product</a:t>
            </a:r>
            <a:r>
              <a:rPr lang="en-GB" altLang="en-US" sz="2400" b="0" dirty="0">
                <a:latin typeface="Arial" panose="020B0604020202020204" pitchFamily="34" charset="0"/>
                <a:cs typeface="Arial" panose="020B0604020202020204" pitchFamily="34" charset="0"/>
              </a:rPr>
              <a:t> growing out of the uniqueness of the individual on the one hand, and the materials, events, people, or circumstances of his life' </a:t>
            </a:r>
          </a:p>
          <a:p>
            <a:pPr>
              <a:spcBef>
                <a:spcPct val="0"/>
              </a:spcBef>
              <a:buFontTx/>
              <a:buNone/>
            </a:pPr>
            <a:r>
              <a:rPr lang="en-GB" altLang="en-US" sz="2400" b="0" i="1" dirty="0">
                <a:latin typeface="Arial" panose="020B0604020202020204" pitchFamily="34" charset="0"/>
                <a:cs typeface="Arial" panose="020B0604020202020204" pitchFamily="34" charset="0"/>
              </a:rPr>
              <a:t>Carl Rogers (1960)</a:t>
            </a:r>
          </a:p>
        </p:txBody>
      </p:sp>
      <p:sp>
        <p:nvSpPr>
          <p:cNvPr id="130052" name="TextBox 6">
            <a:extLst>
              <a:ext uri="{FF2B5EF4-FFF2-40B4-BE49-F238E27FC236}">
                <a16:creationId xmlns:a16="http://schemas.microsoft.com/office/drawing/2014/main" id="{BBDB27A2-B0B2-4955-97D1-2FCC6715E0E2}"/>
              </a:ext>
            </a:extLst>
          </p:cNvPr>
          <p:cNvSpPr txBox="1">
            <a:spLocks noChangeArrowheads="1"/>
          </p:cNvSpPr>
          <p:nvPr/>
        </p:nvSpPr>
        <p:spPr bwMode="auto">
          <a:xfrm>
            <a:off x="215900" y="4394415"/>
            <a:ext cx="8928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000" i="1" dirty="0">
                <a:latin typeface="Arial" panose="020B0604020202020204" pitchFamily="34" charset="0"/>
                <a:cs typeface="Arial" panose="020B0604020202020204" pitchFamily="34" charset="0"/>
              </a:rPr>
              <a:t>product =  ideas, material or virtual objects, practices, performances, relationships, processes, learning and more……</a:t>
            </a:r>
          </a:p>
        </p:txBody>
      </p:sp>
      <p:pic>
        <p:nvPicPr>
          <p:cNvPr id="130053" name="Picture 2">
            <a:extLst>
              <a:ext uri="{FF2B5EF4-FFF2-40B4-BE49-F238E27FC236}">
                <a16:creationId xmlns:a16="http://schemas.microsoft.com/office/drawing/2014/main" id="{CCE7ECFF-556B-4601-8E70-0E1956D453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900" y="748163"/>
            <a:ext cx="41529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Picture 3">
            <a:extLst>
              <a:ext uri="{FF2B5EF4-FFF2-40B4-BE49-F238E27FC236}">
                <a16:creationId xmlns:a16="http://schemas.microsoft.com/office/drawing/2014/main" id="{2029A937-4320-4FFB-9593-9B1BB062E6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9585" y="731892"/>
            <a:ext cx="214153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52940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67DB44-1696-4C73-A011-141162026A50}"/>
              </a:ext>
            </a:extLst>
          </p:cNvPr>
          <p:cNvPicPr>
            <a:picLocks noChangeAspect="1"/>
          </p:cNvPicPr>
          <p:nvPr/>
        </p:nvPicPr>
        <p:blipFill>
          <a:blip r:embed="rId2"/>
          <a:stretch>
            <a:fillRect/>
          </a:stretch>
        </p:blipFill>
        <p:spPr>
          <a:xfrm>
            <a:off x="2527829" y="273500"/>
            <a:ext cx="4553955" cy="406086"/>
          </a:xfrm>
          <a:prstGeom prst="rect">
            <a:avLst/>
          </a:prstGeom>
        </p:spPr>
      </p:pic>
      <p:pic>
        <p:nvPicPr>
          <p:cNvPr id="3" name="Picture 2">
            <a:extLst>
              <a:ext uri="{FF2B5EF4-FFF2-40B4-BE49-F238E27FC236}">
                <a16:creationId xmlns:a16="http://schemas.microsoft.com/office/drawing/2014/main" id="{66B0F59F-54B9-40BC-91FF-2D243A717CC4}"/>
              </a:ext>
            </a:extLst>
          </p:cNvPr>
          <p:cNvPicPr/>
          <p:nvPr/>
        </p:nvPicPr>
        <p:blipFill>
          <a:blip r:embed="rId3">
            <a:extLst>
              <a:ext uri="{28A0092B-C50C-407E-A947-70E740481C1C}">
                <a14:useLocalDpi xmlns:a14="http://schemas.microsoft.com/office/drawing/2010/main" val="0"/>
              </a:ext>
            </a:extLst>
          </a:blip>
          <a:stretch>
            <a:fillRect/>
          </a:stretch>
        </p:blipFill>
        <p:spPr>
          <a:xfrm flipH="1">
            <a:off x="307127" y="1803557"/>
            <a:ext cx="2056600" cy="1496874"/>
          </a:xfrm>
          <a:prstGeom prst="rect">
            <a:avLst/>
          </a:prstGeom>
        </p:spPr>
      </p:pic>
      <p:sp>
        <p:nvSpPr>
          <p:cNvPr id="4" name="Rectangle 3">
            <a:extLst>
              <a:ext uri="{FF2B5EF4-FFF2-40B4-BE49-F238E27FC236}">
                <a16:creationId xmlns:a16="http://schemas.microsoft.com/office/drawing/2014/main" id="{081F8883-0C39-404C-93AD-05DE79BAB1AF}"/>
              </a:ext>
            </a:extLst>
          </p:cNvPr>
          <p:cNvSpPr/>
          <p:nvPr/>
        </p:nvSpPr>
        <p:spPr>
          <a:xfrm>
            <a:off x="2521278" y="800658"/>
            <a:ext cx="6622722" cy="4421723"/>
          </a:xfrm>
          <a:prstGeom prst="rect">
            <a:avLst/>
          </a:prstGeom>
        </p:spPr>
        <p:txBody>
          <a:bodyPr wrap="square">
            <a:spAutoFit/>
          </a:bodyPr>
          <a:lstStyle/>
          <a:p>
            <a:pPr>
              <a:lnSpc>
                <a:spcPct val="107000"/>
              </a:lnSpc>
            </a:pPr>
            <a:r>
              <a:rPr lang="en-US" sz="2400" b="1" dirty="0">
                <a:latin typeface="Calibri" panose="020F0502020204030204" pitchFamily="34" charset="0"/>
                <a:ea typeface="Calibri" panose="020F0502020204030204" pitchFamily="34" charset="0"/>
                <a:cs typeface="Times New Roman" panose="02020603050405020304" pitchFamily="18" charset="0"/>
              </a:rPr>
              <a:t>A Strategy For Engaging Learners With The World Outside The Classroom And Developing Ecological Understanding &amp; Emotional/Physical Connectivity</a:t>
            </a:r>
          </a:p>
          <a:p>
            <a:pPr>
              <a:lnSpc>
                <a:spcPct val="107000"/>
              </a:lnSpc>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b="1" dirty="0">
                <a:latin typeface="Calibri" panose="020F0502020204030204" pitchFamily="34" charset="0"/>
                <a:ea typeface="Calibri" panose="020F0502020204030204" pitchFamily="34" charset="0"/>
                <a:cs typeface="Times New Roman" panose="02020603050405020304" pitchFamily="18" charset="0"/>
              </a:rPr>
              <a:t>Involves using IEE cognitive tools to encourage learners to develop a sense of relationship with the world, sense of attachments to particular features in the world and may enable them to create a physical or imagined place/space or artefact that is special (meaningful) to them.</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Picture 5">
            <a:extLst>
              <a:ext uri="{FF2B5EF4-FFF2-40B4-BE49-F238E27FC236}">
                <a16:creationId xmlns:a16="http://schemas.microsoft.com/office/drawing/2014/main" id="{1C619396-B801-4AD3-9468-825483B29582}"/>
              </a:ext>
            </a:extLst>
          </p:cNvPr>
          <p:cNvPicPr>
            <a:picLocks noChangeAspect="1"/>
          </p:cNvPicPr>
          <p:nvPr/>
        </p:nvPicPr>
        <p:blipFill>
          <a:blip r:embed="rId4"/>
          <a:stretch>
            <a:fillRect/>
          </a:stretch>
        </p:blipFill>
        <p:spPr>
          <a:xfrm>
            <a:off x="5711236" y="4948192"/>
            <a:ext cx="2732547" cy="1684733"/>
          </a:xfrm>
          <a:prstGeom prst="rect">
            <a:avLst/>
          </a:prstGeom>
        </p:spPr>
      </p:pic>
      <p:pic>
        <p:nvPicPr>
          <p:cNvPr id="7" name="Picture 6">
            <a:extLst>
              <a:ext uri="{FF2B5EF4-FFF2-40B4-BE49-F238E27FC236}">
                <a16:creationId xmlns:a16="http://schemas.microsoft.com/office/drawing/2014/main" id="{5C5E4205-B258-455A-A36C-5BC0B9D211B6}"/>
              </a:ext>
            </a:extLst>
          </p:cNvPr>
          <p:cNvPicPr>
            <a:picLocks noChangeAspect="1"/>
          </p:cNvPicPr>
          <p:nvPr/>
        </p:nvPicPr>
        <p:blipFill>
          <a:blip r:embed="rId5"/>
          <a:stretch>
            <a:fillRect/>
          </a:stretch>
        </p:blipFill>
        <p:spPr>
          <a:xfrm>
            <a:off x="2675884" y="4948193"/>
            <a:ext cx="2880245" cy="1684733"/>
          </a:xfrm>
          <a:prstGeom prst="rect">
            <a:avLst/>
          </a:prstGeom>
        </p:spPr>
      </p:pic>
      <p:pic>
        <p:nvPicPr>
          <p:cNvPr id="8" name="Picture 7">
            <a:extLst>
              <a:ext uri="{FF2B5EF4-FFF2-40B4-BE49-F238E27FC236}">
                <a16:creationId xmlns:a16="http://schemas.microsoft.com/office/drawing/2014/main" id="{BD84945C-3A97-480E-980F-BDE9F66902B7}"/>
              </a:ext>
            </a:extLst>
          </p:cNvPr>
          <p:cNvPicPr>
            <a:picLocks noChangeAspect="1"/>
          </p:cNvPicPr>
          <p:nvPr/>
        </p:nvPicPr>
        <p:blipFill>
          <a:blip r:embed="rId6"/>
          <a:stretch>
            <a:fillRect/>
          </a:stretch>
        </p:blipFill>
        <p:spPr>
          <a:xfrm>
            <a:off x="307127" y="4948192"/>
            <a:ext cx="2220702" cy="1680531"/>
          </a:xfrm>
          <a:prstGeom prst="rect">
            <a:avLst/>
          </a:prstGeom>
        </p:spPr>
      </p:pic>
      <p:pic>
        <p:nvPicPr>
          <p:cNvPr id="1026" name="Picture 2" descr="Students search through items netted from a pond">
            <a:extLst>
              <a:ext uri="{FF2B5EF4-FFF2-40B4-BE49-F238E27FC236}">
                <a16:creationId xmlns:a16="http://schemas.microsoft.com/office/drawing/2014/main" id="{AF129BDF-D340-4CEC-86DD-EB3D5B47D5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127" y="3443063"/>
            <a:ext cx="2056600" cy="1362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6BA35B4-A881-4666-9187-3D915F7F5913}"/>
              </a:ext>
            </a:extLst>
          </p:cNvPr>
          <p:cNvPicPr>
            <a:picLocks noChangeAspect="1"/>
          </p:cNvPicPr>
          <p:nvPr/>
        </p:nvPicPr>
        <p:blipFill>
          <a:blip r:embed="rId8"/>
          <a:stretch>
            <a:fillRect/>
          </a:stretch>
        </p:blipFill>
        <p:spPr>
          <a:xfrm>
            <a:off x="704850" y="229277"/>
            <a:ext cx="1073053" cy="1431648"/>
          </a:xfrm>
          <a:prstGeom prst="rect">
            <a:avLst/>
          </a:prstGeom>
        </p:spPr>
      </p:pic>
    </p:spTree>
    <p:extLst>
      <p:ext uri="{BB962C8B-B14F-4D97-AF65-F5344CB8AC3E}">
        <p14:creationId xmlns:p14="http://schemas.microsoft.com/office/powerpoint/2010/main" val="3712688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107EBF-9792-46C3-B43A-A3491E697E5A}"/>
              </a:ext>
            </a:extLst>
          </p:cNvPr>
          <p:cNvPicPr>
            <a:picLocks noChangeAspect="1"/>
          </p:cNvPicPr>
          <p:nvPr/>
        </p:nvPicPr>
        <p:blipFill>
          <a:blip r:embed="rId2"/>
          <a:stretch>
            <a:fillRect/>
          </a:stretch>
        </p:blipFill>
        <p:spPr>
          <a:xfrm>
            <a:off x="288456" y="1395111"/>
            <a:ext cx="3347560" cy="4799782"/>
          </a:xfrm>
          <a:prstGeom prst="rect">
            <a:avLst/>
          </a:prstGeom>
        </p:spPr>
      </p:pic>
      <p:pic>
        <p:nvPicPr>
          <p:cNvPr id="3" name="Picture 2">
            <a:extLst>
              <a:ext uri="{FF2B5EF4-FFF2-40B4-BE49-F238E27FC236}">
                <a16:creationId xmlns:a16="http://schemas.microsoft.com/office/drawing/2014/main" id="{0E5FEE64-23EB-44DE-8475-4271DE62D220}"/>
              </a:ext>
            </a:extLst>
          </p:cNvPr>
          <p:cNvPicPr>
            <a:picLocks noChangeAspect="1"/>
          </p:cNvPicPr>
          <p:nvPr/>
        </p:nvPicPr>
        <p:blipFill>
          <a:blip r:embed="rId3"/>
          <a:stretch>
            <a:fillRect/>
          </a:stretch>
        </p:blipFill>
        <p:spPr>
          <a:xfrm>
            <a:off x="1718072" y="663107"/>
            <a:ext cx="5707856" cy="457200"/>
          </a:xfrm>
          <a:prstGeom prst="rect">
            <a:avLst/>
          </a:prstGeom>
        </p:spPr>
      </p:pic>
      <p:sp>
        <p:nvSpPr>
          <p:cNvPr id="4" name="Rectangle 3">
            <a:extLst>
              <a:ext uri="{FF2B5EF4-FFF2-40B4-BE49-F238E27FC236}">
                <a16:creationId xmlns:a16="http://schemas.microsoft.com/office/drawing/2014/main" id="{1ED99739-07C6-40D6-9EB8-D75C037EAA94}"/>
              </a:ext>
            </a:extLst>
          </p:cNvPr>
          <p:cNvSpPr/>
          <p:nvPr/>
        </p:nvSpPr>
        <p:spPr>
          <a:xfrm>
            <a:off x="3899627" y="1559616"/>
            <a:ext cx="4684199" cy="4524315"/>
          </a:xfrm>
          <a:prstGeom prst="rect">
            <a:avLst/>
          </a:prstGeom>
        </p:spPr>
        <p:txBody>
          <a:bodyPr wrap="square">
            <a:spAutoFit/>
          </a:bodyPr>
          <a:lstStyle/>
          <a:p>
            <a:r>
              <a:rPr lang="en-US" sz="2400" b="1" dirty="0">
                <a:latin typeface="Calibri" panose="020F0502020204030204" pitchFamily="34" charset="0"/>
                <a:ea typeface="Times New Roman" panose="02020603050405020304" pitchFamily="18" charset="0"/>
              </a:rPr>
              <a:t>Sustaining mankind and our planet cannot be achieved by technological solutions, political regulation or financial instruments alone. </a:t>
            </a:r>
          </a:p>
          <a:p>
            <a:endParaRPr lang="en-US" sz="2400" b="1" dirty="0">
              <a:latin typeface="Calibri" panose="020F0502020204030204" pitchFamily="34" charset="0"/>
              <a:ea typeface="Times New Roman" panose="02020603050405020304" pitchFamily="18" charset="0"/>
            </a:endParaRPr>
          </a:p>
          <a:p>
            <a:r>
              <a:rPr lang="en-US" sz="2400" b="1" dirty="0">
                <a:latin typeface="Calibri" panose="020F0502020204030204" pitchFamily="34" charset="0"/>
                <a:ea typeface="Times New Roman" panose="02020603050405020304" pitchFamily="18" charset="0"/>
              </a:rPr>
              <a:t>We need to change the way people think and act but changing the way a global society thinks and acts in order to sustain the Earth is a huge challenge and a key moral purpose for the world's education systems. </a:t>
            </a:r>
            <a:endParaRPr lang="en-US" sz="2400" b="1" dirty="0"/>
          </a:p>
        </p:txBody>
      </p:sp>
    </p:spTree>
    <p:extLst>
      <p:ext uri="{BB962C8B-B14F-4D97-AF65-F5344CB8AC3E}">
        <p14:creationId xmlns:p14="http://schemas.microsoft.com/office/powerpoint/2010/main" val="3679122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226237-6AAA-4D0D-9D93-838A6C8373FF}"/>
              </a:ext>
            </a:extLst>
          </p:cNvPr>
          <p:cNvPicPr>
            <a:picLocks noChangeAspect="1"/>
          </p:cNvPicPr>
          <p:nvPr/>
        </p:nvPicPr>
        <p:blipFill>
          <a:blip r:embed="rId2"/>
          <a:stretch>
            <a:fillRect/>
          </a:stretch>
        </p:blipFill>
        <p:spPr>
          <a:xfrm>
            <a:off x="362846" y="1598705"/>
            <a:ext cx="2850158" cy="1762512"/>
          </a:xfrm>
          <a:prstGeom prst="rect">
            <a:avLst/>
          </a:prstGeom>
        </p:spPr>
      </p:pic>
      <p:pic>
        <p:nvPicPr>
          <p:cNvPr id="3" name="Picture 2">
            <a:extLst>
              <a:ext uri="{FF2B5EF4-FFF2-40B4-BE49-F238E27FC236}">
                <a16:creationId xmlns:a16="http://schemas.microsoft.com/office/drawing/2014/main" id="{AEA71EF0-BF6C-4BC3-AC40-1C2310EF5144}"/>
              </a:ext>
            </a:extLst>
          </p:cNvPr>
          <p:cNvPicPr>
            <a:picLocks noChangeAspect="1"/>
          </p:cNvPicPr>
          <p:nvPr/>
        </p:nvPicPr>
        <p:blipFill>
          <a:blip r:embed="rId3"/>
          <a:stretch>
            <a:fillRect/>
          </a:stretch>
        </p:blipFill>
        <p:spPr>
          <a:xfrm>
            <a:off x="3352857" y="1598705"/>
            <a:ext cx="2647575" cy="1762513"/>
          </a:xfrm>
          <a:prstGeom prst="rect">
            <a:avLst/>
          </a:prstGeom>
        </p:spPr>
      </p:pic>
      <p:pic>
        <p:nvPicPr>
          <p:cNvPr id="4" name="Picture 3">
            <a:extLst>
              <a:ext uri="{FF2B5EF4-FFF2-40B4-BE49-F238E27FC236}">
                <a16:creationId xmlns:a16="http://schemas.microsoft.com/office/drawing/2014/main" id="{7036D243-6EB1-443A-A437-6C2130BE12C5}"/>
              </a:ext>
            </a:extLst>
          </p:cNvPr>
          <p:cNvPicPr>
            <a:picLocks noChangeAspect="1"/>
          </p:cNvPicPr>
          <p:nvPr/>
        </p:nvPicPr>
        <p:blipFill>
          <a:blip r:embed="rId4"/>
          <a:stretch>
            <a:fillRect/>
          </a:stretch>
        </p:blipFill>
        <p:spPr>
          <a:xfrm>
            <a:off x="362846" y="3564565"/>
            <a:ext cx="2850156" cy="1957719"/>
          </a:xfrm>
          <a:prstGeom prst="rect">
            <a:avLst/>
          </a:prstGeom>
        </p:spPr>
      </p:pic>
      <p:pic>
        <p:nvPicPr>
          <p:cNvPr id="5" name="Picture 4">
            <a:extLst>
              <a:ext uri="{FF2B5EF4-FFF2-40B4-BE49-F238E27FC236}">
                <a16:creationId xmlns:a16="http://schemas.microsoft.com/office/drawing/2014/main" id="{DC5A2B10-A7CA-4883-92C7-B65564C5DBAB}"/>
              </a:ext>
            </a:extLst>
          </p:cNvPr>
          <p:cNvPicPr>
            <a:picLocks noChangeAspect="1"/>
          </p:cNvPicPr>
          <p:nvPr/>
        </p:nvPicPr>
        <p:blipFill>
          <a:blip r:embed="rId5"/>
          <a:stretch>
            <a:fillRect/>
          </a:stretch>
        </p:blipFill>
        <p:spPr>
          <a:xfrm>
            <a:off x="3352858" y="3564566"/>
            <a:ext cx="2614982" cy="1957719"/>
          </a:xfrm>
          <a:prstGeom prst="rect">
            <a:avLst/>
          </a:prstGeom>
        </p:spPr>
      </p:pic>
      <p:pic>
        <p:nvPicPr>
          <p:cNvPr id="6" name="Picture 5">
            <a:extLst>
              <a:ext uri="{FF2B5EF4-FFF2-40B4-BE49-F238E27FC236}">
                <a16:creationId xmlns:a16="http://schemas.microsoft.com/office/drawing/2014/main" id="{63BF406A-FA42-4C2D-ABC5-2742C35C2723}"/>
              </a:ext>
            </a:extLst>
          </p:cNvPr>
          <p:cNvPicPr>
            <a:picLocks noChangeAspect="1"/>
          </p:cNvPicPr>
          <p:nvPr/>
        </p:nvPicPr>
        <p:blipFill>
          <a:blip r:embed="rId6"/>
          <a:stretch>
            <a:fillRect/>
          </a:stretch>
        </p:blipFill>
        <p:spPr>
          <a:xfrm>
            <a:off x="6200393" y="1598705"/>
            <a:ext cx="2693194" cy="1762513"/>
          </a:xfrm>
          <a:prstGeom prst="rect">
            <a:avLst/>
          </a:prstGeom>
        </p:spPr>
      </p:pic>
      <p:pic>
        <p:nvPicPr>
          <p:cNvPr id="7" name="Picture 6">
            <a:extLst>
              <a:ext uri="{FF2B5EF4-FFF2-40B4-BE49-F238E27FC236}">
                <a16:creationId xmlns:a16="http://schemas.microsoft.com/office/drawing/2014/main" id="{E3E085A4-7133-4E56-B739-F791F9768BA4}"/>
              </a:ext>
            </a:extLst>
          </p:cNvPr>
          <p:cNvPicPr>
            <a:picLocks noChangeAspect="1"/>
          </p:cNvPicPr>
          <p:nvPr/>
        </p:nvPicPr>
        <p:blipFill>
          <a:blip r:embed="rId7"/>
          <a:stretch>
            <a:fillRect/>
          </a:stretch>
        </p:blipFill>
        <p:spPr>
          <a:xfrm>
            <a:off x="6200393" y="3564565"/>
            <a:ext cx="2693194" cy="1957721"/>
          </a:xfrm>
          <a:prstGeom prst="rect">
            <a:avLst/>
          </a:prstGeom>
        </p:spPr>
      </p:pic>
      <p:pic>
        <p:nvPicPr>
          <p:cNvPr id="9" name="Picture 8">
            <a:extLst>
              <a:ext uri="{FF2B5EF4-FFF2-40B4-BE49-F238E27FC236}">
                <a16:creationId xmlns:a16="http://schemas.microsoft.com/office/drawing/2014/main" id="{12CF455E-5DDD-44EE-8385-04937153D224}"/>
              </a:ext>
            </a:extLst>
          </p:cNvPr>
          <p:cNvPicPr>
            <a:picLocks noChangeAspect="1"/>
          </p:cNvPicPr>
          <p:nvPr/>
        </p:nvPicPr>
        <p:blipFill>
          <a:blip r:embed="rId8"/>
          <a:stretch>
            <a:fillRect/>
          </a:stretch>
        </p:blipFill>
        <p:spPr>
          <a:xfrm>
            <a:off x="351930" y="1118412"/>
            <a:ext cx="4220071" cy="279231"/>
          </a:xfrm>
          <a:prstGeom prst="rect">
            <a:avLst/>
          </a:prstGeom>
        </p:spPr>
      </p:pic>
      <p:pic>
        <p:nvPicPr>
          <p:cNvPr id="10" name="Picture 9">
            <a:extLst>
              <a:ext uri="{FF2B5EF4-FFF2-40B4-BE49-F238E27FC236}">
                <a16:creationId xmlns:a16="http://schemas.microsoft.com/office/drawing/2014/main" id="{22B588A5-FF9A-4F08-B5CE-20B25BDB2BA9}"/>
              </a:ext>
            </a:extLst>
          </p:cNvPr>
          <p:cNvPicPr>
            <a:picLocks noChangeAspect="1"/>
          </p:cNvPicPr>
          <p:nvPr/>
        </p:nvPicPr>
        <p:blipFill>
          <a:blip r:embed="rId9"/>
          <a:stretch>
            <a:fillRect/>
          </a:stretch>
        </p:blipFill>
        <p:spPr>
          <a:xfrm>
            <a:off x="4572000" y="1131858"/>
            <a:ext cx="2982807" cy="263498"/>
          </a:xfrm>
          <a:prstGeom prst="rect">
            <a:avLst/>
          </a:prstGeom>
        </p:spPr>
      </p:pic>
    </p:spTree>
    <p:extLst>
      <p:ext uri="{BB962C8B-B14F-4D97-AF65-F5344CB8AC3E}">
        <p14:creationId xmlns:p14="http://schemas.microsoft.com/office/powerpoint/2010/main" val="3922084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File:Carlrogers.jpg">
            <a:hlinkClick r:id="rId4"/>
            <a:extLst>
              <a:ext uri="{FF2B5EF4-FFF2-40B4-BE49-F238E27FC236}">
                <a16:creationId xmlns:a16="http://schemas.microsoft.com/office/drawing/2014/main" id="{F1BDE37C-0761-4BDD-A13B-B2D3483FB6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789220"/>
            <a:ext cx="151923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6">
            <a:extLst>
              <a:ext uri="{FF2B5EF4-FFF2-40B4-BE49-F238E27FC236}">
                <a16:creationId xmlns:a16="http://schemas.microsoft.com/office/drawing/2014/main" id="{A1D06E72-962C-43E6-9D96-D87D90C2928A}"/>
              </a:ext>
            </a:extLst>
          </p:cNvPr>
          <p:cNvSpPr>
            <a:spLocks noChangeArrowheads="1"/>
          </p:cNvSpPr>
          <p:nvPr/>
        </p:nvSpPr>
        <p:spPr bwMode="auto">
          <a:xfrm>
            <a:off x="2075763" y="1607451"/>
            <a:ext cx="66246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400" dirty="0">
                <a:latin typeface="Arial" panose="020B0604020202020204" pitchFamily="34" charset="0"/>
                <a:cs typeface="Arial" panose="020B0604020202020204" pitchFamily="34" charset="0"/>
              </a:rPr>
              <a:t>The creative process is</a:t>
            </a:r>
            <a:endParaRPr lang="en-GB" altLang="en-US" sz="2400" b="0" dirty="0">
              <a:latin typeface="Arial" panose="020B0604020202020204" pitchFamily="34" charset="0"/>
              <a:cs typeface="Arial" panose="020B0604020202020204" pitchFamily="34" charset="0"/>
            </a:endParaRPr>
          </a:p>
          <a:p>
            <a:pPr>
              <a:spcBef>
                <a:spcPct val="0"/>
              </a:spcBef>
              <a:buFontTx/>
              <a:buNone/>
            </a:pPr>
            <a:r>
              <a:rPr lang="en-GB" altLang="en-US" sz="2400" b="0" dirty="0">
                <a:latin typeface="Arial" panose="020B0604020202020204" pitchFamily="34" charset="0"/>
                <a:cs typeface="Arial" panose="020B0604020202020204" pitchFamily="34" charset="0"/>
              </a:rPr>
              <a:t>'the emergence in action of a novel relational </a:t>
            </a:r>
            <a:r>
              <a:rPr lang="en-GB" altLang="en-US" sz="2400" b="0" i="1" dirty="0">
                <a:latin typeface="Arial" panose="020B0604020202020204" pitchFamily="34" charset="0"/>
                <a:cs typeface="Arial" panose="020B0604020202020204" pitchFamily="34" charset="0"/>
              </a:rPr>
              <a:t>product</a:t>
            </a:r>
            <a:r>
              <a:rPr lang="en-GB" altLang="en-US" sz="2400" b="0" dirty="0">
                <a:latin typeface="Arial" panose="020B0604020202020204" pitchFamily="34" charset="0"/>
                <a:cs typeface="Arial" panose="020B0604020202020204" pitchFamily="34" charset="0"/>
              </a:rPr>
              <a:t> growing out of the uniqueness of the individual on the one hand, and the materials, events, people, or circumstances of his life' </a:t>
            </a:r>
          </a:p>
          <a:p>
            <a:pPr>
              <a:spcBef>
                <a:spcPct val="0"/>
              </a:spcBef>
              <a:buFontTx/>
              <a:buNone/>
            </a:pPr>
            <a:r>
              <a:rPr lang="en-GB" altLang="en-US" sz="2400" b="0" i="1" dirty="0">
                <a:latin typeface="Arial" panose="020B0604020202020204" pitchFamily="34" charset="0"/>
                <a:cs typeface="Arial" panose="020B0604020202020204" pitchFamily="34" charset="0"/>
              </a:rPr>
              <a:t>Carl Rogers (1960)</a:t>
            </a:r>
          </a:p>
        </p:txBody>
      </p:sp>
      <p:sp>
        <p:nvSpPr>
          <p:cNvPr id="130052" name="TextBox 6">
            <a:extLst>
              <a:ext uri="{FF2B5EF4-FFF2-40B4-BE49-F238E27FC236}">
                <a16:creationId xmlns:a16="http://schemas.microsoft.com/office/drawing/2014/main" id="{BBDB27A2-B0B2-4955-97D1-2FCC6715E0E2}"/>
              </a:ext>
            </a:extLst>
          </p:cNvPr>
          <p:cNvSpPr txBox="1">
            <a:spLocks noChangeArrowheads="1"/>
          </p:cNvSpPr>
          <p:nvPr/>
        </p:nvSpPr>
        <p:spPr bwMode="auto">
          <a:xfrm>
            <a:off x="587930" y="4489207"/>
            <a:ext cx="340884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000" i="1" dirty="0">
                <a:latin typeface="Arial" panose="020B0604020202020204" pitchFamily="34" charset="0"/>
                <a:cs typeface="Arial" panose="020B0604020202020204" pitchFamily="34" charset="0"/>
              </a:rPr>
              <a:t>product =  ideas, material or virtual objects, practices, performances, relationships, processes, learning and more……</a:t>
            </a:r>
          </a:p>
        </p:txBody>
      </p:sp>
      <p:pic>
        <p:nvPicPr>
          <p:cNvPr id="130053" name="Picture 2">
            <a:extLst>
              <a:ext uri="{FF2B5EF4-FFF2-40B4-BE49-F238E27FC236}">
                <a16:creationId xmlns:a16="http://schemas.microsoft.com/office/drawing/2014/main" id="{CCE7ECFF-556B-4601-8E70-0E1956D453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150676"/>
            <a:ext cx="41529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Picture 3">
            <a:extLst>
              <a:ext uri="{FF2B5EF4-FFF2-40B4-BE49-F238E27FC236}">
                <a16:creationId xmlns:a16="http://schemas.microsoft.com/office/drawing/2014/main" id="{2029A937-4320-4FFB-9593-9B1BB062E6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140889"/>
            <a:ext cx="214153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896DA5E-588D-461E-B438-CB98E457F9A6}"/>
              </a:ext>
            </a:extLst>
          </p:cNvPr>
          <p:cNvPicPr>
            <a:picLocks noChangeAspect="1"/>
          </p:cNvPicPr>
          <p:nvPr/>
        </p:nvPicPr>
        <p:blipFill>
          <a:blip r:embed="rId8"/>
          <a:stretch>
            <a:fillRect/>
          </a:stretch>
        </p:blipFill>
        <p:spPr>
          <a:xfrm>
            <a:off x="4368800" y="4027855"/>
            <a:ext cx="3823365" cy="2553920"/>
          </a:xfrm>
          <a:prstGeom prst="rect">
            <a:avLst/>
          </a:prstGeom>
        </p:spPr>
      </p:pic>
    </p:spTree>
    <p:custDataLst>
      <p:tags r:id="rId1"/>
    </p:custDataLst>
    <p:extLst>
      <p:ext uri="{BB962C8B-B14F-4D97-AF65-F5344CB8AC3E}">
        <p14:creationId xmlns:p14="http://schemas.microsoft.com/office/powerpoint/2010/main" val="1734296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B62AC7-B20D-4798-A921-8E7DA47F90A6}"/>
              </a:ext>
            </a:extLst>
          </p:cNvPr>
          <p:cNvPicPr/>
          <p:nvPr/>
        </p:nvPicPr>
        <p:blipFill>
          <a:blip r:embed="rId2">
            <a:extLst>
              <a:ext uri="{28A0092B-C50C-407E-A947-70E740481C1C}">
                <a14:useLocalDpi xmlns:a14="http://schemas.microsoft.com/office/drawing/2010/main" val="0"/>
              </a:ext>
            </a:extLst>
          </a:blip>
          <a:stretch>
            <a:fillRect/>
          </a:stretch>
        </p:blipFill>
        <p:spPr>
          <a:xfrm>
            <a:off x="149081" y="1565561"/>
            <a:ext cx="4596712" cy="4728519"/>
          </a:xfrm>
          <a:prstGeom prst="rect">
            <a:avLst/>
          </a:prstGeom>
        </p:spPr>
      </p:pic>
      <p:sp>
        <p:nvSpPr>
          <p:cNvPr id="5" name="Rectangle 4">
            <a:extLst>
              <a:ext uri="{FF2B5EF4-FFF2-40B4-BE49-F238E27FC236}">
                <a16:creationId xmlns:a16="http://schemas.microsoft.com/office/drawing/2014/main" id="{EC031E07-8E2A-45B8-9450-CD5E4F0459D2}"/>
              </a:ext>
            </a:extLst>
          </p:cNvPr>
          <p:cNvSpPr/>
          <p:nvPr/>
        </p:nvSpPr>
        <p:spPr>
          <a:xfrm>
            <a:off x="4745793" y="1565561"/>
            <a:ext cx="4410138" cy="4672818"/>
          </a:xfrm>
          <a:prstGeom prst="rect">
            <a:avLst/>
          </a:prstGeom>
        </p:spPr>
        <p:txBody>
          <a:bodyPr wrap="square">
            <a:spAutoFit/>
          </a:bodyPr>
          <a:lstStyle/>
          <a:p>
            <a:pPr>
              <a:lnSpc>
                <a:spcPct val="115000"/>
              </a:lnSpc>
            </a:pPr>
            <a:r>
              <a:rPr lang="en-US" sz="2000" b="1" spc="-4" dirty="0">
                <a:latin typeface="Calibri" panose="020F0502020204030204" pitchFamily="34" charset="0"/>
                <a:ea typeface="Calibri" panose="020F0502020204030204" pitchFamily="34" charset="0"/>
                <a:cs typeface="Calibri" panose="020F0502020204030204" pitchFamily="34" charset="0"/>
              </a:rPr>
              <a:t>‘we are living in a unique time in the history of our civilization, facing several simultaneous challenges and converging crises: a deteriorating environment, a very unequal distribution of dwindling resources, widespread poverty, wars, climate change, oppression of many peoples, and dissatisfaction with life even in those countries with a surplus of material wealth. How did we get into this mess?.....What can we do about it?’ </a:t>
            </a:r>
          </a:p>
          <a:p>
            <a:pPr>
              <a:lnSpc>
                <a:spcPct val="115000"/>
              </a:lnSpc>
            </a:pPr>
            <a:r>
              <a:rPr lang="en-US" sz="2000" b="1" i="1" dirty="0">
                <a:solidFill>
                  <a:srgbClr val="0000FF"/>
                </a:solidFill>
                <a:latin typeface="Calibri" panose="020F0502020204030204" pitchFamily="34" charset="0"/>
                <a:ea typeface="Calibri" panose="020F0502020204030204" pitchFamily="34" charset="0"/>
                <a:cs typeface="Arial" panose="020B0604020202020204" pitchFamily="34" charset="0"/>
                <a:hlinkClick r:id="rId3"/>
              </a:rPr>
              <a:t>Daniel Christian Wahl</a:t>
            </a:r>
            <a:r>
              <a:rPr lang="en-US" sz="2000" dirty="0">
                <a:solidFill>
                  <a:srgbClr val="0000FF"/>
                </a:solidFill>
                <a:latin typeface="Calibri" panose="020F0502020204030204" pitchFamily="34" charset="0"/>
                <a:ea typeface="Calibri" panose="020F0502020204030204" pitchFamily="34" charset="0"/>
                <a:cs typeface="Arial" panose="020B0604020202020204" pitchFamily="34" charset="0"/>
              </a:rPr>
              <a:t>  </a:t>
            </a:r>
          </a:p>
          <a:p>
            <a:pPr>
              <a:lnSpc>
                <a:spcPct val="115000"/>
              </a:lnSpc>
            </a:pPr>
            <a:r>
              <a:rPr lang="en-US" sz="2000" b="1" i="1" dirty="0">
                <a:latin typeface="Calibri" panose="020F0502020204030204" pitchFamily="34" charset="0"/>
                <a:ea typeface="Calibri" panose="020F0502020204030204" pitchFamily="34" charset="0"/>
                <a:cs typeface="Calibri" panose="020F0502020204030204" pitchFamily="34" charset="0"/>
              </a:rPr>
              <a:t>‘Design for sustainability PhD’</a:t>
            </a:r>
            <a:endParaRPr lang="en-US" sz="2000" dirty="0"/>
          </a:p>
        </p:txBody>
      </p:sp>
      <p:pic>
        <p:nvPicPr>
          <p:cNvPr id="6" name="Picture 5">
            <a:extLst>
              <a:ext uri="{FF2B5EF4-FFF2-40B4-BE49-F238E27FC236}">
                <a16:creationId xmlns:a16="http://schemas.microsoft.com/office/drawing/2014/main" id="{7F406903-92C6-405D-81C2-884192AFF11F}"/>
              </a:ext>
            </a:extLst>
          </p:cNvPr>
          <p:cNvPicPr>
            <a:picLocks noChangeAspect="1"/>
          </p:cNvPicPr>
          <p:nvPr/>
        </p:nvPicPr>
        <p:blipFill>
          <a:blip r:embed="rId4"/>
          <a:stretch>
            <a:fillRect/>
          </a:stretch>
        </p:blipFill>
        <p:spPr>
          <a:xfrm>
            <a:off x="1342306" y="269787"/>
            <a:ext cx="6339188" cy="454370"/>
          </a:xfrm>
          <a:prstGeom prst="rect">
            <a:avLst/>
          </a:prstGeom>
        </p:spPr>
      </p:pic>
      <p:pic>
        <p:nvPicPr>
          <p:cNvPr id="7" name="Picture 6">
            <a:extLst>
              <a:ext uri="{FF2B5EF4-FFF2-40B4-BE49-F238E27FC236}">
                <a16:creationId xmlns:a16="http://schemas.microsoft.com/office/drawing/2014/main" id="{1F640794-36EC-4374-8E65-E4C57F31B2DC}"/>
              </a:ext>
            </a:extLst>
          </p:cNvPr>
          <p:cNvPicPr>
            <a:picLocks noChangeAspect="1"/>
          </p:cNvPicPr>
          <p:nvPr/>
        </p:nvPicPr>
        <p:blipFill>
          <a:blip r:embed="rId5"/>
          <a:stretch>
            <a:fillRect/>
          </a:stretch>
        </p:blipFill>
        <p:spPr>
          <a:xfrm>
            <a:off x="935745" y="886339"/>
            <a:ext cx="4860110" cy="393472"/>
          </a:xfrm>
          <a:prstGeom prst="rect">
            <a:avLst/>
          </a:prstGeom>
        </p:spPr>
      </p:pic>
      <p:pic>
        <p:nvPicPr>
          <p:cNvPr id="8" name="Picture 7">
            <a:extLst>
              <a:ext uri="{FF2B5EF4-FFF2-40B4-BE49-F238E27FC236}">
                <a16:creationId xmlns:a16="http://schemas.microsoft.com/office/drawing/2014/main" id="{28020D44-E019-4F94-8B4D-190CB9D91026}"/>
              </a:ext>
            </a:extLst>
          </p:cNvPr>
          <p:cNvPicPr>
            <a:picLocks noChangeAspect="1"/>
          </p:cNvPicPr>
          <p:nvPr/>
        </p:nvPicPr>
        <p:blipFill>
          <a:blip r:embed="rId6"/>
          <a:stretch>
            <a:fillRect/>
          </a:stretch>
        </p:blipFill>
        <p:spPr>
          <a:xfrm>
            <a:off x="5897195" y="832206"/>
            <a:ext cx="2107335" cy="454370"/>
          </a:xfrm>
          <a:prstGeom prst="rect">
            <a:avLst/>
          </a:prstGeom>
        </p:spPr>
      </p:pic>
    </p:spTree>
    <p:extLst>
      <p:ext uri="{BB962C8B-B14F-4D97-AF65-F5344CB8AC3E}">
        <p14:creationId xmlns:p14="http://schemas.microsoft.com/office/powerpoint/2010/main" val="3942839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C27F61-F754-4760-9BF9-62C45358E6C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65741" y="619106"/>
            <a:ext cx="8119231" cy="4562493"/>
          </a:xfrm>
          <a:prstGeom prst="rect">
            <a:avLst/>
          </a:prstGeom>
        </p:spPr>
      </p:pic>
      <p:sp>
        <p:nvSpPr>
          <p:cNvPr id="3" name="Rectangle 2">
            <a:extLst>
              <a:ext uri="{FF2B5EF4-FFF2-40B4-BE49-F238E27FC236}">
                <a16:creationId xmlns:a16="http://schemas.microsoft.com/office/drawing/2014/main" id="{F7232866-D7AA-4673-B321-4BB38500933B}"/>
              </a:ext>
            </a:extLst>
          </p:cNvPr>
          <p:cNvSpPr/>
          <p:nvPr/>
        </p:nvSpPr>
        <p:spPr>
          <a:xfrm>
            <a:off x="365741" y="5181599"/>
            <a:ext cx="8962768" cy="1569660"/>
          </a:xfrm>
          <a:prstGeom prst="rect">
            <a:avLst/>
          </a:prstGeom>
        </p:spPr>
        <p:txBody>
          <a:bodyPr wrap="square">
            <a:spAutoFit/>
          </a:bodyPr>
          <a:lstStyle/>
          <a:p>
            <a:r>
              <a:rPr lang="en-US" sz="2400" b="1" dirty="0">
                <a:latin typeface="Calibri" panose="020F0502020204030204" pitchFamily="34" charset="0"/>
                <a:ea typeface="Calibri" panose="020F0502020204030204" pitchFamily="34" charset="0"/>
                <a:cs typeface="Arial" panose="020B0604020202020204" pitchFamily="34" charset="0"/>
              </a:rPr>
              <a:t>UN Decade of Education for Sustainable Development (2005-2014) initiated the process of educating the planet for a different future.</a:t>
            </a:r>
            <a:r>
              <a:rPr lang="en-US" sz="2400" b="1" dirty="0">
                <a:latin typeface="Calibri" panose="020F0502020204030204" pitchFamily="34" charset="0"/>
                <a:ea typeface="Times New Roman" panose="02020603050405020304" pitchFamily="18" charset="0"/>
              </a:rPr>
              <a:t> </a:t>
            </a:r>
          </a:p>
          <a:p>
            <a:r>
              <a:rPr lang="en-US" sz="2400" b="1" dirty="0">
                <a:latin typeface="Calibri" panose="020F0502020204030204" pitchFamily="34" charset="0"/>
                <a:ea typeface="Calibri" panose="020F0502020204030204" pitchFamily="34" charset="0"/>
                <a:cs typeface="Arial" panose="020B0604020202020204" pitchFamily="34" charset="0"/>
              </a:rPr>
              <a:t>The 2030 Agenda for Sustainable Development</a:t>
            </a:r>
            <a:r>
              <a:rPr lang="en-US" sz="2400" b="1" baseline="30000" dirty="0">
                <a:latin typeface="Calibri" panose="020F0502020204030204" pitchFamily="34" charset="0"/>
                <a:ea typeface="Calibri" panose="020F0502020204030204" pitchFamily="34" charset="0"/>
                <a:cs typeface="Arial" panose="020B0604020202020204" pitchFamily="34" charset="0"/>
              </a:rPr>
              <a:t> </a:t>
            </a:r>
            <a:r>
              <a:rPr lang="en-US" sz="2400" b="1" dirty="0">
                <a:latin typeface="Calibri" panose="020F0502020204030204" pitchFamily="34" charset="0"/>
                <a:ea typeface="Calibri" panose="020F0502020204030204" pitchFamily="34" charset="0"/>
                <a:cs typeface="Arial" panose="020B0604020202020204" pitchFamily="34" charset="0"/>
              </a:rPr>
              <a:t>provides new   impetus for Education for Sustainable Development (ESD).</a:t>
            </a:r>
            <a:endParaRPr lang="en-US" sz="2400" b="1" dirty="0"/>
          </a:p>
        </p:txBody>
      </p:sp>
      <p:pic>
        <p:nvPicPr>
          <p:cNvPr id="4" name="Picture 3">
            <a:extLst>
              <a:ext uri="{FF2B5EF4-FFF2-40B4-BE49-F238E27FC236}">
                <a16:creationId xmlns:a16="http://schemas.microsoft.com/office/drawing/2014/main" id="{1D99654E-CA4A-46A8-8BEE-C7E02D36D6AC}"/>
              </a:ext>
            </a:extLst>
          </p:cNvPr>
          <p:cNvPicPr>
            <a:picLocks noChangeAspect="1"/>
          </p:cNvPicPr>
          <p:nvPr/>
        </p:nvPicPr>
        <p:blipFill>
          <a:blip r:embed="rId3"/>
          <a:stretch>
            <a:fillRect/>
          </a:stretch>
        </p:blipFill>
        <p:spPr>
          <a:xfrm>
            <a:off x="777633" y="163983"/>
            <a:ext cx="4817661" cy="325439"/>
          </a:xfrm>
          <a:prstGeom prst="rect">
            <a:avLst/>
          </a:prstGeom>
        </p:spPr>
      </p:pic>
      <p:pic>
        <p:nvPicPr>
          <p:cNvPr id="5" name="Picture 4">
            <a:extLst>
              <a:ext uri="{FF2B5EF4-FFF2-40B4-BE49-F238E27FC236}">
                <a16:creationId xmlns:a16="http://schemas.microsoft.com/office/drawing/2014/main" id="{298C2877-F32A-4ADF-93BB-7F269DE3EF9E}"/>
              </a:ext>
            </a:extLst>
          </p:cNvPr>
          <p:cNvPicPr>
            <a:picLocks noChangeAspect="1"/>
          </p:cNvPicPr>
          <p:nvPr/>
        </p:nvPicPr>
        <p:blipFill>
          <a:blip r:embed="rId4"/>
          <a:stretch>
            <a:fillRect/>
          </a:stretch>
        </p:blipFill>
        <p:spPr>
          <a:xfrm>
            <a:off x="5654953" y="158115"/>
            <a:ext cx="2352226" cy="337177"/>
          </a:xfrm>
          <a:prstGeom prst="rect">
            <a:avLst/>
          </a:prstGeom>
        </p:spPr>
      </p:pic>
    </p:spTree>
    <p:extLst>
      <p:ext uri="{BB962C8B-B14F-4D97-AF65-F5344CB8AC3E}">
        <p14:creationId xmlns:p14="http://schemas.microsoft.com/office/powerpoint/2010/main" val="223959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C:\Users\norman\Documents\CHALKMOUNTAIN KEY INFORMATION\CARTOONS\COPY CARTOONS\KIBOKO additions\CREATIVITY GUIDES\TEACHING\classroom\children 4.bmp">
            <a:extLst>
              <a:ext uri="{FF2B5EF4-FFF2-40B4-BE49-F238E27FC236}">
                <a16:creationId xmlns:a16="http://schemas.microsoft.com/office/drawing/2014/main" id="{2097AD57-98EE-43FE-99CB-7F254681B482}"/>
              </a:ext>
            </a:extLst>
          </p:cNvPr>
          <p:cNvPicPr>
            <a:picLocks noChangeAspect="1" noChangeArrowheads="1"/>
          </p:cNvPicPr>
          <p:nvPr/>
        </p:nvPicPr>
        <p:blipFill>
          <a:blip r:embed="rId2" cstate="print"/>
          <a:srcRect/>
          <a:stretch>
            <a:fillRect/>
          </a:stretch>
        </p:blipFill>
        <p:spPr bwMode="auto">
          <a:xfrm>
            <a:off x="5049394" y="3911176"/>
            <a:ext cx="3745087" cy="2687332"/>
          </a:xfrm>
          <a:prstGeom prst="rect">
            <a:avLst/>
          </a:prstGeom>
          <a:noFill/>
        </p:spPr>
      </p:pic>
      <p:pic>
        <p:nvPicPr>
          <p:cNvPr id="10" name="Picture 9" descr="C:\Users\norman\Documents\CHALKMOUNTAIN KEY INFORMATION\CARTOONS\COPY CARTOONS\KIBOKO additions\WELLBEING\figures\SINGLE.jpg">
            <a:extLst>
              <a:ext uri="{FF2B5EF4-FFF2-40B4-BE49-F238E27FC236}">
                <a16:creationId xmlns:a16="http://schemas.microsoft.com/office/drawing/2014/main" id="{397B230C-854B-4093-956C-F7D5428AA143}"/>
              </a:ext>
            </a:extLst>
          </p:cNvPr>
          <p:cNvPicPr>
            <a:picLocks noChangeAspect="1" noChangeArrowheads="1"/>
          </p:cNvPicPr>
          <p:nvPr/>
        </p:nvPicPr>
        <p:blipFill>
          <a:blip r:embed="rId3" cstate="print"/>
          <a:srcRect/>
          <a:stretch>
            <a:fillRect/>
          </a:stretch>
        </p:blipFill>
        <p:spPr bwMode="auto">
          <a:xfrm>
            <a:off x="6281568" y="5004616"/>
            <a:ext cx="440384" cy="1421035"/>
          </a:xfrm>
          <a:prstGeom prst="rect">
            <a:avLst/>
          </a:prstGeom>
          <a:noFill/>
        </p:spPr>
      </p:pic>
      <p:pic>
        <p:nvPicPr>
          <p:cNvPr id="12" name="Picture 11">
            <a:extLst>
              <a:ext uri="{FF2B5EF4-FFF2-40B4-BE49-F238E27FC236}">
                <a16:creationId xmlns:a16="http://schemas.microsoft.com/office/drawing/2014/main" id="{74F659D3-4B5B-4517-84E7-3242B181A091}"/>
              </a:ext>
            </a:extLst>
          </p:cNvPr>
          <p:cNvPicPr>
            <a:picLocks noChangeAspect="1"/>
          </p:cNvPicPr>
          <p:nvPr/>
        </p:nvPicPr>
        <p:blipFill>
          <a:blip r:embed="rId4"/>
          <a:stretch>
            <a:fillRect/>
          </a:stretch>
        </p:blipFill>
        <p:spPr>
          <a:xfrm>
            <a:off x="519933" y="318289"/>
            <a:ext cx="4256420" cy="306375"/>
          </a:xfrm>
          <a:prstGeom prst="rect">
            <a:avLst/>
          </a:prstGeom>
        </p:spPr>
      </p:pic>
      <p:pic>
        <p:nvPicPr>
          <p:cNvPr id="13" name="Picture 12">
            <a:extLst>
              <a:ext uri="{FF2B5EF4-FFF2-40B4-BE49-F238E27FC236}">
                <a16:creationId xmlns:a16="http://schemas.microsoft.com/office/drawing/2014/main" id="{CAC6D3BF-3519-492D-9FE6-F3494458E5BE}"/>
              </a:ext>
            </a:extLst>
          </p:cNvPr>
          <p:cNvPicPr>
            <a:picLocks noChangeAspect="1"/>
          </p:cNvPicPr>
          <p:nvPr/>
        </p:nvPicPr>
        <p:blipFill>
          <a:blip r:embed="rId5"/>
          <a:stretch>
            <a:fillRect/>
          </a:stretch>
        </p:blipFill>
        <p:spPr>
          <a:xfrm>
            <a:off x="4776353" y="328831"/>
            <a:ext cx="2145585" cy="307556"/>
          </a:xfrm>
          <a:prstGeom prst="rect">
            <a:avLst/>
          </a:prstGeom>
        </p:spPr>
      </p:pic>
      <p:sp>
        <p:nvSpPr>
          <p:cNvPr id="15" name="Rectangle 14">
            <a:extLst>
              <a:ext uri="{FF2B5EF4-FFF2-40B4-BE49-F238E27FC236}">
                <a16:creationId xmlns:a16="http://schemas.microsoft.com/office/drawing/2014/main" id="{40E15D9F-17CC-4A78-B166-7BBFD99AF5B6}"/>
              </a:ext>
            </a:extLst>
          </p:cNvPr>
          <p:cNvSpPr/>
          <p:nvPr/>
        </p:nvSpPr>
        <p:spPr>
          <a:xfrm>
            <a:off x="214547" y="756787"/>
            <a:ext cx="8714906" cy="2677656"/>
          </a:xfrm>
          <a:prstGeom prst="rect">
            <a:avLst/>
          </a:prstGeom>
        </p:spPr>
        <p:txBody>
          <a:bodyPr wrap="square">
            <a:spAutoFit/>
          </a:bodyPr>
          <a:lstStyle/>
          <a:p>
            <a:r>
              <a:rPr lang="en-US" sz="2400" b="1" dirty="0">
                <a:latin typeface="Calibri" panose="020F0502020204030204" pitchFamily="34" charset="0"/>
                <a:ea typeface="Calibri" panose="020F0502020204030204" pitchFamily="34" charset="0"/>
                <a:cs typeface="Times New Roman" panose="02020603050405020304" pitchFamily="18" charset="0"/>
              </a:rPr>
              <a:t>“By 2030, ensure that all learners acquire the knowledge and skills needed to promote sustainable development, including, among others, through Education for Sustainable Development and sustainable lifestyles, human rights, gender equality, promotion of a culture of peace and nonviolence, global citizenship and appreciation of cultural diversity and of culture’s contribution to  sustainable development”</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5AA5A5A2-430E-4861-857A-5FCFECBBA743}"/>
              </a:ext>
            </a:extLst>
          </p:cNvPr>
          <p:cNvPicPr>
            <a:picLocks noChangeAspect="1"/>
          </p:cNvPicPr>
          <p:nvPr/>
        </p:nvPicPr>
        <p:blipFill>
          <a:blip r:embed="rId6"/>
          <a:stretch>
            <a:fillRect/>
          </a:stretch>
        </p:blipFill>
        <p:spPr>
          <a:xfrm>
            <a:off x="6986615" y="330768"/>
            <a:ext cx="1152976" cy="293896"/>
          </a:xfrm>
          <a:prstGeom prst="rect">
            <a:avLst/>
          </a:prstGeom>
        </p:spPr>
      </p:pic>
      <p:pic>
        <p:nvPicPr>
          <p:cNvPr id="17" name="Picture 2" descr="C:\Users\norman\Documents\CHALKMOUNTAIN KEY INFORMATION\CARTOONS\COPY CARTOONS\KIBOKO additions\ECOLOGIES\HAZEL MESSENGER ZIGZAGS\teaching 1.png">
            <a:extLst>
              <a:ext uri="{FF2B5EF4-FFF2-40B4-BE49-F238E27FC236}">
                <a16:creationId xmlns:a16="http://schemas.microsoft.com/office/drawing/2014/main" id="{22695220-D4B6-447B-A4A3-7A4E12B41141}"/>
              </a:ext>
            </a:extLst>
          </p:cNvPr>
          <p:cNvPicPr>
            <a:picLocks noChangeAspect="1" noChangeArrowheads="1"/>
          </p:cNvPicPr>
          <p:nvPr/>
        </p:nvPicPr>
        <p:blipFill>
          <a:blip r:embed="rId7" cstate="print"/>
          <a:srcRect/>
          <a:stretch>
            <a:fillRect/>
          </a:stretch>
        </p:blipFill>
        <p:spPr bwMode="auto">
          <a:xfrm flipH="1">
            <a:off x="665925" y="3729944"/>
            <a:ext cx="4030006" cy="3028687"/>
          </a:xfrm>
          <a:prstGeom prst="rect">
            <a:avLst/>
          </a:prstGeom>
          <a:noFill/>
        </p:spPr>
      </p:pic>
      <p:sp>
        <p:nvSpPr>
          <p:cNvPr id="18" name="TextBox 17">
            <a:extLst>
              <a:ext uri="{FF2B5EF4-FFF2-40B4-BE49-F238E27FC236}">
                <a16:creationId xmlns:a16="http://schemas.microsoft.com/office/drawing/2014/main" id="{A97839FE-ACD9-471B-BFDF-791ACCD8A539}"/>
              </a:ext>
            </a:extLst>
          </p:cNvPr>
          <p:cNvSpPr txBox="1"/>
          <p:nvPr/>
        </p:nvSpPr>
        <p:spPr>
          <a:xfrm>
            <a:off x="1731528" y="3804207"/>
            <a:ext cx="5557340" cy="738664"/>
          </a:xfrm>
          <a:prstGeom prst="rect">
            <a:avLst/>
          </a:prstGeom>
          <a:noFill/>
        </p:spPr>
        <p:txBody>
          <a:bodyPr wrap="square" rtlCol="0">
            <a:spAutoFit/>
          </a:bodyPr>
          <a:lstStyle/>
          <a:p>
            <a:pPr algn="ctr"/>
            <a:r>
              <a:rPr lang="en-US" sz="2100" b="1" dirty="0"/>
              <a:t>LEARNING TO THINK </a:t>
            </a:r>
          </a:p>
          <a:p>
            <a:pPr algn="ctr"/>
            <a:r>
              <a:rPr lang="en-US" sz="2100" b="1" dirty="0"/>
              <a:t>&amp; ACT ECOLOGICALLY</a:t>
            </a:r>
          </a:p>
        </p:txBody>
      </p:sp>
    </p:spTree>
    <p:extLst>
      <p:ext uri="{BB962C8B-B14F-4D97-AF65-F5344CB8AC3E}">
        <p14:creationId xmlns:p14="http://schemas.microsoft.com/office/powerpoint/2010/main" val="3271378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302E36-CBD7-45EF-B0F7-1AD41C14819A}"/>
              </a:ext>
            </a:extLst>
          </p:cNvPr>
          <p:cNvPicPr/>
          <p:nvPr/>
        </p:nvPicPr>
        <p:blipFill>
          <a:blip r:embed="rId2">
            <a:extLst>
              <a:ext uri="{28A0092B-C50C-407E-A947-70E740481C1C}">
                <a14:useLocalDpi xmlns:a14="http://schemas.microsoft.com/office/drawing/2010/main" val="0"/>
              </a:ext>
            </a:extLst>
          </a:blip>
          <a:stretch>
            <a:fillRect/>
          </a:stretch>
        </p:blipFill>
        <p:spPr>
          <a:xfrm>
            <a:off x="85726" y="1387475"/>
            <a:ext cx="4076700" cy="3832226"/>
          </a:xfrm>
          <a:prstGeom prst="rect">
            <a:avLst/>
          </a:prstGeom>
        </p:spPr>
      </p:pic>
      <p:sp>
        <p:nvSpPr>
          <p:cNvPr id="3" name="Rectangle 2">
            <a:extLst>
              <a:ext uri="{FF2B5EF4-FFF2-40B4-BE49-F238E27FC236}">
                <a16:creationId xmlns:a16="http://schemas.microsoft.com/office/drawing/2014/main" id="{3AD78E3F-6F6E-4DC9-B170-F5A112E321A5}"/>
              </a:ext>
            </a:extLst>
          </p:cNvPr>
          <p:cNvSpPr/>
          <p:nvPr/>
        </p:nvSpPr>
        <p:spPr>
          <a:xfrm>
            <a:off x="4267200" y="704859"/>
            <a:ext cx="4876800" cy="5525359"/>
          </a:xfrm>
          <a:prstGeom prst="rect">
            <a:avLst/>
          </a:prstGeom>
        </p:spPr>
        <p:txBody>
          <a:bodyPr wrap="square">
            <a:spAutoFit/>
          </a:bodyPr>
          <a:lstStyle/>
          <a:p>
            <a:pPr>
              <a:lnSpc>
                <a:spcPct val="107000"/>
              </a:lnSpc>
            </a:pPr>
            <a:r>
              <a:rPr lang="en-US" sz="2000" b="1" dirty="0">
                <a:ea typeface="Calibri" panose="020F0502020204030204" pitchFamily="34" charset="0"/>
                <a:cs typeface="Times New Roman" panose="02020603050405020304" pitchFamily="18" charset="0"/>
              </a:rPr>
              <a:t>Competencies </a:t>
            </a:r>
            <a:r>
              <a:rPr lang="en-US" sz="2000" dirty="0">
                <a:ea typeface="Calibri" panose="020F0502020204030204" pitchFamily="34" charset="0"/>
                <a:cs typeface="Times New Roman" panose="02020603050405020304" pitchFamily="18" charset="0"/>
              </a:rPr>
              <a:t>(</a:t>
            </a:r>
            <a:r>
              <a:rPr lang="en-US" dirty="0" err="1"/>
              <a:t>Wiek</a:t>
            </a:r>
            <a:r>
              <a:rPr lang="en-US" dirty="0"/>
              <a:t> et al. 2016)</a:t>
            </a:r>
          </a:p>
          <a:p>
            <a:pPr marL="285750" lvl="0" indent="-285750">
              <a:buFont typeface="Arial" panose="020B0604020202020204" pitchFamily="34" charset="0"/>
              <a:buChar char="•"/>
            </a:pPr>
            <a:r>
              <a:rPr lang="en-US" sz="2000" dirty="0"/>
              <a:t>systems thinking competence, </a:t>
            </a:r>
          </a:p>
          <a:p>
            <a:pPr marL="285750" lvl="0" indent="-285750">
              <a:buFont typeface="Arial" panose="020B0604020202020204" pitchFamily="34" charset="0"/>
              <a:buChar char="•"/>
            </a:pPr>
            <a:r>
              <a:rPr lang="en-US" sz="2000" dirty="0"/>
              <a:t>anticipatory competence, </a:t>
            </a:r>
          </a:p>
          <a:p>
            <a:pPr marL="285750" lvl="0" indent="-285750">
              <a:buFont typeface="Arial" panose="020B0604020202020204" pitchFamily="34" charset="0"/>
              <a:buChar char="•"/>
            </a:pPr>
            <a:r>
              <a:rPr lang="en-US" sz="2000" dirty="0"/>
              <a:t>normative competence, </a:t>
            </a:r>
          </a:p>
          <a:p>
            <a:pPr marL="285750" lvl="0" indent="-285750">
              <a:buFont typeface="Arial" panose="020B0604020202020204" pitchFamily="34" charset="0"/>
              <a:buChar char="•"/>
            </a:pPr>
            <a:r>
              <a:rPr lang="en-US" sz="2000" dirty="0"/>
              <a:t>strategic competence, </a:t>
            </a:r>
          </a:p>
          <a:p>
            <a:pPr marL="285750" lvl="0" indent="-285750">
              <a:buFont typeface="Arial" panose="020B0604020202020204" pitchFamily="34" charset="0"/>
              <a:buChar char="•"/>
            </a:pPr>
            <a:r>
              <a:rPr lang="en-US" sz="2000" dirty="0"/>
              <a:t>interpersonal competence</a:t>
            </a:r>
          </a:p>
          <a:p>
            <a:pPr marL="285750" lvl="0" indent="-285750">
              <a:buFont typeface="Arial" panose="020B0604020202020204" pitchFamily="34" charset="0"/>
              <a:buChar char="•"/>
            </a:pPr>
            <a:r>
              <a:rPr lang="en-US" sz="2000" dirty="0"/>
              <a:t>self-awareness competence </a:t>
            </a:r>
          </a:p>
          <a:p>
            <a:pPr marL="285750" lvl="0" indent="-285750">
              <a:buFont typeface="Arial" panose="020B0604020202020204" pitchFamily="34" charset="0"/>
              <a:buChar char="•"/>
            </a:pPr>
            <a:r>
              <a:rPr lang="en-US" sz="2000" dirty="0"/>
              <a:t>integrated problem-solving competence. </a:t>
            </a:r>
          </a:p>
          <a:p>
            <a:pPr>
              <a:lnSpc>
                <a:spcPct val="107000"/>
              </a:lnSpc>
            </a:pPr>
            <a:endParaRPr lang="en-US" sz="2000" b="1" dirty="0">
              <a:ea typeface="Calibri" panose="020F0502020204030204" pitchFamily="34" charset="0"/>
              <a:cs typeface="Times New Roman" panose="02020603050405020304" pitchFamily="18" charset="0"/>
            </a:endParaRPr>
          </a:p>
          <a:p>
            <a:pPr>
              <a:lnSpc>
                <a:spcPct val="107000"/>
              </a:lnSpc>
            </a:pPr>
            <a:r>
              <a:rPr lang="en-US" sz="2000" b="1" dirty="0">
                <a:ea typeface="Calibri" panose="020F0502020204030204" pitchFamily="34" charset="0"/>
                <a:cs typeface="Times New Roman" panose="02020603050405020304" pitchFamily="18" charset="0"/>
              </a:rPr>
              <a:t>Learner-</a:t>
            </a:r>
            <a:r>
              <a:rPr lang="en-US" sz="2000" b="1" dirty="0" err="1">
                <a:ea typeface="Calibri" panose="020F0502020204030204" pitchFamily="34" charset="0"/>
                <a:cs typeface="Times New Roman" panose="02020603050405020304" pitchFamily="18" charset="0"/>
              </a:rPr>
              <a:t>centred</a:t>
            </a:r>
            <a:r>
              <a:rPr lang="en-US" sz="2000" b="1" dirty="0">
                <a:ea typeface="Calibri" panose="020F0502020204030204" pitchFamily="34" charset="0"/>
                <a:cs typeface="Times New Roman" panose="02020603050405020304" pitchFamily="18" charset="0"/>
              </a:rPr>
              <a:t> approach </a:t>
            </a:r>
            <a:endParaRPr lang="en-US" sz="2000" dirty="0">
              <a:ea typeface="Calibri" panose="020F0502020204030204" pitchFamily="34" charset="0"/>
              <a:cs typeface="Times New Roman" panose="02020603050405020304" pitchFamily="18" charset="0"/>
            </a:endParaRPr>
          </a:p>
          <a:p>
            <a:pPr>
              <a:lnSpc>
                <a:spcPct val="107000"/>
              </a:lnSpc>
            </a:pPr>
            <a:r>
              <a:rPr lang="en-US" sz="2000" dirty="0">
                <a:ea typeface="Calibri" panose="020F0502020204030204" pitchFamily="34" charset="0"/>
                <a:cs typeface="Times New Roman" panose="02020603050405020304" pitchFamily="18" charset="0"/>
              </a:rPr>
              <a:t>active development of knowledge rather than transfer &amp; passive learning experiences.</a:t>
            </a:r>
          </a:p>
          <a:p>
            <a:pPr>
              <a:lnSpc>
                <a:spcPct val="107000"/>
              </a:lnSpc>
            </a:pPr>
            <a:r>
              <a:rPr lang="en-US" sz="2000" b="1" dirty="0">
                <a:ea typeface="Calibri" panose="020F0502020204030204" pitchFamily="34" charset="0"/>
                <a:cs typeface="Times New Roman" panose="02020603050405020304" pitchFamily="18" charset="0"/>
              </a:rPr>
              <a:t> </a:t>
            </a:r>
            <a:endParaRPr lang="en-US" sz="2000" dirty="0">
              <a:ea typeface="Calibri" panose="020F0502020204030204" pitchFamily="34" charset="0"/>
              <a:cs typeface="Times New Roman" panose="02020603050405020304" pitchFamily="18" charset="0"/>
            </a:endParaRPr>
          </a:p>
          <a:p>
            <a:pPr>
              <a:lnSpc>
                <a:spcPct val="107000"/>
              </a:lnSpc>
            </a:pPr>
            <a:r>
              <a:rPr lang="en-US" sz="2000" b="1" dirty="0">
                <a:ea typeface="Calibri" panose="020F0502020204030204" pitchFamily="34" charset="0"/>
                <a:cs typeface="Times New Roman" panose="02020603050405020304" pitchFamily="18" charset="0"/>
              </a:rPr>
              <a:t>Action-oriented learning</a:t>
            </a:r>
            <a:endParaRPr lang="en-US" sz="2000" dirty="0">
              <a:ea typeface="Calibri" panose="020F0502020204030204" pitchFamily="34" charset="0"/>
              <a:cs typeface="Times New Roman" panose="02020603050405020304" pitchFamily="18" charset="0"/>
            </a:endParaRPr>
          </a:p>
          <a:p>
            <a:pPr>
              <a:lnSpc>
                <a:spcPct val="107000"/>
              </a:lnSpc>
            </a:pPr>
            <a:r>
              <a:rPr lang="en-US" sz="2000" dirty="0">
                <a:ea typeface="Calibri" panose="020F0502020204030204" pitchFamily="34" charset="0"/>
                <a:cs typeface="Times New Roman" panose="02020603050405020304" pitchFamily="18" charset="0"/>
              </a:rPr>
              <a:t>learners engage in action and reflect on their experiences and outcomes (e.g. in-service learning), implementation of a campaign</a:t>
            </a:r>
            <a:endParaRPr lang="en-US" sz="2000" dirty="0">
              <a:effectLs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7B7FF12-FE17-48B8-A420-6CFC189FC607}"/>
              </a:ext>
            </a:extLst>
          </p:cNvPr>
          <p:cNvPicPr>
            <a:picLocks noChangeAspect="1"/>
          </p:cNvPicPr>
          <p:nvPr/>
        </p:nvPicPr>
        <p:blipFill>
          <a:blip r:embed="rId3"/>
          <a:stretch>
            <a:fillRect/>
          </a:stretch>
        </p:blipFill>
        <p:spPr>
          <a:xfrm>
            <a:off x="619125" y="148327"/>
            <a:ext cx="7239000" cy="361950"/>
          </a:xfrm>
          <a:prstGeom prst="rect">
            <a:avLst/>
          </a:prstGeom>
        </p:spPr>
      </p:pic>
    </p:spTree>
    <p:extLst>
      <p:ext uri="{BB962C8B-B14F-4D97-AF65-F5344CB8AC3E}">
        <p14:creationId xmlns:p14="http://schemas.microsoft.com/office/powerpoint/2010/main" val="407158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47985-A30C-4177-8A82-4C2AF1EAD3EA}"/>
              </a:ext>
            </a:extLst>
          </p:cNvPr>
          <p:cNvPicPr/>
          <p:nvPr/>
        </p:nvPicPr>
        <p:blipFill>
          <a:blip r:embed="rId2"/>
          <a:stretch>
            <a:fillRect/>
          </a:stretch>
        </p:blipFill>
        <p:spPr>
          <a:xfrm>
            <a:off x="392907" y="1863838"/>
            <a:ext cx="1452564" cy="1625267"/>
          </a:xfrm>
          <a:prstGeom prst="rect">
            <a:avLst/>
          </a:prstGeom>
        </p:spPr>
      </p:pic>
      <p:sp>
        <p:nvSpPr>
          <p:cNvPr id="3" name="Rectangle 2">
            <a:extLst>
              <a:ext uri="{FF2B5EF4-FFF2-40B4-BE49-F238E27FC236}">
                <a16:creationId xmlns:a16="http://schemas.microsoft.com/office/drawing/2014/main" id="{850A1D64-30FB-4BB6-B1BF-CC4EE730335E}"/>
              </a:ext>
            </a:extLst>
          </p:cNvPr>
          <p:cNvSpPr/>
          <p:nvPr/>
        </p:nvSpPr>
        <p:spPr>
          <a:xfrm>
            <a:off x="2307645" y="1300449"/>
            <a:ext cx="6672263" cy="5016758"/>
          </a:xfrm>
          <a:prstGeom prst="rect">
            <a:avLst/>
          </a:prstGeom>
        </p:spPr>
        <p:txBody>
          <a:bodyPr wrap="square">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the essence of education for sustainability is a quest for affective outcomes</a:t>
            </a:r>
            <a:r>
              <a:rPr lang="en-US" sz="2800" dirty="0">
                <a:latin typeface="Calibri" panose="020F0502020204030204" pitchFamily="34" charset="0"/>
                <a:ea typeface="Calibri" panose="020F0502020204030204" pitchFamily="34" charset="0"/>
                <a:cs typeface="Times New Roman" panose="02020603050405020304" pitchFamily="18" charset="0"/>
              </a:rPr>
              <a:t> </a:t>
            </a: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sz="2400" dirty="0">
                <a:latin typeface="Calibri" panose="020F0502020204030204" pitchFamily="34" charset="0"/>
                <a:ea typeface="Calibri" panose="020F0502020204030204" pitchFamily="34" charset="0"/>
                <a:cs typeface="Times New Roman" panose="02020603050405020304" pitchFamily="18" charset="0"/>
              </a:rPr>
              <a:t>Higher education traditionally focuses on the cognitive domain of learning - what we know and understand, and how we describe, comprehend, apply, analyze, synthesize and evaluate this knowledge and understanding.</a:t>
            </a:r>
            <a:r>
              <a:rPr lang="en-US" sz="2400" baseline="30000" dirty="0">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But engaging with the world and learning through our actions and activities also involves the affective domain which includes the manner in which we deal with things emotionally, such as feelings, values, appreciation, enthusiasms, motivations, and attitudes.</a:t>
            </a:r>
          </a:p>
        </p:txBody>
      </p:sp>
      <p:pic>
        <p:nvPicPr>
          <p:cNvPr id="5" name="Picture 4">
            <a:extLst>
              <a:ext uri="{FF2B5EF4-FFF2-40B4-BE49-F238E27FC236}">
                <a16:creationId xmlns:a16="http://schemas.microsoft.com/office/drawing/2014/main" id="{5BE72610-B669-43D2-9457-F6B3CEE918FF}"/>
              </a:ext>
            </a:extLst>
          </p:cNvPr>
          <p:cNvPicPr>
            <a:picLocks noChangeAspect="1"/>
          </p:cNvPicPr>
          <p:nvPr/>
        </p:nvPicPr>
        <p:blipFill>
          <a:blip r:embed="rId3"/>
          <a:stretch>
            <a:fillRect/>
          </a:stretch>
        </p:blipFill>
        <p:spPr>
          <a:xfrm>
            <a:off x="392907" y="398666"/>
            <a:ext cx="4379119" cy="289394"/>
          </a:xfrm>
          <a:prstGeom prst="rect">
            <a:avLst/>
          </a:prstGeom>
        </p:spPr>
      </p:pic>
      <p:pic>
        <p:nvPicPr>
          <p:cNvPr id="6" name="Picture 5">
            <a:extLst>
              <a:ext uri="{FF2B5EF4-FFF2-40B4-BE49-F238E27FC236}">
                <a16:creationId xmlns:a16="http://schemas.microsoft.com/office/drawing/2014/main" id="{33E4018F-9B82-42D1-89BF-0E7CFE599998}"/>
              </a:ext>
            </a:extLst>
          </p:cNvPr>
          <p:cNvPicPr>
            <a:picLocks noChangeAspect="1"/>
          </p:cNvPicPr>
          <p:nvPr/>
        </p:nvPicPr>
        <p:blipFill>
          <a:blip r:embed="rId4"/>
          <a:stretch>
            <a:fillRect/>
          </a:stretch>
        </p:blipFill>
        <p:spPr>
          <a:xfrm>
            <a:off x="4895658" y="384032"/>
            <a:ext cx="3464719" cy="318662"/>
          </a:xfrm>
          <a:prstGeom prst="rect">
            <a:avLst/>
          </a:prstGeom>
        </p:spPr>
      </p:pic>
      <p:sp>
        <p:nvSpPr>
          <p:cNvPr id="4" name="Rectangle 3">
            <a:extLst>
              <a:ext uri="{FF2B5EF4-FFF2-40B4-BE49-F238E27FC236}">
                <a16:creationId xmlns:a16="http://schemas.microsoft.com/office/drawing/2014/main" id="{4B475958-67E0-4E7C-AC4F-1A2775966B37}"/>
              </a:ext>
            </a:extLst>
          </p:cNvPr>
          <p:cNvSpPr/>
          <p:nvPr/>
        </p:nvSpPr>
        <p:spPr>
          <a:xfrm>
            <a:off x="289506" y="3562606"/>
            <a:ext cx="1659365" cy="369332"/>
          </a:xfrm>
          <a:prstGeom prst="rect">
            <a:avLst/>
          </a:prstGeom>
        </p:spPr>
        <p:txBody>
          <a:bodyPr wrap="none">
            <a:spAutoFit/>
          </a:bodyPr>
          <a:lstStyle/>
          <a:p>
            <a:r>
              <a:rPr lang="en-US" b="1" i="1" dirty="0">
                <a:latin typeface="Calibri" panose="020F0502020204030204" pitchFamily="34" charset="0"/>
                <a:cs typeface="Times New Roman" panose="02020603050405020304" pitchFamily="18" charset="0"/>
              </a:rPr>
              <a:t>Kerry Shephard</a:t>
            </a:r>
            <a:endParaRPr lang="en-US" b="1" i="1" dirty="0"/>
          </a:p>
        </p:txBody>
      </p:sp>
    </p:spTree>
    <p:extLst>
      <p:ext uri="{BB962C8B-B14F-4D97-AF65-F5344CB8AC3E}">
        <p14:creationId xmlns:p14="http://schemas.microsoft.com/office/powerpoint/2010/main" val="2415030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27895C-7EE9-40F7-9C1C-CA1BF6C6DC91}"/>
              </a:ext>
            </a:extLst>
          </p:cNvPr>
          <p:cNvPicPr/>
          <p:nvPr/>
        </p:nvPicPr>
        <p:blipFill>
          <a:blip r:embed="rId2">
            <a:extLst>
              <a:ext uri="{28A0092B-C50C-407E-A947-70E740481C1C}">
                <a14:useLocalDpi xmlns:a14="http://schemas.microsoft.com/office/drawing/2010/main" val="0"/>
              </a:ext>
            </a:extLst>
          </a:blip>
          <a:stretch>
            <a:fillRect/>
          </a:stretch>
        </p:blipFill>
        <p:spPr>
          <a:xfrm>
            <a:off x="450666" y="616691"/>
            <a:ext cx="8090531" cy="4268640"/>
          </a:xfrm>
          <a:prstGeom prst="rect">
            <a:avLst/>
          </a:prstGeom>
        </p:spPr>
      </p:pic>
      <p:sp>
        <p:nvSpPr>
          <p:cNvPr id="3" name="Rectangle 2">
            <a:extLst>
              <a:ext uri="{FF2B5EF4-FFF2-40B4-BE49-F238E27FC236}">
                <a16:creationId xmlns:a16="http://schemas.microsoft.com/office/drawing/2014/main" id="{F76CBC7E-71CB-4811-92C1-2F29BEC67863}"/>
              </a:ext>
            </a:extLst>
          </p:cNvPr>
          <p:cNvSpPr/>
          <p:nvPr/>
        </p:nvSpPr>
        <p:spPr>
          <a:xfrm>
            <a:off x="1714681" y="5037114"/>
            <a:ext cx="7618115" cy="1631216"/>
          </a:xfrm>
          <a:prstGeom prst="rect">
            <a:avLst/>
          </a:prstGeom>
        </p:spPr>
        <p:txBody>
          <a:bodyPr wrap="square">
            <a:spAutoFit/>
          </a:bodyPr>
          <a:lstStyle/>
          <a:p>
            <a:r>
              <a:rPr lang="en-GB" sz="2000" b="1" dirty="0">
                <a:solidFill>
                  <a:srgbClr val="000000"/>
                </a:solidFill>
                <a:latin typeface="Calibri" panose="020F0502020204030204" pitchFamily="34" charset="0"/>
                <a:ea typeface="Calibri" panose="020F0502020204030204" pitchFamily="34" charset="0"/>
              </a:rPr>
              <a:t>THE HABIT OF ACTING SUSTAINABLY</a:t>
            </a:r>
          </a:p>
          <a:p>
            <a:r>
              <a:rPr lang="en-GB" sz="2000" b="1" dirty="0">
                <a:solidFill>
                  <a:srgbClr val="000000"/>
                </a:solidFill>
                <a:latin typeface="Calibri" panose="020F0502020204030204" pitchFamily="34" charset="0"/>
                <a:ea typeface="Calibri" panose="020F0502020204030204" pitchFamily="34" charset="0"/>
              </a:rPr>
              <a:t>‘Between stimulus and response there is a space and in that space lies our freedom to choose our response. In those choices lie our growth and happiness.’ – in those choices lie the means of sustaining ourselves and the world.</a:t>
            </a:r>
            <a:endParaRPr lang="en-US" sz="2000" b="1" dirty="0"/>
          </a:p>
        </p:txBody>
      </p:sp>
      <p:pic>
        <p:nvPicPr>
          <p:cNvPr id="4" name="Picture 3">
            <a:extLst>
              <a:ext uri="{FF2B5EF4-FFF2-40B4-BE49-F238E27FC236}">
                <a16:creationId xmlns:a16="http://schemas.microsoft.com/office/drawing/2014/main" id="{D656B812-099E-41EB-9F49-37FB757A5ED6}"/>
              </a:ext>
            </a:extLst>
          </p:cNvPr>
          <p:cNvPicPr>
            <a:picLocks noChangeAspect="1"/>
          </p:cNvPicPr>
          <p:nvPr/>
        </p:nvPicPr>
        <p:blipFill>
          <a:blip r:embed="rId3"/>
          <a:stretch>
            <a:fillRect/>
          </a:stretch>
        </p:blipFill>
        <p:spPr>
          <a:xfrm>
            <a:off x="213077" y="5059263"/>
            <a:ext cx="1351537" cy="1301641"/>
          </a:xfrm>
          <a:prstGeom prst="rect">
            <a:avLst/>
          </a:prstGeom>
        </p:spPr>
      </p:pic>
      <p:sp>
        <p:nvSpPr>
          <p:cNvPr id="5" name="Rectangle 4">
            <a:extLst>
              <a:ext uri="{FF2B5EF4-FFF2-40B4-BE49-F238E27FC236}">
                <a16:creationId xmlns:a16="http://schemas.microsoft.com/office/drawing/2014/main" id="{42E9C8B8-26DA-4F9F-9616-36D9E0E5C851}"/>
              </a:ext>
            </a:extLst>
          </p:cNvPr>
          <p:cNvSpPr/>
          <p:nvPr/>
        </p:nvSpPr>
        <p:spPr>
          <a:xfrm>
            <a:off x="63010" y="6360904"/>
            <a:ext cx="1651671" cy="369332"/>
          </a:xfrm>
          <a:prstGeom prst="rect">
            <a:avLst/>
          </a:prstGeom>
        </p:spPr>
        <p:txBody>
          <a:bodyPr wrap="none">
            <a:spAutoFit/>
          </a:bodyPr>
          <a:lstStyle/>
          <a:p>
            <a:r>
              <a:rPr lang="en-GB" b="1" i="1" dirty="0">
                <a:solidFill>
                  <a:srgbClr val="000000"/>
                </a:solidFill>
                <a:latin typeface="Calibri" panose="020F0502020204030204" pitchFamily="34" charset="0"/>
                <a:ea typeface="Calibri" panose="020F0502020204030204" pitchFamily="34" charset="0"/>
              </a:rPr>
              <a:t>Stephen Covey </a:t>
            </a:r>
            <a:endParaRPr lang="en-US" i="1" dirty="0"/>
          </a:p>
        </p:txBody>
      </p:sp>
      <p:pic>
        <p:nvPicPr>
          <p:cNvPr id="7" name="Picture 6">
            <a:extLst>
              <a:ext uri="{FF2B5EF4-FFF2-40B4-BE49-F238E27FC236}">
                <a16:creationId xmlns:a16="http://schemas.microsoft.com/office/drawing/2014/main" id="{807E13DD-8061-4157-9F7D-583354F0A472}"/>
              </a:ext>
            </a:extLst>
          </p:cNvPr>
          <p:cNvPicPr>
            <a:picLocks noChangeAspect="1"/>
          </p:cNvPicPr>
          <p:nvPr/>
        </p:nvPicPr>
        <p:blipFill>
          <a:blip r:embed="rId4"/>
          <a:stretch>
            <a:fillRect/>
          </a:stretch>
        </p:blipFill>
        <p:spPr>
          <a:xfrm>
            <a:off x="3024282" y="4194802"/>
            <a:ext cx="2107891" cy="146342"/>
          </a:xfrm>
          <a:prstGeom prst="rect">
            <a:avLst/>
          </a:prstGeom>
        </p:spPr>
      </p:pic>
      <p:pic>
        <p:nvPicPr>
          <p:cNvPr id="8" name="Picture 7">
            <a:extLst>
              <a:ext uri="{FF2B5EF4-FFF2-40B4-BE49-F238E27FC236}">
                <a16:creationId xmlns:a16="http://schemas.microsoft.com/office/drawing/2014/main" id="{F296D9B1-531B-43A5-B0A2-9818005C4990}"/>
              </a:ext>
            </a:extLst>
          </p:cNvPr>
          <p:cNvPicPr>
            <a:picLocks noChangeAspect="1"/>
          </p:cNvPicPr>
          <p:nvPr/>
        </p:nvPicPr>
        <p:blipFill>
          <a:blip r:embed="rId5"/>
          <a:stretch>
            <a:fillRect/>
          </a:stretch>
        </p:blipFill>
        <p:spPr>
          <a:xfrm>
            <a:off x="336639" y="127764"/>
            <a:ext cx="4523345" cy="314996"/>
          </a:xfrm>
          <a:prstGeom prst="rect">
            <a:avLst/>
          </a:prstGeom>
        </p:spPr>
      </p:pic>
      <p:pic>
        <p:nvPicPr>
          <p:cNvPr id="9" name="Picture 8">
            <a:extLst>
              <a:ext uri="{FF2B5EF4-FFF2-40B4-BE49-F238E27FC236}">
                <a16:creationId xmlns:a16="http://schemas.microsoft.com/office/drawing/2014/main" id="{A9F25F52-46C8-4CA7-9437-B092BF8990E7}"/>
              </a:ext>
            </a:extLst>
          </p:cNvPr>
          <p:cNvPicPr>
            <a:picLocks noChangeAspect="1"/>
          </p:cNvPicPr>
          <p:nvPr/>
        </p:nvPicPr>
        <p:blipFill>
          <a:blip r:embed="rId6"/>
          <a:stretch>
            <a:fillRect/>
          </a:stretch>
        </p:blipFill>
        <p:spPr>
          <a:xfrm>
            <a:off x="4859984" y="124316"/>
            <a:ext cx="3681213" cy="318444"/>
          </a:xfrm>
          <a:prstGeom prst="rect">
            <a:avLst/>
          </a:prstGeom>
        </p:spPr>
      </p:pic>
      <p:pic>
        <p:nvPicPr>
          <p:cNvPr id="10" name="Picture 9">
            <a:extLst>
              <a:ext uri="{FF2B5EF4-FFF2-40B4-BE49-F238E27FC236}">
                <a16:creationId xmlns:a16="http://schemas.microsoft.com/office/drawing/2014/main" id="{B1D8BD81-AC04-464F-AAAC-BFD8A15F18B6}"/>
              </a:ext>
            </a:extLst>
          </p:cNvPr>
          <p:cNvPicPr>
            <a:picLocks noChangeAspect="1"/>
          </p:cNvPicPr>
          <p:nvPr/>
        </p:nvPicPr>
        <p:blipFill>
          <a:blip r:embed="rId7"/>
          <a:stretch>
            <a:fillRect/>
          </a:stretch>
        </p:blipFill>
        <p:spPr>
          <a:xfrm>
            <a:off x="3314875" y="4361117"/>
            <a:ext cx="1660439" cy="130496"/>
          </a:xfrm>
          <a:prstGeom prst="rect">
            <a:avLst/>
          </a:prstGeom>
        </p:spPr>
      </p:pic>
    </p:spTree>
    <p:extLst>
      <p:ext uri="{BB962C8B-B14F-4D97-AF65-F5344CB8AC3E}">
        <p14:creationId xmlns:p14="http://schemas.microsoft.com/office/powerpoint/2010/main" val="4046064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a:extLst>
              <a:ext uri="{FF2B5EF4-FFF2-40B4-BE49-F238E27FC236}">
                <a16:creationId xmlns:a16="http://schemas.microsoft.com/office/drawing/2014/main" id="{0C94BE80-0A75-41A5-88F6-BB76954381DB}"/>
              </a:ext>
            </a:extLst>
          </p:cNvPr>
          <p:cNvSpPr txBox="1">
            <a:spLocks noChangeArrowheads="1"/>
          </p:cNvSpPr>
          <p:nvPr/>
        </p:nvSpPr>
        <p:spPr bwMode="auto">
          <a:xfrm>
            <a:off x="323850" y="1773238"/>
            <a:ext cx="1619250" cy="590550"/>
          </a:xfrm>
          <a:prstGeom prst="rect">
            <a:avLst/>
          </a:prstGeom>
          <a:solidFill>
            <a:srgbClr val="00FFCC"/>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600">
                <a:cs typeface="Times New Roman" panose="02020603050405020304" pitchFamily="18" charset="0"/>
              </a:rPr>
              <a:t>HONOURS  </a:t>
            </a:r>
            <a:endParaRPr lang="en-GB" altLang="en-US" sz="1600">
              <a:cs typeface="Arial" panose="020B0604020202020204" pitchFamily="34" charset="0"/>
            </a:endParaRPr>
          </a:p>
          <a:p>
            <a:pPr algn="ctr">
              <a:spcBef>
                <a:spcPct val="0"/>
              </a:spcBef>
              <a:buFontTx/>
              <a:buNone/>
            </a:pPr>
            <a:r>
              <a:rPr lang="en-GB" altLang="en-US" sz="1600">
                <a:cs typeface="Times New Roman" panose="02020603050405020304" pitchFamily="18" charset="0"/>
              </a:rPr>
              <a:t> DEGREE</a:t>
            </a:r>
            <a:endParaRPr lang="en-GB" altLang="en-US" sz="1600">
              <a:cs typeface="Arial" panose="020B0604020202020204" pitchFamily="34" charset="0"/>
            </a:endParaRPr>
          </a:p>
        </p:txBody>
      </p:sp>
      <p:sp>
        <p:nvSpPr>
          <p:cNvPr id="120835" name="Text Box 3">
            <a:extLst>
              <a:ext uri="{FF2B5EF4-FFF2-40B4-BE49-F238E27FC236}">
                <a16:creationId xmlns:a16="http://schemas.microsoft.com/office/drawing/2014/main" id="{EA590D9C-A613-415A-A45F-D29807F33A29}"/>
              </a:ext>
            </a:extLst>
          </p:cNvPr>
          <p:cNvSpPr txBox="1">
            <a:spLocks noChangeArrowheads="1"/>
          </p:cNvSpPr>
          <p:nvPr/>
        </p:nvSpPr>
        <p:spPr bwMode="auto">
          <a:xfrm>
            <a:off x="2195513" y="1773238"/>
            <a:ext cx="6624637" cy="633412"/>
          </a:xfrm>
          <a:prstGeom prst="rect">
            <a:avLst/>
          </a:prstGeom>
          <a:solidFill>
            <a:srgbClr val="00FFCC"/>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600">
                <a:cs typeface="Times New Roman" panose="02020603050405020304" pitchFamily="18" charset="0"/>
              </a:rPr>
              <a:t>LIFEWIDE LEARNING AWARD</a:t>
            </a:r>
          </a:p>
          <a:p>
            <a:pPr algn="ctr">
              <a:spcBef>
                <a:spcPct val="0"/>
              </a:spcBef>
              <a:buFontTx/>
              <a:buNone/>
            </a:pPr>
            <a:r>
              <a:rPr lang="en-GB" altLang="en-US" sz="1400" i="1">
                <a:cs typeface="Times New Roman" panose="02020603050405020304" pitchFamily="18" charset="0"/>
              </a:rPr>
              <a:t>commitment to own personal and professional development</a:t>
            </a:r>
            <a:r>
              <a:rPr lang="en-GB" altLang="en-US" sz="1600" b="0">
                <a:cs typeface="Times New Roman" panose="02020603050405020304" pitchFamily="18" charset="0"/>
              </a:rPr>
              <a:t> </a:t>
            </a:r>
            <a:endParaRPr lang="en-GB" altLang="en-US" sz="1600" b="0">
              <a:cs typeface="Arial" panose="020B0604020202020204" pitchFamily="34" charset="0"/>
            </a:endParaRPr>
          </a:p>
          <a:p>
            <a:pPr algn="ctr">
              <a:spcBef>
                <a:spcPct val="0"/>
              </a:spcBef>
              <a:buFontTx/>
              <a:buNone/>
            </a:pPr>
            <a:endParaRPr lang="en-GB" altLang="en-US" sz="1600" b="0">
              <a:cs typeface="Arial" panose="020B0604020202020204" pitchFamily="34" charset="0"/>
            </a:endParaRPr>
          </a:p>
        </p:txBody>
      </p:sp>
      <p:sp>
        <p:nvSpPr>
          <p:cNvPr id="26631" name="Text Box 7">
            <a:extLst>
              <a:ext uri="{FF2B5EF4-FFF2-40B4-BE49-F238E27FC236}">
                <a16:creationId xmlns:a16="http://schemas.microsoft.com/office/drawing/2014/main" id="{F0FF0582-25BC-40A7-B4A9-B713E18219AD}"/>
              </a:ext>
            </a:extLst>
          </p:cNvPr>
          <p:cNvSpPr txBox="1">
            <a:spLocks noChangeArrowheads="1"/>
          </p:cNvSpPr>
          <p:nvPr/>
        </p:nvSpPr>
        <p:spPr bwMode="auto">
          <a:xfrm>
            <a:off x="4716463" y="2492375"/>
            <a:ext cx="4103687" cy="3960813"/>
          </a:xfrm>
          <a:prstGeom prst="rect">
            <a:avLst/>
          </a:prstGeom>
          <a:gradFill>
            <a:gsLst>
              <a:gs pos="0">
                <a:schemeClr val="accent1">
                  <a:tint val="66000"/>
                  <a:satMod val="160000"/>
                  <a:alpha val="86000"/>
                </a:schemeClr>
              </a:gs>
              <a:gs pos="50000">
                <a:schemeClr val="accent1">
                  <a:tint val="44500"/>
                  <a:satMod val="160000"/>
                </a:schemeClr>
              </a:gs>
              <a:gs pos="100000">
                <a:schemeClr val="accent1">
                  <a:tint val="23500"/>
                  <a:satMod val="160000"/>
                </a:schemeClr>
              </a:gs>
            </a:gsLst>
            <a:lin ang="5400000" scaled="0"/>
          </a:gradFill>
          <a:ln w="9525">
            <a:solidFill>
              <a:srgbClr val="000000"/>
            </a:solidFill>
            <a:miter lim="800000"/>
            <a:headEnd/>
            <a:tailEnd/>
          </a:ln>
        </p:spPr>
        <p:txBody>
          <a:bodyPr/>
          <a:lstStyle/>
          <a:p>
            <a:pPr algn="ctr">
              <a:defRPr/>
            </a:pPr>
            <a:endParaRPr lang="en-US" b="0">
              <a:latin typeface="Arial" charset="0"/>
              <a:cs typeface="Arial" charset="0"/>
            </a:endParaRPr>
          </a:p>
        </p:txBody>
      </p:sp>
      <p:sp>
        <p:nvSpPr>
          <p:cNvPr id="120837" name="Text Box 9">
            <a:extLst>
              <a:ext uri="{FF2B5EF4-FFF2-40B4-BE49-F238E27FC236}">
                <a16:creationId xmlns:a16="http://schemas.microsoft.com/office/drawing/2014/main" id="{1F8E2009-8A0E-4EA7-A760-D9C592B2A97E}"/>
              </a:ext>
            </a:extLst>
          </p:cNvPr>
          <p:cNvSpPr txBox="1">
            <a:spLocks noChangeArrowheads="1"/>
          </p:cNvSpPr>
          <p:nvPr/>
        </p:nvSpPr>
        <p:spPr bwMode="auto">
          <a:xfrm>
            <a:off x="6659563" y="5229225"/>
            <a:ext cx="21129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600">
                <a:cs typeface="Times New Roman" panose="02020603050405020304" pitchFamily="18" charset="0"/>
              </a:rPr>
              <a:t>Creative </a:t>
            </a:r>
          </a:p>
          <a:p>
            <a:pPr algn="ctr">
              <a:spcBef>
                <a:spcPct val="0"/>
              </a:spcBef>
              <a:buFontTx/>
              <a:buNone/>
            </a:pPr>
            <a:r>
              <a:rPr lang="en-GB" altLang="en-US" sz="1600">
                <a:cs typeface="Times New Roman" panose="02020603050405020304" pitchFamily="18" charset="0"/>
              </a:rPr>
              <a:t>enterprise</a:t>
            </a:r>
            <a:endParaRPr lang="en-GB" altLang="en-US" sz="1600" b="0">
              <a:cs typeface="Arial" panose="020B0604020202020204" pitchFamily="34" charset="0"/>
            </a:endParaRPr>
          </a:p>
        </p:txBody>
      </p:sp>
      <p:sp>
        <p:nvSpPr>
          <p:cNvPr id="120838" name="Text Box 11">
            <a:extLst>
              <a:ext uri="{FF2B5EF4-FFF2-40B4-BE49-F238E27FC236}">
                <a16:creationId xmlns:a16="http://schemas.microsoft.com/office/drawing/2014/main" id="{7EC20D04-1550-4FE1-AD99-A304649223A9}"/>
              </a:ext>
            </a:extLst>
          </p:cNvPr>
          <p:cNvSpPr txBox="1">
            <a:spLocks noChangeArrowheads="1"/>
          </p:cNvSpPr>
          <p:nvPr/>
        </p:nvSpPr>
        <p:spPr bwMode="auto">
          <a:xfrm>
            <a:off x="7451725" y="3860800"/>
            <a:ext cx="8636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600">
                <a:cs typeface="Times New Roman" panose="02020603050405020304" pitchFamily="18" charset="0"/>
              </a:rPr>
              <a:t>Travel </a:t>
            </a:r>
            <a:endParaRPr lang="en-GB" altLang="en-US" sz="1600" b="0">
              <a:cs typeface="Arial" panose="020B0604020202020204" pitchFamily="34" charset="0"/>
            </a:endParaRPr>
          </a:p>
        </p:txBody>
      </p:sp>
      <p:sp>
        <p:nvSpPr>
          <p:cNvPr id="120839" name="Text Box 12">
            <a:extLst>
              <a:ext uri="{FF2B5EF4-FFF2-40B4-BE49-F238E27FC236}">
                <a16:creationId xmlns:a16="http://schemas.microsoft.com/office/drawing/2014/main" id="{1C2C4FE4-001D-4FD8-84F5-F30E75E644E6}"/>
              </a:ext>
            </a:extLst>
          </p:cNvPr>
          <p:cNvSpPr txBox="1">
            <a:spLocks noChangeArrowheads="1"/>
          </p:cNvSpPr>
          <p:nvPr/>
        </p:nvSpPr>
        <p:spPr bwMode="auto">
          <a:xfrm>
            <a:off x="7308850" y="4437063"/>
            <a:ext cx="15113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600">
                <a:cs typeface="Times New Roman" panose="02020603050405020304" pitchFamily="18" charset="0"/>
              </a:rPr>
              <a:t>Running own     </a:t>
            </a:r>
          </a:p>
          <a:p>
            <a:pPr algn="ctr">
              <a:spcBef>
                <a:spcPct val="0"/>
              </a:spcBef>
              <a:buFontTx/>
              <a:buNone/>
            </a:pPr>
            <a:r>
              <a:rPr lang="en-GB" altLang="en-US" sz="1600">
                <a:cs typeface="Times New Roman" panose="02020603050405020304" pitchFamily="18" charset="0"/>
              </a:rPr>
              <a:t>    business</a:t>
            </a:r>
            <a:endParaRPr lang="en-GB" altLang="en-US" sz="1600" b="0">
              <a:cs typeface="Arial" panose="020B0604020202020204" pitchFamily="34" charset="0"/>
            </a:endParaRPr>
          </a:p>
        </p:txBody>
      </p:sp>
      <p:sp>
        <p:nvSpPr>
          <p:cNvPr id="120840" name="Text Box 13">
            <a:extLst>
              <a:ext uri="{FF2B5EF4-FFF2-40B4-BE49-F238E27FC236}">
                <a16:creationId xmlns:a16="http://schemas.microsoft.com/office/drawing/2014/main" id="{323F4A23-F23D-44BB-98F8-4250B021490A}"/>
              </a:ext>
            </a:extLst>
          </p:cNvPr>
          <p:cNvSpPr txBox="1">
            <a:spLocks noChangeArrowheads="1"/>
          </p:cNvSpPr>
          <p:nvPr/>
        </p:nvSpPr>
        <p:spPr bwMode="auto">
          <a:xfrm>
            <a:off x="6659563" y="2897188"/>
            <a:ext cx="19446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600">
                <a:cs typeface="Times New Roman" panose="02020603050405020304" pitchFamily="18" charset="0"/>
              </a:rPr>
              <a:t>Caring for others</a:t>
            </a:r>
            <a:endParaRPr lang="en-GB" altLang="en-US" sz="1600" b="0">
              <a:cs typeface="Arial" panose="020B0604020202020204" pitchFamily="34" charset="0"/>
            </a:endParaRPr>
          </a:p>
        </p:txBody>
      </p:sp>
      <p:sp>
        <p:nvSpPr>
          <p:cNvPr id="120841" name="Text Box 15">
            <a:extLst>
              <a:ext uri="{FF2B5EF4-FFF2-40B4-BE49-F238E27FC236}">
                <a16:creationId xmlns:a16="http://schemas.microsoft.com/office/drawing/2014/main" id="{58EBEA59-5CA7-4242-A561-D9892C114F9C}"/>
              </a:ext>
            </a:extLst>
          </p:cNvPr>
          <p:cNvSpPr txBox="1">
            <a:spLocks noChangeArrowheads="1"/>
          </p:cNvSpPr>
          <p:nvPr/>
        </p:nvSpPr>
        <p:spPr bwMode="auto">
          <a:xfrm>
            <a:off x="5003800" y="2897188"/>
            <a:ext cx="1216025"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600">
                <a:cs typeface="Times New Roman" panose="02020603050405020304" pitchFamily="18" charset="0"/>
              </a:rPr>
              <a:t>Mentoring</a:t>
            </a:r>
            <a:endParaRPr lang="en-GB" altLang="en-US" sz="1600" b="0">
              <a:cs typeface="Arial" panose="020B0604020202020204" pitchFamily="34" charset="0"/>
            </a:endParaRPr>
          </a:p>
        </p:txBody>
      </p:sp>
      <p:sp>
        <p:nvSpPr>
          <p:cNvPr id="120842" name="Rectangle 21">
            <a:extLst>
              <a:ext uri="{FF2B5EF4-FFF2-40B4-BE49-F238E27FC236}">
                <a16:creationId xmlns:a16="http://schemas.microsoft.com/office/drawing/2014/main" id="{A9963614-8F54-46FF-B551-4937F53A5B68}"/>
              </a:ext>
            </a:extLst>
          </p:cNvPr>
          <p:cNvSpPr>
            <a:spLocks noChangeArrowheads="1"/>
          </p:cNvSpPr>
          <p:nvPr/>
        </p:nvSpPr>
        <p:spPr bwMode="auto">
          <a:xfrm>
            <a:off x="0" y="15748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endParaRPr lang="en-US" altLang="en-US" sz="1800" b="0">
              <a:cs typeface="Arial" panose="020B0604020202020204" pitchFamily="34" charset="0"/>
            </a:endParaRPr>
          </a:p>
        </p:txBody>
      </p:sp>
      <p:sp>
        <p:nvSpPr>
          <p:cNvPr id="120843" name="Rectangle 22">
            <a:extLst>
              <a:ext uri="{FF2B5EF4-FFF2-40B4-BE49-F238E27FC236}">
                <a16:creationId xmlns:a16="http://schemas.microsoft.com/office/drawing/2014/main" id="{04664251-4907-4C8F-ABC8-08D82BF3498C}"/>
              </a:ext>
            </a:extLst>
          </p:cNvPr>
          <p:cNvSpPr>
            <a:spLocks noChangeArrowheads="1"/>
          </p:cNvSpPr>
          <p:nvPr/>
        </p:nvSpPr>
        <p:spPr bwMode="auto">
          <a:xfrm>
            <a:off x="0" y="3001963"/>
            <a:ext cx="311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a:cs typeface="Times New Roman" panose="02020603050405020304" pitchFamily="18" charset="0"/>
              </a:rPr>
              <a:t>  </a:t>
            </a:r>
            <a:endParaRPr lang="en-US" altLang="en-US" sz="1800" b="0">
              <a:cs typeface="Arial" panose="020B0604020202020204" pitchFamily="34" charset="0"/>
            </a:endParaRPr>
          </a:p>
          <a:p>
            <a:pPr algn="ctr">
              <a:spcBef>
                <a:spcPct val="0"/>
              </a:spcBef>
              <a:buFontTx/>
              <a:buNone/>
            </a:pPr>
            <a:endParaRPr lang="en-US" altLang="en-US" sz="1800" b="0">
              <a:cs typeface="Arial" panose="020B0604020202020204" pitchFamily="34" charset="0"/>
            </a:endParaRPr>
          </a:p>
        </p:txBody>
      </p:sp>
      <p:sp>
        <p:nvSpPr>
          <p:cNvPr id="120844" name="Rectangle 23">
            <a:extLst>
              <a:ext uri="{FF2B5EF4-FFF2-40B4-BE49-F238E27FC236}">
                <a16:creationId xmlns:a16="http://schemas.microsoft.com/office/drawing/2014/main" id="{E5E2350E-981D-49E5-B355-BF42084FC2C9}"/>
              </a:ext>
            </a:extLst>
          </p:cNvPr>
          <p:cNvSpPr>
            <a:spLocks noChangeArrowheads="1"/>
          </p:cNvSpPr>
          <p:nvPr/>
        </p:nvSpPr>
        <p:spPr bwMode="auto">
          <a:xfrm>
            <a:off x="0" y="36163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endParaRPr lang="en-US" altLang="en-US" sz="1800" b="0">
              <a:cs typeface="Arial" panose="020B0604020202020204" pitchFamily="34" charset="0"/>
            </a:endParaRPr>
          </a:p>
        </p:txBody>
      </p:sp>
      <p:sp>
        <p:nvSpPr>
          <p:cNvPr id="120845" name="Text Box 23">
            <a:extLst>
              <a:ext uri="{FF2B5EF4-FFF2-40B4-BE49-F238E27FC236}">
                <a16:creationId xmlns:a16="http://schemas.microsoft.com/office/drawing/2014/main" id="{CC03E003-AAF2-4301-B388-FAFF8095FC4C}"/>
              </a:ext>
            </a:extLst>
          </p:cNvPr>
          <p:cNvSpPr txBox="1">
            <a:spLocks noChangeArrowheads="1"/>
          </p:cNvSpPr>
          <p:nvPr/>
        </p:nvSpPr>
        <p:spPr bwMode="auto">
          <a:xfrm>
            <a:off x="5435600" y="2565400"/>
            <a:ext cx="2492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GB" altLang="en-US" sz="1800"/>
              <a:t> Extra-curriculum  eg</a:t>
            </a:r>
            <a:endParaRPr lang="en-US" altLang="en-US" sz="1800"/>
          </a:p>
        </p:txBody>
      </p:sp>
      <p:sp>
        <p:nvSpPr>
          <p:cNvPr id="120846" name="Text Box 32">
            <a:extLst>
              <a:ext uri="{FF2B5EF4-FFF2-40B4-BE49-F238E27FC236}">
                <a16:creationId xmlns:a16="http://schemas.microsoft.com/office/drawing/2014/main" id="{931CCBFA-2090-470E-86AD-847BF6209D79}"/>
              </a:ext>
            </a:extLst>
          </p:cNvPr>
          <p:cNvSpPr txBox="1">
            <a:spLocks noChangeArrowheads="1"/>
          </p:cNvSpPr>
          <p:nvPr/>
        </p:nvSpPr>
        <p:spPr bwMode="auto">
          <a:xfrm>
            <a:off x="1239838" y="4913313"/>
            <a:ext cx="1100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endParaRPr lang="en-US" altLang="en-US" sz="1600" b="0"/>
          </a:p>
        </p:txBody>
      </p:sp>
      <p:sp>
        <p:nvSpPr>
          <p:cNvPr id="136207" name="Text Box 24">
            <a:extLst>
              <a:ext uri="{FF2B5EF4-FFF2-40B4-BE49-F238E27FC236}">
                <a16:creationId xmlns:a16="http://schemas.microsoft.com/office/drawing/2014/main" id="{E2B67FDA-10F7-4A62-8ADC-74A915BBAEF2}"/>
              </a:ext>
            </a:extLst>
          </p:cNvPr>
          <p:cNvSpPr txBox="1">
            <a:spLocks noChangeArrowheads="1"/>
          </p:cNvSpPr>
          <p:nvPr/>
        </p:nvSpPr>
        <p:spPr bwMode="auto">
          <a:xfrm>
            <a:off x="268288" y="873125"/>
            <a:ext cx="6670159" cy="830997"/>
          </a:xfrm>
          <a:prstGeom prst="rect">
            <a:avLst/>
          </a:prstGeom>
          <a:noFill/>
          <a:ln w="9525">
            <a:noFill/>
            <a:miter lim="800000"/>
            <a:headEnd/>
            <a:tailEnd/>
          </a:ln>
        </p:spPr>
        <p:txBody>
          <a:bodyPr wrap="none">
            <a:spAutoFit/>
          </a:bodyPr>
          <a:lstStyle/>
          <a:p>
            <a:pPr eaLnBrk="1" hangingPunct="1">
              <a:defRPr/>
            </a:pPr>
            <a:r>
              <a:rPr lang="en-GB" sz="2400" b="1" dirty="0">
                <a:latin typeface="+mj-lt"/>
                <a:cs typeface="Microsoft Sans Serif" pitchFamily="34" charset="0"/>
              </a:rPr>
              <a:t>Contains more affordance for developing &amp; applying </a:t>
            </a:r>
          </a:p>
          <a:p>
            <a:pPr eaLnBrk="1" hangingPunct="1">
              <a:defRPr/>
            </a:pPr>
            <a:r>
              <a:rPr lang="en-GB" sz="2400" b="1" dirty="0">
                <a:latin typeface="+mj-lt"/>
                <a:cs typeface="Microsoft Sans Serif" pitchFamily="34" charset="0"/>
              </a:rPr>
              <a:t>habits for sustaining ourselves and the world</a:t>
            </a:r>
            <a:endParaRPr lang="en-US" sz="2400" b="1" dirty="0">
              <a:latin typeface="+mj-lt"/>
              <a:cs typeface="Microsoft Sans Serif" pitchFamily="34" charset="0"/>
            </a:endParaRPr>
          </a:p>
        </p:txBody>
      </p:sp>
      <p:sp>
        <p:nvSpPr>
          <p:cNvPr id="33" name="Down Arrow 32">
            <a:extLst>
              <a:ext uri="{FF2B5EF4-FFF2-40B4-BE49-F238E27FC236}">
                <a16:creationId xmlns:a16="http://schemas.microsoft.com/office/drawing/2014/main" id="{04012F28-91B2-4B45-AACE-8BC80257879A}"/>
              </a:ext>
            </a:extLst>
          </p:cNvPr>
          <p:cNvSpPr/>
          <p:nvPr/>
        </p:nvSpPr>
        <p:spPr>
          <a:xfrm flipV="1">
            <a:off x="4284663" y="2276475"/>
            <a:ext cx="719137" cy="1800225"/>
          </a:xfrm>
          <a:prstGeom prst="downArrow">
            <a:avLst/>
          </a:prstGeom>
          <a:solidFill>
            <a:srgbClr val="FF00FF">
              <a:alpha val="51000"/>
            </a:srgb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p>
        </p:txBody>
      </p:sp>
      <p:sp>
        <p:nvSpPr>
          <p:cNvPr id="120849" name="AutoShape 16">
            <a:extLst>
              <a:ext uri="{FF2B5EF4-FFF2-40B4-BE49-F238E27FC236}">
                <a16:creationId xmlns:a16="http://schemas.microsoft.com/office/drawing/2014/main" id="{DA3B6389-010C-4794-BC75-C9F23EF4672B}"/>
              </a:ext>
            </a:extLst>
          </p:cNvPr>
          <p:cNvSpPr>
            <a:spLocks noChangeArrowheads="1"/>
          </p:cNvSpPr>
          <p:nvPr/>
        </p:nvSpPr>
        <p:spPr bwMode="auto">
          <a:xfrm>
            <a:off x="395288" y="2420938"/>
            <a:ext cx="1368425" cy="3887787"/>
          </a:xfrm>
          <a:prstGeom prst="roundRect">
            <a:avLst>
              <a:gd name="adj" fmla="val 16667"/>
            </a:avLst>
          </a:prstGeom>
          <a:gradFill rotWithShape="0">
            <a:gsLst>
              <a:gs pos="0">
                <a:srgbClr val="66FF33"/>
              </a:gs>
              <a:gs pos="100000">
                <a:schemeClr val="bg1"/>
              </a:gs>
            </a:gsLst>
            <a:lin ang="5400000" scaled="1"/>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endParaRPr lang="en-US" altLang="en-US" sz="1800">
              <a:solidFill>
                <a:srgbClr val="92D050"/>
              </a:solidFill>
            </a:endParaRPr>
          </a:p>
        </p:txBody>
      </p:sp>
      <p:sp>
        <p:nvSpPr>
          <p:cNvPr id="120850" name="TextBox 34">
            <a:extLst>
              <a:ext uri="{FF2B5EF4-FFF2-40B4-BE49-F238E27FC236}">
                <a16:creationId xmlns:a16="http://schemas.microsoft.com/office/drawing/2014/main" id="{9EF706F5-D3D2-4842-8F72-79687A36C38B}"/>
              </a:ext>
            </a:extLst>
          </p:cNvPr>
          <p:cNvSpPr txBox="1">
            <a:spLocks noChangeArrowheads="1"/>
          </p:cNvSpPr>
          <p:nvPr/>
        </p:nvSpPr>
        <p:spPr bwMode="auto">
          <a:xfrm>
            <a:off x="468313" y="2565400"/>
            <a:ext cx="1209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GB" altLang="en-US" sz="1800"/>
              <a:t>Academic</a:t>
            </a:r>
          </a:p>
          <a:p>
            <a:pPr algn="ctr" eaLnBrk="1" hangingPunct="1">
              <a:spcBef>
                <a:spcPct val="0"/>
              </a:spcBef>
              <a:buFontTx/>
              <a:buNone/>
            </a:pPr>
            <a:r>
              <a:rPr lang="en-GB" altLang="en-US" sz="1800"/>
              <a:t>curriculum</a:t>
            </a:r>
          </a:p>
        </p:txBody>
      </p:sp>
      <p:sp>
        <p:nvSpPr>
          <p:cNvPr id="120851" name="AutoShape 20">
            <a:extLst>
              <a:ext uri="{FF2B5EF4-FFF2-40B4-BE49-F238E27FC236}">
                <a16:creationId xmlns:a16="http://schemas.microsoft.com/office/drawing/2014/main" id="{59D54586-457A-49FF-BDEF-BFC8E96C23B6}"/>
              </a:ext>
            </a:extLst>
          </p:cNvPr>
          <p:cNvSpPr>
            <a:spLocks noChangeArrowheads="1"/>
          </p:cNvSpPr>
          <p:nvPr/>
        </p:nvSpPr>
        <p:spPr bwMode="auto">
          <a:xfrm>
            <a:off x="1258888" y="3284538"/>
            <a:ext cx="1584325" cy="2592387"/>
          </a:xfrm>
          <a:prstGeom prst="roundRect">
            <a:avLst>
              <a:gd name="adj" fmla="val 16667"/>
            </a:avLst>
          </a:prstGeom>
          <a:gradFill rotWithShape="1">
            <a:gsLst>
              <a:gs pos="0">
                <a:srgbClr val="FBA3F7"/>
              </a:gs>
              <a:gs pos="100000">
                <a:schemeClr val="bg1"/>
              </a:gs>
            </a:gsLst>
            <a:lin ang="5400000" scaled="1"/>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endParaRPr lang="en-US" altLang="en-US" sz="1800">
              <a:solidFill>
                <a:srgbClr val="92D050"/>
              </a:solidFill>
            </a:endParaRPr>
          </a:p>
        </p:txBody>
      </p:sp>
      <p:sp>
        <p:nvSpPr>
          <p:cNvPr id="120852" name="Text Box 5" descr="Wide upward diagonal">
            <a:extLst>
              <a:ext uri="{FF2B5EF4-FFF2-40B4-BE49-F238E27FC236}">
                <a16:creationId xmlns:a16="http://schemas.microsoft.com/office/drawing/2014/main" id="{63B38332-C64D-4C80-B392-9800D5AC1F42}"/>
              </a:ext>
            </a:extLst>
          </p:cNvPr>
          <p:cNvSpPr txBox="1">
            <a:spLocks noChangeArrowheads="1"/>
          </p:cNvSpPr>
          <p:nvPr/>
        </p:nvSpPr>
        <p:spPr bwMode="auto">
          <a:xfrm>
            <a:off x="1258888" y="3357563"/>
            <a:ext cx="165576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800" dirty="0">
                <a:cs typeface="Times New Roman" panose="02020603050405020304" pitchFamily="18" charset="0"/>
              </a:rPr>
              <a:t>Work-related</a:t>
            </a:r>
          </a:p>
          <a:p>
            <a:pPr algn="ctr">
              <a:spcBef>
                <a:spcPct val="0"/>
              </a:spcBef>
              <a:buFontTx/>
              <a:buNone/>
            </a:pPr>
            <a:r>
              <a:rPr lang="en-GB" altLang="en-US" sz="1800" dirty="0">
                <a:cs typeface="Times New Roman" panose="02020603050405020304" pitchFamily="18" charset="0"/>
              </a:rPr>
              <a:t>  curriculum</a:t>
            </a:r>
            <a:endParaRPr lang="en-GB" altLang="en-US" sz="1800" dirty="0">
              <a:cs typeface="Arial" panose="020B0604020202020204" pitchFamily="34" charset="0"/>
            </a:endParaRPr>
          </a:p>
          <a:p>
            <a:pPr algn="ctr">
              <a:spcBef>
                <a:spcPct val="0"/>
              </a:spcBef>
              <a:buFontTx/>
              <a:buNone/>
            </a:pPr>
            <a:r>
              <a:rPr lang="en-GB" altLang="en-US" sz="1400" i="1" dirty="0">
                <a:cs typeface="Times New Roman" panose="02020603050405020304" pitchFamily="18" charset="0"/>
              </a:rPr>
              <a:t>Work placement    </a:t>
            </a:r>
          </a:p>
          <a:p>
            <a:pPr algn="ctr">
              <a:spcBef>
                <a:spcPct val="0"/>
              </a:spcBef>
              <a:buFontTx/>
              <a:buNone/>
            </a:pPr>
            <a:r>
              <a:rPr lang="en-GB" altLang="en-US" sz="1400" i="1" dirty="0">
                <a:cs typeface="Times New Roman" panose="02020603050405020304" pitchFamily="18" charset="0"/>
              </a:rPr>
              <a:t>related to area of study or integration </a:t>
            </a:r>
          </a:p>
          <a:p>
            <a:pPr algn="ctr">
              <a:spcBef>
                <a:spcPct val="0"/>
              </a:spcBef>
              <a:buFontTx/>
              <a:buNone/>
            </a:pPr>
            <a:r>
              <a:rPr lang="en-GB" altLang="en-US" sz="1400" i="1" dirty="0">
                <a:cs typeface="Times New Roman" panose="02020603050405020304" pitchFamily="18" charset="0"/>
              </a:rPr>
              <a:t>theory &amp; practice</a:t>
            </a:r>
          </a:p>
          <a:p>
            <a:pPr algn="ctr">
              <a:spcBef>
                <a:spcPct val="0"/>
              </a:spcBef>
              <a:buFontTx/>
              <a:buNone/>
            </a:pPr>
            <a:r>
              <a:rPr lang="en-GB" altLang="en-US" sz="1400" i="1" dirty="0" err="1">
                <a:cs typeface="Times New Roman" panose="02020603050405020304" pitchFamily="18" charset="0"/>
              </a:rPr>
              <a:t>eg</a:t>
            </a:r>
            <a:r>
              <a:rPr lang="en-GB" altLang="en-US" sz="1400" i="1" dirty="0">
                <a:cs typeface="Times New Roman" panose="02020603050405020304" pitchFamily="18" charset="0"/>
              </a:rPr>
              <a:t> health and social care programmes</a:t>
            </a:r>
          </a:p>
          <a:p>
            <a:pPr algn="ctr">
              <a:spcBef>
                <a:spcPct val="0"/>
              </a:spcBef>
              <a:buFontTx/>
              <a:buNone/>
            </a:pPr>
            <a:endParaRPr lang="en-GB" altLang="en-US" sz="1400" i="1" dirty="0">
              <a:cs typeface="Times New Roman" panose="02020603050405020304" pitchFamily="18" charset="0"/>
            </a:endParaRPr>
          </a:p>
          <a:p>
            <a:pPr algn="ctr">
              <a:spcBef>
                <a:spcPct val="0"/>
              </a:spcBef>
              <a:buFontTx/>
              <a:buNone/>
            </a:pPr>
            <a:endParaRPr lang="en-GB" altLang="en-US" sz="1400" i="1" dirty="0">
              <a:cs typeface="Times New Roman" panose="02020603050405020304" pitchFamily="18" charset="0"/>
            </a:endParaRPr>
          </a:p>
          <a:p>
            <a:pPr algn="ctr">
              <a:spcBef>
                <a:spcPct val="0"/>
              </a:spcBef>
              <a:buFontTx/>
              <a:buNone/>
            </a:pPr>
            <a:endParaRPr lang="en-GB" altLang="en-US" sz="1400" i="1" dirty="0">
              <a:cs typeface="Times New Roman" panose="02020603050405020304" pitchFamily="18" charset="0"/>
            </a:endParaRPr>
          </a:p>
          <a:p>
            <a:pPr algn="ctr">
              <a:spcBef>
                <a:spcPct val="0"/>
              </a:spcBef>
              <a:buFontTx/>
              <a:buNone/>
            </a:pPr>
            <a:endParaRPr lang="en-GB" altLang="en-US" sz="1400" i="1" dirty="0">
              <a:cs typeface="Times New Roman" panose="02020603050405020304" pitchFamily="18" charset="0"/>
            </a:endParaRPr>
          </a:p>
          <a:p>
            <a:pPr algn="ctr">
              <a:spcBef>
                <a:spcPct val="0"/>
              </a:spcBef>
              <a:buFontTx/>
              <a:buNone/>
            </a:pPr>
            <a:endParaRPr lang="en-GB" altLang="en-US" sz="1800" dirty="0">
              <a:cs typeface="Arial" panose="020B0604020202020204" pitchFamily="34" charset="0"/>
            </a:endParaRPr>
          </a:p>
        </p:txBody>
      </p:sp>
      <p:sp>
        <p:nvSpPr>
          <p:cNvPr id="39" name="Down Arrow 38">
            <a:extLst>
              <a:ext uri="{FF2B5EF4-FFF2-40B4-BE49-F238E27FC236}">
                <a16:creationId xmlns:a16="http://schemas.microsoft.com/office/drawing/2014/main" id="{CA54A718-310A-4E1C-9B6C-6A152F22BB41}"/>
              </a:ext>
            </a:extLst>
          </p:cNvPr>
          <p:cNvSpPr/>
          <p:nvPr/>
        </p:nvSpPr>
        <p:spPr>
          <a:xfrm flipV="1">
            <a:off x="1547813" y="2205038"/>
            <a:ext cx="719137" cy="1079500"/>
          </a:xfrm>
          <a:prstGeom prst="downArrow">
            <a:avLst/>
          </a:prstGeom>
          <a:solidFill>
            <a:srgbClr val="FF00FF">
              <a:alpha val="51000"/>
            </a:srgb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p>
        </p:txBody>
      </p:sp>
      <p:sp>
        <p:nvSpPr>
          <p:cNvPr id="120854" name="Text Box 8">
            <a:extLst>
              <a:ext uri="{FF2B5EF4-FFF2-40B4-BE49-F238E27FC236}">
                <a16:creationId xmlns:a16="http://schemas.microsoft.com/office/drawing/2014/main" id="{805294C5-97A8-4F41-A5AE-60FC19C14D35}"/>
              </a:ext>
            </a:extLst>
          </p:cNvPr>
          <p:cNvSpPr txBox="1">
            <a:spLocks noChangeArrowheads="1"/>
          </p:cNvSpPr>
          <p:nvPr/>
        </p:nvSpPr>
        <p:spPr bwMode="auto">
          <a:xfrm>
            <a:off x="4932363" y="4652963"/>
            <a:ext cx="22320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600">
                <a:cs typeface="Times New Roman" panose="02020603050405020304" pitchFamily="18" charset="0"/>
              </a:rPr>
              <a:t>Volunteering </a:t>
            </a:r>
          </a:p>
          <a:p>
            <a:pPr algn="ctr">
              <a:spcBef>
                <a:spcPct val="0"/>
              </a:spcBef>
              <a:buFontTx/>
              <a:buNone/>
            </a:pPr>
            <a:r>
              <a:rPr lang="en-GB" altLang="en-US" sz="1600">
                <a:cs typeface="Times New Roman" panose="02020603050405020304" pitchFamily="18" charset="0"/>
              </a:rPr>
              <a:t>&amp;</a:t>
            </a:r>
            <a:r>
              <a:rPr lang="en-GB" altLang="en-US" sz="1600" b="0">
                <a:cs typeface="Arial" panose="020B0604020202020204" pitchFamily="34" charset="0"/>
              </a:rPr>
              <a:t>  </a:t>
            </a:r>
            <a:r>
              <a:rPr lang="en-GB" altLang="en-US" sz="1600">
                <a:cs typeface="Times New Roman" panose="02020603050405020304" pitchFamily="18" charset="0"/>
              </a:rPr>
              <a:t>social enterprise</a:t>
            </a:r>
            <a:endParaRPr lang="en-GB" altLang="en-US" sz="1600" b="0">
              <a:cs typeface="Arial" panose="020B0604020202020204" pitchFamily="34" charset="0"/>
            </a:endParaRPr>
          </a:p>
          <a:p>
            <a:pPr algn="ctr">
              <a:spcBef>
                <a:spcPct val="0"/>
              </a:spcBef>
              <a:buFontTx/>
              <a:buNone/>
            </a:pPr>
            <a:endParaRPr lang="en-GB" altLang="en-US" sz="1600" b="0">
              <a:cs typeface="Arial" panose="020B0604020202020204" pitchFamily="34" charset="0"/>
            </a:endParaRPr>
          </a:p>
        </p:txBody>
      </p:sp>
      <p:sp>
        <p:nvSpPr>
          <p:cNvPr id="120855" name="Text Box 14">
            <a:extLst>
              <a:ext uri="{FF2B5EF4-FFF2-40B4-BE49-F238E27FC236}">
                <a16:creationId xmlns:a16="http://schemas.microsoft.com/office/drawing/2014/main" id="{0592B6CC-550D-4D79-9591-DF90D3CCAB1C}"/>
              </a:ext>
            </a:extLst>
          </p:cNvPr>
          <p:cNvSpPr txBox="1">
            <a:spLocks noChangeArrowheads="1"/>
          </p:cNvSpPr>
          <p:nvPr/>
        </p:nvSpPr>
        <p:spPr bwMode="auto">
          <a:xfrm>
            <a:off x="5003800" y="3429000"/>
            <a:ext cx="23764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600">
                <a:cs typeface="Times New Roman" panose="02020603050405020304" pitchFamily="18" charset="0"/>
              </a:rPr>
              <a:t>Work including PT jobs and internships</a:t>
            </a:r>
            <a:endParaRPr lang="en-GB" altLang="en-US" sz="1600" b="0">
              <a:cs typeface="Arial" panose="020B0604020202020204" pitchFamily="34" charset="0"/>
            </a:endParaRPr>
          </a:p>
        </p:txBody>
      </p:sp>
      <p:sp>
        <p:nvSpPr>
          <p:cNvPr id="120856" name="Text Box 10">
            <a:extLst>
              <a:ext uri="{FF2B5EF4-FFF2-40B4-BE49-F238E27FC236}">
                <a16:creationId xmlns:a16="http://schemas.microsoft.com/office/drawing/2014/main" id="{E0D6D325-8F29-4568-A0E8-73E8F99D6272}"/>
              </a:ext>
            </a:extLst>
          </p:cNvPr>
          <p:cNvSpPr txBox="1">
            <a:spLocks noChangeArrowheads="1"/>
          </p:cNvSpPr>
          <p:nvPr/>
        </p:nvSpPr>
        <p:spPr bwMode="auto">
          <a:xfrm>
            <a:off x="5076825" y="5445125"/>
            <a:ext cx="1727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600">
                <a:cs typeface="Times New Roman" panose="02020603050405020304" pitchFamily="18" charset="0"/>
              </a:rPr>
              <a:t>Student Representation &amp; Societies </a:t>
            </a:r>
            <a:endParaRPr lang="en-GB" altLang="en-US" sz="1600" b="0">
              <a:cs typeface="Arial" panose="020B0604020202020204" pitchFamily="34" charset="0"/>
            </a:endParaRPr>
          </a:p>
        </p:txBody>
      </p:sp>
      <p:sp>
        <p:nvSpPr>
          <p:cNvPr id="120857" name="AutoShape 24">
            <a:extLst>
              <a:ext uri="{FF2B5EF4-FFF2-40B4-BE49-F238E27FC236}">
                <a16:creationId xmlns:a16="http://schemas.microsoft.com/office/drawing/2014/main" id="{16E8A641-459D-4B94-A514-DB39B23CFF7B}"/>
              </a:ext>
            </a:extLst>
          </p:cNvPr>
          <p:cNvSpPr>
            <a:spLocks noChangeArrowheads="1"/>
          </p:cNvSpPr>
          <p:nvPr/>
        </p:nvSpPr>
        <p:spPr bwMode="auto">
          <a:xfrm>
            <a:off x="2195513" y="3500438"/>
            <a:ext cx="3600450" cy="237490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800" dirty="0">
                <a:cs typeface="Times New Roman" panose="02020603050405020304" pitchFamily="18" charset="0"/>
              </a:rPr>
              <a:t>Co-curriculum</a:t>
            </a:r>
            <a:endParaRPr lang="en-GB" altLang="en-US" sz="1800" dirty="0">
              <a:cs typeface="Arial" panose="020B0604020202020204" pitchFamily="34" charset="0"/>
            </a:endParaRPr>
          </a:p>
          <a:p>
            <a:pPr algn="ctr">
              <a:spcBef>
                <a:spcPct val="0"/>
              </a:spcBef>
              <a:buFontTx/>
              <a:buNone/>
            </a:pPr>
            <a:r>
              <a:rPr lang="en-GB" altLang="en-US" sz="1400" i="1" dirty="0">
                <a:cs typeface="Times New Roman" panose="02020603050405020304" pitchFamily="18" charset="0"/>
              </a:rPr>
              <a:t>learning spaces </a:t>
            </a:r>
          </a:p>
          <a:p>
            <a:pPr algn="ctr">
              <a:spcBef>
                <a:spcPct val="0"/>
              </a:spcBef>
              <a:buFontTx/>
              <a:buNone/>
            </a:pPr>
            <a:r>
              <a:rPr lang="en-GB" altLang="en-US" sz="1400" i="1" dirty="0">
                <a:cs typeface="Times New Roman" panose="02020603050405020304" pitchFamily="18" charset="0"/>
              </a:rPr>
              <a:t>outside formal   </a:t>
            </a:r>
          </a:p>
          <a:p>
            <a:pPr algn="ctr">
              <a:spcBef>
                <a:spcPct val="0"/>
              </a:spcBef>
              <a:buFontTx/>
              <a:buNone/>
            </a:pPr>
            <a:r>
              <a:rPr lang="en-GB" altLang="en-US" sz="1400" i="1" dirty="0">
                <a:cs typeface="Times New Roman" panose="02020603050405020304" pitchFamily="18" charset="0"/>
              </a:rPr>
              <a:t>curriculum</a:t>
            </a:r>
            <a:endParaRPr lang="en-US" altLang="en-US" sz="1400" dirty="0">
              <a:solidFill>
                <a:srgbClr val="92D050"/>
              </a:solidFill>
              <a:cs typeface="Times New Roman" panose="02020603050405020304" pitchFamily="18" charset="0"/>
            </a:endParaRPr>
          </a:p>
        </p:txBody>
      </p:sp>
      <p:sp>
        <p:nvSpPr>
          <p:cNvPr id="120858" name="Text Box 12">
            <a:extLst>
              <a:ext uri="{FF2B5EF4-FFF2-40B4-BE49-F238E27FC236}">
                <a16:creationId xmlns:a16="http://schemas.microsoft.com/office/drawing/2014/main" id="{091C7301-613D-44B3-894F-C9D788388229}"/>
              </a:ext>
            </a:extLst>
          </p:cNvPr>
          <p:cNvSpPr txBox="1">
            <a:spLocks noChangeArrowheads="1"/>
          </p:cNvSpPr>
          <p:nvPr/>
        </p:nvSpPr>
        <p:spPr bwMode="auto">
          <a:xfrm>
            <a:off x="5219700" y="4076700"/>
            <a:ext cx="15113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600">
                <a:cs typeface="Times New Roman" panose="02020603050405020304" pitchFamily="18" charset="0"/>
              </a:rPr>
              <a:t>Study abroad</a:t>
            </a:r>
          </a:p>
        </p:txBody>
      </p:sp>
      <p:sp>
        <p:nvSpPr>
          <p:cNvPr id="120859" name="Text Box 11">
            <a:extLst>
              <a:ext uri="{FF2B5EF4-FFF2-40B4-BE49-F238E27FC236}">
                <a16:creationId xmlns:a16="http://schemas.microsoft.com/office/drawing/2014/main" id="{F80C8084-6BE2-433D-8030-2E592D56723A}"/>
              </a:ext>
            </a:extLst>
          </p:cNvPr>
          <p:cNvSpPr txBox="1">
            <a:spLocks noChangeArrowheads="1"/>
          </p:cNvSpPr>
          <p:nvPr/>
        </p:nvSpPr>
        <p:spPr bwMode="auto">
          <a:xfrm>
            <a:off x="7596188" y="3357563"/>
            <a:ext cx="8636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600">
                <a:cs typeface="Times New Roman" panose="02020603050405020304" pitchFamily="18" charset="0"/>
              </a:rPr>
              <a:t>Sport </a:t>
            </a:r>
            <a:endParaRPr lang="en-GB" altLang="en-US" sz="1600" b="0">
              <a:cs typeface="Arial" panose="020B0604020202020204" pitchFamily="34" charset="0"/>
            </a:endParaRPr>
          </a:p>
        </p:txBody>
      </p:sp>
      <p:pic>
        <p:nvPicPr>
          <p:cNvPr id="120860" name="Picture 17" descr="C:\Users\norman\Pictures\LIFEWIDE EDUCATION BOOK COVER FINAL.jpg">
            <a:extLst>
              <a:ext uri="{FF2B5EF4-FFF2-40B4-BE49-F238E27FC236}">
                <a16:creationId xmlns:a16="http://schemas.microsoft.com/office/drawing/2014/main" id="{7848BA5A-F0FF-49A4-BEBF-6272D0163E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188913"/>
            <a:ext cx="1079500"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61" name="Picture 1">
            <a:extLst>
              <a:ext uri="{FF2B5EF4-FFF2-40B4-BE49-F238E27FC236}">
                <a16:creationId xmlns:a16="http://schemas.microsoft.com/office/drawing/2014/main" id="{A1090325-9E7C-4B35-A0BF-67A8B4B3D1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300038"/>
            <a:ext cx="407035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564430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6742</TotalTime>
  <Words>1886</Words>
  <Application>Microsoft Office PowerPoint</Application>
  <PresentationFormat>On-screen Show (4:3)</PresentationFormat>
  <Paragraphs>176</Paragraphs>
  <Slides>21</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MS PGothic</vt:lpstr>
      <vt:lpstr>Aharoni</vt:lpstr>
      <vt:lpstr>Arial</vt:lpstr>
      <vt:lpstr>Arial Narrow</vt:lpstr>
      <vt:lpstr>Calibri</vt:lpstr>
      <vt:lpstr>Calibri Light</vt:lpstr>
      <vt:lpstr>inherit</vt:lpstr>
      <vt:lpstr>Microsoft Sans Serif</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norman jackson</dc:creator>
  <cp:lastModifiedBy>norman jackson</cp:lastModifiedBy>
  <cp:revision>71</cp:revision>
  <cp:lastPrinted>2018-06-27T09:02:33Z</cp:lastPrinted>
  <dcterms:created xsi:type="dcterms:W3CDTF">2018-06-13T12:17:06Z</dcterms:created>
  <dcterms:modified xsi:type="dcterms:W3CDTF">2018-06-29T20:29:12Z</dcterms:modified>
</cp:coreProperties>
</file>